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1.xml" ContentType="application/vnd.openxmlformats-officedocument.drawingml.chart+xml"/>
  <Override PartName="/ppt/notesSlides/notesSlide19.xml" ContentType="application/vnd.openxmlformats-officedocument.presentationml.notesSlide+xml"/>
  <Override PartName="/ppt/charts/chart2.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82" r:id="rId4"/>
  </p:sldMasterIdLst>
  <p:notesMasterIdLst>
    <p:notesMasterId r:id="rId116"/>
  </p:notesMasterIdLst>
  <p:sldIdLst>
    <p:sldId id="256" r:id="rId5"/>
    <p:sldId id="590" r:id="rId6"/>
    <p:sldId id="822" r:id="rId7"/>
    <p:sldId id="332" r:id="rId8"/>
    <p:sldId id="933" r:id="rId9"/>
    <p:sldId id="934" r:id="rId10"/>
    <p:sldId id="843" r:id="rId11"/>
    <p:sldId id="859" r:id="rId12"/>
    <p:sldId id="824" r:id="rId13"/>
    <p:sldId id="691" r:id="rId14"/>
    <p:sldId id="857" r:id="rId15"/>
    <p:sldId id="334" r:id="rId16"/>
    <p:sldId id="769" r:id="rId17"/>
    <p:sldId id="770" r:id="rId18"/>
    <p:sldId id="827" r:id="rId19"/>
    <p:sldId id="829" r:id="rId20"/>
    <p:sldId id="773" r:id="rId21"/>
    <p:sldId id="851" r:id="rId22"/>
    <p:sldId id="828" r:id="rId23"/>
    <p:sldId id="852" r:id="rId24"/>
    <p:sldId id="833" r:id="rId25"/>
    <p:sldId id="831" r:id="rId26"/>
    <p:sldId id="832" r:id="rId27"/>
    <p:sldId id="830" r:id="rId28"/>
    <p:sldId id="858" r:id="rId29"/>
    <p:sldId id="834" r:id="rId30"/>
    <p:sldId id="835" r:id="rId31"/>
    <p:sldId id="836" r:id="rId32"/>
    <p:sldId id="837" r:id="rId33"/>
    <p:sldId id="838" r:id="rId34"/>
    <p:sldId id="839" r:id="rId35"/>
    <p:sldId id="840" r:id="rId36"/>
    <p:sldId id="844" r:id="rId37"/>
    <p:sldId id="443" r:id="rId38"/>
    <p:sldId id="695" r:id="rId39"/>
    <p:sldId id="861" r:id="rId40"/>
    <p:sldId id="800" r:id="rId41"/>
    <p:sldId id="802" r:id="rId42"/>
    <p:sldId id="869" r:id="rId43"/>
    <p:sldId id="803" r:id="rId44"/>
    <p:sldId id="804" r:id="rId45"/>
    <p:sldId id="872" r:id="rId46"/>
    <p:sldId id="871" r:id="rId47"/>
    <p:sldId id="805" r:id="rId48"/>
    <p:sldId id="873" r:id="rId49"/>
    <p:sldId id="874" r:id="rId50"/>
    <p:sldId id="806" r:id="rId51"/>
    <p:sldId id="875" r:id="rId52"/>
    <p:sldId id="849" r:id="rId53"/>
    <p:sldId id="845" r:id="rId54"/>
    <p:sldId id="492" r:id="rId55"/>
    <p:sldId id="692" r:id="rId56"/>
    <p:sldId id="723" r:id="rId57"/>
    <p:sldId id="724" r:id="rId58"/>
    <p:sldId id="730" r:id="rId59"/>
    <p:sldId id="743" r:id="rId60"/>
    <p:sldId id="749" r:id="rId61"/>
    <p:sldId id="854" r:id="rId62"/>
    <p:sldId id="853" r:id="rId63"/>
    <p:sldId id="761" r:id="rId64"/>
    <p:sldId id="759" r:id="rId65"/>
    <p:sldId id="768" r:id="rId66"/>
    <p:sldId id="876" r:id="rId67"/>
    <p:sldId id="778" r:id="rId68"/>
    <p:sldId id="786" r:id="rId69"/>
    <p:sldId id="886" r:id="rId70"/>
    <p:sldId id="856" r:id="rId71"/>
    <p:sldId id="877" r:id="rId72"/>
    <p:sldId id="855" r:id="rId73"/>
    <p:sldId id="860" r:id="rId74"/>
    <p:sldId id="887" r:id="rId75"/>
    <p:sldId id="862" r:id="rId76"/>
    <p:sldId id="810" r:id="rId77"/>
    <p:sldId id="878" r:id="rId78"/>
    <p:sldId id="880" r:id="rId79"/>
    <p:sldId id="879" r:id="rId80"/>
    <p:sldId id="881" r:id="rId81"/>
    <p:sldId id="882" r:id="rId82"/>
    <p:sldId id="883" r:id="rId83"/>
    <p:sldId id="884" r:id="rId84"/>
    <p:sldId id="885" r:id="rId85"/>
    <p:sldId id="816" r:id="rId86"/>
    <p:sldId id="865" r:id="rId87"/>
    <p:sldId id="866" r:id="rId88"/>
    <p:sldId id="867" r:id="rId89"/>
    <p:sldId id="889" r:id="rId90"/>
    <p:sldId id="890" r:id="rId91"/>
    <p:sldId id="891" r:id="rId92"/>
    <p:sldId id="896" r:id="rId93"/>
    <p:sldId id="888" r:id="rId94"/>
    <p:sldId id="892" r:id="rId95"/>
    <p:sldId id="895" r:id="rId96"/>
    <p:sldId id="893" r:id="rId97"/>
    <p:sldId id="819" r:id="rId98"/>
    <p:sldId id="897" r:id="rId99"/>
    <p:sldId id="898" r:id="rId100"/>
    <p:sldId id="932" r:id="rId101"/>
    <p:sldId id="899" r:id="rId102"/>
    <p:sldId id="820" r:id="rId103"/>
    <p:sldId id="905" r:id="rId104"/>
    <p:sldId id="906" r:id="rId105"/>
    <p:sldId id="907" r:id="rId106"/>
    <p:sldId id="901" r:id="rId107"/>
    <p:sldId id="929" r:id="rId108"/>
    <p:sldId id="935" r:id="rId109"/>
    <p:sldId id="931" r:id="rId110"/>
    <p:sldId id="930" r:id="rId111"/>
    <p:sldId id="902" r:id="rId112"/>
    <p:sldId id="559" r:id="rId113"/>
    <p:sldId id="560" r:id="rId114"/>
    <p:sldId id="339" r:id="rId115"/>
  </p:sldIdLst>
  <p:sldSz cx="9144000" cy="6858000" type="screen4x3"/>
  <p:notesSz cx="6799263" cy="9929813"/>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agist Dominik" initials="DH" lastIdx="10" clrIdx="0"/>
  <p:cmAuthor id="1" name="Hagist Dominik" initials="DHA" lastIdx="4" clrIdx="1"/>
  <p:cmAuthor id="2" name="Weidmann Gilles" initials="WG" lastIdx="1" clrIdx="2">
    <p:extLst>
      <p:ext uri="{19B8F6BF-5375-455C-9EA6-DF929625EA0E}">
        <p15:presenceInfo xmlns:p15="http://schemas.microsoft.com/office/powerpoint/2012/main" userId="S-1-5-21-1635401191-1135830115-316617838-1041" providerId="AD"/>
      </p:ext>
    </p:extLst>
  </p:cmAuthor>
  <p:cmAuthor id="3" name="Graf Roman" initials="RG" lastIdx="2"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B050"/>
    <a:srgbClr val="F4B183"/>
    <a:srgbClr val="CCFFFF"/>
    <a:srgbClr val="FFD966"/>
    <a:srgbClr val="FFCCCC"/>
    <a:srgbClr val="FBE5D6"/>
    <a:srgbClr val="4472C4"/>
    <a:srgbClr val="92D05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3CEAE06-0EBE-417A-8063-76C2D8DB96C5}" v="1" dt="2026-05-28T12:42:23.140"/>
  </p1510:revLst>
</p1510:revInfo>
</file>

<file path=ppt/tableStyles.xml><?xml version="1.0" encoding="utf-8"?>
<a:tblStyleLst xmlns:a="http://schemas.openxmlformats.org/drawingml/2006/main" def="{21E4AEA4-8DFA-4A89-87EB-49C32662AFE0}">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660B408-B3CF-4A94-85FC-2B1E0A45F4A2}" styleName="Dunkle Formatvorlage 2 - Akzent 1/Akz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284E427A-3D55-4303-BF80-6455036E1DE7}" styleName="Designformatvorlage 1 - Akz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1E4AEA4-8DFA-4A89-87EB-49C32662AFE0}" styleName="Mittlere Formatvorlage 2 - Akz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450" autoAdjust="0"/>
    <p:restoredTop sz="84096" autoAdjust="0"/>
  </p:normalViewPr>
  <p:slideViewPr>
    <p:cSldViewPr>
      <p:cViewPr varScale="1">
        <p:scale>
          <a:sx n="106" d="100"/>
          <a:sy n="106" d="100"/>
        </p:scale>
        <p:origin x="1662" y="114"/>
      </p:cViewPr>
      <p:guideLst>
        <p:guide orient="horz" pos="2160"/>
        <p:guide pos="2880"/>
      </p:guideLst>
    </p:cSldViewPr>
  </p:slideViewPr>
  <p:outlineViewPr>
    <p:cViewPr>
      <p:scale>
        <a:sx n="33" d="100"/>
        <a:sy n="33" d="100"/>
      </p:scale>
      <p:origin x="0" y="-2712"/>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commentAuthors" Target="commentAuthors.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microsoft.com/office/2015/10/relationships/revisionInfo" Target="revisionInfo.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presProps" Target="presProps.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viewProps" Target="viewProps.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tableStyles" Target="tableStyles.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Zurbrügg Corinne" userId="9bf00a35-daaf-4b5d-a00c-eae22b493c7e" providerId="ADAL" clId="{F896CB6E-1FF8-4F8E-BB38-22186265DB2A}"/>
    <pc:docChg chg="addSld modSld">
      <pc:chgData name="Zurbrügg Corinne" userId="9bf00a35-daaf-4b5d-a00c-eae22b493c7e" providerId="ADAL" clId="{F896CB6E-1FF8-4F8E-BB38-22186265DB2A}" dt="2026-05-11T14:27:36.701" v="0"/>
      <pc:docMkLst>
        <pc:docMk/>
      </pc:docMkLst>
      <pc:sldChg chg="add">
        <pc:chgData name="Zurbrügg Corinne" userId="9bf00a35-daaf-4b5d-a00c-eae22b493c7e" providerId="ADAL" clId="{F896CB6E-1FF8-4F8E-BB38-22186265DB2A}" dt="2026-05-11T14:27:36.701" v="0"/>
        <pc:sldMkLst>
          <pc:docMk/>
          <pc:sldMk cId="266204402" sldId="339"/>
        </pc:sldMkLst>
      </pc:sldChg>
    </pc:docChg>
  </pc:docChgLst>
</pc:chgInfo>
</file>

<file path=ppt/charts/_rels/chart1.xml.rels><?xml version="1.0" encoding="UTF-8" standalone="yes"?>
<Relationships xmlns="http://schemas.openxmlformats.org/package/2006/relationships"><Relationship Id="rId1" Type="http://schemas.openxmlformats.org/officeDocument/2006/relationships/oleObject" Target="file:///C:\Users\veronique.chevillat\AppData\Local\Microsoft\Windows\Temporary%20Internet%20Files\Content.Outlook\44NO75I8\UZL%20Brutvogelarten.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veronique.chevillat\AppData\Local\Microsoft\Windows\Temporary%20Internet%20Files\Content.Outlook\44NO75I8\UZL%20Brutvogelarten.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665735558155632"/>
          <c:y val="4.455245038477116E-2"/>
          <c:w val="0.75589953866208492"/>
          <c:h val="0.85940975178831691"/>
        </c:manualLayout>
      </c:layout>
      <c:lineChart>
        <c:grouping val="standard"/>
        <c:varyColors val="0"/>
        <c:ser>
          <c:idx val="1"/>
          <c:order val="0"/>
          <c:tx>
            <c:strRef>
              <c:f>'[UZL Brutvogelarten.xlsx]Tabelle1'!$B$1</c:f>
              <c:strCache>
                <c:ptCount val="1"/>
                <c:pt idx="0">
                  <c:v>Zielarten "Umweltziele Landwirtschaft" (n=29)</c:v>
                </c:pt>
              </c:strCache>
            </c:strRef>
          </c:tx>
          <c:spPr>
            <a:ln w="31750">
              <a:solidFill>
                <a:srgbClr val="FF0000"/>
              </a:solidFill>
            </a:ln>
          </c:spPr>
          <c:marker>
            <c:symbol val="none"/>
          </c:marker>
          <c:cat>
            <c:numRef>
              <c:f>'[UZL Brutvogelarten.xlsx]Tabelle1'!$A$2:$A$29</c:f>
              <c:numCache>
                <c:formatCode>General</c:formatCode>
                <c:ptCount val="28"/>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numCache>
            </c:numRef>
          </c:cat>
          <c:val>
            <c:numRef>
              <c:f>'[UZL Brutvogelarten.xlsx]Tabelle1'!$B$2:$B$29</c:f>
              <c:numCache>
                <c:formatCode>General</c:formatCode>
                <c:ptCount val="28"/>
                <c:pt idx="0">
                  <c:v>100</c:v>
                </c:pt>
                <c:pt idx="1">
                  <c:v>80.948967100000004</c:v>
                </c:pt>
                <c:pt idx="2">
                  <c:v>85.156948299999996</c:v>
                </c:pt>
                <c:pt idx="3">
                  <c:v>86.1078172</c:v>
                </c:pt>
                <c:pt idx="4">
                  <c:v>86.727185399999996</c:v>
                </c:pt>
                <c:pt idx="5">
                  <c:v>70.924185199999997</c:v>
                </c:pt>
                <c:pt idx="6">
                  <c:v>81.988828900000001</c:v>
                </c:pt>
                <c:pt idx="7">
                  <c:v>72.570445599999999</c:v>
                </c:pt>
                <c:pt idx="8">
                  <c:v>60.9093388</c:v>
                </c:pt>
                <c:pt idx="9">
                  <c:v>75.910266699999994</c:v>
                </c:pt>
                <c:pt idx="10">
                  <c:v>77.936781499999995</c:v>
                </c:pt>
                <c:pt idx="11">
                  <c:v>73.563943399999999</c:v>
                </c:pt>
                <c:pt idx="12">
                  <c:v>64.604219599999993</c:v>
                </c:pt>
                <c:pt idx="13">
                  <c:v>60.3783587</c:v>
                </c:pt>
                <c:pt idx="14">
                  <c:v>73.711780000000005</c:v>
                </c:pt>
                <c:pt idx="15">
                  <c:v>59.501313000000003</c:v>
                </c:pt>
                <c:pt idx="16">
                  <c:v>60.612123400000002</c:v>
                </c:pt>
                <c:pt idx="17">
                  <c:v>62.593587399999997</c:v>
                </c:pt>
                <c:pt idx="18">
                  <c:v>50.054203600000001</c:v>
                </c:pt>
                <c:pt idx="19">
                  <c:v>47.314647899999997</c:v>
                </c:pt>
                <c:pt idx="20">
                  <c:v>44.365453299999999</c:v>
                </c:pt>
                <c:pt idx="21">
                  <c:v>55.298254900000003</c:v>
                </c:pt>
                <c:pt idx="22">
                  <c:v>52.409925800000003</c:v>
                </c:pt>
                <c:pt idx="23">
                  <c:v>56.217313900000001</c:v>
                </c:pt>
                <c:pt idx="24">
                  <c:v>53.237408100000003</c:v>
                </c:pt>
                <c:pt idx="25">
                  <c:v>45.623754699999999</c:v>
                </c:pt>
                <c:pt idx="26">
                  <c:v>44.293910599999997</c:v>
                </c:pt>
                <c:pt idx="27">
                  <c:v>44.7470158</c:v>
                </c:pt>
              </c:numCache>
            </c:numRef>
          </c:val>
          <c:smooth val="0"/>
          <c:extLst>
            <c:ext xmlns:c16="http://schemas.microsoft.com/office/drawing/2014/chart" uri="{C3380CC4-5D6E-409C-BE32-E72D297353CC}">
              <c16:uniqueId val="{00000000-156B-4E0B-A48A-F5FEDA8CEA13}"/>
            </c:ext>
          </c:extLst>
        </c:ser>
        <c:ser>
          <c:idx val="0"/>
          <c:order val="1"/>
          <c:tx>
            <c:strRef>
              <c:f>'[UZL Brutvogelarten.xlsx]Tabelle1'!$B$2</c:f>
              <c:strCache>
                <c:ptCount val="1"/>
                <c:pt idx="0">
                  <c:v>100</c:v>
                </c:pt>
              </c:strCache>
            </c:strRef>
          </c:tx>
          <c:spPr>
            <a:ln w="31750"/>
          </c:spPr>
          <c:marker>
            <c:symbol val="none"/>
          </c:marker>
          <c:val>
            <c:numRef>
              <c:f>'[UZL Brutvogelarten.xlsx]Tabelle1'!$C$2:$C$29</c:f>
              <c:numCache>
                <c:formatCode>0.00</c:formatCode>
                <c:ptCount val="28"/>
                <c:pt idx="0">
                  <c:v>100</c:v>
                </c:pt>
                <c:pt idx="1">
                  <c:v>100.836599986306</c:v>
                </c:pt>
                <c:pt idx="2">
                  <c:v>105.323229409915</c:v>
                </c:pt>
                <c:pt idx="3">
                  <c:v>106.157490473929</c:v>
                </c:pt>
                <c:pt idx="4">
                  <c:v>107.95965748481299</c:v>
                </c:pt>
                <c:pt idx="5">
                  <c:v>111.26982657711901</c:v>
                </c:pt>
                <c:pt idx="6">
                  <c:v>109.910823225781</c:v>
                </c:pt>
                <c:pt idx="7">
                  <c:v>105.318827865432</c:v>
                </c:pt>
                <c:pt idx="8">
                  <c:v>98.746583758622805</c:v>
                </c:pt>
                <c:pt idx="9">
                  <c:v>97.556315930755005</c:v>
                </c:pt>
                <c:pt idx="10">
                  <c:v>101.99766471885199</c:v>
                </c:pt>
                <c:pt idx="11">
                  <c:v>97.455368681150901</c:v>
                </c:pt>
                <c:pt idx="12">
                  <c:v>93.583737501210706</c:v>
                </c:pt>
                <c:pt idx="13">
                  <c:v>96.123609123436395</c:v>
                </c:pt>
                <c:pt idx="14">
                  <c:v>101.23779245292199</c:v>
                </c:pt>
                <c:pt idx="15">
                  <c:v>109.09745074036699</c:v>
                </c:pt>
                <c:pt idx="16">
                  <c:v>104.22462718486899</c:v>
                </c:pt>
                <c:pt idx="17">
                  <c:v>105.270506442132</c:v>
                </c:pt>
                <c:pt idx="18">
                  <c:v>100.93315159666901</c:v>
                </c:pt>
                <c:pt idx="19">
                  <c:v>94.697395797049495</c:v>
                </c:pt>
                <c:pt idx="20">
                  <c:v>103.331430673311</c:v>
                </c:pt>
                <c:pt idx="21">
                  <c:v>100.929394283786</c:v>
                </c:pt>
                <c:pt idx="22">
                  <c:v>103.37623848717899</c:v>
                </c:pt>
                <c:pt idx="23">
                  <c:v>94.532147949129197</c:v>
                </c:pt>
                <c:pt idx="24">
                  <c:v>101.379169638775</c:v>
                </c:pt>
                <c:pt idx="25">
                  <c:v>102.929337645651</c:v>
                </c:pt>
                <c:pt idx="26">
                  <c:v>103.362573271839</c:v>
                </c:pt>
                <c:pt idx="27">
                  <c:v>101.974145275561</c:v>
                </c:pt>
              </c:numCache>
            </c:numRef>
          </c:val>
          <c:smooth val="0"/>
          <c:extLst>
            <c:ext xmlns:c16="http://schemas.microsoft.com/office/drawing/2014/chart" uri="{C3380CC4-5D6E-409C-BE32-E72D297353CC}">
              <c16:uniqueId val="{00000001-156B-4E0B-A48A-F5FEDA8CEA13}"/>
            </c:ext>
          </c:extLst>
        </c:ser>
        <c:dLbls>
          <c:showLegendKey val="0"/>
          <c:showVal val="0"/>
          <c:showCatName val="0"/>
          <c:showSerName val="0"/>
          <c:showPercent val="0"/>
          <c:showBubbleSize val="0"/>
        </c:dLbls>
        <c:smooth val="0"/>
        <c:axId val="232269312"/>
        <c:axId val="232270848"/>
      </c:lineChart>
      <c:catAx>
        <c:axId val="232269312"/>
        <c:scaling>
          <c:orientation val="minMax"/>
        </c:scaling>
        <c:delete val="0"/>
        <c:axPos val="b"/>
        <c:numFmt formatCode="General" sourceLinked="1"/>
        <c:majorTickMark val="out"/>
        <c:minorTickMark val="none"/>
        <c:tickLblPos val="nextTo"/>
        <c:txPr>
          <a:bodyPr/>
          <a:lstStyle/>
          <a:p>
            <a:pPr>
              <a:defRPr sz="1000">
                <a:latin typeface="Arial" panose="020B0604020202020204" pitchFamily="34" charset="0"/>
                <a:cs typeface="Arial" panose="020B0604020202020204" pitchFamily="34" charset="0"/>
              </a:defRPr>
            </a:pPr>
            <a:endParaRPr lang="de-DE"/>
          </a:p>
        </c:txPr>
        <c:crossAx val="232270848"/>
        <c:crosses val="autoZero"/>
        <c:auto val="1"/>
        <c:lblAlgn val="ctr"/>
        <c:lblOffset val="100"/>
        <c:tickLblSkip val="4"/>
        <c:noMultiLvlLbl val="0"/>
      </c:catAx>
      <c:valAx>
        <c:axId val="232270848"/>
        <c:scaling>
          <c:orientation val="minMax"/>
        </c:scaling>
        <c:delete val="0"/>
        <c:axPos val="l"/>
        <c:majorGridlines/>
        <c:title>
          <c:tx>
            <c:rich>
              <a:bodyPr/>
              <a:lstStyle/>
              <a:p>
                <a:pPr>
                  <a:defRPr/>
                </a:pPr>
                <a:r>
                  <a:rPr lang="de-CH" sz="1000" b="0">
                    <a:latin typeface="Arial" panose="020B0604020202020204" pitchFamily="34" charset="0"/>
                    <a:cs typeface="Arial" panose="020B0604020202020204" pitchFamily="34" charset="0"/>
                  </a:rPr>
                  <a:t>Bestandsindex</a:t>
                </a:r>
              </a:p>
            </c:rich>
          </c:tx>
          <c:overlay val="0"/>
        </c:title>
        <c:numFmt formatCode="General" sourceLinked="1"/>
        <c:majorTickMark val="none"/>
        <c:minorTickMark val="none"/>
        <c:tickLblPos val="nextTo"/>
        <c:spPr>
          <a:ln>
            <a:noFill/>
          </a:ln>
        </c:spPr>
        <c:txPr>
          <a:bodyPr/>
          <a:lstStyle/>
          <a:p>
            <a:pPr>
              <a:defRPr>
                <a:latin typeface="Arial" panose="020B0604020202020204" pitchFamily="34" charset="0"/>
                <a:cs typeface="Arial" panose="020B0604020202020204" pitchFamily="34" charset="0"/>
              </a:defRPr>
            </a:pPr>
            <a:endParaRPr lang="de-DE"/>
          </a:p>
        </c:txPr>
        <c:crossAx val="232269312"/>
        <c:crosses val="autoZero"/>
        <c:crossBetween val="midCat"/>
      </c:valAx>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665735558155632"/>
          <c:y val="4.455245038477116E-2"/>
          <c:w val="0.75589953866208492"/>
          <c:h val="0.85940975178831691"/>
        </c:manualLayout>
      </c:layout>
      <c:lineChart>
        <c:grouping val="standard"/>
        <c:varyColors val="0"/>
        <c:ser>
          <c:idx val="1"/>
          <c:order val="0"/>
          <c:tx>
            <c:strRef>
              <c:f>'[UZL Brutvogelarten.xlsx]Tabelle1'!$B$1</c:f>
              <c:strCache>
                <c:ptCount val="1"/>
                <c:pt idx="0">
                  <c:v>Zielarten "Umweltziele Landwirtschaft" (n=29)</c:v>
                </c:pt>
              </c:strCache>
            </c:strRef>
          </c:tx>
          <c:spPr>
            <a:ln w="31750">
              <a:solidFill>
                <a:srgbClr val="FF0000"/>
              </a:solidFill>
            </a:ln>
          </c:spPr>
          <c:marker>
            <c:symbol val="none"/>
          </c:marker>
          <c:cat>
            <c:numRef>
              <c:f>'[UZL Brutvogelarten.xlsx]Tabelle1'!$A$2:$A$29</c:f>
              <c:numCache>
                <c:formatCode>General</c:formatCode>
                <c:ptCount val="28"/>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numCache>
            </c:numRef>
          </c:cat>
          <c:val>
            <c:numRef>
              <c:f>'[UZL Brutvogelarten.xlsx]Tabelle1'!$B$2:$B$29</c:f>
              <c:numCache>
                <c:formatCode>General</c:formatCode>
                <c:ptCount val="28"/>
                <c:pt idx="0">
                  <c:v>100</c:v>
                </c:pt>
                <c:pt idx="1">
                  <c:v>80.948967100000004</c:v>
                </c:pt>
                <c:pt idx="2">
                  <c:v>85.156948299999996</c:v>
                </c:pt>
                <c:pt idx="3">
                  <c:v>86.1078172</c:v>
                </c:pt>
                <c:pt idx="4">
                  <c:v>86.727185399999996</c:v>
                </c:pt>
                <c:pt idx="5">
                  <c:v>70.924185199999997</c:v>
                </c:pt>
                <c:pt idx="6">
                  <c:v>81.988828900000001</c:v>
                </c:pt>
                <c:pt idx="7">
                  <c:v>72.570445599999999</c:v>
                </c:pt>
                <c:pt idx="8">
                  <c:v>60.9093388</c:v>
                </c:pt>
                <c:pt idx="9">
                  <c:v>75.910266699999994</c:v>
                </c:pt>
                <c:pt idx="10">
                  <c:v>77.936781499999995</c:v>
                </c:pt>
                <c:pt idx="11">
                  <c:v>73.563943399999999</c:v>
                </c:pt>
                <c:pt idx="12">
                  <c:v>64.604219599999993</c:v>
                </c:pt>
                <c:pt idx="13">
                  <c:v>60.3783587</c:v>
                </c:pt>
                <c:pt idx="14">
                  <c:v>73.711780000000005</c:v>
                </c:pt>
                <c:pt idx="15">
                  <c:v>59.501313000000003</c:v>
                </c:pt>
                <c:pt idx="16">
                  <c:v>60.612123400000002</c:v>
                </c:pt>
                <c:pt idx="17">
                  <c:v>62.593587399999997</c:v>
                </c:pt>
                <c:pt idx="18">
                  <c:v>50.054203600000001</c:v>
                </c:pt>
                <c:pt idx="19">
                  <c:v>47.314647899999997</c:v>
                </c:pt>
                <c:pt idx="20">
                  <c:v>44.365453299999999</c:v>
                </c:pt>
                <c:pt idx="21">
                  <c:v>55.298254900000003</c:v>
                </c:pt>
                <c:pt idx="22">
                  <c:v>52.409925800000003</c:v>
                </c:pt>
                <c:pt idx="23">
                  <c:v>56.217313900000001</c:v>
                </c:pt>
                <c:pt idx="24">
                  <c:v>53.237408100000003</c:v>
                </c:pt>
                <c:pt idx="25">
                  <c:v>45.623754699999999</c:v>
                </c:pt>
                <c:pt idx="26">
                  <c:v>44.293910599999997</c:v>
                </c:pt>
                <c:pt idx="27">
                  <c:v>44.7470158</c:v>
                </c:pt>
              </c:numCache>
            </c:numRef>
          </c:val>
          <c:smooth val="0"/>
          <c:extLst>
            <c:ext xmlns:c16="http://schemas.microsoft.com/office/drawing/2014/chart" uri="{C3380CC4-5D6E-409C-BE32-E72D297353CC}">
              <c16:uniqueId val="{00000000-156B-4E0B-A48A-F5FEDA8CEA13}"/>
            </c:ext>
          </c:extLst>
        </c:ser>
        <c:ser>
          <c:idx val="0"/>
          <c:order val="1"/>
          <c:tx>
            <c:strRef>
              <c:f>'[UZL Brutvogelarten.xlsx]Tabelle1'!$B$2</c:f>
              <c:strCache>
                <c:ptCount val="1"/>
                <c:pt idx="0">
                  <c:v>100</c:v>
                </c:pt>
              </c:strCache>
            </c:strRef>
          </c:tx>
          <c:spPr>
            <a:ln w="31750"/>
          </c:spPr>
          <c:marker>
            <c:symbol val="none"/>
          </c:marker>
          <c:val>
            <c:numRef>
              <c:f>'[UZL Brutvogelarten.xlsx]Tabelle1'!$C$2:$C$29</c:f>
              <c:numCache>
                <c:formatCode>0.00</c:formatCode>
                <c:ptCount val="28"/>
                <c:pt idx="0">
                  <c:v>100</c:v>
                </c:pt>
                <c:pt idx="1">
                  <c:v>100.836599986306</c:v>
                </c:pt>
                <c:pt idx="2">
                  <c:v>105.323229409915</c:v>
                </c:pt>
                <c:pt idx="3">
                  <c:v>106.157490473929</c:v>
                </c:pt>
                <c:pt idx="4">
                  <c:v>107.95965748481299</c:v>
                </c:pt>
                <c:pt idx="5">
                  <c:v>111.26982657711901</c:v>
                </c:pt>
                <c:pt idx="6">
                  <c:v>109.910823225781</c:v>
                </c:pt>
                <c:pt idx="7">
                  <c:v>105.318827865432</c:v>
                </c:pt>
                <c:pt idx="8">
                  <c:v>98.746583758622805</c:v>
                </c:pt>
                <c:pt idx="9">
                  <c:v>97.556315930755005</c:v>
                </c:pt>
                <c:pt idx="10">
                  <c:v>101.99766471885199</c:v>
                </c:pt>
                <c:pt idx="11">
                  <c:v>97.455368681150901</c:v>
                </c:pt>
                <c:pt idx="12">
                  <c:v>93.583737501210706</c:v>
                </c:pt>
                <c:pt idx="13">
                  <c:v>96.123609123436395</c:v>
                </c:pt>
                <c:pt idx="14">
                  <c:v>101.23779245292199</c:v>
                </c:pt>
                <c:pt idx="15">
                  <c:v>109.09745074036699</c:v>
                </c:pt>
                <c:pt idx="16">
                  <c:v>104.22462718486899</c:v>
                </c:pt>
                <c:pt idx="17">
                  <c:v>105.270506442132</c:v>
                </c:pt>
                <c:pt idx="18">
                  <c:v>100.93315159666901</c:v>
                </c:pt>
                <c:pt idx="19">
                  <c:v>94.697395797049495</c:v>
                </c:pt>
                <c:pt idx="20">
                  <c:v>103.331430673311</c:v>
                </c:pt>
                <c:pt idx="21">
                  <c:v>100.929394283786</c:v>
                </c:pt>
                <c:pt idx="22">
                  <c:v>103.37623848717899</c:v>
                </c:pt>
                <c:pt idx="23">
                  <c:v>94.532147949129197</c:v>
                </c:pt>
                <c:pt idx="24">
                  <c:v>101.379169638775</c:v>
                </c:pt>
                <c:pt idx="25">
                  <c:v>102.929337645651</c:v>
                </c:pt>
                <c:pt idx="26">
                  <c:v>103.362573271839</c:v>
                </c:pt>
                <c:pt idx="27">
                  <c:v>101.974145275561</c:v>
                </c:pt>
              </c:numCache>
            </c:numRef>
          </c:val>
          <c:smooth val="0"/>
          <c:extLst>
            <c:ext xmlns:c16="http://schemas.microsoft.com/office/drawing/2014/chart" uri="{C3380CC4-5D6E-409C-BE32-E72D297353CC}">
              <c16:uniqueId val="{00000001-156B-4E0B-A48A-F5FEDA8CEA13}"/>
            </c:ext>
          </c:extLst>
        </c:ser>
        <c:dLbls>
          <c:showLegendKey val="0"/>
          <c:showVal val="0"/>
          <c:showCatName val="0"/>
          <c:showSerName val="0"/>
          <c:showPercent val="0"/>
          <c:showBubbleSize val="0"/>
        </c:dLbls>
        <c:smooth val="0"/>
        <c:axId val="232269312"/>
        <c:axId val="232270848"/>
      </c:lineChart>
      <c:catAx>
        <c:axId val="232269312"/>
        <c:scaling>
          <c:orientation val="minMax"/>
        </c:scaling>
        <c:delete val="0"/>
        <c:axPos val="b"/>
        <c:numFmt formatCode="General" sourceLinked="1"/>
        <c:majorTickMark val="out"/>
        <c:minorTickMark val="none"/>
        <c:tickLblPos val="nextTo"/>
        <c:txPr>
          <a:bodyPr/>
          <a:lstStyle/>
          <a:p>
            <a:pPr>
              <a:defRPr sz="1000">
                <a:latin typeface="Arial" panose="020B0604020202020204" pitchFamily="34" charset="0"/>
                <a:cs typeface="Arial" panose="020B0604020202020204" pitchFamily="34" charset="0"/>
              </a:defRPr>
            </a:pPr>
            <a:endParaRPr lang="de-DE"/>
          </a:p>
        </c:txPr>
        <c:crossAx val="232270848"/>
        <c:crosses val="autoZero"/>
        <c:auto val="1"/>
        <c:lblAlgn val="ctr"/>
        <c:lblOffset val="100"/>
        <c:tickLblSkip val="4"/>
        <c:noMultiLvlLbl val="0"/>
      </c:catAx>
      <c:valAx>
        <c:axId val="232270848"/>
        <c:scaling>
          <c:orientation val="minMax"/>
        </c:scaling>
        <c:delete val="0"/>
        <c:axPos val="l"/>
        <c:majorGridlines/>
        <c:title>
          <c:tx>
            <c:rich>
              <a:bodyPr/>
              <a:lstStyle/>
              <a:p>
                <a:pPr>
                  <a:defRPr/>
                </a:pPr>
                <a:r>
                  <a:rPr lang="de-CH" sz="1000" b="0">
                    <a:latin typeface="Arial" panose="020B0604020202020204" pitchFamily="34" charset="0"/>
                    <a:cs typeface="Arial" panose="020B0604020202020204" pitchFamily="34" charset="0"/>
                  </a:rPr>
                  <a:t>Bestandsindex</a:t>
                </a:r>
              </a:p>
            </c:rich>
          </c:tx>
          <c:overlay val="0"/>
        </c:title>
        <c:numFmt formatCode="General" sourceLinked="1"/>
        <c:majorTickMark val="none"/>
        <c:minorTickMark val="none"/>
        <c:tickLblPos val="nextTo"/>
        <c:spPr>
          <a:ln>
            <a:noFill/>
          </a:ln>
        </c:spPr>
        <c:txPr>
          <a:bodyPr/>
          <a:lstStyle/>
          <a:p>
            <a:pPr>
              <a:defRPr>
                <a:latin typeface="Arial" panose="020B0604020202020204" pitchFamily="34" charset="0"/>
                <a:cs typeface="Arial" panose="020B0604020202020204" pitchFamily="34" charset="0"/>
              </a:defRPr>
            </a:pPr>
            <a:endParaRPr lang="de-DE"/>
          </a:p>
        </c:txPr>
        <c:crossAx val="232269312"/>
        <c:crosses val="autoZero"/>
        <c:crossBetween val="midCat"/>
      </c:valAx>
    </c:plotArea>
    <c:plotVisOnly val="1"/>
    <c:dispBlanksAs val="gap"/>
    <c:showDLblsOverMax val="0"/>
  </c:chart>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46347" cy="498215"/>
          </a:xfrm>
          <a:prstGeom prst="rect">
            <a:avLst/>
          </a:prstGeom>
        </p:spPr>
        <p:txBody>
          <a:bodyPr vert="horz" lIns="91440" tIns="45720" rIns="91440" bIns="45720" rtlCol="0"/>
          <a:lstStyle>
            <a:lvl1pPr algn="l">
              <a:defRPr sz="1200"/>
            </a:lvl1pPr>
          </a:lstStyle>
          <a:p>
            <a:endParaRPr lang="de-CH"/>
          </a:p>
        </p:txBody>
      </p:sp>
      <p:sp>
        <p:nvSpPr>
          <p:cNvPr id="3" name="Datumsplatzhalter 2"/>
          <p:cNvSpPr>
            <a:spLocks noGrp="1"/>
          </p:cNvSpPr>
          <p:nvPr>
            <p:ph type="dt" idx="1"/>
          </p:nvPr>
        </p:nvSpPr>
        <p:spPr>
          <a:xfrm>
            <a:off x="3851342" y="0"/>
            <a:ext cx="2946347" cy="498215"/>
          </a:xfrm>
          <a:prstGeom prst="rect">
            <a:avLst/>
          </a:prstGeom>
        </p:spPr>
        <p:txBody>
          <a:bodyPr vert="horz" lIns="91440" tIns="45720" rIns="91440" bIns="45720" rtlCol="0"/>
          <a:lstStyle>
            <a:lvl1pPr algn="r">
              <a:defRPr sz="1200"/>
            </a:lvl1pPr>
          </a:lstStyle>
          <a:p>
            <a:fld id="{57B0CF8E-C138-4307-B66F-5CFD75F81BA9}" type="datetimeFigureOut">
              <a:rPr lang="de-CH" smtClean="0"/>
              <a:t>28.05.2026</a:t>
            </a:fld>
            <a:endParaRPr lang="de-CH"/>
          </a:p>
        </p:txBody>
      </p:sp>
      <p:sp>
        <p:nvSpPr>
          <p:cNvPr id="4" name="Folienbildplatzhalter 3"/>
          <p:cNvSpPr>
            <a:spLocks noGrp="1" noRot="1" noChangeAspect="1"/>
          </p:cNvSpPr>
          <p:nvPr>
            <p:ph type="sldImg" idx="2"/>
          </p:nvPr>
        </p:nvSpPr>
        <p:spPr>
          <a:xfrm>
            <a:off x="1166813" y="1241425"/>
            <a:ext cx="4465637" cy="3351213"/>
          </a:xfrm>
          <a:prstGeom prst="rect">
            <a:avLst/>
          </a:prstGeom>
          <a:noFill/>
          <a:ln w="12700">
            <a:solidFill>
              <a:prstClr val="black"/>
            </a:solidFill>
          </a:ln>
        </p:spPr>
        <p:txBody>
          <a:bodyPr vert="horz" lIns="91440" tIns="45720" rIns="91440" bIns="45720" rtlCol="0" anchor="ctr"/>
          <a:lstStyle/>
          <a:p>
            <a:endParaRPr lang="de-CH"/>
          </a:p>
        </p:txBody>
      </p:sp>
      <p:sp>
        <p:nvSpPr>
          <p:cNvPr id="5" name="Notizenplatzhalter 4"/>
          <p:cNvSpPr>
            <a:spLocks noGrp="1"/>
          </p:cNvSpPr>
          <p:nvPr>
            <p:ph type="body" sz="quarter" idx="3"/>
          </p:nvPr>
        </p:nvSpPr>
        <p:spPr>
          <a:xfrm>
            <a:off x="679927" y="4778722"/>
            <a:ext cx="5439410" cy="3909864"/>
          </a:xfrm>
          <a:prstGeom prst="rect">
            <a:avLst/>
          </a:prstGeom>
        </p:spPr>
        <p:txBody>
          <a:bodyPr vert="horz" lIns="91440" tIns="45720" rIns="91440" bIns="45720"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6" name="Fußzeilenplatzhalter 5"/>
          <p:cNvSpPr>
            <a:spLocks noGrp="1"/>
          </p:cNvSpPr>
          <p:nvPr>
            <p:ph type="ftr" sz="quarter" idx="4"/>
          </p:nvPr>
        </p:nvSpPr>
        <p:spPr>
          <a:xfrm>
            <a:off x="0" y="9431600"/>
            <a:ext cx="2946347" cy="498214"/>
          </a:xfrm>
          <a:prstGeom prst="rect">
            <a:avLst/>
          </a:prstGeom>
        </p:spPr>
        <p:txBody>
          <a:bodyPr vert="horz" lIns="91440" tIns="45720" rIns="91440" bIns="45720" rtlCol="0" anchor="b"/>
          <a:lstStyle>
            <a:lvl1pPr algn="l">
              <a:defRPr sz="1200"/>
            </a:lvl1pPr>
          </a:lstStyle>
          <a:p>
            <a:endParaRPr lang="de-CH"/>
          </a:p>
        </p:txBody>
      </p:sp>
      <p:sp>
        <p:nvSpPr>
          <p:cNvPr id="7" name="Foliennummernplatzhalter 6"/>
          <p:cNvSpPr>
            <a:spLocks noGrp="1"/>
          </p:cNvSpPr>
          <p:nvPr>
            <p:ph type="sldNum" sz="quarter" idx="5"/>
          </p:nvPr>
        </p:nvSpPr>
        <p:spPr>
          <a:xfrm>
            <a:off x="3851342" y="9431600"/>
            <a:ext cx="2946347" cy="498214"/>
          </a:xfrm>
          <a:prstGeom prst="rect">
            <a:avLst/>
          </a:prstGeom>
        </p:spPr>
        <p:txBody>
          <a:bodyPr vert="horz" lIns="91440" tIns="45720" rIns="91440" bIns="45720" rtlCol="0" anchor="b"/>
          <a:lstStyle>
            <a:lvl1pPr algn="r">
              <a:defRPr sz="1200"/>
            </a:lvl1pPr>
          </a:lstStyle>
          <a:p>
            <a:fld id="{E9976C48-313D-43E6-898F-7CCA8AB7B608}" type="slidenum">
              <a:rPr lang="de-CH" smtClean="0"/>
              <a:t>‹Nr.›</a:t>
            </a:fld>
            <a:endParaRPr lang="de-CH"/>
          </a:p>
        </p:txBody>
      </p:sp>
    </p:spTree>
    <p:extLst>
      <p:ext uri="{BB962C8B-B14F-4D97-AF65-F5344CB8AC3E}">
        <p14:creationId xmlns:p14="http://schemas.microsoft.com/office/powerpoint/2010/main" val="42557001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2</a:t>
            </a:fld>
            <a:endParaRPr lang="de-CH"/>
          </a:p>
        </p:txBody>
      </p:sp>
    </p:spTree>
    <p:extLst>
      <p:ext uri="{BB962C8B-B14F-4D97-AF65-F5344CB8AC3E}">
        <p14:creationId xmlns:p14="http://schemas.microsoft.com/office/powerpoint/2010/main" val="17693152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24</a:t>
            </a:fld>
            <a:endParaRPr lang="de-CH"/>
          </a:p>
        </p:txBody>
      </p:sp>
    </p:spTree>
    <p:extLst>
      <p:ext uri="{BB962C8B-B14F-4D97-AF65-F5344CB8AC3E}">
        <p14:creationId xmlns:p14="http://schemas.microsoft.com/office/powerpoint/2010/main" val="13115953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25</a:t>
            </a:fld>
            <a:endParaRPr lang="de-CH"/>
          </a:p>
        </p:txBody>
      </p:sp>
    </p:spTree>
    <p:extLst>
      <p:ext uri="{BB962C8B-B14F-4D97-AF65-F5344CB8AC3E}">
        <p14:creationId xmlns:p14="http://schemas.microsoft.com/office/powerpoint/2010/main" val="5845200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26</a:t>
            </a:fld>
            <a:endParaRPr lang="de-CH"/>
          </a:p>
        </p:txBody>
      </p:sp>
    </p:spTree>
    <p:extLst>
      <p:ext uri="{BB962C8B-B14F-4D97-AF65-F5344CB8AC3E}">
        <p14:creationId xmlns:p14="http://schemas.microsoft.com/office/powerpoint/2010/main" val="18229448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27</a:t>
            </a:fld>
            <a:endParaRPr lang="de-CH"/>
          </a:p>
        </p:txBody>
      </p:sp>
    </p:spTree>
    <p:extLst>
      <p:ext uri="{BB962C8B-B14F-4D97-AF65-F5344CB8AC3E}">
        <p14:creationId xmlns:p14="http://schemas.microsoft.com/office/powerpoint/2010/main" val="5591052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28</a:t>
            </a:fld>
            <a:endParaRPr lang="de-CH"/>
          </a:p>
        </p:txBody>
      </p:sp>
    </p:spTree>
    <p:extLst>
      <p:ext uri="{BB962C8B-B14F-4D97-AF65-F5344CB8AC3E}">
        <p14:creationId xmlns:p14="http://schemas.microsoft.com/office/powerpoint/2010/main" val="29071643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29</a:t>
            </a:fld>
            <a:endParaRPr lang="de-CH"/>
          </a:p>
        </p:txBody>
      </p:sp>
    </p:spTree>
    <p:extLst>
      <p:ext uri="{BB962C8B-B14F-4D97-AF65-F5344CB8AC3E}">
        <p14:creationId xmlns:p14="http://schemas.microsoft.com/office/powerpoint/2010/main" val="5431299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33</a:t>
            </a:fld>
            <a:endParaRPr lang="de-CH"/>
          </a:p>
        </p:txBody>
      </p:sp>
    </p:spTree>
    <p:extLst>
      <p:ext uri="{BB962C8B-B14F-4D97-AF65-F5344CB8AC3E}">
        <p14:creationId xmlns:p14="http://schemas.microsoft.com/office/powerpoint/2010/main" val="26127691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34</a:t>
            </a:fld>
            <a:endParaRPr lang="de-CH"/>
          </a:p>
        </p:txBody>
      </p:sp>
    </p:spTree>
    <p:extLst>
      <p:ext uri="{BB962C8B-B14F-4D97-AF65-F5344CB8AC3E}">
        <p14:creationId xmlns:p14="http://schemas.microsoft.com/office/powerpoint/2010/main" val="5017976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35</a:t>
            </a:fld>
            <a:endParaRPr lang="de-CH"/>
          </a:p>
        </p:txBody>
      </p:sp>
    </p:spTree>
    <p:extLst>
      <p:ext uri="{BB962C8B-B14F-4D97-AF65-F5344CB8AC3E}">
        <p14:creationId xmlns:p14="http://schemas.microsoft.com/office/powerpoint/2010/main" val="37664372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36</a:t>
            </a:fld>
            <a:endParaRPr lang="de-CH"/>
          </a:p>
        </p:txBody>
      </p:sp>
    </p:spTree>
    <p:extLst>
      <p:ext uri="{BB962C8B-B14F-4D97-AF65-F5344CB8AC3E}">
        <p14:creationId xmlns:p14="http://schemas.microsoft.com/office/powerpoint/2010/main" val="12273401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3</a:t>
            </a:fld>
            <a:endParaRPr lang="de-CH"/>
          </a:p>
        </p:txBody>
      </p:sp>
    </p:spTree>
    <p:extLst>
      <p:ext uri="{BB962C8B-B14F-4D97-AF65-F5344CB8AC3E}">
        <p14:creationId xmlns:p14="http://schemas.microsoft.com/office/powerpoint/2010/main" val="1505904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37</a:t>
            </a:fld>
            <a:endParaRPr lang="de-CH"/>
          </a:p>
        </p:txBody>
      </p:sp>
    </p:spTree>
    <p:extLst>
      <p:ext uri="{BB962C8B-B14F-4D97-AF65-F5344CB8AC3E}">
        <p14:creationId xmlns:p14="http://schemas.microsoft.com/office/powerpoint/2010/main" val="42892399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38</a:t>
            </a:fld>
            <a:endParaRPr lang="de-CH"/>
          </a:p>
        </p:txBody>
      </p:sp>
    </p:spTree>
    <p:extLst>
      <p:ext uri="{BB962C8B-B14F-4D97-AF65-F5344CB8AC3E}">
        <p14:creationId xmlns:p14="http://schemas.microsoft.com/office/powerpoint/2010/main" val="41564837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39</a:t>
            </a:fld>
            <a:endParaRPr lang="de-CH"/>
          </a:p>
        </p:txBody>
      </p:sp>
    </p:spTree>
    <p:extLst>
      <p:ext uri="{BB962C8B-B14F-4D97-AF65-F5344CB8AC3E}">
        <p14:creationId xmlns:p14="http://schemas.microsoft.com/office/powerpoint/2010/main" val="36502186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40</a:t>
            </a:fld>
            <a:endParaRPr lang="de-CH"/>
          </a:p>
        </p:txBody>
      </p:sp>
    </p:spTree>
    <p:extLst>
      <p:ext uri="{BB962C8B-B14F-4D97-AF65-F5344CB8AC3E}">
        <p14:creationId xmlns:p14="http://schemas.microsoft.com/office/powerpoint/2010/main" val="29952652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41</a:t>
            </a:fld>
            <a:endParaRPr lang="de-CH"/>
          </a:p>
        </p:txBody>
      </p:sp>
    </p:spTree>
    <p:extLst>
      <p:ext uri="{BB962C8B-B14F-4D97-AF65-F5344CB8AC3E}">
        <p14:creationId xmlns:p14="http://schemas.microsoft.com/office/powerpoint/2010/main" val="12693063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42</a:t>
            </a:fld>
            <a:endParaRPr lang="de-CH"/>
          </a:p>
        </p:txBody>
      </p:sp>
    </p:spTree>
    <p:extLst>
      <p:ext uri="{BB962C8B-B14F-4D97-AF65-F5344CB8AC3E}">
        <p14:creationId xmlns:p14="http://schemas.microsoft.com/office/powerpoint/2010/main" val="4735075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43</a:t>
            </a:fld>
            <a:endParaRPr lang="de-CH"/>
          </a:p>
        </p:txBody>
      </p:sp>
    </p:spTree>
    <p:extLst>
      <p:ext uri="{BB962C8B-B14F-4D97-AF65-F5344CB8AC3E}">
        <p14:creationId xmlns:p14="http://schemas.microsoft.com/office/powerpoint/2010/main" val="33831013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44</a:t>
            </a:fld>
            <a:endParaRPr lang="de-CH"/>
          </a:p>
        </p:txBody>
      </p:sp>
    </p:spTree>
    <p:extLst>
      <p:ext uri="{BB962C8B-B14F-4D97-AF65-F5344CB8AC3E}">
        <p14:creationId xmlns:p14="http://schemas.microsoft.com/office/powerpoint/2010/main" val="27984345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45</a:t>
            </a:fld>
            <a:endParaRPr lang="de-CH"/>
          </a:p>
        </p:txBody>
      </p:sp>
    </p:spTree>
    <p:extLst>
      <p:ext uri="{BB962C8B-B14F-4D97-AF65-F5344CB8AC3E}">
        <p14:creationId xmlns:p14="http://schemas.microsoft.com/office/powerpoint/2010/main" val="28908743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46</a:t>
            </a:fld>
            <a:endParaRPr lang="de-CH"/>
          </a:p>
        </p:txBody>
      </p:sp>
    </p:spTree>
    <p:extLst>
      <p:ext uri="{BB962C8B-B14F-4D97-AF65-F5344CB8AC3E}">
        <p14:creationId xmlns:p14="http://schemas.microsoft.com/office/powerpoint/2010/main" val="6862516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7</a:t>
            </a:fld>
            <a:endParaRPr lang="de-CH"/>
          </a:p>
        </p:txBody>
      </p:sp>
    </p:spTree>
    <p:extLst>
      <p:ext uri="{BB962C8B-B14F-4D97-AF65-F5344CB8AC3E}">
        <p14:creationId xmlns:p14="http://schemas.microsoft.com/office/powerpoint/2010/main" val="33763111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47</a:t>
            </a:fld>
            <a:endParaRPr lang="de-CH"/>
          </a:p>
        </p:txBody>
      </p:sp>
    </p:spTree>
    <p:extLst>
      <p:ext uri="{BB962C8B-B14F-4D97-AF65-F5344CB8AC3E}">
        <p14:creationId xmlns:p14="http://schemas.microsoft.com/office/powerpoint/2010/main" val="15091623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48</a:t>
            </a:fld>
            <a:endParaRPr lang="de-CH"/>
          </a:p>
        </p:txBody>
      </p:sp>
    </p:spTree>
    <p:extLst>
      <p:ext uri="{BB962C8B-B14F-4D97-AF65-F5344CB8AC3E}">
        <p14:creationId xmlns:p14="http://schemas.microsoft.com/office/powerpoint/2010/main" val="321890763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49</a:t>
            </a:fld>
            <a:endParaRPr lang="de-CH"/>
          </a:p>
        </p:txBody>
      </p:sp>
    </p:spTree>
    <p:extLst>
      <p:ext uri="{BB962C8B-B14F-4D97-AF65-F5344CB8AC3E}">
        <p14:creationId xmlns:p14="http://schemas.microsoft.com/office/powerpoint/2010/main" val="386856933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50</a:t>
            </a:fld>
            <a:endParaRPr lang="de-CH"/>
          </a:p>
        </p:txBody>
      </p:sp>
    </p:spTree>
    <p:extLst>
      <p:ext uri="{BB962C8B-B14F-4D97-AF65-F5344CB8AC3E}">
        <p14:creationId xmlns:p14="http://schemas.microsoft.com/office/powerpoint/2010/main" val="101025934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52</a:t>
            </a:fld>
            <a:endParaRPr lang="de-CH"/>
          </a:p>
        </p:txBody>
      </p:sp>
    </p:spTree>
    <p:extLst>
      <p:ext uri="{BB962C8B-B14F-4D97-AF65-F5344CB8AC3E}">
        <p14:creationId xmlns:p14="http://schemas.microsoft.com/office/powerpoint/2010/main" val="124494075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53</a:t>
            </a:fld>
            <a:endParaRPr lang="de-CH"/>
          </a:p>
        </p:txBody>
      </p:sp>
    </p:spTree>
    <p:extLst>
      <p:ext uri="{BB962C8B-B14F-4D97-AF65-F5344CB8AC3E}">
        <p14:creationId xmlns:p14="http://schemas.microsoft.com/office/powerpoint/2010/main" val="82239237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54</a:t>
            </a:fld>
            <a:endParaRPr lang="de-CH"/>
          </a:p>
        </p:txBody>
      </p:sp>
    </p:spTree>
    <p:extLst>
      <p:ext uri="{BB962C8B-B14F-4D97-AF65-F5344CB8AC3E}">
        <p14:creationId xmlns:p14="http://schemas.microsoft.com/office/powerpoint/2010/main" val="49115368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55</a:t>
            </a:fld>
            <a:endParaRPr lang="de-CH"/>
          </a:p>
        </p:txBody>
      </p:sp>
    </p:spTree>
    <p:extLst>
      <p:ext uri="{BB962C8B-B14F-4D97-AF65-F5344CB8AC3E}">
        <p14:creationId xmlns:p14="http://schemas.microsoft.com/office/powerpoint/2010/main" val="265002687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56</a:t>
            </a:fld>
            <a:endParaRPr lang="de-CH"/>
          </a:p>
        </p:txBody>
      </p:sp>
    </p:spTree>
    <p:extLst>
      <p:ext uri="{BB962C8B-B14F-4D97-AF65-F5344CB8AC3E}">
        <p14:creationId xmlns:p14="http://schemas.microsoft.com/office/powerpoint/2010/main" val="373497149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57</a:t>
            </a:fld>
            <a:endParaRPr lang="de-CH"/>
          </a:p>
        </p:txBody>
      </p:sp>
    </p:spTree>
    <p:extLst>
      <p:ext uri="{BB962C8B-B14F-4D97-AF65-F5344CB8AC3E}">
        <p14:creationId xmlns:p14="http://schemas.microsoft.com/office/powerpoint/2010/main" val="10555146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8</a:t>
            </a:fld>
            <a:endParaRPr lang="de-CH"/>
          </a:p>
        </p:txBody>
      </p:sp>
    </p:spTree>
    <p:extLst>
      <p:ext uri="{BB962C8B-B14F-4D97-AF65-F5344CB8AC3E}">
        <p14:creationId xmlns:p14="http://schemas.microsoft.com/office/powerpoint/2010/main" val="56335197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58</a:t>
            </a:fld>
            <a:endParaRPr lang="de-CH"/>
          </a:p>
        </p:txBody>
      </p:sp>
    </p:spTree>
    <p:extLst>
      <p:ext uri="{BB962C8B-B14F-4D97-AF65-F5344CB8AC3E}">
        <p14:creationId xmlns:p14="http://schemas.microsoft.com/office/powerpoint/2010/main" val="303851141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59</a:t>
            </a:fld>
            <a:endParaRPr lang="de-CH"/>
          </a:p>
        </p:txBody>
      </p:sp>
    </p:spTree>
    <p:extLst>
      <p:ext uri="{BB962C8B-B14F-4D97-AF65-F5344CB8AC3E}">
        <p14:creationId xmlns:p14="http://schemas.microsoft.com/office/powerpoint/2010/main" val="393320888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62</a:t>
            </a:fld>
            <a:endParaRPr lang="de-CH"/>
          </a:p>
        </p:txBody>
      </p:sp>
    </p:spTree>
    <p:extLst>
      <p:ext uri="{BB962C8B-B14F-4D97-AF65-F5344CB8AC3E}">
        <p14:creationId xmlns:p14="http://schemas.microsoft.com/office/powerpoint/2010/main" val="8021982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63</a:t>
            </a:fld>
            <a:endParaRPr lang="de-CH"/>
          </a:p>
        </p:txBody>
      </p:sp>
    </p:spTree>
    <p:extLst>
      <p:ext uri="{BB962C8B-B14F-4D97-AF65-F5344CB8AC3E}">
        <p14:creationId xmlns:p14="http://schemas.microsoft.com/office/powerpoint/2010/main" val="188507426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67</a:t>
            </a:fld>
            <a:endParaRPr lang="de-CH"/>
          </a:p>
        </p:txBody>
      </p:sp>
    </p:spTree>
    <p:extLst>
      <p:ext uri="{BB962C8B-B14F-4D97-AF65-F5344CB8AC3E}">
        <p14:creationId xmlns:p14="http://schemas.microsoft.com/office/powerpoint/2010/main" val="156161251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68</a:t>
            </a:fld>
            <a:endParaRPr lang="de-CH"/>
          </a:p>
        </p:txBody>
      </p:sp>
    </p:spTree>
    <p:extLst>
      <p:ext uri="{BB962C8B-B14F-4D97-AF65-F5344CB8AC3E}">
        <p14:creationId xmlns:p14="http://schemas.microsoft.com/office/powerpoint/2010/main" val="197534146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69</a:t>
            </a:fld>
            <a:endParaRPr lang="de-CH"/>
          </a:p>
        </p:txBody>
      </p:sp>
    </p:spTree>
    <p:extLst>
      <p:ext uri="{BB962C8B-B14F-4D97-AF65-F5344CB8AC3E}">
        <p14:creationId xmlns:p14="http://schemas.microsoft.com/office/powerpoint/2010/main" val="46939364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71</a:t>
            </a:fld>
            <a:endParaRPr lang="de-CH"/>
          </a:p>
        </p:txBody>
      </p:sp>
    </p:spTree>
    <p:extLst>
      <p:ext uri="{BB962C8B-B14F-4D97-AF65-F5344CB8AC3E}">
        <p14:creationId xmlns:p14="http://schemas.microsoft.com/office/powerpoint/2010/main" val="7953744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72</a:t>
            </a:fld>
            <a:endParaRPr lang="de-CH"/>
          </a:p>
        </p:txBody>
      </p:sp>
    </p:spTree>
    <p:extLst>
      <p:ext uri="{BB962C8B-B14F-4D97-AF65-F5344CB8AC3E}">
        <p14:creationId xmlns:p14="http://schemas.microsoft.com/office/powerpoint/2010/main" val="142182156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73</a:t>
            </a:fld>
            <a:endParaRPr lang="de-CH"/>
          </a:p>
        </p:txBody>
      </p:sp>
    </p:spTree>
    <p:extLst>
      <p:ext uri="{BB962C8B-B14F-4D97-AF65-F5344CB8AC3E}">
        <p14:creationId xmlns:p14="http://schemas.microsoft.com/office/powerpoint/2010/main" val="22305162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9</a:t>
            </a:fld>
            <a:endParaRPr lang="de-CH"/>
          </a:p>
        </p:txBody>
      </p:sp>
    </p:spTree>
    <p:extLst>
      <p:ext uri="{BB962C8B-B14F-4D97-AF65-F5344CB8AC3E}">
        <p14:creationId xmlns:p14="http://schemas.microsoft.com/office/powerpoint/2010/main" val="108212216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74</a:t>
            </a:fld>
            <a:endParaRPr lang="de-CH"/>
          </a:p>
        </p:txBody>
      </p:sp>
    </p:spTree>
    <p:extLst>
      <p:ext uri="{BB962C8B-B14F-4D97-AF65-F5344CB8AC3E}">
        <p14:creationId xmlns:p14="http://schemas.microsoft.com/office/powerpoint/2010/main" val="308122526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75</a:t>
            </a:fld>
            <a:endParaRPr lang="de-CH"/>
          </a:p>
        </p:txBody>
      </p:sp>
    </p:spTree>
    <p:extLst>
      <p:ext uri="{BB962C8B-B14F-4D97-AF65-F5344CB8AC3E}">
        <p14:creationId xmlns:p14="http://schemas.microsoft.com/office/powerpoint/2010/main" val="123060879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76</a:t>
            </a:fld>
            <a:endParaRPr lang="de-CH"/>
          </a:p>
        </p:txBody>
      </p:sp>
    </p:spTree>
    <p:extLst>
      <p:ext uri="{BB962C8B-B14F-4D97-AF65-F5344CB8AC3E}">
        <p14:creationId xmlns:p14="http://schemas.microsoft.com/office/powerpoint/2010/main" val="130009902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77</a:t>
            </a:fld>
            <a:endParaRPr lang="de-CH"/>
          </a:p>
        </p:txBody>
      </p:sp>
    </p:spTree>
    <p:extLst>
      <p:ext uri="{BB962C8B-B14F-4D97-AF65-F5344CB8AC3E}">
        <p14:creationId xmlns:p14="http://schemas.microsoft.com/office/powerpoint/2010/main" val="402028417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78</a:t>
            </a:fld>
            <a:endParaRPr lang="de-CH"/>
          </a:p>
        </p:txBody>
      </p:sp>
    </p:spTree>
    <p:extLst>
      <p:ext uri="{BB962C8B-B14F-4D97-AF65-F5344CB8AC3E}">
        <p14:creationId xmlns:p14="http://schemas.microsoft.com/office/powerpoint/2010/main" val="421215735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79</a:t>
            </a:fld>
            <a:endParaRPr lang="de-CH"/>
          </a:p>
        </p:txBody>
      </p:sp>
    </p:spTree>
    <p:extLst>
      <p:ext uri="{BB962C8B-B14F-4D97-AF65-F5344CB8AC3E}">
        <p14:creationId xmlns:p14="http://schemas.microsoft.com/office/powerpoint/2010/main" val="89296093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80</a:t>
            </a:fld>
            <a:endParaRPr lang="de-CH"/>
          </a:p>
        </p:txBody>
      </p:sp>
    </p:spTree>
    <p:extLst>
      <p:ext uri="{BB962C8B-B14F-4D97-AF65-F5344CB8AC3E}">
        <p14:creationId xmlns:p14="http://schemas.microsoft.com/office/powerpoint/2010/main" val="129819818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81</a:t>
            </a:fld>
            <a:endParaRPr lang="de-CH"/>
          </a:p>
        </p:txBody>
      </p:sp>
    </p:spTree>
    <p:extLst>
      <p:ext uri="{BB962C8B-B14F-4D97-AF65-F5344CB8AC3E}">
        <p14:creationId xmlns:p14="http://schemas.microsoft.com/office/powerpoint/2010/main" val="121112080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82</a:t>
            </a:fld>
            <a:endParaRPr lang="de-CH"/>
          </a:p>
        </p:txBody>
      </p:sp>
    </p:spTree>
    <p:extLst>
      <p:ext uri="{BB962C8B-B14F-4D97-AF65-F5344CB8AC3E}">
        <p14:creationId xmlns:p14="http://schemas.microsoft.com/office/powerpoint/2010/main" val="158318999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83</a:t>
            </a:fld>
            <a:endParaRPr lang="de-CH"/>
          </a:p>
        </p:txBody>
      </p:sp>
    </p:spTree>
    <p:extLst>
      <p:ext uri="{BB962C8B-B14F-4D97-AF65-F5344CB8AC3E}">
        <p14:creationId xmlns:p14="http://schemas.microsoft.com/office/powerpoint/2010/main" val="25204524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10</a:t>
            </a:fld>
            <a:endParaRPr lang="de-CH"/>
          </a:p>
        </p:txBody>
      </p:sp>
    </p:spTree>
    <p:extLst>
      <p:ext uri="{BB962C8B-B14F-4D97-AF65-F5344CB8AC3E}">
        <p14:creationId xmlns:p14="http://schemas.microsoft.com/office/powerpoint/2010/main" val="200727681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84</a:t>
            </a:fld>
            <a:endParaRPr lang="de-CH"/>
          </a:p>
        </p:txBody>
      </p:sp>
    </p:spTree>
    <p:extLst>
      <p:ext uri="{BB962C8B-B14F-4D97-AF65-F5344CB8AC3E}">
        <p14:creationId xmlns:p14="http://schemas.microsoft.com/office/powerpoint/2010/main" val="52514668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85</a:t>
            </a:fld>
            <a:endParaRPr lang="de-CH"/>
          </a:p>
        </p:txBody>
      </p:sp>
    </p:spTree>
    <p:extLst>
      <p:ext uri="{BB962C8B-B14F-4D97-AF65-F5344CB8AC3E}">
        <p14:creationId xmlns:p14="http://schemas.microsoft.com/office/powerpoint/2010/main" val="411190826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86</a:t>
            </a:fld>
            <a:endParaRPr lang="de-CH"/>
          </a:p>
        </p:txBody>
      </p:sp>
    </p:spTree>
    <p:extLst>
      <p:ext uri="{BB962C8B-B14F-4D97-AF65-F5344CB8AC3E}">
        <p14:creationId xmlns:p14="http://schemas.microsoft.com/office/powerpoint/2010/main" val="408212649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87</a:t>
            </a:fld>
            <a:endParaRPr lang="de-CH"/>
          </a:p>
        </p:txBody>
      </p:sp>
    </p:spTree>
    <p:extLst>
      <p:ext uri="{BB962C8B-B14F-4D97-AF65-F5344CB8AC3E}">
        <p14:creationId xmlns:p14="http://schemas.microsoft.com/office/powerpoint/2010/main" val="25061727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88</a:t>
            </a:fld>
            <a:endParaRPr lang="de-CH"/>
          </a:p>
        </p:txBody>
      </p:sp>
    </p:spTree>
    <p:extLst>
      <p:ext uri="{BB962C8B-B14F-4D97-AF65-F5344CB8AC3E}">
        <p14:creationId xmlns:p14="http://schemas.microsoft.com/office/powerpoint/2010/main" val="310257791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89</a:t>
            </a:fld>
            <a:endParaRPr lang="de-CH"/>
          </a:p>
        </p:txBody>
      </p:sp>
    </p:spTree>
    <p:extLst>
      <p:ext uri="{BB962C8B-B14F-4D97-AF65-F5344CB8AC3E}">
        <p14:creationId xmlns:p14="http://schemas.microsoft.com/office/powerpoint/2010/main" val="153724274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90</a:t>
            </a:fld>
            <a:endParaRPr lang="de-CH"/>
          </a:p>
        </p:txBody>
      </p:sp>
    </p:spTree>
    <p:extLst>
      <p:ext uri="{BB962C8B-B14F-4D97-AF65-F5344CB8AC3E}">
        <p14:creationId xmlns:p14="http://schemas.microsoft.com/office/powerpoint/2010/main" val="10315728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91</a:t>
            </a:fld>
            <a:endParaRPr lang="de-CH"/>
          </a:p>
        </p:txBody>
      </p:sp>
    </p:spTree>
    <p:extLst>
      <p:ext uri="{BB962C8B-B14F-4D97-AF65-F5344CB8AC3E}">
        <p14:creationId xmlns:p14="http://schemas.microsoft.com/office/powerpoint/2010/main" val="357547305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92</a:t>
            </a:fld>
            <a:endParaRPr lang="de-CH"/>
          </a:p>
        </p:txBody>
      </p:sp>
    </p:spTree>
    <p:extLst>
      <p:ext uri="{BB962C8B-B14F-4D97-AF65-F5344CB8AC3E}">
        <p14:creationId xmlns:p14="http://schemas.microsoft.com/office/powerpoint/2010/main" val="340939164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93</a:t>
            </a:fld>
            <a:endParaRPr lang="de-CH"/>
          </a:p>
        </p:txBody>
      </p:sp>
    </p:spTree>
    <p:extLst>
      <p:ext uri="{BB962C8B-B14F-4D97-AF65-F5344CB8AC3E}">
        <p14:creationId xmlns:p14="http://schemas.microsoft.com/office/powerpoint/2010/main" val="31551984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11</a:t>
            </a:fld>
            <a:endParaRPr lang="de-CH"/>
          </a:p>
        </p:txBody>
      </p:sp>
    </p:spTree>
    <p:extLst>
      <p:ext uri="{BB962C8B-B14F-4D97-AF65-F5344CB8AC3E}">
        <p14:creationId xmlns:p14="http://schemas.microsoft.com/office/powerpoint/2010/main" val="46715180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94</a:t>
            </a:fld>
            <a:endParaRPr lang="de-CH"/>
          </a:p>
        </p:txBody>
      </p:sp>
    </p:spTree>
    <p:extLst>
      <p:ext uri="{BB962C8B-B14F-4D97-AF65-F5344CB8AC3E}">
        <p14:creationId xmlns:p14="http://schemas.microsoft.com/office/powerpoint/2010/main" val="370113445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95</a:t>
            </a:fld>
            <a:endParaRPr lang="de-CH"/>
          </a:p>
        </p:txBody>
      </p:sp>
    </p:spTree>
    <p:extLst>
      <p:ext uri="{BB962C8B-B14F-4D97-AF65-F5344CB8AC3E}">
        <p14:creationId xmlns:p14="http://schemas.microsoft.com/office/powerpoint/2010/main" val="99964732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96</a:t>
            </a:fld>
            <a:endParaRPr lang="de-CH"/>
          </a:p>
        </p:txBody>
      </p:sp>
    </p:spTree>
    <p:extLst>
      <p:ext uri="{BB962C8B-B14F-4D97-AF65-F5344CB8AC3E}">
        <p14:creationId xmlns:p14="http://schemas.microsoft.com/office/powerpoint/2010/main" val="57855173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97</a:t>
            </a:fld>
            <a:endParaRPr lang="de-CH"/>
          </a:p>
        </p:txBody>
      </p:sp>
    </p:spTree>
    <p:extLst>
      <p:ext uri="{BB962C8B-B14F-4D97-AF65-F5344CB8AC3E}">
        <p14:creationId xmlns:p14="http://schemas.microsoft.com/office/powerpoint/2010/main" val="140707711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98</a:t>
            </a:fld>
            <a:endParaRPr lang="de-CH"/>
          </a:p>
        </p:txBody>
      </p:sp>
    </p:spTree>
    <p:extLst>
      <p:ext uri="{BB962C8B-B14F-4D97-AF65-F5344CB8AC3E}">
        <p14:creationId xmlns:p14="http://schemas.microsoft.com/office/powerpoint/2010/main" val="146926277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99</a:t>
            </a:fld>
            <a:endParaRPr lang="de-CH"/>
          </a:p>
        </p:txBody>
      </p:sp>
    </p:spTree>
    <p:extLst>
      <p:ext uri="{BB962C8B-B14F-4D97-AF65-F5344CB8AC3E}">
        <p14:creationId xmlns:p14="http://schemas.microsoft.com/office/powerpoint/2010/main" val="235596740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100</a:t>
            </a:fld>
            <a:endParaRPr lang="de-CH"/>
          </a:p>
        </p:txBody>
      </p:sp>
    </p:spTree>
    <p:extLst>
      <p:ext uri="{BB962C8B-B14F-4D97-AF65-F5344CB8AC3E}">
        <p14:creationId xmlns:p14="http://schemas.microsoft.com/office/powerpoint/2010/main" val="354956748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101</a:t>
            </a:fld>
            <a:endParaRPr lang="de-CH"/>
          </a:p>
        </p:txBody>
      </p:sp>
    </p:spTree>
    <p:extLst>
      <p:ext uri="{BB962C8B-B14F-4D97-AF65-F5344CB8AC3E}">
        <p14:creationId xmlns:p14="http://schemas.microsoft.com/office/powerpoint/2010/main" val="171450427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102</a:t>
            </a:fld>
            <a:endParaRPr lang="de-CH"/>
          </a:p>
        </p:txBody>
      </p:sp>
    </p:spTree>
    <p:extLst>
      <p:ext uri="{BB962C8B-B14F-4D97-AF65-F5344CB8AC3E}">
        <p14:creationId xmlns:p14="http://schemas.microsoft.com/office/powerpoint/2010/main" val="303249268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103</a:t>
            </a:fld>
            <a:endParaRPr lang="de-CH"/>
          </a:p>
        </p:txBody>
      </p:sp>
    </p:spTree>
    <p:extLst>
      <p:ext uri="{BB962C8B-B14F-4D97-AF65-F5344CB8AC3E}">
        <p14:creationId xmlns:p14="http://schemas.microsoft.com/office/powerpoint/2010/main" val="11805659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15</a:t>
            </a:fld>
            <a:endParaRPr lang="de-CH"/>
          </a:p>
        </p:txBody>
      </p:sp>
    </p:spTree>
    <p:extLst>
      <p:ext uri="{BB962C8B-B14F-4D97-AF65-F5344CB8AC3E}">
        <p14:creationId xmlns:p14="http://schemas.microsoft.com/office/powerpoint/2010/main" val="332078027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104</a:t>
            </a:fld>
            <a:endParaRPr lang="de-CH"/>
          </a:p>
        </p:txBody>
      </p:sp>
    </p:spTree>
    <p:extLst>
      <p:ext uri="{BB962C8B-B14F-4D97-AF65-F5344CB8AC3E}">
        <p14:creationId xmlns:p14="http://schemas.microsoft.com/office/powerpoint/2010/main" val="184231652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C8777D-8AFE-F91E-4AE7-224F4E32A47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9C53077-1A6B-FE72-0CD4-2126EFE740EF}"/>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2A6494DB-8101-DAAE-71BE-68066A34D477}"/>
              </a:ext>
            </a:extLst>
          </p:cNvPr>
          <p:cNvSpPr>
            <a:spLocks noGrp="1"/>
          </p:cNvSpPr>
          <p:nvPr>
            <p:ph type="body" idx="1"/>
          </p:nvPr>
        </p:nvSpPr>
        <p:spPr/>
        <p:txBody>
          <a:bodyPr/>
          <a:lstStyle/>
          <a:p>
            <a:endParaRPr lang="de-CH" dirty="0"/>
          </a:p>
        </p:txBody>
      </p:sp>
      <p:sp>
        <p:nvSpPr>
          <p:cNvPr id="4" name="Foliennummernplatzhalter 3">
            <a:extLst>
              <a:ext uri="{FF2B5EF4-FFF2-40B4-BE49-F238E27FC236}">
                <a16:creationId xmlns:a16="http://schemas.microsoft.com/office/drawing/2014/main" id="{A86318C0-29B3-8579-1560-23601E4FAC3F}"/>
              </a:ext>
            </a:extLst>
          </p:cNvPr>
          <p:cNvSpPr>
            <a:spLocks noGrp="1"/>
          </p:cNvSpPr>
          <p:nvPr>
            <p:ph type="sldNum" sz="quarter" idx="5"/>
          </p:nvPr>
        </p:nvSpPr>
        <p:spPr/>
        <p:txBody>
          <a:bodyPr/>
          <a:lstStyle/>
          <a:p>
            <a:fld id="{BF9AC524-923B-4AB5-B47D-15F41AF6BE98}" type="slidenum">
              <a:rPr lang="de-CH" smtClean="0"/>
              <a:pPr/>
              <a:t>105</a:t>
            </a:fld>
            <a:endParaRPr lang="de-CH"/>
          </a:p>
        </p:txBody>
      </p:sp>
    </p:spTree>
    <p:extLst>
      <p:ext uri="{BB962C8B-B14F-4D97-AF65-F5344CB8AC3E}">
        <p14:creationId xmlns:p14="http://schemas.microsoft.com/office/powerpoint/2010/main" val="47583909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106</a:t>
            </a:fld>
            <a:endParaRPr lang="de-CH"/>
          </a:p>
        </p:txBody>
      </p:sp>
    </p:spTree>
    <p:extLst>
      <p:ext uri="{BB962C8B-B14F-4D97-AF65-F5344CB8AC3E}">
        <p14:creationId xmlns:p14="http://schemas.microsoft.com/office/powerpoint/2010/main" val="242627356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108</a:t>
            </a:fld>
            <a:endParaRPr lang="de-CH"/>
          </a:p>
        </p:txBody>
      </p:sp>
    </p:spTree>
    <p:extLst>
      <p:ext uri="{BB962C8B-B14F-4D97-AF65-F5344CB8AC3E}">
        <p14:creationId xmlns:p14="http://schemas.microsoft.com/office/powerpoint/2010/main" val="3644162003"/>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109</a:t>
            </a:fld>
            <a:endParaRPr lang="de-CH"/>
          </a:p>
        </p:txBody>
      </p:sp>
    </p:spTree>
    <p:extLst>
      <p:ext uri="{BB962C8B-B14F-4D97-AF65-F5344CB8AC3E}">
        <p14:creationId xmlns:p14="http://schemas.microsoft.com/office/powerpoint/2010/main" val="324526674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110</a:t>
            </a:fld>
            <a:endParaRPr lang="de-CH"/>
          </a:p>
        </p:txBody>
      </p:sp>
    </p:spTree>
    <p:extLst>
      <p:ext uri="{BB962C8B-B14F-4D97-AF65-F5344CB8AC3E}">
        <p14:creationId xmlns:p14="http://schemas.microsoft.com/office/powerpoint/2010/main" val="39696520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21</a:t>
            </a:fld>
            <a:endParaRPr lang="de-CH"/>
          </a:p>
        </p:txBody>
      </p:sp>
    </p:spTree>
    <p:extLst>
      <p:ext uri="{BB962C8B-B14F-4D97-AF65-F5344CB8AC3E}">
        <p14:creationId xmlns:p14="http://schemas.microsoft.com/office/powerpoint/2010/main" val="14935839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F174196-DEBC-4EEA-9166-8CD3D9F2D88E}"/>
              </a:ext>
            </a:extLst>
          </p:cNvPr>
          <p:cNvSpPr>
            <a:spLocks noGrp="1"/>
          </p:cNvSpPr>
          <p:nvPr>
            <p:ph type="ctrTitle"/>
          </p:nvPr>
        </p:nvSpPr>
        <p:spPr>
          <a:xfrm>
            <a:off x="1143000" y="1473448"/>
            <a:ext cx="6858000" cy="2387600"/>
          </a:xfrm>
          <a:prstGeom prst="rect">
            <a:avLst/>
          </a:prstGeom>
        </p:spPr>
        <p:txBody>
          <a:bodyPr anchor="b"/>
          <a:lstStyle>
            <a:lvl1pPr algn="ctr">
              <a:defRPr sz="6000"/>
            </a:lvl1pPr>
          </a:lstStyle>
          <a:p>
            <a:r>
              <a:rPr lang="de-DE" dirty="0"/>
              <a:t>Mastertitelformat bearbeiten</a:t>
            </a:r>
            <a:endParaRPr lang="de-CH" dirty="0"/>
          </a:p>
        </p:txBody>
      </p:sp>
      <p:sp>
        <p:nvSpPr>
          <p:cNvPr id="3" name="Untertitel 2">
            <a:extLst>
              <a:ext uri="{FF2B5EF4-FFF2-40B4-BE49-F238E27FC236}">
                <a16:creationId xmlns:a16="http://schemas.microsoft.com/office/drawing/2014/main" id="{CD8FFF8B-9E37-441C-88B7-A3A375247B8E}"/>
              </a:ext>
            </a:extLst>
          </p:cNvPr>
          <p:cNvSpPr>
            <a:spLocks noGrp="1"/>
          </p:cNvSpPr>
          <p:nvPr>
            <p:ph type="subTitle" idx="1"/>
          </p:nvPr>
        </p:nvSpPr>
        <p:spPr>
          <a:xfrm>
            <a:off x="1143000" y="3933478"/>
            <a:ext cx="6858000" cy="1655762"/>
          </a:xfrm>
        </p:spPr>
        <p:txBody>
          <a:bodyPr>
            <a:normAutofit/>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Master-Untertitelformat bearbeiten</a:t>
            </a:r>
            <a:endParaRPr lang="de-CH" dirty="0"/>
          </a:p>
        </p:txBody>
      </p:sp>
      <p:sp>
        <p:nvSpPr>
          <p:cNvPr id="5" name="Fußzeilenplatzhalter 4">
            <a:extLst>
              <a:ext uri="{FF2B5EF4-FFF2-40B4-BE49-F238E27FC236}">
                <a16:creationId xmlns:a16="http://schemas.microsoft.com/office/drawing/2014/main" id="{1ABCC5AC-602F-4AA6-A728-53E97BBED016}"/>
              </a:ext>
            </a:extLst>
          </p:cNvPr>
          <p:cNvSpPr>
            <a:spLocks noGrp="1"/>
          </p:cNvSpPr>
          <p:nvPr>
            <p:ph type="ftr" sz="quarter" idx="11"/>
          </p:nvPr>
        </p:nvSpPr>
        <p:spPr>
          <a:xfrm>
            <a:off x="3132000" y="6326798"/>
            <a:ext cx="2880000" cy="360000"/>
          </a:xfrm>
        </p:spPr>
        <p:txBody>
          <a:bodyPr/>
          <a:lstStyle>
            <a:lvl1pPr>
              <a:defRPr>
                <a:latin typeface="Arial" panose="020B0604020202020204" pitchFamily="34" charset="0"/>
                <a:cs typeface="Arial" panose="020B0604020202020204" pitchFamily="34" charset="0"/>
              </a:defRPr>
            </a:lvl1pPr>
          </a:lstStyle>
          <a:p>
            <a:r>
              <a:rPr lang="de-CH" dirty="0"/>
              <a:t>Lehrgang Biodiversitätsberatung</a:t>
            </a:r>
          </a:p>
        </p:txBody>
      </p:sp>
      <p:grpSp>
        <p:nvGrpSpPr>
          <p:cNvPr id="6" name="Gruppieren 5">
            <a:extLst>
              <a:ext uri="{FF2B5EF4-FFF2-40B4-BE49-F238E27FC236}">
                <a16:creationId xmlns:a16="http://schemas.microsoft.com/office/drawing/2014/main" id="{A0206ACB-C6EC-9974-302A-DB211752ACF1}"/>
              </a:ext>
            </a:extLst>
          </p:cNvPr>
          <p:cNvGrpSpPr/>
          <p:nvPr userDrawn="1"/>
        </p:nvGrpSpPr>
        <p:grpSpPr>
          <a:xfrm>
            <a:off x="755577" y="351202"/>
            <a:ext cx="7632848" cy="900000"/>
            <a:chOff x="755576" y="351202"/>
            <a:chExt cx="7632848" cy="900000"/>
          </a:xfrm>
        </p:grpSpPr>
        <p:pic>
          <p:nvPicPr>
            <p:cNvPr id="7" name="Grafik 6">
              <a:extLst>
                <a:ext uri="{FF2B5EF4-FFF2-40B4-BE49-F238E27FC236}">
                  <a16:creationId xmlns:a16="http://schemas.microsoft.com/office/drawing/2014/main" id="{91440485-7CCA-71FF-7248-EAD9C17DBEE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55576" y="351202"/>
              <a:ext cx="1712805" cy="900000"/>
            </a:xfrm>
            <a:prstGeom prst="rect">
              <a:avLst/>
            </a:prstGeom>
          </p:spPr>
        </p:pic>
        <p:pic>
          <p:nvPicPr>
            <p:cNvPr id="8" name="Grafik 7">
              <a:extLst>
                <a:ext uri="{FF2B5EF4-FFF2-40B4-BE49-F238E27FC236}">
                  <a16:creationId xmlns:a16="http://schemas.microsoft.com/office/drawing/2014/main" id="{45485AC0-2B00-3C82-236D-23DEC554FD6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659369" y="841495"/>
              <a:ext cx="945779" cy="396000"/>
            </a:xfrm>
            <a:prstGeom prst="rect">
              <a:avLst/>
            </a:prstGeom>
          </p:spPr>
        </p:pic>
        <p:pic>
          <p:nvPicPr>
            <p:cNvPr id="9" name="Grafik 8" descr="Ein Bild, das Text enthält.&#10;&#10;Automatisch generierte Beschreibung">
              <a:extLst>
                <a:ext uri="{FF2B5EF4-FFF2-40B4-BE49-F238E27FC236}">
                  <a16:creationId xmlns:a16="http://schemas.microsoft.com/office/drawing/2014/main" id="{C49D5878-BFB7-3E38-FC28-AC6679671F1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796136" y="351202"/>
              <a:ext cx="2592288" cy="900000"/>
            </a:xfrm>
            <a:prstGeom prst="rect">
              <a:avLst/>
            </a:prstGeom>
          </p:spPr>
        </p:pic>
      </p:grpSp>
      <p:sp>
        <p:nvSpPr>
          <p:cNvPr id="10" name="Foliennummernplatzhalter 5">
            <a:extLst>
              <a:ext uri="{FF2B5EF4-FFF2-40B4-BE49-F238E27FC236}">
                <a16:creationId xmlns:a16="http://schemas.microsoft.com/office/drawing/2014/main" id="{FF25DFE3-7751-AD8A-0ADC-B06C2E9EE592}"/>
              </a:ext>
            </a:extLst>
          </p:cNvPr>
          <p:cNvSpPr>
            <a:spLocks noGrp="1"/>
          </p:cNvSpPr>
          <p:nvPr>
            <p:ph type="sldNum" sz="quarter" idx="4"/>
          </p:nvPr>
        </p:nvSpPr>
        <p:spPr>
          <a:xfrm>
            <a:off x="8172400" y="6326798"/>
            <a:ext cx="360000" cy="360000"/>
          </a:xfrm>
          <a:prstGeom prst="rect">
            <a:avLst/>
          </a:prstGeom>
        </p:spPr>
        <p:txBody>
          <a:bodyPr vert="horz" lIns="91440" tIns="45720" rIns="91440" bIns="45720" rtlCol="0" anchor="ctr"/>
          <a:lstStyle>
            <a:lvl1pPr algn="r">
              <a:defRPr sz="1200">
                <a:solidFill>
                  <a:schemeClr val="tx1">
                    <a:tint val="75000"/>
                  </a:schemeClr>
                </a:solidFill>
              </a:defRPr>
            </a:lvl1pPr>
          </a:lstStyle>
          <a:p>
            <a:fld id="{8543D2B0-58C7-4711-8976-E7A128C2074B}" type="slidenum">
              <a:rPr lang="de-CH" smtClean="0"/>
              <a:t>‹Nr.›</a:t>
            </a:fld>
            <a:endParaRPr lang="de-CH" dirty="0"/>
          </a:p>
        </p:txBody>
      </p:sp>
    </p:spTree>
    <p:extLst>
      <p:ext uri="{BB962C8B-B14F-4D97-AF65-F5344CB8AC3E}">
        <p14:creationId xmlns:p14="http://schemas.microsoft.com/office/powerpoint/2010/main" val="32930985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el und vertikaler Text">
    <p:spTree>
      <p:nvGrpSpPr>
        <p:cNvPr id="1" name=""/>
        <p:cNvGrpSpPr/>
        <p:nvPr/>
      </p:nvGrpSpPr>
      <p:grpSpPr>
        <a:xfrm>
          <a:off x="0" y="0"/>
          <a:ext cx="0" cy="0"/>
          <a:chOff x="0" y="0"/>
          <a:chExt cx="0" cy="0"/>
        </a:xfrm>
      </p:grpSpPr>
      <p:sp>
        <p:nvSpPr>
          <p:cNvPr id="3" name="Vertikaler Textplatzhalter 2">
            <a:extLst>
              <a:ext uri="{FF2B5EF4-FFF2-40B4-BE49-F238E27FC236}">
                <a16:creationId xmlns:a16="http://schemas.microsoft.com/office/drawing/2014/main" id="{D8882545-4F47-4494-A735-4F3301B6FED2}"/>
              </a:ext>
            </a:extLst>
          </p:cNvPr>
          <p:cNvSpPr>
            <a:spLocks noGrp="1"/>
          </p:cNvSpPr>
          <p:nvPr>
            <p:ph type="body" orient="vert" idx="1"/>
          </p:nvPr>
        </p:nvSpPr>
        <p:spPr>
          <a:xfrm>
            <a:off x="628650" y="1405209"/>
            <a:ext cx="7886700" cy="4680000"/>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5" name="Fußzeilenplatzhalter 4">
            <a:extLst>
              <a:ext uri="{FF2B5EF4-FFF2-40B4-BE49-F238E27FC236}">
                <a16:creationId xmlns:a16="http://schemas.microsoft.com/office/drawing/2014/main" id="{70C9E06C-9E8C-424E-A15D-559585D30C33}"/>
              </a:ext>
            </a:extLst>
          </p:cNvPr>
          <p:cNvSpPr>
            <a:spLocks noGrp="1"/>
          </p:cNvSpPr>
          <p:nvPr>
            <p:ph type="ftr" sz="quarter" idx="11"/>
          </p:nvPr>
        </p:nvSpPr>
        <p:spPr>
          <a:xfrm>
            <a:off x="4860000" y="6355032"/>
            <a:ext cx="2880000" cy="360000"/>
          </a:xfrm>
        </p:spPr>
        <p:txBody>
          <a:bodyPr/>
          <a:lstStyle>
            <a:lvl1pPr>
              <a:defRPr>
                <a:latin typeface="Arial" panose="020B0604020202020204" pitchFamily="34" charset="0"/>
                <a:cs typeface="Arial" panose="020B0604020202020204" pitchFamily="34" charset="0"/>
              </a:defRPr>
            </a:lvl1pPr>
          </a:lstStyle>
          <a:p>
            <a:r>
              <a:rPr lang="de-CH"/>
              <a:t>Lehrgang Biodiversitätsberatung</a:t>
            </a:r>
          </a:p>
        </p:txBody>
      </p:sp>
      <p:pic>
        <p:nvPicPr>
          <p:cNvPr id="2" name="Grafik 1">
            <a:extLst>
              <a:ext uri="{FF2B5EF4-FFF2-40B4-BE49-F238E27FC236}">
                <a16:creationId xmlns:a16="http://schemas.microsoft.com/office/drawing/2014/main" id="{BE342788-ACCC-C064-F746-24B49F76C6F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
        <p:nvSpPr>
          <p:cNvPr id="4" name="Titel 3">
            <a:extLst>
              <a:ext uri="{FF2B5EF4-FFF2-40B4-BE49-F238E27FC236}">
                <a16:creationId xmlns:a16="http://schemas.microsoft.com/office/drawing/2014/main" id="{5BFA530B-50A3-CBC5-C875-39EADBFC40DF}"/>
              </a:ext>
            </a:extLst>
          </p:cNvPr>
          <p:cNvSpPr>
            <a:spLocks noGrp="1"/>
          </p:cNvSpPr>
          <p:nvPr>
            <p:ph type="title"/>
          </p:nvPr>
        </p:nvSpPr>
        <p:spPr/>
        <p:txBody>
          <a:bodyPr/>
          <a:lstStyle/>
          <a:p>
            <a:r>
              <a:rPr lang="de-DE"/>
              <a:t>Mastertitelformat bearbeiten</a:t>
            </a:r>
            <a:endParaRPr lang="de-CH"/>
          </a:p>
        </p:txBody>
      </p:sp>
      <p:sp>
        <p:nvSpPr>
          <p:cNvPr id="7" name="Foliennummernplatzhalter 5">
            <a:extLst>
              <a:ext uri="{FF2B5EF4-FFF2-40B4-BE49-F238E27FC236}">
                <a16:creationId xmlns:a16="http://schemas.microsoft.com/office/drawing/2014/main" id="{5D6B4EC4-9399-9FE2-2107-D9A8765E3C3D}"/>
              </a:ext>
            </a:extLst>
          </p:cNvPr>
          <p:cNvSpPr>
            <a:spLocks noGrp="1"/>
          </p:cNvSpPr>
          <p:nvPr>
            <p:ph type="sldNum" sz="quarter" idx="4"/>
          </p:nvPr>
        </p:nvSpPr>
        <p:spPr>
          <a:xfrm>
            <a:off x="8155350" y="6355032"/>
            <a:ext cx="360000" cy="360000"/>
          </a:xfrm>
          <a:prstGeom prst="rect">
            <a:avLst/>
          </a:prstGeom>
        </p:spPr>
        <p:txBody>
          <a:bodyPr vert="horz" lIns="91440" tIns="45720" rIns="91440" bIns="45720" rtlCol="0" anchor="ctr"/>
          <a:lstStyle>
            <a:lvl1pPr algn="r">
              <a:defRPr sz="1200">
                <a:solidFill>
                  <a:schemeClr val="tx1">
                    <a:tint val="75000"/>
                  </a:schemeClr>
                </a:solidFill>
              </a:defRPr>
            </a:lvl1pPr>
          </a:lstStyle>
          <a:p>
            <a:fld id="{8543D2B0-58C7-4711-8976-E7A128C2074B}" type="slidenum">
              <a:rPr lang="de-CH" smtClean="0"/>
              <a:t>‹Nr.›</a:t>
            </a:fld>
            <a:endParaRPr lang="de-CH" dirty="0"/>
          </a:p>
        </p:txBody>
      </p:sp>
    </p:spTree>
    <p:extLst>
      <p:ext uri="{BB962C8B-B14F-4D97-AF65-F5344CB8AC3E}">
        <p14:creationId xmlns:p14="http://schemas.microsoft.com/office/powerpoint/2010/main" val="13799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Titel und Inhalt">
    <p:spTree>
      <p:nvGrpSpPr>
        <p:cNvPr id="1" name=""/>
        <p:cNvGrpSpPr/>
        <p:nvPr/>
      </p:nvGrpSpPr>
      <p:grpSpPr>
        <a:xfrm>
          <a:off x="0" y="0"/>
          <a:ext cx="0" cy="0"/>
          <a:chOff x="0" y="0"/>
          <a:chExt cx="0" cy="0"/>
        </a:xfrm>
      </p:grpSpPr>
      <p:sp>
        <p:nvSpPr>
          <p:cNvPr id="5" name="Fußzeilenplatzhalter 4">
            <a:extLst>
              <a:ext uri="{FF2B5EF4-FFF2-40B4-BE49-F238E27FC236}">
                <a16:creationId xmlns:a16="http://schemas.microsoft.com/office/drawing/2014/main" id="{39B86ED0-376A-4AEA-82F4-B139877F5D65}"/>
              </a:ext>
            </a:extLst>
          </p:cNvPr>
          <p:cNvSpPr>
            <a:spLocks noGrp="1"/>
          </p:cNvSpPr>
          <p:nvPr>
            <p:ph type="ftr" sz="quarter" idx="11"/>
          </p:nvPr>
        </p:nvSpPr>
        <p:spPr>
          <a:xfrm>
            <a:off x="5429250" y="6400980"/>
            <a:ext cx="3086100" cy="360000"/>
          </a:xfrm>
        </p:spPr>
        <p:txBody>
          <a:bodyPr/>
          <a:lstStyle/>
          <a:p>
            <a:r>
              <a:rPr lang="de-CH"/>
              <a:t>Lehrgang Biodiversitätsberatung</a:t>
            </a:r>
          </a:p>
        </p:txBody>
      </p:sp>
      <p:sp>
        <p:nvSpPr>
          <p:cNvPr id="8" name="Textplatzhalter 2">
            <a:extLst>
              <a:ext uri="{FF2B5EF4-FFF2-40B4-BE49-F238E27FC236}">
                <a16:creationId xmlns:a16="http://schemas.microsoft.com/office/drawing/2014/main" id="{9445F8F2-C532-4C73-ABC8-308090C5716C}"/>
              </a:ext>
            </a:extLst>
          </p:cNvPr>
          <p:cNvSpPr>
            <a:spLocks noGrp="1"/>
          </p:cNvSpPr>
          <p:nvPr>
            <p:ph idx="1"/>
          </p:nvPr>
        </p:nvSpPr>
        <p:spPr>
          <a:xfrm>
            <a:off x="628650" y="1403053"/>
            <a:ext cx="7886700" cy="4680000"/>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pic>
        <p:nvPicPr>
          <p:cNvPr id="2" name="Grafik 1">
            <a:extLst>
              <a:ext uri="{FF2B5EF4-FFF2-40B4-BE49-F238E27FC236}">
                <a16:creationId xmlns:a16="http://schemas.microsoft.com/office/drawing/2014/main" id="{92FA2A9F-58EF-650B-C097-763F1DB08C5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
        <p:nvSpPr>
          <p:cNvPr id="3" name="Titel 2">
            <a:extLst>
              <a:ext uri="{FF2B5EF4-FFF2-40B4-BE49-F238E27FC236}">
                <a16:creationId xmlns:a16="http://schemas.microsoft.com/office/drawing/2014/main" id="{940BEA56-F7D7-6744-8B3D-1C2BB2764DFA}"/>
              </a:ext>
            </a:extLst>
          </p:cNvPr>
          <p:cNvSpPr>
            <a:spLocks noGrp="1"/>
          </p:cNvSpPr>
          <p:nvPr>
            <p:ph type="title"/>
          </p:nvPr>
        </p:nvSpPr>
        <p:spPr>
          <a:xfrm>
            <a:off x="628650" y="365127"/>
            <a:ext cx="7886700" cy="720000"/>
          </a:xfrm>
        </p:spPr>
        <p:txBody>
          <a:bodyPr/>
          <a:lstStyle/>
          <a:p>
            <a:r>
              <a:rPr lang="de-DE" dirty="0"/>
              <a:t>Mastertitelformat bearbeiten</a:t>
            </a:r>
            <a:endParaRPr lang="de-CH" dirty="0"/>
          </a:p>
        </p:txBody>
      </p:sp>
    </p:spTree>
    <p:extLst>
      <p:ext uri="{BB962C8B-B14F-4D97-AF65-F5344CB8AC3E}">
        <p14:creationId xmlns:p14="http://schemas.microsoft.com/office/powerpoint/2010/main" val="31025196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Titelfolie">
    <p:spTree>
      <p:nvGrpSpPr>
        <p:cNvPr id="1" name=""/>
        <p:cNvGrpSpPr/>
        <p:nvPr/>
      </p:nvGrpSpPr>
      <p:grpSpPr>
        <a:xfrm>
          <a:off x="0" y="0"/>
          <a:ext cx="0" cy="0"/>
          <a:chOff x="0" y="0"/>
          <a:chExt cx="0" cy="0"/>
        </a:xfrm>
      </p:grpSpPr>
      <p:sp>
        <p:nvSpPr>
          <p:cNvPr id="17" name="Inhaltsplatzhalter 2"/>
          <p:cNvSpPr>
            <a:spLocks noGrp="1"/>
          </p:cNvSpPr>
          <p:nvPr>
            <p:ph idx="13" hasCustomPrompt="1"/>
          </p:nvPr>
        </p:nvSpPr>
        <p:spPr>
          <a:xfrm>
            <a:off x="3233405" y="1638002"/>
            <a:ext cx="2700337" cy="214935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8" name="Inhaltsplatzhalter 2"/>
          <p:cNvSpPr>
            <a:spLocks noGrp="1"/>
          </p:cNvSpPr>
          <p:nvPr>
            <p:ph idx="14" hasCustomPrompt="1"/>
          </p:nvPr>
        </p:nvSpPr>
        <p:spPr>
          <a:xfrm>
            <a:off x="624161" y="1638002"/>
            <a:ext cx="2598465" cy="214935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9" name="Inhaltsplatzhalter 2"/>
          <p:cNvSpPr>
            <a:spLocks noGrp="1"/>
          </p:cNvSpPr>
          <p:nvPr>
            <p:ph idx="15" hasCustomPrompt="1"/>
          </p:nvPr>
        </p:nvSpPr>
        <p:spPr>
          <a:xfrm>
            <a:off x="5917925" y="1638002"/>
            <a:ext cx="2614889" cy="214935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cxnSp>
        <p:nvCxnSpPr>
          <p:cNvPr id="21" name="Gerader Verbinder 20"/>
          <p:cNvCxnSpPr/>
          <p:nvPr userDrawn="1"/>
        </p:nvCxnSpPr>
        <p:spPr>
          <a:xfrm>
            <a:off x="3222625" y="1638000"/>
            <a:ext cx="0" cy="2176582"/>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Gerader Verbinder 21"/>
          <p:cNvCxnSpPr/>
          <p:nvPr userDrawn="1"/>
        </p:nvCxnSpPr>
        <p:spPr>
          <a:xfrm>
            <a:off x="5933741" y="1638000"/>
            <a:ext cx="0" cy="2176582"/>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0" name="Gruppieren 9">
            <a:extLst>
              <a:ext uri="{FF2B5EF4-FFF2-40B4-BE49-F238E27FC236}">
                <a16:creationId xmlns:a16="http://schemas.microsoft.com/office/drawing/2014/main" id="{CAB9EB27-EFDC-429F-9E2B-7D707308339C}"/>
              </a:ext>
            </a:extLst>
          </p:cNvPr>
          <p:cNvGrpSpPr/>
          <p:nvPr userDrawn="1"/>
        </p:nvGrpSpPr>
        <p:grpSpPr>
          <a:xfrm>
            <a:off x="755577" y="351202"/>
            <a:ext cx="7632848" cy="900000"/>
            <a:chOff x="755576" y="351202"/>
            <a:chExt cx="7632848" cy="900000"/>
          </a:xfrm>
        </p:grpSpPr>
        <p:pic>
          <p:nvPicPr>
            <p:cNvPr id="11" name="Grafik 10">
              <a:extLst>
                <a:ext uri="{FF2B5EF4-FFF2-40B4-BE49-F238E27FC236}">
                  <a16:creationId xmlns:a16="http://schemas.microsoft.com/office/drawing/2014/main" id="{DE9393AB-CC19-4033-BCA9-5A0DB447702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55576" y="351202"/>
              <a:ext cx="1712805" cy="900000"/>
            </a:xfrm>
            <a:prstGeom prst="rect">
              <a:avLst/>
            </a:prstGeom>
          </p:spPr>
        </p:pic>
        <p:pic>
          <p:nvPicPr>
            <p:cNvPr id="12" name="Grafik 11">
              <a:extLst>
                <a:ext uri="{FF2B5EF4-FFF2-40B4-BE49-F238E27FC236}">
                  <a16:creationId xmlns:a16="http://schemas.microsoft.com/office/drawing/2014/main" id="{DC8CFD68-B5B5-4AB0-8D96-64ECCBB705E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659369" y="841495"/>
              <a:ext cx="945779" cy="396000"/>
            </a:xfrm>
            <a:prstGeom prst="rect">
              <a:avLst/>
            </a:prstGeom>
          </p:spPr>
        </p:pic>
        <p:pic>
          <p:nvPicPr>
            <p:cNvPr id="13" name="Grafik 12" descr="Ein Bild, das Text enthält.&#10;&#10;Automatisch generierte Beschreibung">
              <a:extLst>
                <a:ext uri="{FF2B5EF4-FFF2-40B4-BE49-F238E27FC236}">
                  <a16:creationId xmlns:a16="http://schemas.microsoft.com/office/drawing/2014/main" id="{FA7A1DF5-A270-433C-B2CB-0D802E4BBAA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796136" y="351202"/>
              <a:ext cx="2592288" cy="900000"/>
            </a:xfrm>
            <a:prstGeom prst="rect">
              <a:avLst/>
            </a:prstGeom>
          </p:spPr>
        </p:pic>
      </p:grpSp>
      <p:sp>
        <p:nvSpPr>
          <p:cNvPr id="15" name="Fußzeilenplatzhalter 4">
            <a:extLst>
              <a:ext uri="{FF2B5EF4-FFF2-40B4-BE49-F238E27FC236}">
                <a16:creationId xmlns:a16="http://schemas.microsoft.com/office/drawing/2014/main" id="{A0E29215-BBC2-44C1-8202-476A43BC9E0E}"/>
              </a:ext>
            </a:extLst>
          </p:cNvPr>
          <p:cNvSpPr>
            <a:spLocks noGrp="1"/>
          </p:cNvSpPr>
          <p:nvPr>
            <p:ph type="ftr" sz="quarter" idx="3"/>
          </p:nvPr>
        </p:nvSpPr>
        <p:spPr>
          <a:xfrm>
            <a:off x="3004650" y="6324235"/>
            <a:ext cx="2880000" cy="360000"/>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de-CH"/>
              <a:t>Lehrgang Biodiversitätsberatung</a:t>
            </a:r>
            <a:endParaRPr lang="de-CH" dirty="0"/>
          </a:p>
        </p:txBody>
      </p:sp>
      <p:sp>
        <p:nvSpPr>
          <p:cNvPr id="16" name="Titel 1">
            <a:extLst>
              <a:ext uri="{FF2B5EF4-FFF2-40B4-BE49-F238E27FC236}">
                <a16:creationId xmlns:a16="http://schemas.microsoft.com/office/drawing/2014/main" id="{5B116523-80D4-47F9-897C-274987D70C18}"/>
              </a:ext>
            </a:extLst>
          </p:cNvPr>
          <p:cNvSpPr>
            <a:spLocks noGrp="1"/>
          </p:cNvSpPr>
          <p:nvPr>
            <p:ph type="ctrTitle"/>
          </p:nvPr>
        </p:nvSpPr>
        <p:spPr>
          <a:xfrm>
            <a:off x="1015650" y="3821840"/>
            <a:ext cx="6858000" cy="2055432"/>
          </a:xfrm>
          <a:prstGeom prst="rect">
            <a:avLst/>
          </a:prstGeom>
        </p:spPr>
        <p:txBody>
          <a:bodyPr anchor="b"/>
          <a:lstStyle>
            <a:lvl1pPr algn="ctr">
              <a:defRPr sz="6000"/>
            </a:lvl1pPr>
          </a:lstStyle>
          <a:p>
            <a:r>
              <a:rPr lang="de-DE" dirty="0"/>
              <a:t>Mastertitelformat bearbeiten</a:t>
            </a:r>
            <a:endParaRPr lang="de-CH" dirty="0"/>
          </a:p>
        </p:txBody>
      </p:sp>
      <p:sp>
        <p:nvSpPr>
          <p:cNvPr id="3" name="Foliennummernplatzhalter 5">
            <a:extLst>
              <a:ext uri="{FF2B5EF4-FFF2-40B4-BE49-F238E27FC236}">
                <a16:creationId xmlns:a16="http://schemas.microsoft.com/office/drawing/2014/main" id="{967EBA40-B661-4A44-D38E-27239A17C062}"/>
              </a:ext>
            </a:extLst>
          </p:cNvPr>
          <p:cNvSpPr txBox="1">
            <a:spLocks/>
          </p:cNvSpPr>
          <p:nvPr userDrawn="1"/>
        </p:nvSpPr>
        <p:spPr>
          <a:xfrm>
            <a:off x="8124605" y="6324235"/>
            <a:ext cx="360000" cy="36000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543D2B0-58C7-4711-8976-E7A128C2074B}" type="slidenum">
              <a:rPr lang="de-CH" smtClean="0">
                <a:latin typeface="Arial" panose="020B0604020202020204" pitchFamily="34" charset="0"/>
                <a:cs typeface="Arial" panose="020B0604020202020204" pitchFamily="34" charset="0"/>
              </a:rPr>
              <a:pPr/>
              <a:t>‹Nr.›</a:t>
            </a:fld>
            <a:endParaRPr lang="de-CH"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15925168"/>
      </p:ext>
    </p:extLst>
  </p:cSld>
  <p:clrMapOvr>
    <a:masterClrMapping/>
  </p:clrMapOvr>
  <p:extLst>
    <p:ext uri="{DCECCB84-F9BA-43D5-87BE-67443E8EF086}">
      <p15:sldGuideLst xmlns:p15="http://schemas.microsoft.com/office/powerpoint/2012/main">
        <p15:guide id="1" pos="215"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5" name="Fußzeilenplatzhalter 4">
            <a:extLst>
              <a:ext uri="{FF2B5EF4-FFF2-40B4-BE49-F238E27FC236}">
                <a16:creationId xmlns:a16="http://schemas.microsoft.com/office/drawing/2014/main" id="{39B86ED0-376A-4AEA-82F4-B139877F5D65}"/>
              </a:ext>
            </a:extLst>
          </p:cNvPr>
          <p:cNvSpPr>
            <a:spLocks noGrp="1"/>
          </p:cNvSpPr>
          <p:nvPr>
            <p:ph type="ftr" sz="quarter" idx="11"/>
          </p:nvPr>
        </p:nvSpPr>
        <p:spPr>
          <a:xfrm>
            <a:off x="4862909" y="6361474"/>
            <a:ext cx="2880000" cy="360000"/>
          </a:xfrm>
        </p:spPr>
        <p:txBody>
          <a:bodyPr/>
          <a:lstStyle>
            <a:lvl1pPr>
              <a:defRPr>
                <a:latin typeface="Arial" panose="020B0604020202020204" pitchFamily="34" charset="0"/>
                <a:cs typeface="Arial" panose="020B0604020202020204" pitchFamily="34" charset="0"/>
              </a:defRPr>
            </a:lvl1pPr>
          </a:lstStyle>
          <a:p>
            <a:r>
              <a:rPr lang="de-CH" dirty="0"/>
              <a:t>Lehrgang Biodiversitätsberatung</a:t>
            </a:r>
          </a:p>
        </p:txBody>
      </p:sp>
      <p:sp>
        <p:nvSpPr>
          <p:cNvPr id="8" name="Textplatzhalter 2">
            <a:extLst>
              <a:ext uri="{FF2B5EF4-FFF2-40B4-BE49-F238E27FC236}">
                <a16:creationId xmlns:a16="http://schemas.microsoft.com/office/drawing/2014/main" id="{9445F8F2-C532-4C73-ABC8-308090C5716C}"/>
              </a:ext>
            </a:extLst>
          </p:cNvPr>
          <p:cNvSpPr>
            <a:spLocks noGrp="1"/>
          </p:cNvSpPr>
          <p:nvPr>
            <p:ph idx="1"/>
          </p:nvPr>
        </p:nvSpPr>
        <p:spPr>
          <a:xfrm>
            <a:off x="628650" y="1484784"/>
            <a:ext cx="7886700" cy="4680000"/>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pic>
        <p:nvPicPr>
          <p:cNvPr id="2" name="Grafik 1">
            <a:extLst>
              <a:ext uri="{FF2B5EF4-FFF2-40B4-BE49-F238E27FC236}">
                <a16:creationId xmlns:a16="http://schemas.microsoft.com/office/drawing/2014/main" id="{92FA2A9F-58EF-650B-C097-763F1DB08C5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
        <p:nvSpPr>
          <p:cNvPr id="6" name="Foliennummernplatzhalter 5">
            <a:extLst>
              <a:ext uri="{FF2B5EF4-FFF2-40B4-BE49-F238E27FC236}">
                <a16:creationId xmlns:a16="http://schemas.microsoft.com/office/drawing/2014/main" id="{2E8B6382-18F8-8B25-D42E-30AD2BA5D33E}"/>
              </a:ext>
            </a:extLst>
          </p:cNvPr>
          <p:cNvSpPr>
            <a:spLocks noGrp="1"/>
          </p:cNvSpPr>
          <p:nvPr>
            <p:ph type="sldNum" sz="quarter" idx="4"/>
          </p:nvPr>
        </p:nvSpPr>
        <p:spPr>
          <a:xfrm>
            <a:off x="8155350" y="6355032"/>
            <a:ext cx="360000" cy="360000"/>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8543D2B0-58C7-4711-8976-E7A128C2074B}" type="slidenum">
              <a:rPr lang="de-CH" smtClean="0"/>
              <a:pPr/>
              <a:t>‹Nr.›</a:t>
            </a:fld>
            <a:endParaRPr lang="de-CH" dirty="0"/>
          </a:p>
        </p:txBody>
      </p:sp>
    </p:spTree>
    <p:extLst>
      <p:ext uri="{BB962C8B-B14F-4D97-AF65-F5344CB8AC3E}">
        <p14:creationId xmlns:p14="http://schemas.microsoft.com/office/powerpoint/2010/main" val="1452406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7C5534CF-F738-4602-97CA-A3EA8F177115}"/>
              </a:ext>
            </a:extLst>
          </p:cNvPr>
          <p:cNvSpPr>
            <a:spLocks noGrp="1"/>
          </p:cNvSpPr>
          <p:nvPr>
            <p:ph sz="half" idx="1"/>
          </p:nvPr>
        </p:nvSpPr>
        <p:spPr>
          <a:xfrm>
            <a:off x="628650" y="1399144"/>
            <a:ext cx="3867150" cy="4680000"/>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sp>
        <p:nvSpPr>
          <p:cNvPr id="4" name="Inhaltsplatzhalter 3">
            <a:extLst>
              <a:ext uri="{FF2B5EF4-FFF2-40B4-BE49-F238E27FC236}">
                <a16:creationId xmlns:a16="http://schemas.microsoft.com/office/drawing/2014/main" id="{55586B9E-B0B9-4592-A976-0EE3264A4952}"/>
              </a:ext>
            </a:extLst>
          </p:cNvPr>
          <p:cNvSpPr>
            <a:spLocks noGrp="1"/>
          </p:cNvSpPr>
          <p:nvPr>
            <p:ph sz="half" idx="2"/>
          </p:nvPr>
        </p:nvSpPr>
        <p:spPr>
          <a:xfrm>
            <a:off x="4648200" y="1399144"/>
            <a:ext cx="3867150" cy="4680000"/>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sp>
        <p:nvSpPr>
          <p:cNvPr id="6" name="Fußzeilenplatzhalter 5">
            <a:extLst>
              <a:ext uri="{FF2B5EF4-FFF2-40B4-BE49-F238E27FC236}">
                <a16:creationId xmlns:a16="http://schemas.microsoft.com/office/drawing/2014/main" id="{4419F949-7998-450E-AEB6-1380D629C53B}"/>
              </a:ext>
            </a:extLst>
          </p:cNvPr>
          <p:cNvSpPr>
            <a:spLocks noGrp="1"/>
          </p:cNvSpPr>
          <p:nvPr>
            <p:ph type="ftr" sz="quarter" idx="11"/>
          </p:nvPr>
        </p:nvSpPr>
        <p:spPr>
          <a:xfrm>
            <a:off x="4860000" y="6355032"/>
            <a:ext cx="2880000" cy="360000"/>
          </a:xfrm>
        </p:spPr>
        <p:txBody>
          <a:bodyPr/>
          <a:lstStyle>
            <a:lvl1pPr>
              <a:defRPr>
                <a:latin typeface="Arial" panose="020B0604020202020204" pitchFamily="34" charset="0"/>
                <a:cs typeface="Arial" panose="020B0604020202020204" pitchFamily="34" charset="0"/>
              </a:defRPr>
            </a:lvl1pPr>
          </a:lstStyle>
          <a:p>
            <a:r>
              <a:rPr lang="de-CH"/>
              <a:t>Lehrgang Biodiversitätsberatung</a:t>
            </a:r>
            <a:endParaRPr lang="de-CH" dirty="0"/>
          </a:p>
        </p:txBody>
      </p:sp>
      <p:pic>
        <p:nvPicPr>
          <p:cNvPr id="2" name="Grafik 1">
            <a:extLst>
              <a:ext uri="{FF2B5EF4-FFF2-40B4-BE49-F238E27FC236}">
                <a16:creationId xmlns:a16="http://schemas.microsoft.com/office/drawing/2014/main" id="{CFD9A61E-0FEC-49EF-031E-7BE54969E82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
        <p:nvSpPr>
          <p:cNvPr id="5" name="Titel 4">
            <a:extLst>
              <a:ext uri="{FF2B5EF4-FFF2-40B4-BE49-F238E27FC236}">
                <a16:creationId xmlns:a16="http://schemas.microsoft.com/office/drawing/2014/main" id="{CD5873B5-7B2D-BAD1-3110-FC01476C52AE}"/>
              </a:ext>
            </a:extLst>
          </p:cNvPr>
          <p:cNvSpPr>
            <a:spLocks noGrp="1"/>
          </p:cNvSpPr>
          <p:nvPr>
            <p:ph type="title"/>
          </p:nvPr>
        </p:nvSpPr>
        <p:spPr>
          <a:xfrm>
            <a:off x="628650" y="365127"/>
            <a:ext cx="7886700" cy="720000"/>
          </a:xfrm>
        </p:spPr>
        <p:txBody>
          <a:bodyPr>
            <a:normAutofit/>
          </a:bodyPr>
          <a:lstStyle>
            <a:lvl1pPr>
              <a:defRPr sz="2400"/>
            </a:lvl1pPr>
          </a:lstStyle>
          <a:p>
            <a:r>
              <a:rPr lang="de-DE" dirty="0"/>
              <a:t>Mastertitelformat bearbeiten</a:t>
            </a:r>
            <a:endParaRPr lang="de-CH" dirty="0"/>
          </a:p>
        </p:txBody>
      </p:sp>
      <p:sp>
        <p:nvSpPr>
          <p:cNvPr id="8" name="Foliennummernplatzhalter 5">
            <a:extLst>
              <a:ext uri="{FF2B5EF4-FFF2-40B4-BE49-F238E27FC236}">
                <a16:creationId xmlns:a16="http://schemas.microsoft.com/office/drawing/2014/main" id="{0D834A54-0B35-2F28-5176-5733F22CE99F}"/>
              </a:ext>
            </a:extLst>
          </p:cNvPr>
          <p:cNvSpPr>
            <a:spLocks noGrp="1"/>
          </p:cNvSpPr>
          <p:nvPr>
            <p:ph type="sldNum" sz="quarter" idx="4"/>
          </p:nvPr>
        </p:nvSpPr>
        <p:spPr>
          <a:xfrm>
            <a:off x="8155350" y="6355032"/>
            <a:ext cx="360000" cy="360000"/>
          </a:xfrm>
          <a:prstGeom prst="rect">
            <a:avLst/>
          </a:prstGeom>
        </p:spPr>
        <p:txBody>
          <a:bodyPr vert="horz" lIns="91440" tIns="45720" rIns="91440" bIns="45720" rtlCol="0" anchor="ctr"/>
          <a:lstStyle>
            <a:lvl1pPr algn="r">
              <a:defRPr sz="1200">
                <a:solidFill>
                  <a:schemeClr val="tx1">
                    <a:tint val="75000"/>
                  </a:schemeClr>
                </a:solidFill>
              </a:defRPr>
            </a:lvl1pPr>
          </a:lstStyle>
          <a:p>
            <a:fld id="{8543D2B0-58C7-4711-8976-E7A128C2074B}" type="slidenum">
              <a:rPr lang="de-CH" smtClean="0"/>
              <a:t>‹Nr.›</a:t>
            </a:fld>
            <a:endParaRPr lang="de-CH" dirty="0"/>
          </a:p>
        </p:txBody>
      </p:sp>
    </p:spTree>
    <p:extLst>
      <p:ext uri="{BB962C8B-B14F-4D97-AF65-F5344CB8AC3E}">
        <p14:creationId xmlns:p14="http://schemas.microsoft.com/office/powerpoint/2010/main" val="20944291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Vergleich">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154F3ED9-9001-4FC0-893D-81CB3C0FD462}"/>
              </a:ext>
            </a:extLst>
          </p:cNvPr>
          <p:cNvSpPr>
            <a:spLocks noGrp="1"/>
          </p:cNvSpPr>
          <p:nvPr>
            <p:ph type="body" idx="1"/>
          </p:nvPr>
        </p:nvSpPr>
        <p:spPr>
          <a:xfrm>
            <a:off x="628650" y="1268760"/>
            <a:ext cx="3868737" cy="720000"/>
          </a:xfrm>
        </p:spPr>
        <p:txBody>
          <a:bodyPr anchor="b"/>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4" name="Inhaltsplatzhalter 3">
            <a:extLst>
              <a:ext uri="{FF2B5EF4-FFF2-40B4-BE49-F238E27FC236}">
                <a16:creationId xmlns:a16="http://schemas.microsoft.com/office/drawing/2014/main" id="{7D045D8C-C343-4856-838C-D5A4E756FA9E}"/>
              </a:ext>
            </a:extLst>
          </p:cNvPr>
          <p:cNvSpPr>
            <a:spLocks noGrp="1"/>
          </p:cNvSpPr>
          <p:nvPr>
            <p:ph sz="half" idx="2"/>
          </p:nvPr>
        </p:nvSpPr>
        <p:spPr>
          <a:xfrm>
            <a:off x="628650" y="2206761"/>
            <a:ext cx="3868737" cy="3960000"/>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sp>
        <p:nvSpPr>
          <p:cNvPr id="5" name="Textplatzhalter 4">
            <a:extLst>
              <a:ext uri="{FF2B5EF4-FFF2-40B4-BE49-F238E27FC236}">
                <a16:creationId xmlns:a16="http://schemas.microsoft.com/office/drawing/2014/main" id="{6E59AE9D-1027-4470-A376-5FA6F23D3A7D}"/>
              </a:ext>
            </a:extLst>
          </p:cNvPr>
          <p:cNvSpPr>
            <a:spLocks noGrp="1"/>
          </p:cNvSpPr>
          <p:nvPr>
            <p:ph type="body" sz="quarter" idx="3"/>
          </p:nvPr>
        </p:nvSpPr>
        <p:spPr>
          <a:xfrm>
            <a:off x="4624841" y="1268760"/>
            <a:ext cx="3887788" cy="7200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6" name="Inhaltsplatzhalter 5">
            <a:extLst>
              <a:ext uri="{FF2B5EF4-FFF2-40B4-BE49-F238E27FC236}">
                <a16:creationId xmlns:a16="http://schemas.microsoft.com/office/drawing/2014/main" id="{E5F618B3-C884-4B99-A23A-FB5DF1D74D05}"/>
              </a:ext>
            </a:extLst>
          </p:cNvPr>
          <p:cNvSpPr>
            <a:spLocks noGrp="1"/>
          </p:cNvSpPr>
          <p:nvPr>
            <p:ph sz="quarter" idx="4"/>
          </p:nvPr>
        </p:nvSpPr>
        <p:spPr>
          <a:xfrm>
            <a:off x="4624841" y="2206761"/>
            <a:ext cx="3887788" cy="3960000"/>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sp>
        <p:nvSpPr>
          <p:cNvPr id="8" name="Fußzeilenplatzhalter 7">
            <a:extLst>
              <a:ext uri="{FF2B5EF4-FFF2-40B4-BE49-F238E27FC236}">
                <a16:creationId xmlns:a16="http://schemas.microsoft.com/office/drawing/2014/main" id="{FE3C2D70-C4EA-4261-9A75-AB97A9622C06}"/>
              </a:ext>
            </a:extLst>
          </p:cNvPr>
          <p:cNvSpPr>
            <a:spLocks noGrp="1"/>
          </p:cNvSpPr>
          <p:nvPr>
            <p:ph type="ftr" sz="quarter" idx="11"/>
          </p:nvPr>
        </p:nvSpPr>
        <p:spPr>
          <a:xfrm>
            <a:off x="4860000" y="6355032"/>
            <a:ext cx="2880000" cy="360000"/>
          </a:xfrm>
        </p:spPr>
        <p:txBody>
          <a:bodyPr/>
          <a:lstStyle>
            <a:lvl1pPr>
              <a:defRPr>
                <a:latin typeface="Arial" panose="020B0604020202020204" pitchFamily="34" charset="0"/>
                <a:cs typeface="Arial" panose="020B0604020202020204" pitchFamily="34" charset="0"/>
              </a:defRPr>
            </a:lvl1pPr>
          </a:lstStyle>
          <a:p>
            <a:r>
              <a:rPr lang="de-CH"/>
              <a:t>Lehrgang Biodiversitätsberatung</a:t>
            </a:r>
          </a:p>
        </p:txBody>
      </p:sp>
      <p:sp>
        <p:nvSpPr>
          <p:cNvPr id="2" name="Titel 1">
            <a:extLst>
              <a:ext uri="{FF2B5EF4-FFF2-40B4-BE49-F238E27FC236}">
                <a16:creationId xmlns:a16="http://schemas.microsoft.com/office/drawing/2014/main" id="{9BA4EA3E-61B6-12E1-75A9-FDFD4EEAF235}"/>
              </a:ext>
            </a:extLst>
          </p:cNvPr>
          <p:cNvSpPr>
            <a:spLocks noGrp="1"/>
          </p:cNvSpPr>
          <p:nvPr>
            <p:ph type="title"/>
          </p:nvPr>
        </p:nvSpPr>
        <p:spPr/>
        <p:txBody>
          <a:bodyPr/>
          <a:lstStyle/>
          <a:p>
            <a:r>
              <a:rPr lang="de-DE"/>
              <a:t>Mastertitelformat bearbeiten</a:t>
            </a:r>
            <a:endParaRPr lang="de-CH"/>
          </a:p>
        </p:txBody>
      </p:sp>
      <p:pic>
        <p:nvPicPr>
          <p:cNvPr id="7" name="Grafik 6">
            <a:extLst>
              <a:ext uri="{FF2B5EF4-FFF2-40B4-BE49-F238E27FC236}">
                <a16:creationId xmlns:a16="http://schemas.microsoft.com/office/drawing/2014/main" id="{3C4A5592-6CEB-3322-64EA-52A317192E1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
        <p:nvSpPr>
          <p:cNvPr id="10" name="Foliennummernplatzhalter 5">
            <a:extLst>
              <a:ext uri="{FF2B5EF4-FFF2-40B4-BE49-F238E27FC236}">
                <a16:creationId xmlns:a16="http://schemas.microsoft.com/office/drawing/2014/main" id="{07E4CF00-A9CB-D9E9-01AB-465FD98D77B2}"/>
              </a:ext>
            </a:extLst>
          </p:cNvPr>
          <p:cNvSpPr>
            <a:spLocks noGrp="1"/>
          </p:cNvSpPr>
          <p:nvPr>
            <p:ph type="sldNum" sz="quarter" idx="12"/>
          </p:nvPr>
        </p:nvSpPr>
        <p:spPr>
          <a:xfrm>
            <a:off x="8155350" y="6355032"/>
            <a:ext cx="360000" cy="360000"/>
          </a:xfrm>
          <a:prstGeom prst="rect">
            <a:avLst/>
          </a:prstGeom>
        </p:spPr>
        <p:txBody>
          <a:bodyPr vert="horz" lIns="91440" tIns="45720" rIns="91440" bIns="45720" rtlCol="0" anchor="ctr"/>
          <a:lstStyle>
            <a:lvl1pPr algn="r">
              <a:defRPr sz="1200">
                <a:solidFill>
                  <a:schemeClr val="tx1">
                    <a:tint val="75000"/>
                  </a:schemeClr>
                </a:solidFill>
              </a:defRPr>
            </a:lvl1pPr>
          </a:lstStyle>
          <a:p>
            <a:fld id="{8543D2B0-58C7-4711-8976-E7A128C2074B}" type="slidenum">
              <a:rPr lang="de-CH" smtClean="0"/>
              <a:t>‹Nr.›</a:t>
            </a:fld>
            <a:endParaRPr lang="de-CH" dirty="0"/>
          </a:p>
        </p:txBody>
      </p:sp>
    </p:spTree>
    <p:extLst>
      <p:ext uri="{BB962C8B-B14F-4D97-AF65-F5344CB8AC3E}">
        <p14:creationId xmlns:p14="http://schemas.microsoft.com/office/powerpoint/2010/main" val="449577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4" name="Fußzeilenplatzhalter 3">
            <a:extLst>
              <a:ext uri="{FF2B5EF4-FFF2-40B4-BE49-F238E27FC236}">
                <a16:creationId xmlns:a16="http://schemas.microsoft.com/office/drawing/2014/main" id="{1A289651-6F9C-47E3-94C8-CDA55E63C4D7}"/>
              </a:ext>
            </a:extLst>
          </p:cNvPr>
          <p:cNvSpPr>
            <a:spLocks noGrp="1"/>
          </p:cNvSpPr>
          <p:nvPr>
            <p:ph type="ftr" sz="quarter" idx="11"/>
          </p:nvPr>
        </p:nvSpPr>
        <p:spPr>
          <a:xfrm>
            <a:off x="4860000" y="6356349"/>
            <a:ext cx="2880000" cy="360000"/>
          </a:xfrm>
        </p:spPr>
        <p:txBody>
          <a:bodyPr/>
          <a:lstStyle>
            <a:lvl1pPr>
              <a:defRPr>
                <a:latin typeface="Arial" panose="020B0604020202020204" pitchFamily="34" charset="0"/>
                <a:cs typeface="Arial" panose="020B0604020202020204" pitchFamily="34" charset="0"/>
              </a:defRPr>
            </a:lvl1pPr>
          </a:lstStyle>
          <a:p>
            <a:r>
              <a:rPr lang="de-CH" dirty="0"/>
              <a:t>Lehrgang Biodiversitätsberatung</a:t>
            </a:r>
          </a:p>
        </p:txBody>
      </p:sp>
      <p:pic>
        <p:nvPicPr>
          <p:cNvPr id="2" name="Grafik 1">
            <a:extLst>
              <a:ext uri="{FF2B5EF4-FFF2-40B4-BE49-F238E27FC236}">
                <a16:creationId xmlns:a16="http://schemas.microsoft.com/office/drawing/2014/main" id="{259F735A-4595-D6BC-3088-BB6B976BFA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
        <p:nvSpPr>
          <p:cNvPr id="3" name="Titel 2">
            <a:extLst>
              <a:ext uri="{FF2B5EF4-FFF2-40B4-BE49-F238E27FC236}">
                <a16:creationId xmlns:a16="http://schemas.microsoft.com/office/drawing/2014/main" id="{4FCDAF25-3FD9-E883-1F2D-05AD2695E2EC}"/>
              </a:ext>
            </a:extLst>
          </p:cNvPr>
          <p:cNvSpPr>
            <a:spLocks noGrp="1"/>
          </p:cNvSpPr>
          <p:nvPr>
            <p:ph type="title"/>
          </p:nvPr>
        </p:nvSpPr>
        <p:spPr/>
        <p:txBody>
          <a:bodyPr/>
          <a:lstStyle/>
          <a:p>
            <a:r>
              <a:rPr lang="de-DE"/>
              <a:t>Mastertitelformat bearbeiten</a:t>
            </a:r>
            <a:endParaRPr lang="de-CH"/>
          </a:p>
        </p:txBody>
      </p:sp>
      <p:sp>
        <p:nvSpPr>
          <p:cNvPr id="6" name="Foliennummernplatzhalter 5">
            <a:extLst>
              <a:ext uri="{FF2B5EF4-FFF2-40B4-BE49-F238E27FC236}">
                <a16:creationId xmlns:a16="http://schemas.microsoft.com/office/drawing/2014/main" id="{BE7C796B-181D-1D7F-E0F1-AD7D290F3AD2}"/>
              </a:ext>
            </a:extLst>
          </p:cNvPr>
          <p:cNvSpPr txBox="1">
            <a:spLocks/>
          </p:cNvSpPr>
          <p:nvPr userDrawn="1"/>
        </p:nvSpPr>
        <p:spPr>
          <a:xfrm>
            <a:off x="8155350" y="6356349"/>
            <a:ext cx="360000" cy="36000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543D2B0-58C7-4711-8976-E7A128C2074B}" type="slidenum">
              <a:rPr lang="de-CH" smtClean="0">
                <a:latin typeface="Arial" panose="020B0604020202020204" pitchFamily="34" charset="0"/>
                <a:cs typeface="Arial" panose="020B0604020202020204" pitchFamily="34" charset="0"/>
              </a:rPr>
              <a:pPr/>
              <a:t>‹Nr.›</a:t>
            </a:fld>
            <a:endParaRPr lang="de-CH"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377684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079D429A-6DC4-47D6-BEC4-466AC1683F18}"/>
              </a:ext>
            </a:extLst>
          </p:cNvPr>
          <p:cNvSpPr>
            <a:spLocks noGrp="1"/>
          </p:cNvSpPr>
          <p:nvPr>
            <p:ph type="ftr" sz="quarter" idx="11"/>
          </p:nvPr>
        </p:nvSpPr>
        <p:spPr>
          <a:xfrm>
            <a:off x="4860000" y="6361474"/>
            <a:ext cx="2880000" cy="360000"/>
          </a:xfrm>
        </p:spPr>
        <p:txBody>
          <a:bodyPr/>
          <a:lstStyle>
            <a:lvl1pPr>
              <a:defRPr>
                <a:latin typeface="Arial" panose="020B0604020202020204" pitchFamily="34" charset="0"/>
                <a:cs typeface="Arial" panose="020B0604020202020204" pitchFamily="34" charset="0"/>
              </a:defRPr>
            </a:lvl1pPr>
          </a:lstStyle>
          <a:p>
            <a:r>
              <a:rPr lang="de-CH"/>
              <a:t>Lehrgang Biodiversitätsberatung</a:t>
            </a:r>
          </a:p>
        </p:txBody>
      </p:sp>
      <p:sp>
        <p:nvSpPr>
          <p:cNvPr id="5" name="Inhaltsplatzhalter 2">
            <a:extLst>
              <a:ext uri="{FF2B5EF4-FFF2-40B4-BE49-F238E27FC236}">
                <a16:creationId xmlns:a16="http://schemas.microsoft.com/office/drawing/2014/main" id="{CFCD5429-E64A-4B8D-B19D-A7CE9B5302DC}"/>
              </a:ext>
            </a:extLst>
          </p:cNvPr>
          <p:cNvSpPr>
            <a:spLocks noGrp="1"/>
          </p:cNvSpPr>
          <p:nvPr>
            <p:ph idx="1"/>
          </p:nvPr>
        </p:nvSpPr>
        <p:spPr>
          <a:xfrm>
            <a:off x="625322" y="1336361"/>
            <a:ext cx="7921625" cy="2340000"/>
          </a:xfrm>
        </p:spPr>
        <p:txBody>
          <a:bodyPr/>
          <a:lstStyle>
            <a:lvl1pPr>
              <a:defRPr/>
            </a:lvl1pPr>
          </a:lstStyle>
          <a:p>
            <a:pPr lvl="0"/>
            <a:r>
              <a:rPr lang="de-DE" dirty="0"/>
              <a:t>Mastertextformat bearbeiten</a:t>
            </a:r>
          </a:p>
          <a:p>
            <a:pPr lvl="1"/>
            <a:r>
              <a:rPr lang="de-DE" dirty="0"/>
              <a:t>Zweite Ebene</a:t>
            </a:r>
          </a:p>
          <a:p>
            <a:pPr lvl="2"/>
            <a:r>
              <a:rPr lang="de-DE" dirty="0"/>
              <a:t>Dritte Ebene</a:t>
            </a:r>
          </a:p>
        </p:txBody>
      </p:sp>
      <p:sp>
        <p:nvSpPr>
          <p:cNvPr id="6" name="Inhaltsplatzhalter 2">
            <a:extLst>
              <a:ext uri="{FF2B5EF4-FFF2-40B4-BE49-F238E27FC236}">
                <a16:creationId xmlns:a16="http://schemas.microsoft.com/office/drawing/2014/main" id="{0F436B8F-B756-4D14-A2DC-093901E87C1A}"/>
              </a:ext>
            </a:extLst>
          </p:cNvPr>
          <p:cNvSpPr>
            <a:spLocks noGrp="1"/>
          </p:cNvSpPr>
          <p:nvPr>
            <p:ph idx="14" hasCustomPrompt="1"/>
          </p:nvPr>
        </p:nvSpPr>
        <p:spPr>
          <a:xfrm>
            <a:off x="626152" y="3933056"/>
            <a:ext cx="3852000" cy="214935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7" name="Inhaltsplatzhalter 2">
            <a:extLst>
              <a:ext uri="{FF2B5EF4-FFF2-40B4-BE49-F238E27FC236}">
                <a16:creationId xmlns:a16="http://schemas.microsoft.com/office/drawing/2014/main" id="{A0A34AFC-16B6-4D3A-815A-ABC5A267B057}"/>
              </a:ext>
            </a:extLst>
          </p:cNvPr>
          <p:cNvSpPr>
            <a:spLocks noGrp="1"/>
          </p:cNvSpPr>
          <p:nvPr>
            <p:ph idx="15" hasCustomPrompt="1"/>
          </p:nvPr>
        </p:nvSpPr>
        <p:spPr>
          <a:xfrm>
            <a:off x="4694947" y="3927595"/>
            <a:ext cx="3852000" cy="214935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pic>
        <p:nvPicPr>
          <p:cNvPr id="2" name="Grafik 1">
            <a:extLst>
              <a:ext uri="{FF2B5EF4-FFF2-40B4-BE49-F238E27FC236}">
                <a16:creationId xmlns:a16="http://schemas.microsoft.com/office/drawing/2014/main" id="{2C0B067D-F435-70CA-1A05-A3AB1189436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
        <p:nvSpPr>
          <p:cNvPr id="4" name="Titel 3">
            <a:extLst>
              <a:ext uri="{FF2B5EF4-FFF2-40B4-BE49-F238E27FC236}">
                <a16:creationId xmlns:a16="http://schemas.microsoft.com/office/drawing/2014/main" id="{27D6F867-1B5E-FF68-EE75-A27D893BD6A9}"/>
              </a:ext>
            </a:extLst>
          </p:cNvPr>
          <p:cNvSpPr>
            <a:spLocks noGrp="1"/>
          </p:cNvSpPr>
          <p:nvPr>
            <p:ph type="title"/>
          </p:nvPr>
        </p:nvSpPr>
        <p:spPr/>
        <p:txBody>
          <a:bodyPr/>
          <a:lstStyle/>
          <a:p>
            <a:r>
              <a:rPr lang="de-DE"/>
              <a:t>Mastertitelformat bearbeiten</a:t>
            </a:r>
            <a:endParaRPr lang="de-CH"/>
          </a:p>
        </p:txBody>
      </p:sp>
      <p:sp>
        <p:nvSpPr>
          <p:cNvPr id="9" name="Foliennummernplatzhalter 5">
            <a:extLst>
              <a:ext uri="{FF2B5EF4-FFF2-40B4-BE49-F238E27FC236}">
                <a16:creationId xmlns:a16="http://schemas.microsoft.com/office/drawing/2014/main" id="{4A125340-3873-44B1-4022-5F631BAE19B6}"/>
              </a:ext>
            </a:extLst>
          </p:cNvPr>
          <p:cNvSpPr>
            <a:spLocks noGrp="1"/>
          </p:cNvSpPr>
          <p:nvPr>
            <p:ph type="sldNum" sz="quarter" idx="4"/>
          </p:nvPr>
        </p:nvSpPr>
        <p:spPr>
          <a:xfrm>
            <a:off x="8155350" y="6355032"/>
            <a:ext cx="360000" cy="360000"/>
          </a:xfrm>
          <a:prstGeom prst="rect">
            <a:avLst/>
          </a:prstGeom>
        </p:spPr>
        <p:txBody>
          <a:bodyPr vert="horz" lIns="91440" tIns="45720" rIns="91440" bIns="45720" rtlCol="0" anchor="ctr"/>
          <a:lstStyle>
            <a:lvl1pPr algn="r">
              <a:defRPr sz="1200">
                <a:solidFill>
                  <a:schemeClr val="tx1">
                    <a:tint val="75000"/>
                  </a:schemeClr>
                </a:solidFill>
              </a:defRPr>
            </a:lvl1pPr>
          </a:lstStyle>
          <a:p>
            <a:fld id="{8543D2B0-58C7-4711-8976-E7A128C2074B}" type="slidenum">
              <a:rPr lang="de-CH" smtClean="0"/>
              <a:t>‹Nr.›</a:t>
            </a:fld>
            <a:endParaRPr lang="de-CH" dirty="0"/>
          </a:p>
        </p:txBody>
      </p:sp>
    </p:spTree>
    <p:extLst>
      <p:ext uri="{BB962C8B-B14F-4D97-AF65-F5344CB8AC3E}">
        <p14:creationId xmlns:p14="http://schemas.microsoft.com/office/powerpoint/2010/main" val="23062881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0_Titel und Inhalt">
    <p:spTree>
      <p:nvGrpSpPr>
        <p:cNvPr id="1" name=""/>
        <p:cNvGrpSpPr/>
        <p:nvPr/>
      </p:nvGrpSpPr>
      <p:grpSpPr>
        <a:xfrm>
          <a:off x="0" y="0"/>
          <a:ext cx="0" cy="0"/>
          <a:chOff x="0" y="0"/>
          <a:chExt cx="0" cy="0"/>
        </a:xfrm>
      </p:grpSpPr>
      <p:sp>
        <p:nvSpPr>
          <p:cNvPr id="7" name="Inhaltsplatzhalter 2"/>
          <p:cNvSpPr>
            <a:spLocks noGrp="1"/>
          </p:cNvSpPr>
          <p:nvPr>
            <p:ph idx="14" hasCustomPrompt="1"/>
          </p:nvPr>
        </p:nvSpPr>
        <p:spPr>
          <a:xfrm>
            <a:off x="625210" y="1637999"/>
            <a:ext cx="2506929" cy="2052000"/>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0" name="Inhaltsplatzhalter 2"/>
          <p:cNvSpPr>
            <a:spLocks noGrp="1"/>
          </p:cNvSpPr>
          <p:nvPr>
            <p:ph idx="15" hasCustomPrompt="1"/>
          </p:nvPr>
        </p:nvSpPr>
        <p:spPr>
          <a:xfrm>
            <a:off x="3311525" y="1637999"/>
            <a:ext cx="2506929" cy="2052000"/>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1" name="Inhaltsplatzhalter 2"/>
          <p:cNvSpPr>
            <a:spLocks noGrp="1"/>
          </p:cNvSpPr>
          <p:nvPr>
            <p:ph idx="16" hasCustomPrompt="1"/>
          </p:nvPr>
        </p:nvSpPr>
        <p:spPr>
          <a:xfrm>
            <a:off x="6025885" y="1637999"/>
            <a:ext cx="2506929" cy="2052000"/>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2" name="Inhaltsplatzhalter 2"/>
          <p:cNvSpPr>
            <a:spLocks noGrp="1"/>
          </p:cNvSpPr>
          <p:nvPr>
            <p:ph idx="17" hasCustomPrompt="1"/>
          </p:nvPr>
        </p:nvSpPr>
        <p:spPr>
          <a:xfrm>
            <a:off x="625210" y="3897088"/>
            <a:ext cx="2506929" cy="205127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3" name="Inhaltsplatzhalter 2"/>
          <p:cNvSpPr>
            <a:spLocks noGrp="1"/>
          </p:cNvSpPr>
          <p:nvPr>
            <p:ph idx="18" hasCustomPrompt="1"/>
          </p:nvPr>
        </p:nvSpPr>
        <p:spPr>
          <a:xfrm>
            <a:off x="3311525" y="3897088"/>
            <a:ext cx="2506929" cy="205127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4" name="Inhaltsplatzhalter 2"/>
          <p:cNvSpPr>
            <a:spLocks noGrp="1"/>
          </p:cNvSpPr>
          <p:nvPr>
            <p:ph idx="19" hasCustomPrompt="1"/>
          </p:nvPr>
        </p:nvSpPr>
        <p:spPr>
          <a:xfrm>
            <a:off x="6025885" y="3897088"/>
            <a:ext cx="2506929" cy="205127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3" name="Fußzeilenplatzhalter 2">
            <a:extLst>
              <a:ext uri="{FF2B5EF4-FFF2-40B4-BE49-F238E27FC236}">
                <a16:creationId xmlns:a16="http://schemas.microsoft.com/office/drawing/2014/main" id="{AEB4027F-5C62-4372-9BA7-8FFB8CB39070}"/>
              </a:ext>
            </a:extLst>
          </p:cNvPr>
          <p:cNvSpPr>
            <a:spLocks noGrp="1"/>
          </p:cNvSpPr>
          <p:nvPr>
            <p:ph type="ftr" sz="quarter" idx="20"/>
          </p:nvPr>
        </p:nvSpPr>
        <p:spPr>
          <a:xfrm>
            <a:off x="4860000" y="6355032"/>
            <a:ext cx="2880000" cy="360000"/>
          </a:xfrm>
        </p:spPr>
        <p:txBody>
          <a:bodyPr/>
          <a:lstStyle>
            <a:lvl1pPr>
              <a:defRPr>
                <a:latin typeface="Arial" panose="020B0604020202020204" pitchFamily="34" charset="0"/>
                <a:cs typeface="Arial" panose="020B0604020202020204" pitchFamily="34" charset="0"/>
              </a:defRPr>
            </a:lvl1pPr>
          </a:lstStyle>
          <a:p>
            <a:r>
              <a:rPr lang="de-CH"/>
              <a:t>Lehrgang Biodiversitätsberatung</a:t>
            </a:r>
            <a:endParaRPr lang="de-CH" dirty="0"/>
          </a:p>
        </p:txBody>
      </p:sp>
      <p:pic>
        <p:nvPicPr>
          <p:cNvPr id="2" name="Grafik 1">
            <a:extLst>
              <a:ext uri="{FF2B5EF4-FFF2-40B4-BE49-F238E27FC236}">
                <a16:creationId xmlns:a16="http://schemas.microsoft.com/office/drawing/2014/main" id="{378E7E22-6273-9CF8-619D-FBC85AF559E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
        <p:nvSpPr>
          <p:cNvPr id="4" name="Titel 3">
            <a:extLst>
              <a:ext uri="{FF2B5EF4-FFF2-40B4-BE49-F238E27FC236}">
                <a16:creationId xmlns:a16="http://schemas.microsoft.com/office/drawing/2014/main" id="{31C54AE3-826F-BA09-B0D2-D67DA7DC07AE}"/>
              </a:ext>
            </a:extLst>
          </p:cNvPr>
          <p:cNvSpPr>
            <a:spLocks noGrp="1"/>
          </p:cNvSpPr>
          <p:nvPr>
            <p:ph type="title"/>
          </p:nvPr>
        </p:nvSpPr>
        <p:spPr/>
        <p:txBody>
          <a:bodyPr/>
          <a:lstStyle/>
          <a:p>
            <a:r>
              <a:rPr lang="de-DE"/>
              <a:t>Mastertitelformat bearbeiten</a:t>
            </a:r>
            <a:endParaRPr lang="de-CH"/>
          </a:p>
        </p:txBody>
      </p:sp>
      <p:sp>
        <p:nvSpPr>
          <p:cNvPr id="6" name="Foliennummernplatzhalter 5">
            <a:extLst>
              <a:ext uri="{FF2B5EF4-FFF2-40B4-BE49-F238E27FC236}">
                <a16:creationId xmlns:a16="http://schemas.microsoft.com/office/drawing/2014/main" id="{48EBFC8C-E0ED-E0CB-5BF4-131F41D4B035}"/>
              </a:ext>
            </a:extLst>
          </p:cNvPr>
          <p:cNvSpPr>
            <a:spLocks noGrp="1"/>
          </p:cNvSpPr>
          <p:nvPr>
            <p:ph type="sldNum" sz="quarter" idx="4"/>
          </p:nvPr>
        </p:nvSpPr>
        <p:spPr>
          <a:xfrm>
            <a:off x="8155350" y="6355032"/>
            <a:ext cx="360000" cy="360000"/>
          </a:xfrm>
          <a:prstGeom prst="rect">
            <a:avLst/>
          </a:prstGeom>
        </p:spPr>
        <p:txBody>
          <a:bodyPr vert="horz" lIns="91440" tIns="45720" rIns="91440" bIns="45720" rtlCol="0" anchor="ctr"/>
          <a:lstStyle>
            <a:lvl1pPr algn="r">
              <a:defRPr sz="1200">
                <a:solidFill>
                  <a:schemeClr val="tx1">
                    <a:tint val="75000"/>
                  </a:schemeClr>
                </a:solidFill>
              </a:defRPr>
            </a:lvl1pPr>
          </a:lstStyle>
          <a:p>
            <a:fld id="{8543D2B0-58C7-4711-8976-E7A128C2074B}" type="slidenum">
              <a:rPr lang="de-CH" smtClean="0"/>
              <a:t>‹Nr.›</a:t>
            </a:fld>
            <a:endParaRPr lang="de-CH" dirty="0"/>
          </a:p>
        </p:txBody>
      </p:sp>
    </p:spTree>
    <p:extLst>
      <p:ext uri="{BB962C8B-B14F-4D97-AF65-F5344CB8AC3E}">
        <p14:creationId xmlns:p14="http://schemas.microsoft.com/office/powerpoint/2010/main" val="7858482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_Titel und Inhalt">
    <p:spTree>
      <p:nvGrpSpPr>
        <p:cNvPr id="1" name=""/>
        <p:cNvGrpSpPr/>
        <p:nvPr/>
      </p:nvGrpSpPr>
      <p:grpSpPr>
        <a:xfrm>
          <a:off x="0" y="0"/>
          <a:ext cx="0" cy="0"/>
          <a:chOff x="0" y="0"/>
          <a:chExt cx="0" cy="0"/>
        </a:xfrm>
      </p:grpSpPr>
      <p:sp>
        <p:nvSpPr>
          <p:cNvPr id="7" name="Inhaltsplatzhalter 2"/>
          <p:cNvSpPr>
            <a:spLocks noGrp="1"/>
          </p:cNvSpPr>
          <p:nvPr>
            <p:ph idx="14" hasCustomPrompt="1"/>
          </p:nvPr>
        </p:nvSpPr>
        <p:spPr>
          <a:xfrm>
            <a:off x="628650" y="1415649"/>
            <a:ext cx="3852000" cy="4500000"/>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1" name="Inhaltsplatzhalter 2"/>
          <p:cNvSpPr>
            <a:spLocks noGrp="1"/>
          </p:cNvSpPr>
          <p:nvPr>
            <p:ph idx="16" hasCustomPrompt="1"/>
          </p:nvPr>
        </p:nvSpPr>
        <p:spPr>
          <a:xfrm>
            <a:off x="4680000" y="1439592"/>
            <a:ext cx="3852000" cy="2160000"/>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4" name="Inhaltsplatzhalter 2"/>
          <p:cNvSpPr>
            <a:spLocks noGrp="1"/>
          </p:cNvSpPr>
          <p:nvPr>
            <p:ph idx="19" hasCustomPrompt="1"/>
          </p:nvPr>
        </p:nvSpPr>
        <p:spPr>
          <a:xfrm>
            <a:off x="4680000" y="3755649"/>
            <a:ext cx="3852000" cy="2160000"/>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3" name="Fußzeilenplatzhalter 2">
            <a:extLst>
              <a:ext uri="{FF2B5EF4-FFF2-40B4-BE49-F238E27FC236}">
                <a16:creationId xmlns:a16="http://schemas.microsoft.com/office/drawing/2014/main" id="{A719ED45-A6CA-4D5E-9435-BE39A5D0C9C8}"/>
              </a:ext>
            </a:extLst>
          </p:cNvPr>
          <p:cNvSpPr>
            <a:spLocks noGrp="1"/>
          </p:cNvSpPr>
          <p:nvPr>
            <p:ph type="ftr" sz="quarter" idx="20"/>
          </p:nvPr>
        </p:nvSpPr>
        <p:spPr>
          <a:xfrm>
            <a:off x="4572000" y="6356349"/>
            <a:ext cx="3086100" cy="365125"/>
          </a:xfrm>
        </p:spPr>
        <p:txBody>
          <a:bodyPr/>
          <a:lstStyle/>
          <a:p>
            <a:r>
              <a:rPr lang="de-CH"/>
              <a:t>Lehrgang Biodiversitätsberatung</a:t>
            </a:r>
            <a:endParaRPr lang="de-CH" dirty="0"/>
          </a:p>
        </p:txBody>
      </p:sp>
      <p:pic>
        <p:nvPicPr>
          <p:cNvPr id="2" name="Grafik 1">
            <a:extLst>
              <a:ext uri="{FF2B5EF4-FFF2-40B4-BE49-F238E27FC236}">
                <a16:creationId xmlns:a16="http://schemas.microsoft.com/office/drawing/2014/main" id="{210C857F-5B60-9B55-EDF7-BCF336D087D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
        <p:nvSpPr>
          <p:cNvPr id="4" name="Titel 3">
            <a:extLst>
              <a:ext uri="{FF2B5EF4-FFF2-40B4-BE49-F238E27FC236}">
                <a16:creationId xmlns:a16="http://schemas.microsoft.com/office/drawing/2014/main" id="{A38429D4-37B9-EB56-5A07-FDBA2C82BA5A}"/>
              </a:ext>
            </a:extLst>
          </p:cNvPr>
          <p:cNvSpPr>
            <a:spLocks noGrp="1"/>
          </p:cNvSpPr>
          <p:nvPr>
            <p:ph type="title"/>
          </p:nvPr>
        </p:nvSpPr>
        <p:spPr/>
        <p:txBody>
          <a:bodyPr/>
          <a:lstStyle/>
          <a:p>
            <a:r>
              <a:rPr lang="de-DE"/>
              <a:t>Mastertitelformat bearbeiten</a:t>
            </a:r>
            <a:endParaRPr lang="de-CH"/>
          </a:p>
        </p:txBody>
      </p:sp>
      <p:sp>
        <p:nvSpPr>
          <p:cNvPr id="5" name="Foliennummernplatzhalter 5">
            <a:extLst>
              <a:ext uri="{FF2B5EF4-FFF2-40B4-BE49-F238E27FC236}">
                <a16:creationId xmlns:a16="http://schemas.microsoft.com/office/drawing/2014/main" id="{CACC155B-D266-F6BD-D7F6-3E2F80159DF6}"/>
              </a:ext>
            </a:extLst>
          </p:cNvPr>
          <p:cNvSpPr>
            <a:spLocks noGrp="1"/>
          </p:cNvSpPr>
          <p:nvPr>
            <p:ph type="sldNum" sz="quarter" idx="4"/>
          </p:nvPr>
        </p:nvSpPr>
        <p:spPr>
          <a:xfrm>
            <a:off x="7956376" y="6356350"/>
            <a:ext cx="558974" cy="324000"/>
          </a:xfrm>
          <a:prstGeom prst="rect">
            <a:avLst/>
          </a:prstGeom>
        </p:spPr>
        <p:txBody>
          <a:bodyPr vert="horz" lIns="91440" tIns="45720" rIns="91440" bIns="45720" rtlCol="0" anchor="ctr"/>
          <a:lstStyle>
            <a:lvl1pPr algn="r">
              <a:defRPr sz="1200">
                <a:solidFill>
                  <a:schemeClr val="tx1">
                    <a:tint val="75000"/>
                  </a:schemeClr>
                </a:solidFill>
              </a:defRPr>
            </a:lvl1pPr>
          </a:lstStyle>
          <a:p>
            <a:fld id="{8543D2B0-58C7-4711-8976-E7A128C2074B}" type="slidenum">
              <a:rPr lang="de-CH" smtClean="0"/>
              <a:t>‹Nr.›</a:t>
            </a:fld>
            <a:endParaRPr lang="de-CH"/>
          </a:p>
        </p:txBody>
      </p:sp>
    </p:spTree>
    <p:extLst>
      <p:ext uri="{BB962C8B-B14F-4D97-AF65-F5344CB8AC3E}">
        <p14:creationId xmlns:p14="http://schemas.microsoft.com/office/powerpoint/2010/main" val="22367630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4EE031E4-FFCB-488B-92D6-8AD7A41A96C2}"/>
              </a:ext>
            </a:extLst>
          </p:cNvPr>
          <p:cNvSpPr>
            <a:spLocks noGrp="1"/>
          </p:cNvSpPr>
          <p:nvPr>
            <p:ph type="body" idx="1"/>
          </p:nvPr>
        </p:nvSpPr>
        <p:spPr>
          <a:xfrm>
            <a:off x="628650" y="1412776"/>
            <a:ext cx="7886700" cy="4680000"/>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sp>
        <p:nvSpPr>
          <p:cNvPr id="5" name="Fußzeilenplatzhalter 4">
            <a:extLst>
              <a:ext uri="{FF2B5EF4-FFF2-40B4-BE49-F238E27FC236}">
                <a16:creationId xmlns:a16="http://schemas.microsoft.com/office/drawing/2014/main" id="{C71E80A5-7207-4BD0-968B-95B46A3991AB}"/>
              </a:ext>
            </a:extLst>
          </p:cNvPr>
          <p:cNvSpPr>
            <a:spLocks noGrp="1"/>
          </p:cNvSpPr>
          <p:nvPr>
            <p:ph type="ftr" sz="quarter" idx="3"/>
          </p:nvPr>
        </p:nvSpPr>
        <p:spPr>
          <a:xfrm>
            <a:off x="4932040" y="6355032"/>
            <a:ext cx="2880000" cy="360000"/>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de-CH"/>
              <a:t>Lehrgang Biodiversitätsberatung</a:t>
            </a:r>
            <a:endParaRPr lang="de-CH" dirty="0"/>
          </a:p>
        </p:txBody>
      </p:sp>
      <p:sp>
        <p:nvSpPr>
          <p:cNvPr id="2" name="Titelplatzhalter 1">
            <a:extLst>
              <a:ext uri="{FF2B5EF4-FFF2-40B4-BE49-F238E27FC236}">
                <a16:creationId xmlns:a16="http://schemas.microsoft.com/office/drawing/2014/main" id="{A1720A3F-C75D-1655-8F89-694E22C0D3EC}"/>
              </a:ext>
            </a:extLst>
          </p:cNvPr>
          <p:cNvSpPr>
            <a:spLocks noGrp="1"/>
          </p:cNvSpPr>
          <p:nvPr>
            <p:ph type="title"/>
          </p:nvPr>
        </p:nvSpPr>
        <p:spPr>
          <a:xfrm>
            <a:off x="628650" y="365127"/>
            <a:ext cx="7886700" cy="720000"/>
          </a:xfrm>
          <a:prstGeom prst="rect">
            <a:avLst/>
          </a:prstGeom>
        </p:spPr>
        <p:txBody>
          <a:bodyPr vert="horz" lIns="91440" tIns="45720" rIns="91440" bIns="45720" rtlCol="0" anchor="ctr">
            <a:normAutofit/>
          </a:bodyPr>
          <a:lstStyle/>
          <a:p>
            <a:r>
              <a:rPr lang="de-DE" dirty="0"/>
              <a:t>Mastertitelformat bearbeiten</a:t>
            </a:r>
            <a:endParaRPr lang="de-CH" dirty="0"/>
          </a:p>
        </p:txBody>
      </p:sp>
      <p:sp>
        <p:nvSpPr>
          <p:cNvPr id="6" name="Foliennummernplatzhalter 5">
            <a:extLst>
              <a:ext uri="{FF2B5EF4-FFF2-40B4-BE49-F238E27FC236}">
                <a16:creationId xmlns:a16="http://schemas.microsoft.com/office/drawing/2014/main" id="{F04F4E16-EB62-B0B7-5312-779EC320C992}"/>
              </a:ext>
            </a:extLst>
          </p:cNvPr>
          <p:cNvSpPr>
            <a:spLocks noGrp="1"/>
          </p:cNvSpPr>
          <p:nvPr>
            <p:ph type="sldNum" sz="quarter" idx="4"/>
          </p:nvPr>
        </p:nvSpPr>
        <p:spPr>
          <a:xfrm>
            <a:off x="8155350" y="6355032"/>
            <a:ext cx="360000" cy="360000"/>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8543D2B0-58C7-4711-8976-E7A128C2074B}" type="slidenum">
              <a:rPr lang="de-CH" smtClean="0"/>
              <a:pPr/>
              <a:t>‹Nr.›</a:t>
            </a:fld>
            <a:endParaRPr lang="de-CH" dirty="0"/>
          </a:p>
        </p:txBody>
      </p:sp>
    </p:spTree>
    <p:extLst>
      <p:ext uri="{BB962C8B-B14F-4D97-AF65-F5344CB8AC3E}">
        <p14:creationId xmlns:p14="http://schemas.microsoft.com/office/powerpoint/2010/main" val="2359690180"/>
      </p:ext>
    </p:extLst>
  </p:cSld>
  <p:clrMap bg1="lt1" tx1="dk1" bg2="lt2" tx2="dk2" accent1="accent1" accent2="accent2" accent3="accent3" accent4="accent4" accent5="accent5" accent6="accent6" hlink="hlink" folHlink="folHlink"/>
  <p:sldLayoutIdLst>
    <p:sldLayoutId id="2147483683" r:id="rId1"/>
    <p:sldLayoutId id="2147483672" r:id="rId2"/>
    <p:sldLayoutId id="2147483684" r:id="rId3"/>
    <p:sldLayoutId id="2147483686" r:id="rId4"/>
    <p:sldLayoutId id="2147483687" r:id="rId5"/>
    <p:sldLayoutId id="2147483688" r:id="rId6"/>
    <p:sldLayoutId id="2147483689" r:id="rId7"/>
    <p:sldLayoutId id="2147483670" r:id="rId8"/>
    <p:sldLayoutId id="2147483671" r:id="rId9"/>
    <p:sldLayoutId id="2147483692" r:id="rId10"/>
    <p:sldLayoutId id="2147483693" r:id="rId11"/>
  </p:sldLayoutIdLst>
  <p:hf hdr="0" dt="0"/>
  <p:txStyles>
    <p:title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p:titleStyle>
    <p:bodyStyle>
      <a:lvl1pPr marL="228600" indent="-228600" algn="l" defTabSz="914400" rtl="0" eaLnBrk="1" latinLnBrk="0" hangingPunct="1">
        <a:lnSpc>
          <a:spcPct val="120000"/>
        </a:lnSpc>
        <a:spcBef>
          <a:spcPts val="1000"/>
        </a:spcBef>
        <a:buClr>
          <a:schemeClr val="accent1">
            <a:lumMod val="75000"/>
          </a:schemeClr>
        </a:buClr>
        <a:buFont typeface="Arial" panose="020B0604020202020204" pitchFamily="34" charset="0"/>
        <a:buChar char="•"/>
        <a:defRPr sz="22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1pPr>
      <a:lvl2pPr marL="685800" indent="-228600" algn="l" defTabSz="914400" rtl="0" eaLnBrk="1" latinLnBrk="0" hangingPunct="1">
        <a:lnSpc>
          <a:spcPct val="120000"/>
        </a:lnSpc>
        <a:spcBef>
          <a:spcPts val="500"/>
        </a:spcBef>
        <a:buClr>
          <a:schemeClr val="accent1">
            <a:lumMod val="75000"/>
          </a:schemeClr>
        </a:buClr>
        <a:buFont typeface="Arial" panose="020B0604020202020204" pitchFamily="34" charset="0"/>
        <a:buChar char="•"/>
        <a:defRPr sz="20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2pPr>
      <a:lvl3pPr marL="1143000" indent="-228600" algn="l" defTabSz="914400" rtl="0" eaLnBrk="1" latinLnBrk="0" hangingPunct="1">
        <a:lnSpc>
          <a:spcPct val="120000"/>
        </a:lnSpc>
        <a:spcBef>
          <a:spcPts val="500"/>
        </a:spcBef>
        <a:buClr>
          <a:schemeClr val="accent1">
            <a:lumMod val="75000"/>
          </a:schemeClr>
        </a:buClr>
        <a:buFont typeface="Arial" panose="020B0604020202020204" pitchFamily="34" charset="0"/>
        <a:buChar char="•"/>
        <a:defRPr sz="18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3pPr>
      <a:lvl4pPr marL="1600200" indent="-228600" algn="l" defTabSz="914400" rtl="0" eaLnBrk="1" latinLnBrk="0" hangingPunct="1">
        <a:lnSpc>
          <a:spcPct val="120000"/>
        </a:lnSpc>
        <a:spcBef>
          <a:spcPts val="500"/>
        </a:spcBef>
        <a:buClr>
          <a:schemeClr val="accent1">
            <a:lumMod val="75000"/>
          </a:schemeClr>
        </a:buClr>
        <a:buFont typeface="Arial" panose="020B0604020202020204" pitchFamily="34" charset="0"/>
        <a:buChar char="•"/>
        <a:defRPr sz="16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4pPr>
      <a:lvl5pPr marL="2057400" indent="-228600" algn="l" defTabSz="914400" rtl="0" eaLnBrk="1" latinLnBrk="0" hangingPunct="1">
        <a:lnSpc>
          <a:spcPct val="120000"/>
        </a:lnSpc>
        <a:spcBef>
          <a:spcPts val="500"/>
        </a:spcBef>
        <a:buClr>
          <a:schemeClr val="accent1">
            <a:lumMod val="75000"/>
          </a:schemeClr>
        </a:buClr>
        <a:buFont typeface="Arial" panose="020B0604020202020204" pitchFamily="34" charset="0"/>
        <a:buChar char="•"/>
        <a:defRPr sz="16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79.xml"/><Relationship Id="rId1" Type="http://schemas.openxmlformats.org/officeDocument/2006/relationships/slideLayout" Target="../slideLayouts/slideLayout3.xml"/><Relationship Id="rId5" Type="http://schemas.openxmlformats.org/officeDocument/2006/relationships/image" Target="../media/image70.png"/><Relationship Id="rId4" Type="http://schemas.openxmlformats.org/officeDocument/2006/relationships/image" Target="../media/image69.png"/></Relationships>
</file>

<file path=ppt/slides/_rels/slide10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80.xml"/><Relationship Id="rId1" Type="http://schemas.openxmlformats.org/officeDocument/2006/relationships/slideLayout" Target="../slideLayouts/slideLayout3.xml"/><Relationship Id="rId4" Type="http://schemas.openxmlformats.org/officeDocument/2006/relationships/image" Target="../media/image70.png"/></Relationships>
</file>

<file path=ppt/slides/_rels/slide10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81.xml"/><Relationship Id="rId1" Type="http://schemas.openxmlformats.org/officeDocument/2006/relationships/slideLayout" Target="../slideLayouts/slideLayout3.xml"/><Relationship Id="rId4" Type="http://schemas.openxmlformats.org/officeDocument/2006/relationships/image" Target="../media/image70.png"/></Relationships>
</file>

<file path=ppt/slides/_rels/slide10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82.xml"/><Relationship Id="rId1" Type="http://schemas.openxmlformats.org/officeDocument/2006/relationships/slideLayout" Target="../slideLayouts/slideLayout3.xml"/><Relationship Id="rId5" Type="http://schemas.openxmlformats.org/officeDocument/2006/relationships/image" Target="../media/image70.png"/><Relationship Id="rId4" Type="http://schemas.openxmlformats.org/officeDocument/2006/relationships/image" Target="../media/image69.png"/></Relationships>
</file>

<file path=ppt/slides/_rels/slide10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3.xml"/><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84.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85.xml"/><Relationship Id="rId1" Type="http://schemas.openxmlformats.org/officeDocument/2006/relationships/slideLayout" Target="../slideLayouts/slideLayout3.xml"/><Relationship Id="rId4" Type="http://schemas.openxmlformats.org/officeDocument/2006/relationships/image" Target="../media/image73.png"/></Relationships>
</file>

<file path=ppt/slides/_rels/slide111.xml.rels><?xml version="1.0" encoding="UTF-8" standalone="yes"?>
<Relationships xmlns="http://schemas.openxmlformats.org/package/2006/relationships"><Relationship Id="rId8" Type="http://schemas.openxmlformats.org/officeDocument/2006/relationships/hyperlink" Target="http://www.agrinatur.ch/" TargetMode="External"/><Relationship Id="rId3" Type="http://schemas.openxmlformats.org/officeDocument/2006/relationships/hyperlink" Target="http://www.agrofutura.ch/" TargetMode="External"/><Relationship Id="rId7" Type="http://schemas.openxmlformats.org/officeDocument/2006/relationships/hyperlink" Target="http://www.agridea.ch/" TargetMode="External"/><Relationship Id="rId2" Type="http://schemas.openxmlformats.org/officeDocument/2006/relationships/hyperlink" Target="mailto:info@agrofutura.ch" TargetMode="External"/><Relationship Id="rId1" Type="http://schemas.openxmlformats.org/officeDocument/2006/relationships/slideLayout" Target="../slideLayouts/slideLayout11.xml"/><Relationship Id="rId6" Type="http://schemas.openxmlformats.org/officeDocument/2006/relationships/hyperlink" Target="mailto:info@agridea.ch" TargetMode="External"/><Relationship Id="rId5" Type="http://schemas.openxmlformats.org/officeDocument/2006/relationships/hyperlink" Target="http://www.fibl.org/" TargetMode="External"/><Relationship Id="rId4" Type="http://schemas.openxmlformats.org/officeDocument/2006/relationships/hyperlink" Target="mailto:info.suisse@fibl.org"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22.svg"/></Relationships>
</file>

<file path=ppt/slides/_rels/slide2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24.jpeg"/></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22.svg"/></Relationships>
</file>

<file path=ppt/slides/_rels/slide3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33.png"/></Relationships>
</file>

<file path=ppt/slides/_rels/slide4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40.png"/></Relationships>
</file>

<file path=ppt/slides/_rels/slide4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openxmlformats.org/officeDocument/2006/relationships/image" Target="../media/image22.svg"/></Relationships>
</file>

<file path=ppt/slides/_rels/slide51.x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2.xml"/><Relationship Id="rId1" Type="http://schemas.openxmlformats.org/officeDocument/2006/relationships/slideLayout" Target="../slideLayouts/slideLayout3.xml"/><Relationship Id="rId4" Type="http://schemas.openxmlformats.org/officeDocument/2006/relationships/image" Target="../media/image48.png"/></Relationships>
</file>

<file path=ppt/slides/_rels/slide6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3.xml"/><Relationship Id="rId1" Type="http://schemas.openxmlformats.org/officeDocument/2006/relationships/slideLayout" Target="../slideLayouts/slideLayout3.xml"/><Relationship Id="rId4" Type="http://schemas.openxmlformats.org/officeDocument/2006/relationships/image" Target="../media/image48.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6.xml"/><Relationship Id="rId1" Type="http://schemas.openxmlformats.org/officeDocument/2006/relationships/slideLayout" Target="../slideLayouts/slideLayout3.xml"/><Relationship Id="rId4" Type="http://schemas.openxmlformats.org/officeDocument/2006/relationships/image" Target="../media/image22.sv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51.xml"/><Relationship Id="rId1" Type="http://schemas.openxmlformats.org/officeDocument/2006/relationships/slideLayout" Target="../slideLayouts/slideLayout3.xml"/><Relationship Id="rId4" Type="http://schemas.openxmlformats.org/officeDocument/2006/relationships/image" Target="../media/image54.png"/></Relationships>
</file>

<file path=ppt/slides/_rels/slide7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54.xml"/><Relationship Id="rId1" Type="http://schemas.openxmlformats.org/officeDocument/2006/relationships/slideLayout" Target="../slideLayouts/slideLayout3.xml"/><Relationship Id="rId4" Type="http://schemas.openxmlformats.org/officeDocument/2006/relationships/image" Target="../media/image57.png"/></Relationships>
</file>

<file path=ppt/slides/_rels/slide79.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55.xml"/><Relationship Id="rId1" Type="http://schemas.openxmlformats.org/officeDocument/2006/relationships/slideLayout" Target="../slideLayouts/slideLayout3.xml"/><Relationship Id="rId5" Type="http://schemas.openxmlformats.org/officeDocument/2006/relationships/image" Target="../media/image58.png"/><Relationship Id="rId4" Type="http://schemas.openxmlformats.org/officeDocument/2006/relationships/image" Target="../media/image57.png"/></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56.xml"/><Relationship Id="rId1" Type="http://schemas.openxmlformats.org/officeDocument/2006/relationships/slideLayout" Target="../slideLayouts/slideLayout3.xml"/><Relationship Id="rId5" Type="http://schemas.openxmlformats.org/officeDocument/2006/relationships/image" Target="../media/image58.png"/><Relationship Id="rId4" Type="http://schemas.openxmlformats.org/officeDocument/2006/relationships/image" Target="../media/image57.png"/></Relationships>
</file>

<file path=ppt/slides/_rels/slide8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2.xml"/><Relationship Id="rId1" Type="http://schemas.openxmlformats.org/officeDocument/2006/relationships/slideLayout" Target="../slideLayouts/slideLayout3.xml"/><Relationship Id="rId4" Type="http://schemas.openxmlformats.org/officeDocument/2006/relationships/hyperlink" Target="https://www.ag.ch/de/verwaltung/dfr/landwirtschaft/programm-labiola" TargetMode="External"/></Relationships>
</file>

<file path=ppt/slides/_rels/slide8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3.xml"/><Relationship Id="rId1" Type="http://schemas.openxmlformats.org/officeDocument/2006/relationships/slideLayout" Target="../slideLayouts/slideLayout3.xml"/><Relationship Id="rId4" Type="http://schemas.openxmlformats.org/officeDocument/2006/relationships/hyperlink" Target="https://www.ag.ch/de/verwaltung/dfr/landwirtschaft/programm-labiola" TargetMode="External"/></Relationships>
</file>

<file path=ppt/slides/_rels/slide8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C766177-6746-4E98-8AB1-E45C4D4C0F57}"/>
              </a:ext>
            </a:extLst>
          </p:cNvPr>
          <p:cNvSpPr>
            <a:spLocks noGrp="1"/>
          </p:cNvSpPr>
          <p:nvPr>
            <p:ph type="ctrTitle"/>
          </p:nvPr>
        </p:nvSpPr>
        <p:spPr>
          <a:xfrm>
            <a:off x="1143000" y="1730722"/>
            <a:ext cx="7173416" cy="2387600"/>
          </a:xfrm>
        </p:spPr>
        <p:txBody>
          <a:bodyPr>
            <a:noAutofit/>
          </a:bodyPr>
          <a:lstStyle/>
          <a:p>
            <a:pPr>
              <a:lnSpc>
                <a:spcPct val="120000"/>
              </a:lnSpc>
            </a:pPr>
            <a:r>
              <a:rPr lang="en-US" dirty="0" err="1"/>
              <a:t>Biodiversität</a:t>
            </a:r>
            <a:r>
              <a:rPr lang="en-US" dirty="0"/>
              <a:t> und </a:t>
            </a:r>
            <a:r>
              <a:rPr lang="en-US" dirty="0" err="1"/>
              <a:t>Landschaft</a:t>
            </a:r>
            <a:r>
              <a:rPr lang="en-US" dirty="0"/>
              <a:t> </a:t>
            </a:r>
            <a:r>
              <a:rPr lang="en-US" dirty="0" err="1"/>
              <a:t>fördern</a:t>
            </a:r>
            <a:endParaRPr lang="de-CH" dirty="0"/>
          </a:p>
        </p:txBody>
      </p:sp>
      <p:sp>
        <p:nvSpPr>
          <p:cNvPr id="3" name="Untertitel 2">
            <a:extLst>
              <a:ext uri="{FF2B5EF4-FFF2-40B4-BE49-F238E27FC236}">
                <a16:creationId xmlns:a16="http://schemas.microsoft.com/office/drawing/2014/main" id="{4922E1BA-8F30-4B67-9D86-3D005733F6B4}"/>
              </a:ext>
            </a:extLst>
          </p:cNvPr>
          <p:cNvSpPr>
            <a:spLocks noGrp="1"/>
          </p:cNvSpPr>
          <p:nvPr>
            <p:ph type="subTitle" idx="1"/>
          </p:nvPr>
        </p:nvSpPr>
        <p:spPr/>
        <p:txBody>
          <a:bodyPr>
            <a:normAutofit fontScale="85000" lnSpcReduction="10000"/>
          </a:bodyPr>
          <a:lstStyle/>
          <a:p>
            <a:endParaRPr lang="de-CH" dirty="0"/>
          </a:p>
          <a:p>
            <a:r>
              <a:rPr lang="de-CH" dirty="0"/>
              <a:t>Die Ziele kennen:</a:t>
            </a:r>
          </a:p>
          <a:p>
            <a:r>
              <a:rPr lang="de-CH" dirty="0"/>
              <a:t>Grundlagenanalyse Biodiversitäts- </a:t>
            </a:r>
            <a:r>
              <a:rPr lang="de-CH"/>
              <a:t>und Landschaftsziele</a:t>
            </a:r>
            <a:endParaRPr lang="de-CH" dirty="0"/>
          </a:p>
        </p:txBody>
      </p:sp>
    </p:spTree>
    <p:extLst>
      <p:ext uri="{BB962C8B-B14F-4D97-AF65-F5344CB8AC3E}">
        <p14:creationId xmlns:p14="http://schemas.microsoft.com/office/powerpoint/2010/main" val="16498933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1">
            <a:extLst>
              <a:ext uri="{FF2B5EF4-FFF2-40B4-BE49-F238E27FC236}">
                <a16:creationId xmlns:a16="http://schemas.microsoft.com/office/drawing/2014/main" id="{632049CB-BF02-4EE7-3514-83CB4E5E9443}"/>
              </a:ext>
            </a:extLst>
          </p:cNvPr>
          <p:cNvSpPr>
            <a:spLocks noGrp="1"/>
          </p:cNvSpPr>
          <p:nvPr>
            <p:ph type="ftr" sz="quarter" idx="11"/>
          </p:nvPr>
        </p:nvSpPr>
        <p:spPr>
          <a:xfrm>
            <a:off x="4960800" y="6356350"/>
            <a:ext cx="2880000" cy="360000"/>
          </a:xfrm>
        </p:spPr>
        <p:txBody>
          <a:bodyPr/>
          <a:lstStyle/>
          <a:p>
            <a:r>
              <a:rPr lang="de-CH" dirty="0"/>
              <a:t>Lehrgang Biodiversitätsberatung</a:t>
            </a:r>
          </a:p>
        </p:txBody>
      </p:sp>
      <p:sp>
        <p:nvSpPr>
          <p:cNvPr id="9" name="Foliennummernplatzhalter 8">
            <a:extLst>
              <a:ext uri="{FF2B5EF4-FFF2-40B4-BE49-F238E27FC236}">
                <a16:creationId xmlns:a16="http://schemas.microsoft.com/office/drawing/2014/main" id="{AF4697F7-C597-5C3E-CA05-FA6AE83E8921}"/>
              </a:ext>
            </a:extLst>
          </p:cNvPr>
          <p:cNvSpPr>
            <a:spLocks noGrp="1"/>
          </p:cNvSpPr>
          <p:nvPr>
            <p:ph type="sldNum" sz="quarter" idx="4"/>
          </p:nvPr>
        </p:nvSpPr>
        <p:spPr>
          <a:xfrm>
            <a:off x="8100392" y="6356350"/>
            <a:ext cx="452687" cy="360000"/>
          </a:xfrm>
        </p:spPr>
        <p:txBody>
          <a:bodyPr/>
          <a:lstStyle/>
          <a:p>
            <a:fld id="{8543D2B0-58C7-4711-8976-E7A128C2074B}" type="slidenum">
              <a:rPr lang="de-CH" smtClean="0"/>
              <a:t>10</a:t>
            </a:fld>
            <a:endParaRPr lang="de-CH" dirty="0"/>
          </a:p>
        </p:txBody>
      </p:sp>
      <p:pic>
        <p:nvPicPr>
          <p:cNvPr id="4" name="Grafik 3">
            <a:extLst>
              <a:ext uri="{FF2B5EF4-FFF2-40B4-BE49-F238E27FC236}">
                <a16:creationId xmlns:a16="http://schemas.microsoft.com/office/drawing/2014/main" id="{7FCBB238-E014-CE49-C82C-AE773F042E3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76801" y="1124744"/>
            <a:ext cx="6390397" cy="5009557"/>
          </a:xfrm>
          <a:prstGeom prst="rect">
            <a:avLst/>
          </a:prstGeom>
          <a:ln>
            <a:solidFill>
              <a:schemeClr val="tx1"/>
            </a:solidFill>
          </a:ln>
        </p:spPr>
      </p:pic>
      <p:sp>
        <p:nvSpPr>
          <p:cNvPr id="7" name="Titel 1">
            <a:extLst>
              <a:ext uri="{FF2B5EF4-FFF2-40B4-BE49-F238E27FC236}">
                <a16:creationId xmlns:a16="http://schemas.microsoft.com/office/drawing/2014/main" id="{7820F8D1-0F31-BA12-6A25-50451E2B6919}"/>
              </a:ext>
            </a:extLst>
          </p:cNvPr>
          <p:cNvSpPr>
            <a:spLocks noGrp="1"/>
          </p:cNvSpPr>
          <p:nvPr>
            <p:ph type="title" idx="4294967295"/>
          </p:nvPr>
        </p:nvSpPr>
        <p:spPr>
          <a:xfrm>
            <a:off x="413969" y="365246"/>
            <a:ext cx="7886700" cy="720000"/>
          </a:xfrm>
        </p:spPr>
        <p:txBody>
          <a:bodyPr>
            <a:normAutofit/>
          </a:body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
        <p:nvSpPr>
          <p:cNvPr id="2" name="Textfeld 1">
            <a:extLst>
              <a:ext uri="{FF2B5EF4-FFF2-40B4-BE49-F238E27FC236}">
                <a16:creationId xmlns:a16="http://schemas.microsoft.com/office/drawing/2014/main" id="{65A0A33B-197B-6658-3B99-F39D632EA7E8}"/>
              </a:ext>
            </a:extLst>
          </p:cNvPr>
          <p:cNvSpPr txBox="1"/>
          <p:nvPr/>
        </p:nvSpPr>
        <p:spPr>
          <a:xfrm>
            <a:off x="1907704" y="2708920"/>
            <a:ext cx="5616624" cy="338554"/>
          </a:xfrm>
          <a:prstGeom prst="rect">
            <a:avLst/>
          </a:prstGeom>
          <a:solidFill>
            <a:schemeClr val="bg1"/>
          </a:solidFill>
        </p:spPr>
        <p:txBody>
          <a:bodyPr wrap="square" rtlCol="0">
            <a:spAutoFit/>
          </a:bodyPr>
          <a:lstStyle/>
          <a:p>
            <a:r>
              <a:rPr lang="de-CH" sz="1600" b="1" dirty="0"/>
              <a:t>Grundlagenanalyse Biodiversitäts- und Landschaftsziele</a:t>
            </a:r>
          </a:p>
        </p:txBody>
      </p:sp>
    </p:spTree>
    <p:extLst>
      <p:ext uri="{BB962C8B-B14F-4D97-AF65-F5344CB8AC3E}">
        <p14:creationId xmlns:p14="http://schemas.microsoft.com/office/powerpoint/2010/main" val="1412469887"/>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4174" y="1988840"/>
            <a:ext cx="3960000" cy="3960000"/>
          </a:xfrm>
          <a:prstGeom prst="rect">
            <a:avLst/>
          </a:prstGeom>
          <a:noFill/>
        </p:spPr>
      </p:pic>
      <p:sp>
        <p:nvSpPr>
          <p:cNvPr id="7" name="TextBox 6"/>
          <p:cNvSpPr txBox="1"/>
          <p:nvPr/>
        </p:nvSpPr>
        <p:spPr>
          <a:xfrm>
            <a:off x="628650" y="1988840"/>
            <a:ext cx="3566700" cy="3816429"/>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Projekte für regionale Biodiversität und Landschaftsqualität</a:t>
            </a:r>
          </a:p>
          <a:p>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Die Kantone erarbeiten die Projekte </a:t>
            </a:r>
            <a:r>
              <a:rPr lang="de-CH" sz="2200" dirty="0" err="1">
                <a:latin typeface="Arial" panose="020B0604020202020204" pitchFamily="34" charset="0"/>
                <a:cs typeface="Arial" panose="020B0604020202020204" pitchFamily="34" charset="0"/>
              </a:rPr>
              <a:t>rBL</a:t>
            </a:r>
            <a:r>
              <a:rPr lang="de-CH" sz="2200" dirty="0">
                <a:latin typeface="Arial" panose="020B0604020202020204" pitchFamily="34" charset="0"/>
                <a:cs typeface="Arial" panose="020B0604020202020204" pitchFamily="34" charset="0"/>
              </a:rPr>
              <a:t>, die ab 2028 starten sollen (voraussichtlich).</a:t>
            </a:r>
          </a:p>
          <a:p>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Projektprüfungen durch BLW ab Mitte 2026.</a:t>
            </a:r>
          </a:p>
        </p:txBody>
      </p:sp>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28384" y="6356350"/>
            <a:ext cx="486966" cy="360000"/>
          </a:xfrm>
        </p:spPr>
        <p:txBody>
          <a:bodyPr/>
          <a:lstStyle/>
          <a:p>
            <a:fld id="{8543D2B0-58C7-4711-8976-E7A128C2074B}" type="slidenum">
              <a:rPr lang="de-CH" smtClean="0"/>
              <a:t>100</a:t>
            </a:fld>
            <a:endParaRPr lang="de-CH" dirty="0"/>
          </a:p>
        </p:txBody>
      </p:sp>
      <p:sp>
        <p:nvSpPr>
          <p:cNvPr id="5" name="Denkblase: wolkenförmig 4">
            <a:extLst>
              <a:ext uri="{FF2B5EF4-FFF2-40B4-BE49-F238E27FC236}">
                <a16:creationId xmlns:a16="http://schemas.microsoft.com/office/drawing/2014/main" id="{3FAC8344-EC08-1302-4A3B-C191FAC48BA2}"/>
              </a:ext>
            </a:extLst>
          </p:cNvPr>
          <p:cNvSpPr/>
          <p:nvPr/>
        </p:nvSpPr>
        <p:spPr>
          <a:xfrm>
            <a:off x="5834801" y="800994"/>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
        <p:nvSpPr>
          <p:cNvPr id="2" name="Titel 1">
            <a:extLst>
              <a:ext uri="{FF2B5EF4-FFF2-40B4-BE49-F238E27FC236}">
                <a16:creationId xmlns:a16="http://schemas.microsoft.com/office/drawing/2014/main" id="{0F2ABBB8-9F40-5A6A-D1C3-2578A62AF91A}"/>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166257612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4174" y="1988840"/>
            <a:ext cx="3960000" cy="3960000"/>
          </a:xfrm>
          <a:prstGeom prst="rect">
            <a:avLst/>
          </a:prstGeom>
          <a:noFill/>
        </p:spPr>
      </p:pic>
      <p:sp>
        <p:nvSpPr>
          <p:cNvPr id="7" name="TextBox 6"/>
          <p:cNvSpPr txBox="1"/>
          <p:nvPr/>
        </p:nvSpPr>
        <p:spPr>
          <a:xfrm>
            <a:off x="628650" y="1988840"/>
            <a:ext cx="3566700" cy="3139321"/>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Projekte für regionale Biodiversität und Landschaftsqualität</a:t>
            </a:r>
          </a:p>
          <a:p>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Beratungspflicht durch qualifizierte Beratungs-person. Beratung ab 2027 möglich, sobald Projekte genehmigt durch BLW.</a:t>
            </a:r>
          </a:p>
        </p:txBody>
      </p:sp>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28384" y="6356350"/>
            <a:ext cx="486966" cy="360000"/>
          </a:xfrm>
        </p:spPr>
        <p:txBody>
          <a:bodyPr/>
          <a:lstStyle/>
          <a:p>
            <a:fld id="{8543D2B0-58C7-4711-8976-E7A128C2074B}" type="slidenum">
              <a:rPr lang="de-CH" smtClean="0"/>
              <a:t>101</a:t>
            </a:fld>
            <a:endParaRPr lang="de-CH" dirty="0"/>
          </a:p>
        </p:txBody>
      </p:sp>
      <p:sp>
        <p:nvSpPr>
          <p:cNvPr id="5" name="Denkblase: wolkenförmig 4">
            <a:extLst>
              <a:ext uri="{FF2B5EF4-FFF2-40B4-BE49-F238E27FC236}">
                <a16:creationId xmlns:a16="http://schemas.microsoft.com/office/drawing/2014/main" id="{3FAC8344-EC08-1302-4A3B-C191FAC48BA2}"/>
              </a:ext>
            </a:extLst>
          </p:cNvPr>
          <p:cNvSpPr/>
          <p:nvPr/>
        </p:nvSpPr>
        <p:spPr>
          <a:xfrm>
            <a:off x="5834801" y="800994"/>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
        <p:nvSpPr>
          <p:cNvPr id="2" name="Titel 1">
            <a:extLst>
              <a:ext uri="{FF2B5EF4-FFF2-40B4-BE49-F238E27FC236}">
                <a16:creationId xmlns:a16="http://schemas.microsoft.com/office/drawing/2014/main" id="{7A117FEC-D855-4A05-890C-F5A6B399D976}"/>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1058181872"/>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4174" y="1988840"/>
            <a:ext cx="3960000" cy="3960000"/>
          </a:xfrm>
          <a:prstGeom prst="rect">
            <a:avLst/>
          </a:prstGeom>
          <a:noFill/>
        </p:spPr>
      </p:pic>
      <p:sp>
        <p:nvSpPr>
          <p:cNvPr id="7" name="TextBox 6"/>
          <p:cNvSpPr txBox="1"/>
          <p:nvPr/>
        </p:nvSpPr>
        <p:spPr>
          <a:xfrm>
            <a:off x="628650" y="1988840"/>
            <a:ext cx="3566700" cy="3139321"/>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Projekte für regionale Biodiversität und Landschaftsqualität</a:t>
            </a:r>
          </a:p>
          <a:p>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Beratungspflicht durch qualifizierte Beratungs-person. Beratung ab 2027 möglich, sobald Projekte genehmigt durch BLW.</a:t>
            </a:r>
          </a:p>
        </p:txBody>
      </p:sp>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28384" y="6356350"/>
            <a:ext cx="486966" cy="360000"/>
          </a:xfrm>
        </p:spPr>
        <p:txBody>
          <a:bodyPr/>
          <a:lstStyle/>
          <a:p>
            <a:fld id="{8543D2B0-58C7-4711-8976-E7A128C2074B}" type="slidenum">
              <a:rPr lang="de-CH" smtClean="0"/>
              <a:t>102</a:t>
            </a:fld>
            <a:endParaRPr lang="de-CH" dirty="0"/>
          </a:p>
        </p:txBody>
      </p:sp>
      <p:sp>
        <p:nvSpPr>
          <p:cNvPr id="5" name="Denkblase: wolkenförmig 4">
            <a:extLst>
              <a:ext uri="{FF2B5EF4-FFF2-40B4-BE49-F238E27FC236}">
                <a16:creationId xmlns:a16="http://schemas.microsoft.com/office/drawing/2014/main" id="{3FAC8344-EC08-1302-4A3B-C191FAC48BA2}"/>
              </a:ext>
            </a:extLst>
          </p:cNvPr>
          <p:cNvSpPr/>
          <p:nvPr/>
        </p:nvSpPr>
        <p:spPr>
          <a:xfrm>
            <a:off x="5834801" y="800994"/>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
        <p:nvSpPr>
          <p:cNvPr id="2" name="TextBox 11">
            <a:extLst>
              <a:ext uri="{FF2B5EF4-FFF2-40B4-BE49-F238E27FC236}">
                <a16:creationId xmlns:a16="http://schemas.microsoft.com/office/drawing/2014/main" id="{752DE934-81C3-3F93-453C-B31F3023FDDE}"/>
              </a:ext>
            </a:extLst>
          </p:cNvPr>
          <p:cNvSpPr txBox="1"/>
          <p:nvPr/>
        </p:nvSpPr>
        <p:spPr>
          <a:xfrm rot="20943845">
            <a:off x="2435522" y="2283306"/>
            <a:ext cx="4679394" cy="2677656"/>
          </a:xfrm>
          <a:prstGeom prst="rect">
            <a:avLst/>
          </a:prstGeom>
          <a:solidFill>
            <a:schemeClr val="bg1"/>
          </a:solidFill>
          <a:ln w="762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CH" sz="2400" dirty="0">
                <a:solidFill>
                  <a:prstClr val="black"/>
                </a:solidFill>
                <a:latin typeface="Arial" panose="020B0604020202020204" pitchFamily="34" charset="0"/>
                <a:cs typeface="Arial" panose="020B0604020202020204" pitchFamily="34" charset="0"/>
              </a:rPr>
              <a:t>In Projekten </a:t>
            </a:r>
            <a:r>
              <a:rPr lang="de-CH" sz="2400" dirty="0" err="1">
                <a:solidFill>
                  <a:prstClr val="black"/>
                </a:solidFill>
                <a:latin typeface="Arial" panose="020B0604020202020204" pitchFamily="34" charset="0"/>
                <a:cs typeface="Arial" panose="020B0604020202020204" pitchFamily="34" charset="0"/>
              </a:rPr>
              <a:t>rBL</a:t>
            </a:r>
            <a:r>
              <a:rPr lang="de-CH" sz="2400" dirty="0">
                <a:solidFill>
                  <a:prstClr val="black"/>
                </a:solidFill>
                <a:latin typeface="Arial" panose="020B0604020202020204" pitchFamily="34" charset="0"/>
                <a:cs typeface="Arial" panose="020B0604020202020204" pitchFamily="34" charset="0"/>
              </a:rPr>
              <a:t> werden Massnahmen festgelegt, die verbindlich sind.</a:t>
            </a:r>
          </a:p>
          <a:p>
            <a:pPr>
              <a:defRPr/>
            </a:pP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Als Beratungspersonen dürfen wir den Bewirtschaftenden nichts vorschlagen, was diesen Vorgaben </a:t>
            </a:r>
            <a:r>
              <a:rPr kumimoji="0" lang="de-CH" sz="2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wi</a:t>
            </a:r>
            <a:r>
              <a:rPr lang="de-CH" sz="2400" dirty="0" err="1">
                <a:solidFill>
                  <a:prstClr val="black"/>
                </a:solidFill>
                <a:latin typeface="Arial" panose="020B0604020202020204" pitchFamily="34" charset="0"/>
                <a:cs typeface="Arial" panose="020B0604020202020204" pitchFamily="34" charset="0"/>
              </a:rPr>
              <a:t>derspricht</a:t>
            </a:r>
            <a:r>
              <a:rPr lang="de-CH" sz="2400" dirty="0">
                <a:solidFill>
                  <a:prstClr val="black"/>
                </a:solidFill>
                <a:latin typeface="Arial" panose="020B0604020202020204" pitchFamily="34" charset="0"/>
                <a:cs typeface="Arial" panose="020B0604020202020204" pitchFamily="34" charset="0"/>
              </a:rPr>
              <a:t>!</a:t>
            </a:r>
            <a:endPar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 name="Titel 1">
            <a:extLst>
              <a:ext uri="{FF2B5EF4-FFF2-40B4-BE49-F238E27FC236}">
                <a16:creationId xmlns:a16="http://schemas.microsoft.com/office/drawing/2014/main" id="{FC4AECA5-F762-31D7-87F5-60667B199384}"/>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387475377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28384" y="6356350"/>
            <a:ext cx="486966" cy="360000"/>
          </a:xfrm>
        </p:spPr>
        <p:txBody>
          <a:bodyPr/>
          <a:lstStyle/>
          <a:p>
            <a:fld id="{8543D2B0-58C7-4711-8976-E7A128C2074B}" type="slidenum">
              <a:rPr lang="de-CH" smtClean="0"/>
              <a:t>103</a:t>
            </a:fld>
            <a:endParaRPr lang="de-CH" dirty="0"/>
          </a:p>
        </p:txBody>
      </p:sp>
      <p:pic>
        <p:nvPicPr>
          <p:cNvPr id="10" name="Grafik 9">
            <a:extLst>
              <a:ext uri="{FF2B5EF4-FFF2-40B4-BE49-F238E27FC236}">
                <a16:creationId xmlns:a16="http://schemas.microsoft.com/office/drawing/2014/main" id="{AABD6DE1-D957-6873-B819-BA7E9936A6A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3969" y="987865"/>
            <a:ext cx="3396973" cy="4882270"/>
          </a:xfrm>
          <a:prstGeom prst="rect">
            <a:avLst/>
          </a:prstGeom>
          <a:ln>
            <a:solidFill>
              <a:srgbClr val="000000"/>
            </a:solidFill>
          </a:ln>
        </p:spPr>
      </p:pic>
      <p:sp>
        <p:nvSpPr>
          <p:cNvPr id="11" name="Textfeld 10">
            <a:extLst>
              <a:ext uri="{FF2B5EF4-FFF2-40B4-BE49-F238E27FC236}">
                <a16:creationId xmlns:a16="http://schemas.microsoft.com/office/drawing/2014/main" id="{96F947DA-15F9-DA78-24DF-5399033CC5AF}"/>
              </a:ext>
            </a:extLst>
          </p:cNvPr>
          <p:cNvSpPr txBox="1"/>
          <p:nvPr/>
        </p:nvSpPr>
        <p:spPr>
          <a:xfrm>
            <a:off x="5952749" y="1672263"/>
            <a:ext cx="2376264" cy="1477328"/>
          </a:xfrm>
          <a:prstGeom prst="rect">
            <a:avLst/>
          </a:prstGeom>
          <a:solidFill>
            <a:schemeClr val="bg1"/>
          </a:solidFill>
          <a:ln>
            <a:solidFill>
              <a:schemeClr val="tx1"/>
            </a:solidFill>
          </a:ln>
        </p:spPr>
        <p:txBody>
          <a:bodyPr wrap="square" rtlCol="0">
            <a:spAutoFit/>
          </a:bodyPr>
          <a:lstStyle/>
          <a:p>
            <a:r>
              <a:rPr lang="en-US" dirty="0" err="1">
                <a:latin typeface="Arial" panose="020B0604020202020204" pitchFamily="34" charset="0"/>
                <a:cs typeface="Arial" panose="020B0604020202020204" pitchFamily="34" charset="0"/>
              </a:rPr>
              <a:t>Beide</a:t>
            </a:r>
            <a:r>
              <a:rPr lang="en-US" dirty="0">
                <a:latin typeface="Arial" panose="020B0604020202020204" pitchFamily="34" charset="0"/>
                <a:cs typeface="Arial" panose="020B0604020202020204" pitchFamily="34" charset="0"/>
              </a:rPr>
              <a:t> Seiten </a:t>
            </a:r>
            <a:r>
              <a:rPr lang="en-US" dirty="0" err="1">
                <a:latin typeface="Arial" panose="020B0604020202020204" pitchFamily="34" charset="0"/>
                <a:cs typeface="Arial" panose="020B0604020202020204" pitchFamily="34" charset="0"/>
              </a:rPr>
              <a:t>Grundlagenanalyse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Biodiversitäts</a:t>
            </a:r>
            <a:r>
              <a:rPr lang="en-US" dirty="0">
                <a:latin typeface="Arial" panose="020B0604020202020204" pitchFamily="34" charset="0"/>
                <a:cs typeface="Arial" panose="020B0604020202020204" pitchFamily="34" charset="0"/>
              </a:rPr>
              <a:t>- und </a:t>
            </a:r>
            <a:r>
              <a:rPr lang="en-US" dirty="0" err="1">
                <a:latin typeface="Arial" panose="020B0604020202020204" pitchFamily="34" charset="0"/>
                <a:cs typeface="Arial" panose="020B0604020202020204" pitchFamily="34" charset="0"/>
              </a:rPr>
              <a:t>Landschaftsziele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fertig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ausgefüllt</a:t>
            </a:r>
            <a:r>
              <a:rPr lang="en-US" dirty="0">
                <a:latin typeface="Arial" panose="020B0604020202020204" pitchFamily="34" charset="0"/>
                <a:cs typeface="Arial" panose="020B0604020202020204" pitchFamily="34" charset="0"/>
              </a:rPr>
              <a:t>.</a:t>
            </a:r>
          </a:p>
        </p:txBody>
      </p:sp>
      <p:sp>
        <p:nvSpPr>
          <p:cNvPr id="12" name="Textfeld 11">
            <a:extLst>
              <a:ext uri="{FF2B5EF4-FFF2-40B4-BE49-F238E27FC236}">
                <a16:creationId xmlns:a16="http://schemas.microsoft.com/office/drawing/2014/main" id="{B3C13C0C-ED85-94EA-3C0A-18EF5E4BF0F2}"/>
              </a:ext>
            </a:extLst>
          </p:cNvPr>
          <p:cNvSpPr txBox="1"/>
          <p:nvPr/>
        </p:nvSpPr>
        <p:spPr>
          <a:xfrm>
            <a:off x="5952749" y="3502749"/>
            <a:ext cx="2376264" cy="646331"/>
          </a:xfrm>
          <a:prstGeom prst="rect">
            <a:avLst/>
          </a:prstGeom>
          <a:solidFill>
            <a:schemeClr val="bg1"/>
          </a:solidFill>
          <a:ln w="28575">
            <a:solidFill>
              <a:srgbClr val="FF0000"/>
            </a:solidFill>
          </a:ln>
        </p:spPr>
        <p:txBody>
          <a:bodyPr wrap="square" rtlCol="0">
            <a:spAutoFit/>
          </a:bodyPr>
          <a:lstStyle/>
          <a:p>
            <a:r>
              <a:rPr lang="en-US" dirty="0" err="1">
                <a:latin typeface="Arial" panose="020B0604020202020204" pitchFamily="34" charset="0"/>
                <a:cs typeface="Arial" panose="020B0604020202020204" pitchFamily="34" charset="0"/>
              </a:rPr>
              <a:t>Projekte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rBL</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prüfen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sobald</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sie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vorliegen</a:t>
            </a:r>
            <a:r>
              <a:rPr lang="en-US" dirty="0">
                <a:latin typeface="Arial" panose="020B0604020202020204" pitchFamily="34" charset="0"/>
                <a:cs typeface="Arial" panose="020B0604020202020204" pitchFamily="34" charset="0"/>
              </a:rPr>
              <a:t>!!</a:t>
            </a:r>
          </a:p>
        </p:txBody>
      </p:sp>
      <p:sp>
        <p:nvSpPr>
          <p:cNvPr id="2" name="Titel 1">
            <a:extLst>
              <a:ext uri="{FF2B5EF4-FFF2-40B4-BE49-F238E27FC236}">
                <a16:creationId xmlns:a16="http://schemas.microsoft.com/office/drawing/2014/main" id="{F911FA4D-F8F1-28A5-D785-5997991E9E1C}"/>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
        <p:nvSpPr>
          <p:cNvPr id="5" name="Textfeld 4">
            <a:extLst>
              <a:ext uri="{FF2B5EF4-FFF2-40B4-BE49-F238E27FC236}">
                <a16:creationId xmlns:a16="http://schemas.microsoft.com/office/drawing/2014/main" id="{E4FD7888-3C09-08FE-A173-563A5ABC0948}"/>
              </a:ext>
            </a:extLst>
          </p:cNvPr>
          <p:cNvSpPr txBox="1"/>
          <p:nvPr/>
        </p:nvSpPr>
        <p:spPr>
          <a:xfrm>
            <a:off x="539552" y="1844824"/>
            <a:ext cx="2952328" cy="230832"/>
          </a:xfrm>
          <a:prstGeom prst="rect">
            <a:avLst/>
          </a:prstGeom>
          <a:solidFill>
            <a:schemeClr val="bg1"/>
          </a:solidFill>
        </p:spPr>
        <p:txBody>
          <a:bodyPr wrap="square" rtlCol="0">
            <a:spAutoFit/>
          </a:bodyPr>
          <a:lstStyle/>
          <a:p>
            <a:r>
              <a:rPr lang="de-CH" sz="900" b="1" dirty="0"/>
              <a:t>Grundlagenanalyse Biodiversitäts- und Landschaftsziele</a:t>
            </a:r>
          </a:p>
        </p:txBody>
      </p:sp>
      <p:pic>
        <p:nvPicPr>
          <p:cNvPr id="6" name="Grafik 5">
            <a:extLst>
              <a:ext uri="{FF2B5EF4-FFF2-40B4-BE49-F238E27FC236}">
                <a16:creationId xmlns:a16="http://schemas.microsoft.com/office/drawing/2014/main" id="{E78A10BB-87AE-7FE2-E18C-7C101B727BC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55776" y="1282898"/>
            <a:ext cx="3188022" cy="4875799"/>
          </a:xfrm>
          <a:prstGeom prst="rect">
            <a:avLst/>
          </a:prstGeom>
          <a:ln>
            <a:solidFill>
              <a:schemeClr val="tx1"/>
            </a:solidFill>
          </a:ln>
        </p:spPr>
      </p:pic>
      <p:sp>
        <p:nvSpPr>
          <p:cNvPr id="8" name="Textfeld 7">
            <a:extLst>
              <a:ext uri="{FF2B5EF4-FFF2-40B4-BE49-F238E27FC236}">
                <a16:creationId xmlns:a16="http://schemas.microsoft.com/office/drawing/2014/main" id="{75A1ED64-1FB5-F29D-0BEC-878E6E324ACF}"/>
              </a:ext>
            </a:extLst>
          </p:cNvPr>
          <p:cNvSpPr txBox="1"/>
          <p:nvPr/>
        </p:nvSpPr>
        <p:spPr>
          <a:xfrm>
            <a:off x="2555776" y="4134272"/>
            <a:ext cx="2952328" cy="230832"/>
          </a:xfrm>
          <a:prstGeom prst="rect">
            <a:avLst/>
          </a:prstGeom>
          <a:solidFill>
            <a:schemeClr val="bg1"/>
          </a:solidFill>
        </p:spPr>
        <p:txBody>
          <a:bodyPr wrap="square" rtlCol="0">
            <a:spAutoFit/>
          </a:bodyPr>
          <a:lstStyle/>
          <a:p>
            <a:r>
              <a:rPr lang="de-CH" sz="900" b="1" dirty="0"/>
              <a:t>Biodiversitäts- und Landschaftsziel für den Betrieb</a:t>
            </a:r>
          </a:p>
        </p:txBody>
      </p:sp>
      <p:pic>
        <p:nvPicPr>
          <p:cNvPr id="9" name="Grafik 8">
            <a:extLst>
              <a:ext uri="{FF2B5EF4-FFF2-40B4-BE49-F238E27FC236}">
                <a16:creationId xmlns:a16="http://schemas.microsoft.com/office/drawing/2014/main" id="{932BB396-71C5-69B9-9EE0-57DA54F9553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642302" y="4127025"/>
            <a:ext cx="3074753" cy="2014154"/>
          </a:xfrm>
          <a:prstGeom prst="rect">
            <a:avLst/>
          </a:prstGeom>
        </p:spPr>
      </p:pic>
    </p:spTree>
    <p:extLst>
      <p:ext uri="{BB962C8B-B14F-4D97-AF65-F5344CB8AC3E}">
        <p14:creationId xmlns:p14="http://schemas.microsoft.com/office/powerpoint/2010/main" val="2166167237"/>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28384" y="6356350"/>
            <a:ext cx="486966" cy="360000"/>
          </a:xfrm>
        </p:spPr>
        <p:txBody>
          <a:bodyPr/>
          <a:lstStyle/>
          <a:p>
            <a:fld id="{8543D2B0-58C7-4711-8976-E7A128C2074B}" type="slidenum">
              <a:rPr lang="de-CH" smtClean="0"/>
              <a:t>104</a:t>
            </a:fld>
            <a:endParaRPr lang="de-CH" dirty="0"/>
          </a:p>
        </p:txBody>
      </p:sp>
      <p:pic>
        <p:nvPicPr>
          <p:cNvPr id="6" name="Grafik 5">
            <a:extLst>
              <a:ext uri="{FF2B5EF4-FFF2-40B4-BE49-F238E27FC236}">
                <a16:creationId xmlns:a16="http://schemas.microsoft.com/office/drawing/2014/main" id="{E78A10BB-87AE-7FE2-E18C-7C101B727BC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3969" y="1068431"/>
            <a:ext cx="3188022" cy="4875799"/>
          </a:xfrm>
          <a:prstGeom prst="rect">
            <a:avLst/>
          </a:prstGeom>
          <a:ln>
            <a:solidFill>
              <a:schemeClr val="tx1"/>
            </a:solidFill>
          </a:ln>
        </p:spPr>
      </p:pic>
      <p:sp>
        <p:nvSpPr>
          <p:cNvPr id="5" name="Pfeil: nach rechts 4">
            <a:extLst>
              <a:ext uri="{FF2B5EF4-FFF2-40B4-BE49-F238E27FC236}">
                <a16:creationId xmlns:a16="http://schemas.microsoft.com/office/drawing/2014/main" id="{629018AD-2CC6-BB0B-C734-91EBEEB667F0}"/>
              </a:ext>
            </a:extLst>
          </p:cNvPr>
          <p:cNvSpPr/>
          <p:nvPr/>
        </p:nvSpPr>
        <p:spPr>
          <a:xfrm rot="10800000">
            <a:off x="3513393" y="3573016"/>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7" name="TextBox 6">
            <a:extLst>
              <a:ext uri="{FF2B5EF4-FFF2-40B4-BE49-F238E27FC236}">
                <a16:creationId xmlns:a16="http://schemas.microsoft.com/office/drawing/2014/main" id="{7B6B00DB-E8C7-15B4-7B54-BAE4A538919B}"/>
              </a:ext>
            </a:extLst>
          </p:cNvPr>
          <p:cNvSpPr txBox="1"/>
          <p:nvPr/>
        </p:nvSpPr>
        <p:spPr>
          <a:xfrm>
            <a:off x="4317348" y="1085246"/>
            <a:ext cx="4198002" cy="5170646"/>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Biodiversitäts- und Landschaftsziel für den Betrieb</a:t>
            </a:r>
          </a:p>
          <a:p>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Kann erst ausgefüllt werden, nachdem man den Betrieb und seine Flächen kennengelernt hat. D.h. nach dem Erstgespräch mit den Betriebsleitenden und der Kartierung der Flächen.</a:t>
            </a:r>
          </a:p>
          <a:p>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Auch Auswahl der Leitarten macht erst Sinn, wenn klar ist, welche Lebensraumtypen auf dem Betrieb gefördert werden.</a:t>
            </a:r>
          </a:p>
        </p:txBody>
      </p:sp>
      <p:sp>
        <p:nvSpPr>
          <p:cNvPr id="2" name="Titel 1">
            <a:extLst>
              <a:ext uri="{FF2B5EF4-FFF2-40B4-BE49-F238E27FC236}">
                <a16:creationId xmlns:a16="http://schemas.microsoft.com/office/drawing/2014/main" id="{2BBD5090-1D94-2622-34CB-4D3C88C3C909}"/>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pic>
        <p:nvPicPr>
          <p:cNvPr id="8" name="Grafik 7">
            <a:extLst>
              <a:ext uri="{FF2B5EF4-FFF2-40B4-BE49-F238E27FC236}">
                <a16:creationId xmlns:a16="http://schemas.microsoft.com/office/drawing/2014/main" id="{B39320B7-4BCC-8ED8-A40C-5B8CE51C542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0603" y="3919368"/>
            <a:ext cx="3074753" cy="2014154"/>
          </a:xfrm>
          <a:prstGeom prst="rect">
            <a:avLst/>
          </a:prstGeom>
        </p:spPr>
      </p:pic>
    </p:spTree>
    <p:extLst>
      <p:ext uri="{BB962C8B-B14F-4D97-AF65-F5344CB8AC3E}">
        <p14:creationId xmlns:p14="http://schemas.microsoft.com/office/powerpoint/2010/main" val="1728931451"/>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53B626-C602-3F1E-8112-D45EDFCB35D6}"/>
            </a:ext>
          </a:extLst>
        </p:cNvPr>
        <p:cNvGrpSpPr/>
        <p:nvPr/>
      </p:nvGrpSpPr>
      <p:grpSpPr>
        <a:xfrm>
          <a:off x="0" y="0"/>
          <a:ext cx="0" cy="0"/>
          <a:chOff x="0" y="0"/>
          <a:chExt cx="0" cy="0"/>
        </a:xfrm>
      </p:grpSpPr>
      <p:sp>
        <p:nvSpPr>
          <p:cNvPr id="3" name="Fußzeilenplatzhalter 1">
            <a:extLst>
              <a:ext uri="{FF2B5EF4-FFF2-40B4-BE49-F238E27FC236}">
                <a16:creationId xmlns:a16="http://schemas.microsoft.com/office/drawing/2014/main" id="{AEECDD26-CAFC-AB65-3D99-D5A1790E028E}"/>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1A4E52E6-D113-CCBB-230B-89A9D1B4958F}"/>
              </a:ext>
            </a:extLst>
          </p:cNvPr>
          <p:cNvSpPr>
            <a:spLocks noGrp="1"/>
          </p:cNvSpPr>
          <p:nvPr>
            <p:ph type="sldNum" sz="quarter" idx="4"/>
          </p:nvPr>
        </p:nvSpPr>
        <p:spPr>
          <a:xfrm>
            <a:off x="8028384" y="6356350"/>
            <a:ext cx="486966" cy="360000"/>
          </a:xfrm>
        </p:spPr>
        <p:txBody>
          <a:bodyPr/>
          <a:lstStyle/>
          <a:p>
            <a:fld id="{8543D2B0-58C7-4711-8976-E7A128C2074B}" type="slidenum">
              <a:rPr lang="de-CH" smtClean="0"/>
              <a:t>105</a:t>
            </a:fld>
            <a:endParaRPr lang="de-CH" dirty="0"/>
          </a:p>
        </p:txBody>
      </p:sp>
      <p:pic>
        <p:nvPicPr>
          <p:cNvPr id="6" name="Grafik 5">
            <a:extLst>
              <a:ext uri="{FF2B5EF4-FFF2-40B4-BE49-F238E27FC236}">
                <a16:creationId xmlns:a16="http://schemas.microsoft.com/office/drawing/2014/main" id="{241BFF3E-9384-2C8C-D036-F5E205798AC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3969" y="1068431"/>
            <a:ext cx="3188022" cy="4875799"/>
          </a:xfrm>
          <a:prstGeom prst="rect">
            <a:avLst/>
          </a:prstGeom>
          <a:ln>
            <a:solidFill>
              <a:schemeClr val="tx1"/>
            </a:solidFill>
          </a:ln>
        </p:spPr>
      </p:pic>
      <p:sp>
        <p:nvSpPr>
          <p:cNvPr id="5" name="Pfeil: nach rechts 4">
            <a:extLst>
              <a:ext uri="{FF2B5EF4-FFF2-40B4-BE49-F238E27FC236}">
                <a16:creationId xmlns:a16="http://schemas.microsoft.com/office/drawing/2014/main" id="{E04B623E-F1D5-F714-BF71-90330DA29D3F}"/>
              </a:ext>
            </a:extLst>
          </p:cNvPr>
          <p:cNvSpPr/>
          <p:nvPr/>
        </p:nvSpPr>
        <p:spPr>
          <a:xfrm rot="10800000">
            <a:off x="3513393" y="3573016"/>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7" name="TextBox 6">
            <a:extLst>
              <a:ext uri="{FF2B5EF4-FFF2-40B4-BE49-F238E27FC236}">
                <a16:creationId xmlns:a16="http://schemas.microsoft.com/office/drawing/2014/main" id="{79CB38F5-73AC-6B3C-A655-4A90B459EC25}"/>
              </a:ext>
            </a:extLst>
          </p:cNvPr>
          <p:cNvSpPr txBox="1"/>
          <p:nvPr/>
        </p:nvSpPr>
        <p:spPr>
          <a:xfrm>
            <a:off x="4317348" y="1085246"/>
            <a:ext cx="4198002" cy="5170646"/>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Biodiversitäts- und Landschaftsziel für den Betrieb</a:t>
            </a:r>
          </a:p>
          <a:p>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Kann erst ausgefüllt werden, nachdem man den Betrieb und seine Flächen kennengelernt hat. D.h. nach dem Erstgespräch mit den Betriebsleitenden und der Kartierung der Flächen.</a:t>
            </a:r>
          </a:p>
          <a:p>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Auch Auswahl der Leitarten macht erst Sinn, wenn klar ist, welche Lebensraumtypen auf dem Betrieb gefördert werden.</a:t>
            </a:r>
          </a:p>
        </p:txBody>
      </p:sp>
      <p:sp>
        <p:nvSpPr>
          <p:cNvPr id="2" name="Titel 1">
            <a:extLst>
              <a:ext uri="{FF2B5EF4-FFF2-40B4-BE49-F238E27FC236}">
                <a16:creationId xmlns:a16="http://schemas.microsoft.com/office/drawing/2014/main" id="{31C4A509-12FB-3C7C-8977-25DB51A8709B}"/>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pic>
        <p:nvPicPr>
          <p:cNvPr id="8" name="Grafik 7">
            <a:extLst>
              <a:ext uri="{FF2B5EF4-FFF2-40B4-BE49-F238E27FC236}">
                <a16:creationId xmlns:a16="http://schemas.microsoft.com/office/drawing/2014/main" id="{36261412-F1CD-ECAC-6DBD-F914915975E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0603" y="3919368"/>
            <a:ext cx="3074753" cy="2014154"/>
          </a:xfrm>
          <a:prstGeom prst="rect">
            <a:avLst/>
          </a:prstGeom>
        </p:spPr>
      </p:pic>
      <p:sp>
        <p:nvSpPr>
          <p:cNvPr id="9" name="TextBox 11">
            <a:extLst>
              <a:ext uri="{FF2B5EF4-FFF2-40B4-BE49-F238E27FC236}">
                <a16:creationId xmlns:a16="http://schemas.microsoft.com/office/drawing/2014/main" id="{58550466-3C37-00B8-B47D-36E2574B8F0A}"/>
              </a:ext>
            </a:extLst>
          </p:cNvPr>
          <p:cNvSpPr txBox="1"/>
          <p:nvPr/>
        </p:nvSpPr>
        <p:spPr>
          <a:xfrm rot="20943845">
            <a:off x="2435522" y="2467972"/>
            <a:ext cx="4679394" cy="2308324"/>
          </a:xfrm>
          <a:prstGeom prst="rect">
            <a:avLst/>
          </a:prstGeom>
          <a:solidFill>
            <a:schemeClr val="bg1"/>
          </a:solidFill>
          <a:ln w="762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CH" sz="2400" dirty="0">
                <a:solidFill>
                  <a:prstClr val="black"/>
                </a:solidFill>
                <a:latin typeface="Arial" panose="020B0604020202020204" pitchFamily="34" charset="0"/>
                <a:cs typeface="Arial" panose="020B0604020202020204" pitchFamily="34" charset="0"/>
              </a:rPr>
              <a:t>Wird Thema sein vom letzten Theorietag, wenn es darum geht, wie ein zielorientierter Vorschlag zur Biodiversitäts- und Landschaftsförderung für den Betrieb erarbeitet wird!</a:t>
            </a:r>
            <a:endPar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68932410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28384" y="6356350"/>
            <a:ext cx="486966" cy="360000"/>
          </a:xfrm>
        </p:spPr>
        <p:txBody>
          <a:bodyPr/>
          <a:lstStyle/>
          <a:p>
            <a:fld id="{8543D2B0-58C7-4711-8976-E7A128C2074B}" type="slidenum">
              <a:rPr lang="de-CH" smtClean="0"/>
              <a:t>106</a:t>
            </a:fld>
            <a:endParaRPr lang="de-CH" dirty="0"/>
          </a:p>
        </p:txBody>
      </p:sp>
      <p:pic>
        <p:nvPicPr>
          <p:cNvPr id="10" name="Grafik 9">
            <a:extLst>
              <a:ext uri="{FF2B5EF4-FFF2-40B4-BE49-F238E27FC236}">
                <a16:creationId xmlns:a16="http://schemas.microsoft.com/office/drawing/2014/main" id="{AABD6DE1-D957-6873-B819-BA7E9936A6A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0881" y="1085246"/>
            <a:ext cx="3396973" cy="4882270"/>
          </a:xfrm>
          <a:prstGeom prst="rect">
            <a:avLst/>
          </a:prstGeom>
          <a:ln>
            <a:solidFill>
              <a:srgbClr val="000000"/>
            </a:solidFill>
          </a:ln>
        </p:spPr>
      </p:pic>
      <p:pic>
        <p:nvPicPr>
          <p:cNvPr id="6" name="Grafik 5">
            <a:extLst>
              <a:ext uri="{FF2B5EF4-FFF2-40B4-BE49-F238E27FC236}">
                <a16:creationId xmlns:a16="http://schemas.microsoft.com/office/drawing/2014/main" id="{E78A10BB-87AE-7FE2-E18C-7C101B727BC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72000" y="1091717"/>
            <a:ext cx="3188022" cy="4875799"/>
          </a:xfrm>
          <a:prstGeom prst="rect">
            <a:avLst/>
          </a:prstGeom>
          <a:ln>
            <a:solidFill>
              <a:schemeClr val="tx1"/>
            </a:solidFill>
          </a:ln>
        </p:spPr>
      </p:pic>
      <p:sp>
        <p:nvSpPr>
          <p:cNvPr id="5" name="Titel 1">
            <a:extLst>
              <a:ext uri="{FF2B5EF4-FFF2-40B4-BE49-F238E27FC236}">
                <a16:creationId xmlns:a16="http://schemas.microsoft.com/office/drawing/2014/main" id="{87397308-A7BA-9032-6028-5CCEF46AAA97}"/>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
        <p:nvSpPr>
          <p:cNvPr id="7" name="Textfeld 6">
            <a:extLst>
              <a:ext uri="{FF2B5EF4-FFF2-40B4-BE49-F238E27FC236}">
                <a16:creationId xmlns:a16="http://schemas.microsoft.com/office/drawing/2014/main" id="{E7480668-D13F-E618-EE02-98434B87C284}"/>
              </a:ext>
            </a:extLst>
          </p:cNvPr>
          <p:cNvSpPr txBox="1"/>
          <p:nvPr/>
        </p:nvSpPr>
        <p:spPr>
          <a:xfrm>
            <a:off x="899592" y="1916832"/>
            <a:ext cx="2952328" cy="230832"/>
          </a:xfrm>
          <a:prstGeom prst="rect">
            <a:avLst/>
          </a:prstGeom>
          <a:solidFill>
            <a:schemeClr val="bg1"/>
          </a:solidFill>
        </p:spPr>
        <p:txBody>
          <a:bodyPr wrap="square" rtlCol="0">
            <a:spAutoFit/>
          </a:bodyPr>
          <a:lstStyle/>
          <a:p>
            <a:r>
              <a:rPr lang="de-CH" sz="900" b="1" dirty="0"/>
              <a:t>Grundlagenanalyse Biodiversitäts- und Landschaftsziele</a:t>
            </a:r>
          </a:p>
        </p:txBody>
      </p:sp>
      <p:pic>
        <p:nvPicPr>
          <p:cNvPr id="9" name="Grafik 8">
            <a:extLst>
              <a:ext uri="{FF2B5EF4-FFF2-40B4-BE49-F238E27FC236}">
                <a16:creationId xmlns:a16="http://schemas.microsoft.com/office/drawing/2014/main" id="{727E45C1-6E0B-9772-9D31-1CA6E7874DE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628634" y="3949773"/>
            <a:ext cx="3074753" cy="2014154"/>
          </a:xfrm>
          <a:prstGeom prst="rect">
            <a:avLst/>
          </a:prstGeom>
        </p:spPr>
      </p:pic>
      <p:sp>
        <p:nvSpPr>
          <p:cNvPr id="2" name="TextBox 11">
            <a:extLst>
              <a:ext uri="{FF2B5EF4-FFF2-40B4-BE49-F238E27FC236}">
                <a16:creationId xmlns:a16="http://schemas.microsoft.com/office/drawing/2014/main" id="{F09660C7-9AC4-3612-FCE4-3E5F015E074B}"/>
              </a:ext>
            </a:extLst>
          </p:cNvPr>
          <p:cNvSpPr txBox="1"/>
          <p:nvPr/>
        </p:nvSpPr>
        <p:spPr>
          <a:xfrm rot="20943845">
            <a:off x="2444780" y="2910204"/>
            <a:ext cx="4254439" cy="2308324"/>
          </a:xfrm>
          <a:prstGeom prst="rect">
            <a:avLst/>
          </a:prstGeom>
          <a:solidFill>
            <a:schemeClr val="bg1"/>
          </a:solidFill>
          <a:ln w="762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CH" sz="2400" dirty="0">
                <a:solidFill>
                  <a:prstClr val="black"/>
                </a:solidFill>
                <a:latin typeface="Arial" panose="020B0604020202020204" pitchFamily="34" charset="0"/>
                <a:cs typeface="Arial" panose="020B0604020202020204" pitchFamily="34" charset="0"/>
              </a:rPr>
              <a:t>Wir wissen jetzt, was die Biodiversitäts- und Landschaftsziele der Region sind und an welche Vorgaben sich die Bewirtschaftenden zwingend halten müssen.</a:t>
            </a:r>
            <a:endPar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612318934"/>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C:\Users\Win7\Desktop\Jole\Fotos\2022\Jan-Mai\IMG_20220524_140021.jpg">
            <a:extLst>
              <a:ext uri="{FF2B5EF4-FFF2-40B4-BE49-F238E27FC236}">
                <a16:creationId xmlns:a16="http://schemas.microsoft.com/office/drawing/2014/main" id="{5A8C4D2D-D8C0-F9F7-FE77-D717F6F771FF}"/>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151619" y="1101151"/>
            <a:ext cx="6840761" cy="5136489"/>
          </a:xfrm>
          <a:prstGeom prst="rect">
            <a:avLst/>
          </a:prstGeom>
          <a:noFill/>
        </p:spPr>
      </p:pic>
      <p:sp>
        <p:nvSpPr>
          <p:cNvPr id="9" name="Sprechblase: oval 8">
            <a:extLst>
              <a:ext uri="{FF2B5EF4-FFF2-40B4-BE49-F238E27FC236}">
                <a16:creationId xmlns:a16="http://schemas.microsoft.com/office/drawing/2014/main" id="{BC564550-05E1-4840-4294-E1C7D798FC5B}"/>
              </a:ext>
            </a:extLst>
          </p:cNvPr>
          <p:cNvSpPr/>
          <p:nvPr/>
        </p:nvSpPr>
        <p:spPr>
          <a:xfrm>
            <a:off x="3851920" y="937811"/>
            <a:ext cx="5040560" cy="1987133"/>
          </a:xfrm>
          <a:prstGeom prst="wedgeEllipse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CH" sz="1400" dirty="0">
                <a:solidFill>
                  <a:schemeClr val="tx1"/>
                </a:solidFill>
              </a:rPr>
              <a:t>Pro Region oder Landschaftsraum:</a:t>
            </a:r>
          </a:p>
          <a:p>
            <a:pPr marL="285750" indent="-285750">
              <a:buFont typeface="Arial" panose="020B0604020202020204" pitchFamily="34" charset="0"/>
              <a:buChar char="•"/>
            </a:pPr>
            <a:r>
              <a:rPr lang="de-CH" sz="1400" dirty="0">
                <a:solidFill>
                  <a:schemeClr val="tx1"/>
                </a:solidFill>
              </a:rPr>
              <a:t>Möglichst viele verschiedene Lebensraumtypen.</a:t>
            </a:r>
          </a:p>
          <a:p>
            <a:pPr marL="285750" indent="-285750">
              <a:buFont typeface="Arial" panose="020B0604020202020204" pitchFamily="34" charset="0"/>
              <a:buChar char="•"/>
            </a:pPr>
            <a:r>
              <a:rPr lang="de-CH" sz="1400" dirty="0">
                <a:solidFill>
                  <a:schemeClr val="tx1"/>
                </a:solidFill>
              </a:rPr>
              <a:t>Möglichst viele seltene Lebensraumtypen.</a:t>
            </a:r>
          </a:p>
          <a:p>
            <a:pPr marL="285750" indent="-285750">
              <a:buFont typeface="Arial" panose="020B0604020202020204" pitchFamily="34" charset="0"/>
              <a:buChar char="•"/>
            </a:pPr>
            <a:r>
              <a:rPr lang="de-CH" sz="1400" dirty="0">
                <a:solidFill>
                  <a:schemeClr val="tx1"/>
                </a:solidFill>
              </a:rPr>
              <a:t>Die richtigen Lebensraumtypen am richtigen Ort konkret fördern und neu schaffen, mit dem nötigen Flächenanteil.</a:t>
            </a:r>
          </a:p>
        </p:txBody>
      </p:sp>
      <p:sp>
        <p:nvSpPr>
          <p:cNvPr id="4" name="Sprechblase: oval 3">
            <a:extLst>
              <a:ext uri="{FF2B5EF4-FFF2-40B4-BE49-F238E27FC236}">
                <a16:creationId xmlns:a16="http://schemas.microsoft.com/office/drawing/2014/main" id="{AC26F31C-3683-0217-7284-59DD77DAF60D}"/>
              </a:ext>
            </a:extLst>
          </p:cNvPr>
          <p:cNvSpPr/>
          <p:nvPr/>
        </p:nvSpPr>
        <p:spPr>
          <a:xfrm>
            <a:off x="497030" y="2564904"/>
            <a:ext cx="4896544" cy="2975921"/>
          </a:xfrm>
          <a:prstGeom prst="wedgeEllipse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CH" sz="1400" dirty="0">
                <a:solidFill>
                  <a:sysClr val="windowText" lastClr="000000"/>
                </a:solidFill>
              </a:rPr>
              <a:t>Pro Lebensraumtyp:</a:t>
            </a:r>
          </a:p>
          <a:p>
            <a:pPr marL="285750" indent="-285750">
              <a:buFont typeface="Arial" panose="020B0604020202020204" pitchFamily="34" charset="0"/>
              <a:buChar char="•"/>
            </a:pPr>
            <a:r>
              <a:rPr lang="de-CH" sz="1400" dirty="0">
                <a:solidFill>
                  <a:sysClr val="windowText" lastClr="000000"/>
                </a:solidFill>
              </a:rPr>
              <a:t>Möglichst grosse Fläche.</a:t>
            </a:r>
          </a:p>
          <a:p>
            <a:pPr marL="285750" indent="-285750">
              <a:buFont typeface="Arial" panose="020B0604020202020204" pitchFamily="34" charset="0"/>
              <a:buChar char="•"/>
            </a:pPr>
            <a:r>
              <a:rPr lang="de-CH" sz="1400" dirty="0">
                <a:solidFill>
                  <a:sysClr val="windowText" lastClr="000000"/>
                </a:solidFill>
              </a:rPr>
              <a:t>Möglichst gute Vernetzung mit gleichen Lebensraumtypen.</a:t>
            </a:r>
          </a:p>
          <a:p>
            <a:pPr marL="285750" indent="-285750">
              <a:buFont typeface="Arial" panose="020B0604020202020204" pitchFamily="34" charset="0"/>
              <a:buChar char="•"/>
            </a:pPr>
            <a:r>
              <a:rPr lang="de-CH" sz="1400" dirty="0">
                <a:solidFill>
                  <a:sysClr val="windowText" lastClr="000000"/>
                </a:solidFill>
              </a:rPr>
              <a:t>Möglichst viele verschiedene Arten (Leitarten helfen).</a:t>
            </a:r>
          </a:p>
          <a:p>
            <a:pPr marL="285750" indent="-285750">
              <a:buFont typeface="Arial" panose="020B0604020202020204" pitchFamily="34" charset="0"/>
              <a:buChar char="•"/>
            </a:pPr>
            <a:r>
              <a:rPr lang="de-CH" sz="1400" dirty="0">
                <a:solidFill>
                  <a:sysClr val="windowText" lastClr="000000"/>
                </a:solidFill>
              </a:rPr>
              <a:t>Möglichst viele seltene Arten (Zielarten konkret fördern).</a:t>
            </a:r>
          </a:p>
        </p:txBody>
      </p:sp>
      <p:sp>
        <p:nvSpPr>
          <p:cNvPr id="7" name="Fußzeilenplatzhalter 1">
            <a:extLst>
              <a:ext uri="{FF2B5EF4-FFF2-40B4-BE49-F238E27FC236}">
                <a16:creationId xmlns:a16="http://schemas.microsoft.com/office/drawing/2014/main" id="{32431FDD-3063-5A8E-4262-7CF5A8A04E8D}"/>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8" name="Foliennummernplatzhalter 4">
            <a:extLst>
              <a:ext uri="{FF2B5EF4-FFF2-40B4-BE49-F238E27FC236}">
                <a16:creationId xmlns:a16="http://schemas.microsoft.com/office/drawing/2014/main" id="{00BA39D4-6714-8A08-EF3E-539008BB7FB7}"/>
              </a:ext>
            </a:extLst>
          </p:cNvPr>
          <p:cNvSpPr>
            <a:spLocks noGrp="1"/>
          </p:cNvSpPr>
          <p:nvPr>
            <p:ph type="sldNum" sz="quarter" idx="4"/>
          </p:nvPr>
        </p:nvSpPr>
        <p:spPr>
          <a:xfrm>
            <a:off x="8155350" y="6368928"/>
            <a:ext cx="449098" cy="360000"/>
          </a:xfrm>
        </p:spPr>
        <p:txBody>
          <a:bodyPr/>
          <a:lstStyle/>
          <a:p>
            <a:fld id="{8543D2B0-58C7-4711-8976-E7A128C2074B}" type="slidenum">
              <a:rPr lang="de-CH" smtClean="0"/>
              <a:t>107</a:t>
            </a:fld>
            <a:endParaRPr lang="de-CH" dirty="0"/>
          </a:p>
        </p:txBody>
      </p:sp>
      <p:sp>
        <p:nvSpPr>
          <p:cNvPr id="3" name="Inhaltsplatzhalter 3">
            <a:extLst>
              <a:ext uri="{FF2B5EF4-FFF2-40B4-BE49-F238E27FC236}">
                <a16:creationId xmlns:a16="http://schemas.microsoft.com/office/drawing/2014/main" id="{11C12CAB-BF9C-5EC3-834B-2C3A47B742C2}"/>
              </a:ext>
            </a:extLst>
          </p:cNvPr>
          <p:cNvSpPr>
            <a:spLocks noGrp="1"/>
          </p:cNvSpPr>
          <p:nvPr>
            <p:ph idx="1"/>
          </p:nvPr>
        </p:nvSpPr>
        <p:spPr>
          <a:xfrm>
            <a:off x="5669210" y="3294809"/>
            <a:ext cx="3223270" cy="2736305"/>
          </a:xfrm>
          <a:solidFill>
            <a:srgbClr val="FFC000"/>
          </a:solidFill>
          <a:ln>
            <a:solidFill>
              <a:schemeClr val="tx1"/>
            </a:solidFill>
          </a:ln>
        </p:spPr>
        <p:txBody>
          <a:bodyPr>
            <a:normAutofit/>
          </a:bodyPr>
          <a:lstStyle/>
          <a:p>
            <a:pPr marL="0" indent="0">
              <a:lnSpc>
                <a:spcPct val="110000"/>
              </a:lnSpc>
              <a:buNone/>
            </a:pPr>
            <a:r>
              <a:rPr lang="de-CH" sz="1400" dirty="0">
                <a:ea typeface="Times New Roman" panose="02020603050405020304" pitchFamily="18" charset="0"/>
                <a:cs typeface="Times New Roman" panose="02020603050405020304" pitchFamily="18" charset="0"/>
              </a:rPr>
              <a:t>Priorisierung:</a:t>
            </a:r>
          </a:p>
          <a:p>
            <a:pPr marL="457200" indent="-457200">
              <a:lnSpc>
                <a:spcPct val="110000"/>
              </a:lnSpc>
              <a:buAutoNum type="arabicPeriod"/>
            </a:pPr>
            <a:r>
              <a:rPr lang="de-CH" sz="1400" dirty="0">
                <a:ea typeface="Times New Roman" panose="02020603050405020304" pitchFamily="18" charset="0"/>
                <a:cs typeface="Times New Roman" panose="02020603050405020304" pitchFamily="18" charset="0"/>
              </a:rPr>
              <a:t>Bestehendes sichern</a:t>
            </a:r>
          </a:p>
          <a:p>
            <a:pPr marL="457200" indent="-457200">
              <a:lnSpc>
                <a:spcPct val="110000"/>
              </a:lnSpc>
              <a:buAutoNum type="arabicPeriod"/>
            </a:pPr>
            <a:r>
              <a:rPr lang="de-CH" sz="1400" dirty="0">
                <a:ea typeface="Times New Roman" panose="02020603050405020304" pitchFamily="18" charset="0"/>
                <a:cs typeface="Times New Roman" panose="02020603050405020304" pitchFamily="18" charset="0"/>
              </a:rPr>
              <a:t>Bestehendes aufwerten</a:t>
            </a:r>
          </a:p>
          <a:p>
            <a:pPr marL="457200" indent="-457200">
              <a:lnSpc>
                <a:spcPct val="110000"/>
              </a:lnSpc>
              <a:buAutoNum type="arabicPeriod"/>
            </a:pPr>
            <a:r>
              <a:rPr lang="de-CH" sz="1400" dirty="0">
                <a:ea typeface="Times New Roman" panose="02020603050405020304" pitchFamily="18" charset="0"/>
                <a:cs typeface="Times New Roman" panose="02020603050405020304" pitchFamily="18" charset="0"/>
              </a:rPr>
              <a:t>Bestehendes vergrössern</a:t>
            </a:r>
          </a:p>
          <a:p>
            <a:pPr marL="457200" indent="-457200">
              <a:lnSpc>
                <a:spcPct val="110000"/>
              </a:lnSpc>
              <a:buAutoNum type="arabicPeriod"/>
            </a:pPr>
            <a:r>
              <a:rPr lang="de-CH" sz="1400" dirty="0">
                <a:ea typeface="Times New Roman" panose="02020603050405020304" pitchFamily="18" charset="0"/>
                <a:cs typeface="Times New Roman" panose="02020603050405020304" pitchFamily="18" charset="0"/>
              </a:rPr>
              <a:t>Zerstörtes Wiederherstellen (Restpopulationen sichern)</a:t>
            </a:r>
          </a:p>
          <a:p>
            <a:pPr marL="457200" indent="-457200">
              <a:lnSpc>
                <a:spcPct val="110000"/>
              </a:lnSpc>
              <a:buAutoNum type="arabicPeriod"/>
            </a:pPr>
            <a:r>
              <a:rPr lang="de-CH" sz="1400" dirty="0">
                <a:ea typeface="Times New Roman" panose="02020603050405020304" pitchFamily="18" charset="0"/>
                <a:cs typeface="Times New Roman" panose="02020603050405020304" pitchFamily="18" charset="0"/>
              </a:rPr>
              <a:t>Neues schaffen und bestehendes Vernetzen.</a:t>
            </a:r>
          </a:p>
        </p:txBody>
      </p:sp>
      <p:sp>
        <p:nvSpPr>
          <p:cNvPr id="5" name="TextBox 11">
            <a:extLst>
              <a:ext uri="{FF2B5EF4-FFF2-40B4-BE49-F238E27FC236}">
                <a16:creationId xmlns:a16="http://schemas.microsoft.com/office/drawing/2014/main" id="{0FF78A46-EA70-9340-9D31-FFD815E450A2}"/>
              </a:ext>
            </a:extLst>
          </p:cNvPr>
          <p:cNvSpPr txBox="1"/>
          <p:nvPr/>
        </p:nvSpPr>
        <p:spPr>
          <a:xfrm>
            <a:off x="311319" y="1293122"/>
            <a:ext cx="4254439" cy="1569660"/>
          </a:xfrm>
          <a:prstGeom prst="rect">
            <a:avLst/>
          </a:prstGeom>
          <a:solidFill>
            <a:schemeClr val="bg1"/>
          </a:solidFill>
          <a:ln w="762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CH" sz="2400" dirty="0">
                <a:solidFill>
                  <a:prstClr val="black"/>
                </a:solidFill>
                <a:latin typeface="Arial" panose="020B0604020202020204" pitchFamily="34" charset="0"/>
                <a:cs typeface="Arial" panose="020B0604020202020204" pitchFamily="34" charset="0"/>
              </a:rPr>
              <a:t>Und wir wissen, was es alles braucht, um die Biodiversität und die Landschaft möglichst optimal zu fördern.</a:t>
            </a:r>
            <a:endPar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 name="Titel 1">
            <a:extLst>
              <a:ext uri="{FF2B5EF4-FFF2-40B4-BE49-F238E27FC236}">
                <a16:creationId xmlns:a16="http://schemas.microsoft.com/office/drawing/2014/main" id="{9B70A020-DAFF-DC69-5968-586B27C6E6D0}"/>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2792704941"/>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4174" y="1988840"/>
            <a:ext cx="3960000" cy="3960000"/>
          </a:xfrm>
          <a:prstGeom prst="rect">
            <a:avLst/>
          </a:prstGeom>
          <a:noFill/>
        </p:spPr>
      </p:pic>
      <p:sp>
        <p:nvSpPr>
          <p:cNvPr id="7" name="TextBox 6"/>
          <p:cNvSpPr txBox="1"/>
          <p:nvPr/>
        </p:nvSpPr>
        <p:spPr>
          <a:xfrm>
            <a:off x="628650" y="1988840"/>
            <a:ext cx="3566700" cy="2800767"/>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Mit der Grundlagen-analyse Biodiversitäts- und Landschaftsziele sind wir gut vorbereitet, um den Betrieb, die Betriebsleitenden und alle Betriebsflächen kennenzulernen.</a:t>
            </a:r>
          </a:p>
        </p:txBody>
      </p:sp>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28384" y="6356350"/>
            <a:ext cx="486966" cy="360000"/>
          </a:xfrm>
        </p:spPr>
        <p:txBody>
          <a:bodyPr/>
          <a:lstStyle/>
          <a:p>
            <a:fld id="{8543D2B0-58C7-4711-8976-E7A128C2074B}" type="slidenum">
              <a:rPr lang="de-CH" smtClean="0"/>
              <a:t>108</a:t>
            </a:fld>
            <a:endParaRPr lang="de-CH" dirty="0"/>
          </a:p>
        </p:txBody>
      </p:sp>
      <p:sp>
        <p:nvSpPr>
          <p:cNvPr id="5" name="Denkblase: wolkenförmig 4">
            <a:extLst>
              <a:ext uri="{FF2B5EF4-FFF2-40B4-BE49-F238E27FC236}">
                <a16:creationId xmlns:a16="http://schemas.microsoft.com/office/drawing/2014/main" id="{3FAC8344-EC08-1302-4A3B-C191FAC48BA2}"/>
              </a:ext>
            </a:extLst>
          </p:cNvPr>
          <p:cNvSpPr/>
          <p:nvPr/>
        </p:nvSpPr>
        <p:spPr>
          <a:xfrm>
            <a:off x="5834801" y="800994"/>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
        <p:nvSpPr>
          <p:cNvPr id="2" name="Titel 1">
            <a:extLst>
              <a:ext uri="{FF2B5EF4-FFF2-40B4-BE49-F238E27FC236}">
                <a16:creationId xmlns:a16="http://schemas.microsoft.com/office/drawing/2014/main" id="{61E08F8D-6B75-A5F9-6C3C-00361B79F0C7}"/>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1849064229"/>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23528" y="1541175"/>
            <a:ext cx="4392488" cy="3508204"/>
          </a:xfrm>
          <a:prstGeom prst="rect">
            <a:avLst/>
          </a:prstGeom>
          <a:noFill/>
        </p:spPr>
        <p:txBody>
          <a:bodyPr wrap="square" rtlCol="0">
            <a:spAutoFit/>
          </a:bodyPr>
          <a:lstStyle/>
          <a:p>
            <a:pPr>
              <a:lnSpc>
                <a:spcPct val="120000"/>
              </a:lnSpc>
            </a:pPr>
            <a:r>
              <a:rPr lang="de-CH" sz="2800" b="1" dirty="0">
                <a:solidFill>
                  <a:srgbClr val="FF0000"/>
                </a:solidFill>
                <a:latin typeface="Arial" panose="020B0604020202020204" pitchFamily="34" charset="0"/>
                <a:cs typeface="Arial" panose="020B0604020202020204" pitchFamily="34" charset="0"/>
              </a:rPr>
              <a:t>Bei der Beratung die Ziele immer für sich im Hinterkopf haben!</a:t>
            </a:r>
          </a:p>
          <a:p>
            <a:endParaRPr lang="de-CH" dirty="0">
              <a:latin typeface="Arial" panose="020B0604020202020204" pitchFamily="34" charset="0"/>
              <a:cs typeface="Arial" panose="020B0604020202020204" pitchFamily="34" charset="0"/>
            </a:endParaRPr>
          </a:p>
          <a:p>
            <a:pPr>
              <a:lnSpc>
                <a:spcPct val="120000"/>
              </a:lnSpc>
            </a:pPr>
            <a:r>
              <a:rPr lang="de-CH" sz="2200" dirty="0">
                <a:latin typeface="Arial" panose="020B0604020202020204" pitchFamily="34" charset="0"/>
                <a:cs typeface="Arial" panose="020B0604020202020204" pitchFamily="34" charset="0"/>
              </a:rPr>
              <a:t>Und während der weiteren Arbeit immer versuchen, gemeinsam mit der Landwirtin oder dem Landwirt in Richtung der Ziele zu arbeiten.</a:t>
            </a:r>
          </a:p>
        </p:txBody>
      </p:sp>
      <p:pic>
        <p:nvPicPr>
          <p:cNvPr id="4" name="Grafik 3" descr="Ein Bild, das Gras, Pflanze, Blume enthält.&#10;&#10;Automatisch generierte Beschreibung">
            <a:extLst>
              <a:ext uri="{FF2B5EF4-FFF2-40B4-BE49-F238E27FC236}">
                <a16:creationId xmlns:a16="http://schemas.microsoft.com/office/drawing/2014/main" id="{8363786A-5725-8B83-2117-5D1681295E4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23780" y="1541175"/>
            <a:ext cx="3591570" cy="4320000"/>
          </a:xfrm>
          <a:prstGeom prst="rect">
            <a:avLst/>
          </a:prstGeom>
        </p:spPr>
      </p:pic>
      <p:sp>
        <p:nvSpPr>
          <p:cNvPr id="6" name="Fußzeilenplatzhalter 1">
            <a:extLst>
              <a:ext uri="{FF2B5EF4-FFF2-40B4-BE49-F238E27FC236}">
                <a16:creationId xmlns:a16="http://schemas.microsoft.com/office/drawing/2014/main" id="{8EAD7A19-8D32-BCC9-CE2B-CD3AE9E2E7E4}"/>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8" name="Foliennummernplatzhalter 4">
            <a:extLst>
              <a:ext uri="{FF2B5EF4-FFF2-40B4-BE49-F238E27FC236}">
                <a16:creationId xmlns:a16="http://schemas.microsoft.com/office/drawing/2014/main" id="{18B5EDC9-033A-71B0-4DB8-385B421F34D7}"/>
              </a:ext>
            </a:extLst>
          </p:cNvPr>
          <p:cNvSpPr>
            <a:spLocks noGrp="1"/>
          </p:cNvSpPr>
          <p:nvPr>
            <p:ph type="sldNum" sz="quarter" idx="4"/>
          </p:nvPr>
        </p:nvSpPr>
        <p:spPr>
          <a:xfrm>
            <a:off x="8155350" y="6368928"/>
            <a:ext cx="449098" cy="360000"/>
          </a:xfrm>
        </p:spPr>
        <p:txBody>
          <a:bodyPr/>
          <a:lstStyle/>
          <a:p>
            <a:fld id="{8543D2B0-58C7-4711-8976-E7A128C2074B}" type="slidenum">
              <a:rPr lang="de-CH" smtClean="0"/>
              <a:t>109</a:t>
            </a:fld>
            <a:endParaRPr lang="de-CH" dirty="0"/>
          </a:p>
        </p:txBody>
      </p:sp>
      <p:sp>
        <p:nvSpPr>
          <p:cNvPr id="2" name="Titel 1">
            <a:extLst>
              <a:ext uri="{FF2B5EF4-FFF2-40B4-BE49-F238E27FC236}">
                <a16:creationId xmlns:a16="http://schemas.microsoft.com/office/drawing/2014/main" id="{83B9A2B2-D52B-7038-E09A-530013E1742A}"/>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16589621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1">
            <a:extLst>
              <a:ext uri="{FF2B5EF4-FFF2-40B4-BE49-F238E27FC236}">
                <a16:creationId xmlns:a16="http://schemas.microsoft.com/office/drawing/2014/main" id="{632049CB-BF02-4EE7-3514-83CB4E5E9443}"/>
              </a:ext>
            </a:extLst>
          </p:cNvPr>
          <p:cNvSpPr>
            <a:spLocks noGrp="1"/>
          </p:cNvSpPr>
          <p:nvPr>
            <p:ph type="ftr" sz="quarter" idx="11"/>
          </p:nvPr>
        </p:nvSpPr>
        <p:spPr>
          <a:xfrm>
            <a:off x="4960800" y="6356350"/>
            <a:ext cx="2880000" cy="360000"/>
          </a:xfrm>
        </p:spPr>
        <p:txBody>
          <a:bodyPr/>
          <a:lstStyle/>
          <a:p>
            <a:r>
              <a:rPr lang="de-CH" dirty="0"/>
              <a:t>Lehrgang Biodiversitätsberatung</a:t>
            </a:r>
          </a:p>
        </p:txBody>
      </p:sp>
      <p:sp>
        <p:nvSpPr>
          <p:cNvPr id="9" name="Foliennummernplatzhalter 8">
            <a:extLst>
              <a:ext uri="{FF2B5EF4-FFF2-40B4-BE49-F238E27FC236}">
                <a16:creationId xmlns:a16="http://schemas.microsoft.com/office/drawing/2014/main" id="{AF4697F7-C597-5C3E-CA05-FA6AE83E8921}"/>
              </a:ext>
            </a:extLst>
          </p:cNvPr>
          <p:cNvSpPr>
            <a:spLocks noGrp="1"/>
          </p:cNvSpPr>
          <p:nvPr>
            <p:ph type="sldNum" sz="quarter" idx="4"/>
          </p:nvPr>
        </p:nvSpPr>
        <p:spPr>
          <a:xfrm>
            <a:off x="8100392" y="6356350"/>
            <a:ext cx="452687" cy="360000"/>
          </a:xfrm>
        </p:spPr>
        <p:txBody>
          <a:bodyPr/>
          <a:lstStyle/>
          <a:p>
            <a:fld id="{8543D2B0-58C7-4711-8976-E7A128C2074B}" type="slidenum">
              <a:rPr lang="de-CH" smtClean="0"/>
              <a:t>11</a:t>
            </a:fld>
            <a:endParaRPr lang="de-CH" dirty="0"/>
          </a:p>
        </p:txBody>
      </p:sp>
      <p:pic>
        <p:nvPicPr>
          <p:cNvPr id="4" name="Grafik 3">
            <a:extLst>
              <a:ext uri="{FF2B5EF4-FFF2-40B4-BE49-F238E27FC236}">
                <a16:creationId xmlns:a16="http://schemas.microsoft.com/office/drawing/2014/main" id="{7FCBB238-E014-CE49-C82C-AE773F042E3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76801" y="1124744"/>
            <a:ext cx="6390397" cy="5009557"/>
          </a:xfrm>
          <a:prstGeom prst="rect">
            <a:avLst/>
          </a:prstGeom>
          <a:ln>
            <a:solidFill>
              <a:schemeClr val="tx1"/>
            </a:solidFill>
          </a:ln>
        </p:spPr>
      </p:pic>
      <p:sp>
        <p:nvSpPr>
          <p:cNvPr id="2" name="Pfeil: nach rechts 1">
            <a:extLst>
              <a:ext uri="{FF2B5EF4-FFF2-40B4-BE49-F238E27FC236}">
                <a16:creationId xmlns:a16="http://schemas.microsoft.com/office/drawing/2014/main" id="{31EFAC79-7811-1427-54C1-901F0DE4D436}"/>
              </a:ext>
            </a:extLst>
          </p:cNvPr>
          <p:cNvSpPr/>
          <p:nvPr/>
        </p:nvSpPr>
        <p:spPr>
          <a:xfrm rot="10800000">
            <a:off x="4351865" y="3629522"/>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7" name="Textfeld 6">
            <a:extLst>
              <a:ext uri="{FF2B5EF4-FFF2-40B4-BE49-F238E27FC236}">
                <a16:creationId xmlns:a16="http://schemas.microsoft.com/office/drawing/2014/main" id="{6B4985E7-9545-D1BD-3144-11AE2545DC85}"/>
              </a:ext>
            </a:extLst>
          </p:cNvPr>
          <p:cNvSpPr txBox="1"/>
          <p:nvPr/>
        </p:nvSpPr>
        <p:spPr>
          <a:xfrm>
            <a:off x="5222029" y="3356992"/>
            <a:ext cx="936104" cy="1323439"/>
          </a:xfrm>
          <a:prstGeom prst="rect">
            <a:avLst/>
          </a:prstGeom>
          <a:noFill/>
        </p:spPr>
        <p:txBody>
          <a:bodyPr wrap="square" rtlCol="0">
            <a:spAutoFit/>
          </a:bodyPr>
          <a:lstStyle/>
          <a:p>
            <a:r>
              <a:rPr lang="de-CH" sz="8000" b="1" dirty="0">
                <a:solidFill>
                  <a:srgbClr val="FF0000"/>
                </a:solidFill>
              </a:rPr>
              <a:t>?</a:t>
            </a:r>
            <a:endParaRPr lang="de-CH" sz="1400" b="1" dirty="0">
              <a:solidFill>
                <a:srgbClr val="FF0000"/>
              </a:solidFill>
            </a:endParaRPr>
          </a:p>
        </p:txBody>
      </p:sp>
      <p:sp>
        <p:nvSpPr>
          <p:cNvPr id="11" name="Titel 1">
            <a:extLst>
              <a:ext uri="{FF2B5EF4-FFF2-40B4-BE49-F238E27FC236}">
                <a16:creationId xmlns:a16="http://schemas.microsoft.com/office/drawing/2014/main" id="{B0EEF609-6522-006B-BB2A-242827512673}"/>
              </a:ext>
            </a:extLst>
          </p:cNvPr>
          <p:cNvSpPr>
            <a:spLocks noGrp="1"/>
          </p:cNvSpPr>
          <p:nvPr>
            <p:ph type="title" idx="4294967295"/>
          </p:nvPr>
        </p:nvSpPr>
        <p:spPr>
          <a:xfrm>
            <a:off x="413969" y="365246"/>
            <a:ext cx="7886700" cy="720000"/>
          </a:xfrm>
        </p:spPr>
        <p:txBody>
          <a:bodyPr>
            <a:normAutofit/>
          </a:body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
        <p:nvSpPr>
          <p:cNvPr id="5" name="Textfeld 4">
            <a:extLst>
              <a:ext uri="{FF2B5EF4-FFF2-40B4-BE49-F238E27FC236}">
                <a16:creationId xmlns:a16="http://schemas.microsoft.com/office/drawing/2014/main" id="{247D39AF-CE0A-1760-9FC3-DA3444B17C5C}"/>
              </a:ext>
            </a:extLst>
          </p:cNvPr>
          <p:cNvSpPr txBox="1"/>
          <p:nvPr/>
        </p:nvSpPr>
        <p:spPr>
          <a:xfrm>
            <a:off x="1907704" y="2730406"/>
            <a:ext cx="5616624" cy="338554"/>
          </a:xfrm>
          <a:prstGeom prst="rect">
            <a:avLst/>
          </a:prstGeom>
          <a:solidFill>
            <a:schemeClr val="bg1"/>
          </a:solidFill>
        </p:spPr>
        <p:txBody>
          <a:bodyPr wrap="square" rtlCol="0">
            <a:spAutoFit/>
          </a:bodyPr>
          <a:lstStyle/>
          <a:p>
            <a:r>
              <a:rPr lang="de-CH" sz="1600" b="1" dirty="0"/>
              <a:t>Grundlagenanalyse Biodiversitäts- und Landschaftsziele</a:t>
            </a:r>
          </a:p>
        </p:txBody>
      </p:sp>
    </p:spTree>
    <p:extLst>
      <p:ext uri="{BB962C8B-B14F-4D97-AF65-F5344CB8AC3E}">
        <p14:creationId xmlns:p14="http://schemas.microsoft.com/office/powerpoint/2010/main" val="2024285188"/>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843070" y="2165180"/>
            <a:ext cx="3780000" cy="3780000"/>
          </a:xfrm>
          <a:prstGeom prst="rect">
            <a:avLst/>
          </a:prstGeom>
          <a:noFill/>
        </p:spPr>
      </p:pic>
      <p:sp>
        <p:nvSpPr>
          <p:cNvPr id="7" name="TextBox 6"/>
          <p:cNvSpPr txBox="1"/>
          <p:nvPr/>
        </p:nvSpPr>
        <p:spPr>
          <a:xfrm>
            <a:off x="2585950" y="1700771"/>
            <a:ext cx="2130066" cy="1107996"/>
          </a:xfrm>
          <a:prstGeom prst="rect">
            <a:avLst/>
          </a:prstGeom>
          <a:noFill/>
        </p:spPr>
        <p:txBody>
          <a:bodyPr wrap="square" rtlCol="0">
            <a:spAutoFit/>
          </a:bodyPr>
          <a:lstStyle/>
          <a:p>
            <a:r>
              <a:rPr lang="de-CH" sz="2200" b="1" dirty="0">
                <a:latin typeface="Arial" panose="020B0604020202020204" pitchFamily="34" charset="0"/>
                <a:cs typeface="Arial" panose="020B0604020202020204" pitchFamily="34" charset="0"/>
              </a:rPr>
              <a:t>Achtung beim Umgang mit Zielen!</a:t>
            </a:r>
          </a:p>
        </p:txBody>
      </p:sp>
      <p:pic>
        <p:nvPicPr>
          <p:cNvPr id="4" name="Grafik 3">
            <a:extLst>
              <a:ext uri="{FF2B5EF4-FFF2-40B4-BE49-F238E27FC236}">
                <a16:creationId xmlns:a16="http://schemas.microsoft.com/office/drawing/2014/main" id="{4B912C2F-44E3-02F3-24B1-AA4F1A2FC25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8650" y="1267887"/>
            <a:ext cx="1835696" cy="1607696"/>
          </a:xfrm>
          <a:prstGeom prst="rect">
            <a:avLst/>
          </a:prstGeom>
        </p:spPr>
      </p:pic>
      <p:sp>
        <p:nvSpPr>
          <p:cNvPr id="5" name="TextBox 6">
            <a:extLst>
              <a:ext uri="{FF2B5EF4-FFF2-40B4-BE49-F238E27FC236}">
                <a16:creationId xmlns:a16="http://schemas.microsoft.com/office/drawing/2014/main" id="{B53696FE-08D4-5229-3D8D-129F8CCFB3F8}"/>
              </a:ext>
            </a:extLst>
          </p:cNvPr>
          <p:cNvSpPr txBox="1"/>
          <p:nvPr/>
        </p:nvSpPr>
        <p:spPr>
          <a:xfrm>
            <a:off x="629993" y="3163615"/>
            <a:ext cx="4086023" cy="2800767"/>
          </a:xfrm>
          <a:prstGeom prst="rect">
            <a:avLst/>
          </a:prstGeom>
          <a:solidFill>
            <a:srgbClr val="FFC000"/>
          </a:solidFill>
          <a:ln>
            <a:solidFill>
              <a:schemeClr val="tx1"/>
            </a:solidFill>
          </a:ln>
        </p:spPr>
        <p:txBody>
          <a:bodyPr wrap="square" rtlCol="0">
            <a:spAutoFit/>
          </a:bodyPr>
          <a:lstStyle/>
          <a:p>
            <a:r>
              <a:rPr lang="de-CH" sz="2200" dirty="0">
                <a:latin typeface="Arial" panose="020B0604020202020204" pitchFamily="34" charset="0"/>
                <a:cs typeface="Arial" panose="020B0604020202020204" pitchFamily="34" charset="0"/>
              </a:rPr>
              <a:t>Ziele müssen den Betriebs-leitenden sehr feinfühlig und auf Augenhöhe erklärt werden: «Das wäre nötig, um die Biodiversität wirklich zu fördern. Und wir schauen jetzt gemeinsam, was in deinen Betrieb passt und was nicht.»</a:t>
            </a:r>
          </a:p>
        </p:txBody>
      </p:sp>
      <p:sp>
        <p:nvSpPr>
          <p:cNvPr id="8" name="Fußzeilenplatzhalter 1">
            <a:extLst>
              <a:ext uri="{FF2B5EF4-FFF2-40B4-BE49-F238E27FC236}">
                <a16:creationId xmlns:a16="http://schemas.microsoft.com/office/drawing/2014/main" id="{A39510B4-680E-4180-DE6E-06C3A8639FCC}"/>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9" name="Foliennummernplatzhalter 4">
            <a:extLst>
              <a:ext uri="{FF2B5EF4-FFF2-40B4-BE49-F238E27FC236}">
                <a16:creationId xmlns:a16="http://schemas.microsoft.com/office/drawing/2014/main" id="{822D9744-702E-AF28-163D-78A220220656}"/>
              </a:ext>
            </a:extLst>
          </p:cNvPr>
          <p:cNvSpPr>
            <a:spLocks noGrp="1"/>
          </p:cNvSpPr>
          <p:nvPr>
            <p:ph type="sldNum" sz="quarter" idx="4"/>
          </p:nvPr>
        </p:nvSpPr>
        <p:spPr>
          <a:xfrm>
            <a:off x="8155350" y="6368928"/>
            <a:ext cx="449098" cy="360000"/>
          </a:xfrm>
        </p:spPr>
        <p:txBody>
          <a:bodyPr/>
          <a:lstStyle/>
          <a:p>
            <a:fld id="{8543D2B0-58C7-4711-8976-E7A128C2074B}" type="slidenum">
              <a:rPr lang="de-CH" smtClean="0"/>
              <a:t>110</a:t>
            </a:fld>
            <a:endParaRPr lang="de-CH" dirty="0"/>
          </a:p>
        </p:txBody>
      </p:sp>
      <p:sp>
        <p:nvSpPr>
          <p:cNvPr id="2" name="Titel 1">
            <a:extLst>
              <a:ext uri="{FF2B5EF4-FFF2-40B4-BE49-F238E27FC236}">
                <a16:creationId xmlns:a16="http://schemas.microsoft.com/office/drawing/2014/main" id="{1CF52474-9EA2-28C1-BA01-186B8901C5B8}"/>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2212845109"/>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p:cNvSpPr>
            <a:spLocks noGrp="1"/>
          </p:cNvSpPr>
          <p:nvPr>
            <p:ph type="ftr" sz="quarter" idx="11"/>
          </p:nvPr>
        </p:nvSpPr>
        <p:spPr/>
        <p:txBody>
          <a:bodyPr/>
          <a:lstStyle/>
          <a:p>
            <a:r>
              <a:rPr lang="de-CH"/>
              <a:t>Lehrgang Biodiversitätsberatung</a:t>
            </a:r>
          </a:p>
        </p:txBody>
      </p:sp>
      <p:sp>
        <p:nvSpPr>
          <p:cNvPr id="3" name="Inhaltsplatzhalter 2"/>
          <p:cNvSpPr>
            <a:spLocks noGrp="1"/>
          </p:cNvSpPr>
          <p:nvPr>
            <p:ph idx="1"/>
          </p:nvPr>
        </p:nvSpPr>
        <p:spPr>
          <a:xfrm>
            <a:off x="628650" y="1268760"/>
            <a:ext cx="7886700" cy="4814293"/>
          </a:xfrm>
        </p:spPr>
        <p:txBody>
          <a:bodyP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1200" b="1" i="0" u="none" strike="noStrike" kern="1200" cap="none" spc="0" normalizeH="0" baseline="0" noProof="0" dirty="0">
                <a:ln>
                  <a:noFill/>
                </a:ln>
                <a:solidFill>
                  <a:prstClr val="black"/>
                </a:solidFill>
                <a:effectLst/>
                <a:uLnTx/>
                <a:uFillTx/>
                <a:ea typeface="+mn-ea"/>
              </a:rPr>
              <a:t>Herausgebende Institutionen:</a:t>
            </a:r>
            <a:endParaRPr kumimoji="0" lang="de-CH"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1200" b="0" i="0" u="none" strike="noStrike" kern="1200" cap="none" spc="0" normalizeH="0" baseline="0" noProof="0" dirty="0">
                <a:ln>
                  <a:noFill/>
                </a:ln>
                <a:solidFill>
                  <a:prstClr val="black"/>
                </a:solidFill>
                <a:effectLst/>
                <a:uLnTx/>
                <a:uFillTx/>
                <a:ea typeface="+mn-ea"/>
              </a:rPr>
              <a:t>Agrofutura, </a:t>
            </a:r>
            <a:r>
              <a:rPr kumimoji="0" lang="de-CH" sz="1200" b="0" i="0" u="none" strike="noStrike" kern="1200" cap="none" spc="0" normalizeH="0" baseline="0" noProof="0" dirty="0">
                <a:ln>
                  <a:noFill/>
                </a:ln>
                <a:solidFill>
                  <a:prstClr val="black"/>
                </a:solidFill>
                <a:effectLst/>
                <a:uLnTx/>
                <a:uFillTx/>
                <a:ea typeface="+mn-ea"/>
                <a:hlinkClick r:id="rId2"/>
              </a:rPr>
              <a:t>info@agrofutura.ch</a:t>
            </a:r>
            <a:r>
              <a:rPr kumimoji="0" lang="de-CH" sz="1200" b="0" i="0" u="none" strike="noStrike" kern="1200" cap="none" spc="0" normalizeH="0" baseline="0" noProof="0" dirty="0">
                <a:ln>
                  <a:noFill/>
                </a:ln>
                <a:solidFill>
                  <a:prstClr val="black"/>
                </a:solidFill>
                <a:effectLst/>
                <a:uLnTx/>
                <a:uFillTx/>
                <a:ea typeface="+mn-ea"/>
              </a:rPr>
              <a:t> , </a:t>
            </a:r>
            <a:r>
              <a:rPr kumimoji="0" lang="de-CH" sz="1200" b="0" i="0" u="none" strike="noStrike" kern="1200" cap="none" spc="0" normalizeH="0" baseline="0" noProof="0" dirty="0">
                <a:ln>
                  <a:noFill/>
                </a:ln>
                <a:solidFill>
                  <a:prstClr val="black"/>
                </a:solidFill>
                <a:effectLst/>
                <a:uLnTx/>
                <a:uFillTx/>
                <a:ea typeface="+mn-ea"/>
                <a:hlinkClick r:id="rId3"/>
              </a:rPr>
              <a:t>www.agrofutura.ch</a:t>
            </a:r>
            <a:r>
              <a:rPr kumimoji="0" lang="de-CH" sz="1200" b="0" i="0" u="none" strike="noStrike" kern="1200" cap="none" spc="0" normalizeH="0" baseline="0" noProof="0" dirty="0">
                <a:ln>
                  <a:noFill/>
                </a:ln>
                <a:solidFill>
                  <a:prstClr val="black"/>
                </a:solidFill>
                <a:effectLst/>
                <a:uLnTx/>
                <a:uFillTx/>
                <a:ea typeface="+mn-ea"/>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1200" b="0" i="0" u="none" strike="noStrike" kern="1200" cap="none" spc="0" normalizeH="0" baseline="0" noProof="0" dirty="0">
                <a:ln>
                  <a:noFill/>
                </a:ln>
                <a:solidFill>
                  <a:prstClr val="black"/>
                </a:solidFill>
                <a:effectLst/>
                <a:uLnTx/>
                <a:uFillTx/>
                <a:ea typeface="+mn-ea"/>
              </a:rPr>
              <a:t>Forschungsinstitut für biologischen Landbau FiBL, </a:t>
            </a:r>
            <a:r>
              <a:rPr kumimoji="0" lang="de-CH" sz="1200" b="0" i="0" u="sng" strike="noStrike" kern="1200" cap="none" spc="0" normalizeH="0" baseline="0" noProof="0" dirty="0">
                <a:ln>
                  <a:noFill/>
                </a:ln>
                <a:solidFill>
                  <a:prstClr val="black"/>
                </a:solidFill>
                <a:effectLst/>
                <a:uLnTx/>
                <a:uFillTx/>
                <a:ea typeface="+mn-ea"/>
                <a:hlinkClick r:id="rId4"/>
              </a:rPr>
              <a:t>info.suisse@fibl.org</a:t>
            </a:r>
            <a:r>
              <a:rPr kumimoji="0" lang="de-CH" sz="1200" b="0" i="0" u="none" strike="noStrike" kern="1200" cap="none" spc="0" normalizeH="0" baseline="0" noProof="0" dirty="0">
                <a:ln>
                  <a:noFill/>
                </a:ln>
                <a:solidFill>
                  <a:prstClr val="black"/>
                </a:solidFill>
                <a:effectLst/>
                <a:uLnTx/>
                <a:uFillTx/>
                <a:ea typeface="+mn-ea"/>
              </a:rPr>
              <a:t>, </a:t>
            </a:r>
            <a:r>
              <a:rPr kumimoji="0" lang="de-CH" sz="1200" b="0" i="0" u="sng" strike="noStrike" kern="1200" cap="none" spc="0" normalizeH="0" baseline="0" noProof="0" dirty="0">
                <a:ln>
                  <a:noFill/>
                </a:ln>
                <a:solidFill>
                  <a:prstClr val="black"/>
                </a:solidFill>
                <a:effectLst/>
                <a:uLnTx/>
                <a:uFillTx/>
                <a:ea typeface="+mn-ea"/>
                <a:hlinkClick r:id="rId5"/>
              </a:rPr>
              <a:t>www.fibl.org</a:t>
            </a:r>
            <a:endParaRPr kumimoji="0" lang="de-CH"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CH" sz="1200" dirty="0">
                <a:solidFill>
                  <a:prstClr val="black"/>
                </a:solidFill>
                <a:ea typeface="+mn-ea"/>
              </a:rPr>
              <a:t>AGRIDEA</a:t>
            </a:r>
            <a:r>
              <a:rPr kumimoji="0" lang="de-CH" sz="1200" b="0" i="0" u="none" strike="noStrike" kern="1200" cap="none" spc="0" normalizeH="0" baseline="0" noProof="0" dirty="0">
                <a:ln>
                  <a:noFill/>
                </a:ln>
                <a:solidFill>
                  <a:prstClr val="black"/>
                </a:solidFill>
                <a:effectLst/>
                <a:uLnTx/>
                <a:uFillTx/>
                <a:ea typeface="+mn-ea"/>
              </a:rPr>
              <a:t>, </a:t>
            </a:r>
            <a:r>
              <a:rPr kumimoji="0" lang="de-CH" sz="1200" b="0" i="0" u="sng" strike="noStrike" kern="1200" cap="none" spc="0" normalizeH="0" baseline="0" noProof="0" dirty="0">
                <a:ln>
                  <a:noFill/>
                </a:ln>
                <a:solidFill>
                  <a:prstClr val="black"/>
                </a:solidFill>
                <a:effectLst/>
                <a:uLnTx/>
                <a:uFillTx/>
                <a:ea typeface="+mn-ea"/>
                <a:hlinkClick r:id="rId6"/>
              </a:rPr>
              <a:t>info@agridea.ch</a:t>
            </a:r>
            <a:r>
              <a:rPr kumimoji="0" lang="de-CH" sz="1200" b="0" i="0" u="none" strike="noStrike" kern="1200" cap="none" spc="0" normalizeH="0" baseline="0" noProof="0" dirty="0">
                <a:ln>
                  <a:noFill/>
                </a:ln>
                <a:solidFill>
                  <a:prstClr val="black"/>
                </a:solidFill>
                <a:effectLst/>
                <a:uLnTx/>
                <a:uFillTx/>
                <a:ea typeface="+mn-ea"/>
              </a:rPr>
              <a:t>, </a:t>
            </a:r>
            <a:r>
              <a:rPr kumimoji="0" lang="de-CH" sz="1200" b="0" i="0" u="sng" strike="noStrike" kern="1200" cap="none" spc="0" normalizeH="0" baseline="0" noProof="0" dirty="0">
                <a:ln>
                  <a:noFill/>
                </a:ln>
                <a:solidFill>
                  <a:prstClr val="black"/>
                </a:solidFill>
                <a:effectLst/>
                <a:uLnTx/>
                <a:uFillTx/>
                <a:ea typeface="+mn-ea"/>
                <a:hlinkClick r:id="rId7"/>
              </a:rPr>
              <a:t>www.agridea.ch</a:t>
            </a:r>
            <a:endParaRPr kumimoji="0" lang="de-CH"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CH" sz="1200" b="1" i="0" u="none" strike="noStrike" kern="1200" cap="none" spc="0" normalizeH="0" baseline="0" noProof="0" dirty="0">
              <a:ln>
                <a:noFill/>
              </a:ln>
              <a:solidFill>
                <a:prstClr val="black"/>
              </a:solidFill>
              <a:effectLst/>
              <a:uLnTx/>
              <a:uFillTx/>
              <a:ea typeface="+mn-ea"/>
            </a:endParaRPr>
          </a:p>
          <a:p>
            <a:pPr marL="0" lvl="0" indent="0">
              <a:lnSpc>
                <a:spcPct val="100000"/>
              </a:lnSpc>
              <a:spcBef>
                <a:spcPts val="0"/>
              </a:spcBef>
              <a:buClrTx/>
              <a:buNone/>
              <a:defRPr/>
            </a:pPr>
            <a:r>
              <a:rPr kumimoji="0" lang="fr-CH" sz="1200" b="1" i="0" u="none" strike="noStrike" kern="1200" cap="none" spc="0" normalizeH="0" baseline="0" noProof="0" dirty="0" err="1">
                <a:ln>
                  <a:noFill/>
                </a:ln>
                <a:solidFill>
                  <a:prstClr val="black"/>
                </a:solidFill>
                <a:effectLst/>
                <a:uLnTx/>
                <a:uFillTx/>
                <a:ea typeface="+mn-ea"/>
              </a:rPr>
              <a:t>Autor</a:t>
            </a:r>
            <a:r>
              <a:rPr kumimoji="0" lang="fr-CH" sz="1200" b="1" i="0" u="none" strike="noStrike" kern="1200" cap="none" spc="0" normalizeH="0" baseline="0" noProof="0" dirty="0">
                <a:ln>
                  <a:noFill/>
                </a:ln>
                <a:solidFill>
                  <a:prstClr val="black"/>
                </a:solidFill>
                <a:effectLst/>
                <a:uLnTx/>
                <a:uFillTx/>
                <a:ea typeface="+mn-ea"/>
              </a:rPr>
              <a:t>*</a:t>
            </a:r>
            <a:r>
              <a:rPr kumimoji="0" lang="fr-CH" sz="1200" b="1" i="0" u="none" strike="noStrike" kern="1200" cap="none" spc="0" normalizeH="0" baseline="0" noProof="0" dirty="0" err="1">
                <a:ln>
                  <a:noFill/>
                </a:ln>
                <a:solidFill>
                  <a:prstClr val="black"/>
                </a:solidFill>
                <a:effectLst/>
                <a:uLnTx/>
                <a:uFillTx/>
                <a:ea typeface="+mn-ea"/>
              </a:rPr>
              <a:t>innen</a:t>
            </a:r>
            <a:r>
              <a:rPr kumimoji="0" lang="fr-CH" sz="1200" b="1" i="0" u="none" strike="noStrike" kern="1200" cap="none" spc="0" normalizeH="0" baseline="0" noProof="0" dirty="0">
                <a:ln>
                  <a:noFill/>
                </a:ln>
                <a:solidFill>
                  <a:prstClr val="black"/>
                </a:solidFill>
                <a:effectLst/>
                <a:uLnTx/>
                <a:uFillTx/>
                <a:ea typeface="+mn-ea"/>
              </a:rPr>
              <a:t>: </a:t>
            </a:r>
            <a:r>
              <a:rPr lang="fr-CH" sz="1200" dirty="0">
                <a:solidFill>
                  <a:prstClr val="black"/>
                </a:solidFill>
                <a:ea typeface="+mn-ea"/>
              </a:rPr>
              <a:t>Regula Benz, Nicolas Bezençon</a:t>
            </a:r>
            <a:r>
              <a:rPr lang="fr-CH" sz="1200" baseline="30000" dirty="0">
                <a:solidFill>
                  <a:prstClr val="black"/>
                </a:solidFill>
                <a:ea typeface="+mn-ea"/>
              </a:rPr>
              <a:t>1</a:t>
            </a:r>
            <a:r>
              <a:rPr lang="fr-CH" sz="1200" dirty="0">
                <a:solidFill>
                  <a:prstClr val="black"/>
                </a:solidFill>
                <a:ea typeface="+mn-ea"/>
              </a:rPr>
              <a:t>, Marie-Eve Cardinal</a:t>
            </a:r>
            <a:r>
              <a:rPr lang="fr-CH" sz="1200" baseline="30000" dirty="0">
                <a:solidFill>
                  <a:prstClr val="black"/>
                </a:solidFill>
                <a:ea typeface="+mn-ea"/>
              </a:rPr>
              <a:t>1</a:t>
            </a:r>
            <a:r>
              <a:rPr lang="fr-CH" sz="1200" dirty="0">
                <a:solidFill>
                  <a:prstClr val="black"/>
                </a:solidFill>
                <a:ea typeface="+mn-ea"/>
              </a:rPr>
              <a:t>, Véronique Chevillat</a:t>
            </a:r>
            <a:r>
              <a:rPr lang="fr-CH" sz="1200" baseline="30000" dirty="0">
                <a:solidFill>
                  <a:prstClr val="black"/>
                </a:solidFill>
                <a:ea typeface="+mn-ea"/>
              </a:rPr>
              <a:t>4</a:t>
            </a:r>
            <a:r>
              <a:rPr lang="fr-CH" sz="1200" dirty="0">
                <a:solidFill>
                  <a:prstClr val="black"/>
                </a:solidFill>
                <a:ea typeface="+mn-ea"/>
              </a:rPr>
              <a:t>, Pascale Cornuz</a:t>
            </a:r>
            <a:r>
              <a:rPr lang="fr-CH" sz="1200" baseline="30000" dirty="0">
                <a:solidFill>
                  <a:prstClr val="black"/>
                </a:solidFill>
                <a:ea typeface="+mn-ea"/>
              </a:rPr>
              <a:t>4 </a:t>
            </a:r>
            <a:r>
              <a:rPr lang="fr-CH" sz="1200" dirty="0">
                <a:solidFill>
                  <a:prstClr val="black"/>
                </a:solidFill>
              </a:rPr>
              <a:t>,</a:t>
            </a:r>
            <a:r>
              <a:rPr lang="fr-CH" sz="1200" dirty="0">
                <a:solidFill>
                  <a:prstClr val="black"/>
                </a:solidFill>
                <a:ea typeface="+mn-ea"/>
              </a:rPr>
              <a:t> Jérôme Duplain</a:t>
            </a:r>
            <a:r>
              <a:rPr lang="fr-CH" sz="1200" baseline="30000" dirty="0">
                <a:solidFill>
                  <a:prstClr val="black"/>
                </a:solidFill>
                <a:ea typeface="+mn-ea"/>
              </a:rPr>
              <a:t>5</a:t>
            </a:r>
            <a:r>
              <a:rPr lang="fr-CH" sz="1200" dirty="0">
                <a:solidFill>
                  <a:prstClr val="black"/>
                </a:solidFill>
                <a:ea typeface="+mn-ea"/>
              </a:rPr>
              <a:t>, Vera Hofer</a:t>
            </a:r>
            <a:r>
              <a:rPr lang="fr-CH" sz="1200" baseline="30000" dirty="0">
                <a:solidFill>
                  <a:prstClr val="black"/>
                </a:solidFill>
                <a:ea typeface="+mn-ea"/>
              </a:rPr>
              <a:t>1</a:t>
            </a:r>
            <a:r>
              <a:rPr lang="fr-CH" sz="1200" dirty="0">
                <a:solidFill>
                  <a:prstClr val="black"/>
                </a:solidFill>
                <a:ea typeface="+mn-ea"/>
              </a:rPr>
              <a:t>, Andreas Hofmann</a:t>
            </a:r>
            <a:r>
              <a:rPr lang="fr-CH" sz="1200" baseline="30000" dirty="0">
                <a:solidFill>
                  <a:prstClr val="black"/>
                </a:solidFill>
                <a:ea typeface="+mn-ea"/>
              </a:rPr>
              <a:t>2</a:t>
            </a:r>
            <a:r>
              <a:rPr lang="fr-CH" sz="1200" dirty="0">
                <a:solidFill>
                  <a:prstClr val="black"/>
                </a:solidFill>
                <a:ea typeface="+mn-ea"/>
              </a:rPr>
              <a:t>, </a:t>
            </a:r>
            <a:r>
              <a:rPr lang="fr-CH" sz="1200" dirty="0" err="1">
                <a:solidFill>
                  <a:prstClr val="black"/>
                </a:solidFill>
                <a:ea typeface="+mn-ea"/>
              </a:rPr>
              <a:t>Jolanda</a:t>
            </a:r>
            <a:r>
              <a:rPr lang="fr-CH" sz="1200" dirty="0">
                <a:solidFill>
                  <a:prstClr val="black"/>
                </a:solidFill>
                <a:ea typeface="+mn-ea"/>
              </a:rPr>
              <a:t> Krummenacher</a:t>
            </a:r>
            <a:r>
              <a:rPr lang="fr-CH" sz="1200" baseline="30000" dirty="0">
                <a:solidFill>
                  <a:prstClr val="black"/>
                </a:solidFill>
                <a:ea typeface="+mn-ea"/>
              </a:rPr>
              <a:t>2</a:t>
            </a:r>
            <a:r>
              <a:rPr lang="fr-CH" sz="1200" dirty="0">
                <a:solidFill>
                  <a:prstClr val="black"/>
                </a:solidFill>
                <a:ea typeface="+mn-ea"/>
              </a:rPr>
              <a:t>, Pascal Olivier</a:t>
            </a:r>
            <a:r>
              <a:rPr lang="fr-CH" sz="1200" baseline="30000" dirty="0">
                <a:solidFill>
                  <a:prstClr val="black"/>
                </a:solidFill>
                <a:ea typeface="+mn-ea"/>
              </a:rPr>
              <a:t>2</a:t>
            </a:r>
            <a:r>
              <a:rPr lang="fr-CH" sz="1200" dirty="0">
                <a:solidFill>
                  <a:prstClr val="black"/>
                </a:solidFill>
                <a:ea typeface="+mn-ea"/>
              </a:rPr>
              <a:t>, Martina Rösch</a:t>
            </a:r>
            <a:r>
              <a:rPr lang="fr-CH" sz="1200" baseline="30000" dirty="0">
                <a:solidFill>
                  <a:prstClr val="black"/>
                </a:solidFill>
                <a:ea typeface="+mn-ea"/>
              </a:rPr>
              <a:t>1</a:t>
            </a:r>
            <a:r>
              <a:rPr lang="fr-CH" sz="1200" dirty="0">
                <a:solidFill>
                  <a:prstClr val="black"/>
                </a:solidFill>
                <a:ea typeface="+mn-ea"/>
              </a:rPr>
              <a:t>, </a:t>
            </a:r>
            <a:r>
              <a:rPr lang="fr-CH" sz="1200" dirty="0" err="1">
                <a:solidFill>
                  <a:prstClr val="black"/>
                </a:solidFill>
                <a:ea typeface="+mn-ea"/>
              </a:rPr>
              <a:t>Theres</a:t>
            </a:r>
            <a:r>
              <a:rPr lang="fr-CH" sz="1200" dirty="0">
                <a:solidFill>
                  <a:prstClr val="black"/>
                </a:solidFill>
                <a:ea typeface="+mn-ea"/>
              </a:rPr>
              <a:t> Rutz</a:t>
            </a:r>
            <a:r>
              <a:rPr lang="fr-CH" sz="1200" baseline="30000" dirty="0">
                <a:solidFill>
                  <a:prstClr val="black"/>
                </a:solidFill>
                <a:ea typeface="+mn-ea"/>
              </a:rPr>
              <a:t>4</a:t>
            </a:r>
            <a:r>
              <a:rPr lang="fr-CH" sz="1200" dirty="0">
                <a:solidFill>
                  <a:prstClr val="black"/>
                </a:solidFill>
                <a:ea typeface="+mn-ea"/>
              </a:rPr>
              <a:t>, Daniel Schaffner</a:t>
            </a:r>
            <a:r>
              <a:rPr lang="fr-CH" sz="1200" baseline="30000" dirty="0">
                <a:solidFill>
                  <a:prstClr val="black"/>
                </a:solidFill>
                <a:ea typeface="+mn-ea"/>
              </a:rPr>
              <a:t>2</a:t>
            </a:r>
            <a:r>
              <a:rPr lang="fr-CH" sz="1200" dirty="0">
                <a:solidFill>
                  <a:prstClr val="black"/>
                </a:solidFill>
                <a:ea typeface="+mn-ea"/>
              </a:rPr>
              <a:t>, Johanna Schoop</a:t>
            </a:r>
            <a:r>
              <a:rPr lang="fr-CH" sz="1200" baseline="30000" dirty="0">
                <a:solidFill>
                  <a:prstClr val="black"/>
                </a:solidFill>
                <a:ea typeface="+mn-ea"/>
              </a:rPr>
              <a:t>1 </a:t>
            </a:r>
            <a:r>
              <a:rPr lang="fr-CH" sz="1200" dirty="0">
                <a:solidFill>
                  <a:prstClr val="black"/>
                </a:solidFill>
              </a:rPr>
              <a:t>,</a:t>
            </a:r>
            <a:r>
              <a:rPr lang="fr-CH" sz="1200" dirty="0">
                <a:solidFill>
                  <a:prstClr val="black"/>
                </a:solidFill>
                <a:ea typeface="+mn-ea"/>
              </a:rPr>
              <a:t> Hubert Schürmann</a:t>
            </a:r>
            <a:r>
              <a:rPr lang="fr-CH" sz="1200" baseline="30000" dirty="0">
                <a:solidFill>
                  <a:prstClr val="black"/>
                </a:solidFill>
                <a:ea typeface="+mn-ea"/>
              </a:rPr>
              <a:t>5</a:t>
            </a:r>
            <a:r>
              <a:rPr lang="fr-CH" sz="1200" dirty="0">
                <a:solidFill>
                  <a:prstClr val="black"/>
                </a:solidFill>
                <a:ea typeface="+mn-ea"/>
              </a:rPr>
              <a:t>, Bea Vonlanthen</a:t>
            </a:r>
            <a:r>
              <a:rPr lang="fr-CH" sz="1200" baseline="30000" dirty="0">
                <a:solidFill>
                  <a:prstClr val="black"/>
                </a:solidFill>
                <a:ea typeface="+mn-ea"/>
              </a:rPr>
              <a:t>2</a:t>
            </a:r>
            <a:r>
              <a:rPr lang="fr-CH" sz="1200" dirty="0">
                <a:solidFill>
                  <a:prstClr val="black"/>
                </a:solidFill>
                <a:ea typeface="+mn-ea"/>
              </a:rPr>
              <a:t> , </a:t>
            </a:r>
            <a:r>
              <a:rPr kumimoji="0" lang="fr-CH" sz="1200" b="0" i="0" u="none" strike="noStrike" kern="1200" cap="none" spc="0" normalizeH="0" baseline="0" noProof="0" dirty="0">
                <a:ln>
                  <a:noFill/>
                </a:ln>
                <a:solidFill>
                  <a:prstClr val="black"/>
                </a:solidFill>
                <a:effectLst/>
                <a:uLnTx/>
                <a:uFillTx/>
                <a:ea typeface="+mn-ea"/>
              </a:rPr>
              <a:t>Irene Weyermann</a:t>
            </a:r>
            <a:r>
              <a:rPr lang="fr-CH" sz="1200" baseline="30000" dirty="0">
                <a:solidFill>
                  <a:prstClr val="black"/>
                </a:solidFill>
                <a:ea typeface="+mn-ea"/>
              </a:rPr>
              <a:t>1</a:t>
            </a:r>
            <a:r>
              <a:rPr kumimoji="0" lang="fr-CH" sz="1200" b="0" i="0" u="none" strike="noStrike" kern="1200" cap="none" spc="0" normalizeH="0" baseline="0" noProof="0" dirty="0">
                <a:ln>
                  <a:noFill/>
                </a:ln>
                <a:solidFill>
                  <a:prstClr val="black"/>
                </a:solidFill>
                <a:effectLst/>
                <a:uLnTx/>
                <a:uFillTx/>
                <a:ea typeface="+mn-ea"/>
              </a:rPr>
              <a:t>, Corinne Zurbrügg</a:t>
            </a:r>
            <a:r>
              <a:rPr lang="fr-CH" sz="1200" baseline="30000" dirty="0">
                <a:solidFill>
                  <a:prstClr val="black"/>
                </a:solidFill>
                <a:ea typeface="+mn-ea"/>
              </a:rPr>
              <a:t>1</a:t>
            </a:r>
            <a:r>
              <a:rPr kumimoji="0" lang="fr-CH" sz="1200" b="0" i="0" u="none" strike="noStrike" kern="1200" cap="none" spc="0" normalizeH="0" baseline="0" noProof="0" dirty="0">
                <a:ln>
                  <a:noFill/>
                </a:ln>
                <a:solidFill>
                  <a:prstClr val="black"/>
                </a:solidFill>
                <a:effectLst/>
                <a:uLnTx/>
                <a:uFillTx/>
                <a:ea typeface="+mn-ea"/>
              </a:rPr>
              <a:t> </a:t>
            </a:r>
          </a:p>
          <a:p>
            <a:pPr marL="0" lvl="0" indent="0">
              <a:lnSpc>
                <a:spcPct val="100000"/>
              </a:lnSpc>
              <a:spcBef>
                <a:spcPts val="0"/>
              </a:spcBef>
              <a:buClrTx/>
              <a:buNone/>
              <a:defRPr/>
            </a:pPr>
            <a:endParaRPr kumimoji="0" lang="de-CH" sz="1200" b="0" i="0" u="none" strike="noStrike" kern="1200" cap="none" spc="0" normalizeH="0" baseline="0" noProof="0" dirty="0">
              <a:ln>
                <a:noFill/>
              </a:ln>
              <a:solidFill>
                <a:prstClr val="black"/>
              </a:solidFill>
              <a:effectLst/>
              <a:uLnTx/>
              <a:uFillTx/>
              <a:ea typeface="+mn-ea"/>
            </a:endParaRPr>
          </a:p>
          <a:p>
            <a:pPr marL="0" lvl="0" indent="0">
              <a:lnSpc>
                <a:spcPct val="100000"/>
              </a:lnSpc>
              <a:spcBef>
                <a:spcPts val="0"/>
              </a:spcBef>
              <a:buClrTx/>
              <a:buNone/>
              <a:defRPr/>
            </a:pPr>
            <a:r>
              <a:rPr lang="de-CH" sz="1200" baseline="30000" dirty="0">
                <a:solidFill>
                  <a:prstClr val="black"/>
                </a:solidFill>
                <a:ea typeface="+mn-ea"/>
              </a:rPr>
              <a:t>1</a:t>
            </a:r>
            <a:r>
              <a:rPr lang="de-CH" sz="1200" dirty="0">
                <a:solidFill>
                  <a:prstClr val="black"/>
                </a:solidFill>
                <a:ea typeface="+mn-ea"/>
              </a:rPr>
              <a:t>AGRIDEA, </a:t>
            </a:r>
            <a:r>
              <a:rPr lang="de-CH" sz="1200" baseline="30000" dirty="0">
                <a:solidFill>
                  <a:prstClr val="black"/>
                </a:solidFill>
                <a:ea typeface="+mn-ea"/>
              </a:rPr>
              <a:t>2</a:t>
            </a:r>
            <a:r>
              <a:rPr lang="de-CH" sz="1200" dirty="0">
                <a:solidFill>
                  <a:prstClr val="black"/>
                </a:solidFill>
                <a:ea typeface="+mn-ea"/>
              </a:rPr>
              <a:t>Agrofutura,</a:t>
            </a:r>
            <a:r>
              <a:rPr lang="de-CH" sz="1200" baseline="30000" dirty="0">
                <a:solidFill>
                  <a:prstClr val="black"/>
                </a:solidFill>
                <a:ea typeface="+mn-ea"/>
              </a:rPr>
              <a:t> 3</a:t>
            </a:r>
            <a:r>
              <a:rPr lang="de-CH" sz="1200" dirty="0">
                <a:solidFill>
                  <a:prstClr val="black"/>
                </a:solidFill>
                <a:ea typeface="+mn-ea"/>
              </a:rPr>
              <a:t>BioSuisse, </a:t>
            </a:r>
            <a:r>
              <a:rPr lang="de-CH" sz="1200" baseline="30000" dirty="0">
                <a:solidFill>
                  <a:prstClr val="black"/>
                </a:solidFill>
                <a:ea typeface="+mn-ea"/>
              </a:rPr>
              <a:t>4</a:t>
            </a:r>
            <a:r>
              <a:rPr lang="de-CH" sz="1200" dirty="0">
                <a:solidFill>
                  <a:prstClr val="black"/>
                </a:solidFill>
                <a:ea typeface="+mn-ea"/>
              </a:rPr>
              <a:t>FiBL, </a:t>
            </a:r>
            <a:r>
              <a:rPr lang="de-CH" sz="1200" baseline="30000" dirty="0">
                <a:solidFill>
                  <a:prstClr val="black"/>
                </a:solidFill>
                <a:ea typeface="+mn-ea"/>
              </a:rPr>
              <a:t>5</a:t>
            </a:r>
            <a:r>
              <a:rPr lang="de-CH" sz="1200" dirty="0">
                <a:solidFill>
                  <a:prstClr val="black"/>
                </a:solidFill>
                <a:ea typeface="+mn-ea"/>
              </a:rPr>
              <a:t>Schweizerische Vogelwarte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CH" sz="1200" b="1" dirty="0">
              <a:solidFill>
                <a:prstClr val="black"/>
              </a:solidFill>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CH" sz="1200" b="1" dirty="0">
                <a:solidFill>
                  <a:prstClr val="black"/>
                </a:solidFill>
                <a:ea typeface="+mn-ea"/>
              </a:rPr>
              <a:t>Übersetzung</a:t>
            </a:r>
            <a:r>
              <a:rPr kumimoji="0" lang="de-CH" sz="1200" b="1" i="0" u="none" strike="noStrike" kern="1200" cap="none" spc="0" normalizeH="0" baseline="0" noProof="0" dirty="0">
                <a:ln>
                  <a:noFill/>
                </a:ln>
                <a:solidFill>
                  <a:prstClr val="black"/>
                </a:solidFill>
                <a:effectLst/>
                <a:uLnTx/>
                <a:uFillTx/>
                <a:ea typeface="+mn-ea"/>
              </a:rPr>
              <a:t>:</a:t>
            </a:r>
            <a:r>
              <a:rPr lang="de-CH" sz="1200" dirty="0">
                <a:solidFill>
                  <a:prstClr val="black"/>
                </a:solidFill>
                <a:ea typeface="+mn-ea"/>
              </a:rPr>
              <a:t>Regula Benz, Pascale Cornuz (FiBL)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200" b="1"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1" i="0" u="none" strike="noStrike" kern="1200" cap="none" spc="0" normalizeH="0" baseline="0" noProof="0" dirty="0">
                <a:ln>
                  <a:noFill/>
                </a:ln>
                <a:solidFill>
                  <a:prstClr val="black"/>
                </a:solidFill>
                <a:effectLst/>
                <a:uLnTx/>
                <a:uFillTx/>
                <a:ea typeface="+mn-ea"/>
              </a:rPr>
              <a:t>Empfohlene Zitierweise: </a:t>
            </a:r>
            <a:r>
              <a:rPr lang="de-DE" sz="1200" dirty="0">
                <a:solidFill>
                  <a:prstClr val="black"/>
                </a:solidFill>
                <a:ea typeface="+mn-ea"/>
              </a:rPr>
              <a:t>Krummenacher J., </a:t>
            </a:r>
            <a:r>
              <a:rPr lang="de-DE" sz="1200" dirty="0" err="1">
                <a:solidFill>
                  <a:prstClr val="black"/>
                </a:solidFill>
                <a:ea typeface="+mn-ea"/>
              </a:rPr>
              <a:t>Chevillat</a:t>
            </a:r>
            <a:r>
              <a:rPr lang="de-DE" sz="1200" dirty="0">
                <a:solidFill>
                  <a:prstClr val="black"/>
                </a:solidFill>
                <a:ea typeface="+mn-ea"/>
              </a:rPr>
              <a:t> V., Zurbrügg C. (2025). Unterrichtsmaterial Lehrgang gesamtbetriebliche Biodiversitätsberatung der Agrofutura, FiBL und der AGRIDEA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CH"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1200" b="0" i="0" u="none" strike="noStrike" kern="1200" cap="none" spc="0" normalizeH="0" baseline="0" noProof="0" dirty="0">
                <a:ln>
                  <a:noFill/>
                </a:ln>
                <a:solidFill>
                  <a:prstClr val="black"/>
                </a:solidFill>
                <a:effectLst/>
                <a:uLnTx/>
                <a:uFillTx/>
                <a:ea typeface="+mn-ea"/>
              </a:rPr>
              <a:t>Der Foliensatz wurde mit finanzieller Unterstützung vom Bundesamt für Landwirtschaft, vom Bundesamt für Umwelt, von den Pilotkantonen </a:t>
            </a:r>
            <a:r>
              <a:rPr lang="de-CH" sz="1200" dirty="0">
                <a:effectLst/>
                <a:latin typeface="Arial" panose="020B0604020202020204" pitchFamily="34" charset="0"/>
                <a:ea typeface="Aptos" panose="020B0004020202020204" pitchFamily="34" charset="0"/>
              </a:rPr>
              <a:t>Bern, Freiburg,  Luzern, St. Gallen, Thurgau, Waadt und Zürich (Naturschutz- resp. Landwirtschaftsamt)</a:t>
            </a:r>
            <a:r>
              <a:rPr kumimoji="0" lang="de-CH" sz="1200" b="0" i="0" u="none" strike="noStrike" kern="1200" cap="none" spc="0" normalizeH="0" baseline="0" noProof="0" dirty="0">
                <a:ln>
                  <a:noFill/>
                </a:ln>
                <a:solidFill>
                  <a:prstClr val="black"/>
                </a:solidFill>
                <a:effectLst/>
                <a:uLnTx/>
                <a:uFillTx/>
                <a:ea typeface="+mn-ea"/>
              </a:rPr>
              <a:t> und von der Leopold Bachmann Stiftung realisiert. Den Geldgebern sei an dieser Stelle herzlich gedankt.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dirty="0">
              <a:ln>
                <a:noFill/>
              </a:ln>
              <a:solidFill>
                <a:prstClr val="black"/>
              </a:solidFill>
              <a:effectLst/>
              <a:uLnTx/>
              <a:uFillTx/>
              <a:ea typeface="+mn-ea"/>
            </a:endParaRPr>
          </a:p>
          <a:p>
            <a:pPr marL="0" lvl="0" indent="0">
              <a:lnSpc>
                <a:spcPct val="100000"/>
              </a:lnSpc>
              <a:spcBef>
                <a:spcPts val="0"/>
              </a:spcBef>
              <a:buClrTx/>
              <a:buNone/>
              <a:defRPr/>
            </a:pPr>
            <a:r>
              <a:rPr kumimoji="0" lang="de-DE" sz="1200" b="0" i="0" u="none" strike="noStrike" kern="1200" cap="none" spc="0" normalizeH="0" baseline="0" noProof="0" dirty="0">
                <a:ln>
                  <a:noFill/>
                </a:ln>
                <a:solidFill>
                  <a:prstClr val="black"/>
                </a:solidFill>
                <a:effectLst/>
                <a:uLnTx/>
                <a:uFillTx/>
                <a:ea typeface="+mn-ea"/>
              </a:rPr>
              <a:t>Der Foliensatz steht unter </a:t>
            </a:r>
            <a:r>
              <a:rPr lang="de-CH" sz="1200" u="sng" dirty="0">
                <a:solidFill>
                  <a:prstClr val="black"/>
                </a:solidFill>
                <a:ea typeface="+mn-ea"/>
                <a:hlinkClick r:id="rId8"/>
              </a:rPr>
              <a:t>agrinatur.ch</a:t>
            </a:r>
            <a:r>
              <a:rPr lang="de-CH" sz="1200" dirty="0">
                <a:solidFill>
                  <a:prstClr val="black"/>
                </a:solidFill>
                <a:ea typeface="+mn-ea"/>
              </a:rPr>
              <a:t> </a:t>
            </a:r>
            <a:r>
              <a:rPr kumimoji="0" lang="de-DE" sz="1200" b="0" i="0" u="none" strike="noStrike" kern="1200" cap="none" spc="0" normalizeH="0" baseline="0" noProof="0" dirty="0">
                <a:ln>
                  <a:noFill/>
                </a:ln>
                <a:solidFill>
                  <a:prstClr val="black"/>
                </a:solidFill>
                <a:effectLst/>
                <a:uLnTx/>
                <a:uFillTx/>
                <a:ea typeface="+mn-ea"/>
              </a:rPr>
              <a:t> zum kostenlosen Download zur Verfügung.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solidFill>
                <a:effectLst/>
                <a:uLnTx/>
                <a:uFillTx/>
                <a:ea typeface="+mn-ea"/>
              </a:rPr>
              <a:t>Alle Angaben im Foliensatz basieren auf bestem Wissen und der Erfahrung der Autor*innen. Trotz </a:t>
            </a:r>
            <a:r>
              <a:rPr kumimoji="0" lang="de-DE" sz="1200" b="0" i="0" u="none" strike="noStrike" kern="1200" cap="none" spc="0" normalizeH="0" baseline="0" noProof="0" dirty="0" err="1">
                <a:ln>
                  <a:noFill/>
                </a:ln>
                <a:solidFill>
                  <a:prstClr val="black"/>
                </a:solidFill>
                <a:effectLst/>
                <a:uLnTx/>
                <a:uFillTx/>
                <a:ea typeface="+mn-ea"/>
              </a:rPr>
              <a:t>grösster</a:t>
            </a:r>
            <a:r>
              <a:rPr kumimoji="0" lang="de-DE" sz="1200" b="0" i="0" u="none" strike="noStrike" kern="1200" cap="none" spc="0" normalizeH="0" baseline="0" noProof="0" dirty="0">
                <a:ln>
                  <a:noFill/>
                </a:ln>
                <a:solidFill>
                  <a:prstClr val="black"/>
                </a:solidFill>
                <a:effectLst/>
                <a:uLnTx/>
                <a:uFillTx/>
                <a:ea typeface="+mn-ea"/>
              </a:rPr>
              <a:t> Sorgfalt sind Unrichtigkeiten und Anwendungsfehler nicht </a:t>
            </a:r>
            <a:r>
              <a:rPr kumimoji="0" lang="de-DE" sz="1200" b="0" i="0" u="none" strike="noStrike" kern="1200" cap="none" spc="0" normalizeH="0" baseline="0" noProof="0" dirty="0" err="1">
                <a:ln>
                  <a:noFill/>
                </a:ln>
                <a:solidFill>
                  <a:prstClr val="black"/>
                </a:solidFill>
                <a:effectLst/>
                <a:uLnTx/>
                <a:uFillTx/>
                <a:ea typeface="+mn-ea"/>
              </a:rPr>
              <a:t>auszuschliessen</a:t>
            </a:r>
            <a:r>
              <a:rPr kumimoji="0" lang="de-DE" sz="1200" b="0" i="0" u="none" strike="noStrike" kern="1200" cap="none" spc="0" normalizeH="0" baseline="0" noProof="0" dirty="0">
                <a:ln>
                  <a:noFill/>
                </a:ln>
                <a:solidFill>
                  <a:prstClr val="black"/>
                </a:solidFill>
                <a:effectLst/>
                <a:uLnTx/>
                <a:uFillTx/>
                <a:ea typeface="+mn-ea"/>
              </a:rPr>
              <a:t>. Daher können Autor*innen und Herausgeber keinerlei Haftung für etwa vorhandene inhaltliche Unrichtigkeiten, sowie für Schäden aus der Befolgung der Empfehlungen übernehmen.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solidFill>
                <a:effectLst/>
                <a:uLnTx/>
                <a:uFillTx/>
                <a:ea typeface="+mn-ea"/>
              </a:rPr>
              <a:t>2025 </a:t>
            </a:r>
            <a:r>
              <a:rPr kumimoji="0" lang="fr-FR" sz="1200" b="0" i="0" u="none" strike="noStrike" kern="1200" cap="none" spc="0" normalizeH="0" baseline="0" noProof="0" dirty="0">
                <a:ln>
                  <a:noFill/>
                </a:ln>
                <a:solidFill>
                  <a:prstClr val="black"/>
                </a:solidFill>
                <a:effectLst/>
                <a:uLnTx/>
                <a:uFillTx/>
                <a:ea typeface="+mn-ea"/>
              </a:rPr>
              <a:t>© </a:t>
            </a:r>
            <a:r>
              <a:rPr kumimoji="0" lang="fr-FR" sz="1200" b="0" i="0" u="none" strike="noStrike" kern="1200" cap="none" spc="0" normalizeH="0" baseline="0" noProof="0" dirty="0" err="1">
                <a:ln>
                  <a:noFill/>
                </a:ln>
                <a:solidFill>
                  <a:prstClr val="black"/>
                </a:solidFill>
                <a:effectLst/>
                <a:uLnTx/>
                <a:uFillTx/>
                <a:ea typeface="+mn-ea"/>
              </a:rPr>
              <a:t>Agrofutura</a:t>
            </a:r>
            <a:r>
              <a:rPr kumimoji="0" lang="fr-FR" sz="1200" b="0" i="0" u="none" strike="noStrike" kern="1200" cap="none" spc="0" normalizeH="0" baseline="0" noProof="0" dirty="0">
                <a:ln>
                  <a:noFill/>
                </a:ln>
                <a:solidFill>
                  <a:prstClr val="black"/>
                </a:solidFill>
                <a:effectLst/>
                <a:uLnTx/>
                <a:uFillTx/>
                <a:ea typeface="+mn-ea"/>
              </a:rPr>
              <a:t> AG, FiBL, AGRIDEA </a:t>
            </a:r>
            <a:endParaRPr kumimoji="0" lang="de-DE"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CH" sz="1200" b="1"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1200" b="1" i="0" u="none" strike="noStrike" kern="1200" cap="none" spc="0" normalizeH="0" baseline="0" noProof="0" dirty="0">
                <a:ln>
                  <a:noFill/>
                </a:ln>
                <a:solidFill>
                  <a:prstClr val="black"/>
                </a:solidFill>
                <a:effectLst/>
                <a:uLnTx/>
                <a:uFillTx/>
                <a:ea typeface="+mn-ea"/>
              </a:rPr>
              <a:t>Copyright</a:t>
            </a:r>
            <a:r>
              <a:rPr kumimoji="0" lang="de-CH" sz="1200" b="0" i="0" u="none" strike="noStrike" kern="1200" cap="none" spc="0" normalizeH="0" baseline="0" noProof="0" dirty="0">
                <a:ln>
                  <a:noFill/>
                </a:ln>
                <a:solidFill>
                  <a:prstClr val="black"/>
                </a:solidFill>
                <a:effectLst/>
                <a:uLnTx/>
                <a:uFillTx/>
                <a:ea typeface="+mn-ea"/>
              </a:rPr>
              <a:t>: Die  Fotos dürfen nur zu Aus- und Weiterbildungszwecken zum Thema Biodiversität auf dem Landwirtschaftsbetrieb verwendet werden.  Alle Rechte liegen bei den Autoren.</a:t>
            </a:r>
          </a:p>
          <a:p>
            <a:pPr marL="0" indent="0">
              <a:buNone/>
            </a:pPr>
            <a:endParaRPr lang="de-CH" dirty="0"/>
          </a:p>
        </p:txBody>
      </p:sp>
      <p:sp>
        <p:nvSpPr>
          <p:cNvPr id="4" name="Titel 3"/>
          <p:cNvSpPr>
            <a:spLocks noGrp="1"/>
          </p:cNvSpPr>
          <p:nvPr>
            <p:ph type="title"/>
          </p:nvPr>
        </p:nvSpPr>
        <p:spPr/>
        <p:txBody>
          <a:bodyPr/>
          <a:lstStyle/>
          <a:p>
            <a:r>
              <a:rPr lang="de-DE" dirty="0"/>
              <a:t>Impressum</a:t>
            </a:r>
            <a:endParaRPr lang="de-CH" dirty="0"/>
          </a:p>
        </p:txBody>
      </p:sp>
    </p:spTree>
    <p:extLst>
      <p:ext uri="{BB962C8B-B14F-4D97-AF65-F5344CB8AC3E}">
        <p14:creationId xmlns:p14="http://schemas.microsoft.com/office/powerpoint/2010/main" val="2662044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9725F141-2290-851C-01DF-FFDDFC73D27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867883" y="1399180"/>
            <a:ext cx="1647467" cy="2343873"/>
          </a:xfrm>
          <a:prstGeom prst="rect">
            <a:avLst/>
          </a:prstGeom>
        </p:spPr>
      </p:pic>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628649" y="1403053"/>
            <a:ext cx="6031583" cy="4680000"/>
          </a:xfrm>
        </p:spPr>
        <p:txBody>
          <a:bodyPr>
            <a:noAutofit/>
          </a:bodyPr>
          <a:lstStyle/>
          <a:p>
            <a:pPr marL="0" indent="0">
              <a:buNone/>
            </a:pPr>
            <a:r>
              <a:rPr lang="de-CH" sz="1200" dirty="0"/>
              <a:t>Umweltziele Landwirtschaft</a:t>
            </a:r>
          </a:p>
          <a:p>
            <a:pPr marL="0" indent="0">
              <a:buNone/>
            </a:pPr>
            <a:r>
              <a:rPr lang="de-CH" sz="1100" dirty="0"/>
              <a:t>Ziel 1:  </a:t>
            </a:r>
            <a:r>
              <a:rPr lang="de-CH" sz="1100" b="0" u="none" strike="noStrike" baseline="0" dirty="0"/>
              <a:t>Die Landwirtschaft leistet einen wesentlichen Beitrag zur Erhaltung und Förderung der Biodiversität. Dies umfasst die Aspekte 1. Artenvielfalt und Vielfalt von Lebensräumen, 2. genetische Vielfalt innerhalb der Arten sowie 3. funktionale Biodiversität.</a:t>
            </a:r>
          </a:p>
          <a:p>
            <a:pPr>
              <a:buFont typeface="+mj-lt"/>
              <a:buAutoNum type="arabicPeriod"/>
            </a:pPr>
            <a:r>
              <a:rPr lang="de-CH" sz="1100" b="0" u="none" strike="noStrike" baseline="0" dirty="0">
                <a:highlight>
                  <a:srgbClr val="FFFF00"/>
                </a:highlight>
              </a:rPr>
              <a:t>Die Landwirtschaft sichert und fördert </a:t>
            </a:r>
            <a:r>
              <a:rPr lang="de-CH" sz="1100" b="0" u="none" strike="noStrike" baseline="0" dirty="0"/>
              <a:t>die einheimischen, schwerpunktmässig auf der landwirtschaftlich genutzten Fläche vorkommenden oder von der landwirtschaftlichen Nutzung abhängigen </a:t>
            </a:r>
            <a:r>
              <a:rPr lang="de-CH" sz="1100" b="0" u="none" strike="noStrike" baseline="0" dirty="0">
                <a:highlight>
                  <a:srgbClr val="FFFF00"/>
                </a:highlight>
              </a:rPr>
              <a:t>Arten</a:t>
            </a:r>
            <a:r>
              <a:rPr lang="de-CH" sz="1100" b="0" u="none" strike="noStrike" baseline="0" dirty="0"/>
              <a:t> (nach BAFU und BLW 2008, Anhang 1) </a:t>
            </a:r>
            <a:r>
              <a:rPr lang="de-CH" sz="1100" b="0" u="none" strike="noStrike" baseline="0" dirty="0">
                <a:highlight>
                  <a:srgbClr val="FFFF00"/>
                </a:highlight>
              </a:rPr>
              <a:t>und Lebensräume </a:t>
            </a:r>
            <a:r>
              <a:rPr lang="de-CH" sz="1100" b="0" u="none" strike="noStrike" baseline="0" dirty="0"/>
              <a:t>(nach BAFU und BLW 2008, Anhang 2) in ihrem natürlichen Verbreitungsgebiet. Die Bestände der </a:t>
            </a:r>
            <a:r>
              <a:rPr lang="de-CH" sz="1100" b="0" u="none" strike="noStrike" baseline="0" dirty="0">
                <a:highlight>
                  <a:srgbClr val="FFFF00"/>
                </a:highlight>
              </a:rPr>
              <a:t>Zielarten werden erhalten und gefördert</a:t>
            </a:r>
            <a:r>
              <a:rPr lang="de-CH" sz="1100" b="0" u="none" strike="noStrike" baseline="0" dirty="0"/>
              <a:t>. Die Bestände der </a:t>
            </a:r>
            <a:r>
              <a:rPr lang="de-CH" sz="1100" b="0" u="none" strike="noStrike" baseline="0" dirty="0">
                <a:highlight>
                  <a:srgbClr val="FFFF00"/>
                </a:highlight>
              </a:rPr>
              <a:t>Leitarten werden gefördert, indem geeignete Lebensräume in ausreichender Fläche </a:t>
            </a:r>
            <a:r>
              <a:rPr lang="de-CH" sz="1100" b="0" u="none" strike="noStrike" baseline="0" dirty="0"/>
              <a:t>und in der nötigen Qualität und räumlichen Verteilung zur Verfügung gestellt werden.</a:t>
            </a:r>
          </a:p>
          <a:p>
            <a:pPr>
              <a:buFont typeface="+mj-lt"/>
              <a:buAutoNum type="arabicPeriod"/>
            </a:pPr>
            <a:r>
              <a:rPr lang="de-CH" sz="1100" b="0" u="none" strike="noStrike" baseline="0" dirty="0"/>
              <a:t>Die Landwirtschaft erhält und fördert die genetische Vielfalt von einheimischen wildlebenden Verwandten der Kulturpflanzen, von einheimischen Wildpflanzen, die für Ernährung und Landwirtschaft genutzt werden, sowie von anderen einheimischen, schwerpunktmässig auf der landwirtschaftlich genutzten Fläche vorkommenden wildlebenden Arten. Sie leistet zudem einen wesentlichen Beitrag zur Erhaltung und nachhaltigen Nutzung von einheimischen Sorten landwirtschaftlicher Kulturpflanzen und von Schweizer Rassen.</a:t>
            </a:r>
          </a:p>
          <a:p>
            <a:pPr>
              <a:buFont typeface="+mj-lt"/>
              <a:buAutoNum type="arabicPeriod"/>
            </a:pPr>
            <a:r>
              <a:rPr lang="de-CH" sz="1100" b="0" u="none" strike="noStrike" baseline="0" dirty="0"/>
              <a:t>Die Landwirtschaft bewahrt und fördert die von der Biodiversität erbrachten Ökosystemleistungen. </a:t>
            </a:r>
          </a:p>
        </p:txBody>
      </p:sp>
      <p:sp>
        <p:nvSpPr>
          <p:cNvPr id="7" name="Textfeld 6">
            <a:extLst>
              <a:ext uri="{FF2B5EF4-FFF2-40B4-BE49-F238E27FC236}">
                <a16:creationId xmlns:a16="http://schemas.microsoft.com/office/drawing/2014/main" id="{94C6F83C-0B19-55F9-5180-BB6B48536944}"/>
              </a:ext>
            </a:extLst>
          </p:cNvPr>
          <p:cNvSpPr txBox="1"/>
          <p:nvPr/>
        </p:nvSpPr>
        <p:spPr>
          <a:xfrm>
            <a:off x="6865883" y="3821718"/>
            <a:ext cx="1977432" cy="215444"/>
          </a:xfrm>
          <a:prstGeom prst="rect">
            <a:avLst/>
          </a:prstGeom>
          <a:noFill/>
        </p:spPr>
        <p:txBody>
          <a:bodyPr wrap="square" rtlCol="0">
            <a:spAutoFit/>
          </a:bodyPr>
          <a:lstStyle/>
          <a:p>
            <a:r>
              <a:rPr lang="de-CH" sz="800" dirty="0">
                <a:latin typeface="Arial" panose="020B0604020202020204" pitchFamily="34" charset="0"/>
                <a:cs typeface="Arial" panose="020B0604020202020204" pitchFamily="34" charset="0"/>
              </a:rPr>
              <a:t>Quelle: https://www.bafu.admin.ch</a:t>
            </a:r>
          </a:p>
        </p:txBody>
      </p:sp>
      <p:sp>
        <p:nvSpPr>
          <p:cNvPr id="5" name="Foliennummernplatzhalter 8">
            <a:extLst>
              <a:ext uri="{FF2B5EF4-FFF2-40B4-BE49-F238E27FC236}">
                <a16:creationId xmlns:a16="http://schemas.microsoft.com/office/drawing/2014/main" id="{D76F87AA-8242-7BF8-1EC5-B2F103882076}"/>
              </a:ext>
            </a:extLst>
          </p:cNvPr>
          <p:cNvSpPr>
            <a:spLocks noGrp="1"/>
          </p:cNvSpPr>
          <p:nvPr>
            <p:ph type="sldNum" sz="quarter" idx="4"/>
          </p:nvPr>
        </p:nvSpPr>
        <p:spPr>
          <a:xfrm>
            <a:off x="8100392" y="6356350"/>
            <a:ext cx="452687" cy="360000"/>
          </a:xfrm>
        </p:spPr>
        <p:txBody>
          <a:bodyPr/>
          <a:lstStyle/>
          <a:p>
            <a:fld id="{8543D2B0-58C7-4711-8976-E7A128C2074B}" type="slidenum">
              <a:rPr lang="de-CH" smtClean="0"/>
              <a:t>12</a:t>
            </a:fld>
            <a:endParaRPr lang="de-CH" dirty="0"/>
          </a:p>
        </p:txBody>
      </p:sp>
      <p:sp>
        <p:nvSpPr>
          <p:cNvPr id="9" name="Titel 1">
            <a:extLst>
              <a:ext uri="{FF2B5EF4-FFF2-40B4-BE49-F238E27FC236}">
                <a16:creationId xmlns:a16="http://schemas.microsoft.com/office/drawing/2014/main" id="{3D01441D-FEF1-FF9C-C4F8-15BB6553F95B}"/>
              </a:ext>
            </a:extLst>
          </p:cNvPr>
          <p:cNvSpPr>
            <a:spLocks noGrp="1"/>
          </p:cNvSpPr>
          <p:nvPr>
            <p:ph type="title" idx="4294967295"/>
          </p:nvPr>
        </p:nvSpPr>
        <p:spPr>
          <a:xfrm>
            <a:off x="413969" y="365246"/>
            <a:ext cx="7886700" cy="720000"/>
          </a:xfrm>
        </p:spPr>
        <p:txBody>
          <a:bodyPr>
            <a:normAutofit/>
          </a:body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32892481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1CE9F7B0-504C-5AB0-9842-97C9578E3D63}"/>
              </a:ext>
            </a:extLst>
          </p:cNvPr>
          <p:cNvSpPr txBox="1"/>
          <p:nvPr/>
        </p:nvSpPr>
        <p:spPr>
          <a:xfrm>
            <a:off x="628650" y="2290793"/>
            <a:ext cx="3655318" cy="3416320"/>
          </a:xfrm>
          <a:prstGeom prst="rect">
            <a:avLst/>
          </a:prstGeom>
          <a:noFill/>
          <a:ln>
            <a:noFill/>
          </a:ln>
        </p:spPr>
        <p:txBody>
          <a:bodyPr wrap="square" rtlCol="0">
            <a:spAutoFit/>
          </a:bodyPr>
          <a:lstStyle/>
          <a:p>
            <a:r>
              <a:rPr lang="de-CH" sz="2400" dirty="0">
                <a:latin typeface="Arial" panose="020B0604020202020204" pitchFamily="34" charset="0"/>
                <a:cs typeface="Arial" panose="020B0604020202020204" pitchFamily="34" charset="0"/>
              </a:rPr>
              <a:t>OPAL-Bericht sagt, was pro Region nötig ist, um die Umweltziele Landwirtschaft im Bereich Arten und Lebensräume zu erreichen (aus wissenschaftlicher Sicht, Expertenschätzung).</a:t>
            </a:r>
            <a:endParaRPr lang="de-CH" sz="2400" dirty="0">
              <a:solidFill>
                <a:srgbClr val="FF0000"/>
              </a:solidFill>
              <a:latin typeface="Arial" panose="020B0604020202020204" pitchFamily="34" charset="0"/>
              <a:cs typeface="Arial" panose="020B0604020202020204" pitchFamily="34" charset="0"/>
            </a:endParaRPr>
          </a:p>
        </p:txBody>
      </p:sp>
      <p:pic>
        <p:nvPicPr>
          <p:cNvPr id="5" name="Grafik 4">
            <a:extLst>
              <a:ext uri="{FF2B5EF4-FFF2-40B4-BE49-F238E27FC236}">
                <a16:creationId xmlns:a16="http://schemas.microsoft.com/office/drawing/2014/main" id="{D28075D2-8EFE-1E8A-9E97-B308C9FB019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48064" y="2290793"/>
            <a:ext cx="3019789" cy="4021931"/>
          </a:xfrm>
          <a:prstGeom prst="rect">
            <a:avLst/>
          </a:prstGeom>
          <a:ln>
            <a:solidFill>
              <a:schemeClr val="tx1"/>
            </a:solidFill>
          </a:ln>
        </p:spPr>
      </p:pic>
      <p:sp>
        <p:nvSpPr>
          <p:cNvPr id="7" name="Fußzeilenplatzhalter 1">
            <a:extLst>
              <a:ext uri="{FF2B5EF4-FFF2-40B4-BE49-F238E27FC236}">
                <a16:creationId xmlns:a16="http://schemas.microsoft.com/office/drawing/2014/main" id="{2DBF0F01-A2FA-AF7E-A1DD-A74BF23E2FC7}"/>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8" name="Foliennummernplatzhalter 4">
            <a:extLst>
              <a:ext uri="{FF2B5EF4-FFF2-40B4-BE49-F238E27FC236}">
                <a16:creationId xmlns:a16="http://schemas.microsoft.com/office/drawing/2014/main" id="{514345C8-41E7-9C14-9133-E33FB6166C1E}"/>
              </a:ext>
            </a:extLst>
          </p:cNvPr>
          <p:cNvSpPr>
            <a:spLocks noGrp="1"/>
          </p:cNvSpPr>
          <p:nvPr>
            <p:ph type="sldNum" sz="quarter" idx="4"/>
          </p:nvPr>
        </p:nvSpPr>
        <p:spPr>
          <a:xfrm>
            <a:off x="8028384" y="6368928"/>
            <a:ext cx="486966" cy="360000"/>
          </a:xfrm>
        </p:spPr>
        <p:txBody>
          <a:bodyPr/>
          <a:lstStyle/>
          <a:p>
            <a:fld id="{8543D2B0-58C7-4711-8976-E7A128C2074B}" type="slidenum">
              <a:rPr lang="de-CH" smtClean="0"/>
              <a:t>13</a:t>
            </a:fld>
            <a:endParaRPr lang="de-CH" dirty="0"/>
          </a:p>
        </p:txBody>
      </p:sp>
      <p:sp>
        <p:nvSpPr>
          <p:cNvPr id="9" name="Titel 1">
            <a:extLst>
              <a:ext uri="{FF2B5EF4-FFF2-40B4-BE49-F238E27FC236}">
                <a16:creationId xmlns:a16="http://schemas.microsoft.com/office/drawing/2014/main" id="{515E80FE-3482-8776-2CAB-2D372BA6BAAB}"/>
              </a:ext>
            </a:extLst>
          </p:cNvPr>
          <p:cNvSpPr>
            <a:spLocks noGrp="1"/>
          </p:cNvSpPr>
          <p:nvPr>
            <p:ph type="title" idx="4294967295"/>
          </p:nvPr>
        </p:nvSpPr>
        <p:spPr>
          <a:xfrm>
            <a:off x="413969" y="365246"/>
            <a:ext cx="7886700" cy="720000"/>
          </a:xfrm>
        </p:spPr>
        <p:txBody>
          <a:bodyPr>
            <a:normAutofit/>
          </a:body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1547003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76C0CA12-0D50-4405-9E5E-8B5E540EA1D0}"/>
              </a:ext>
            </a:extLst>
          </p:cNvPr>
          <p:cNvSpPr>
            <a:spLocks noGrp="1"/>
          </p:cNvSpPr>
          <p:nvPr>
            <p:ph idx="1"/>
          </p:nvPr>
        </p:nvSpPr>
        <p:spPr>
          <a:xfrm>
            <a:off x="3757612" y="2276872"/>
            <a:ext cx="4757738" cy="4021930"/>
          </a:xfrm>
        </p:spPr>
        <p:txBody>
          <a:bodyPr>
            <a:normAutofit fontScale="85000" lnSpcReduction="10000"/>
          </a:bodyPr>
          <a:lstStyle/>
          <a:p>
            <a:pPr marL="0" indent="0">
              <a:buNone/>
            </a:pPr>
            <a:r>
              <a:rPr lang="de-CH" sz="1800" dirty="0">
                <a:solidFill>
                  <a:srgbClr val="000000"/>
                </a:solidFill>
                <a:effectLst/>
                <a:latin typeface="Arial" panose="020B0604020202020204" pitchFamily="34" charset="0"/>
                <a:ea typeface="Calibri" panose="020F0502020204030204" pitchFamily="34" charset="0"/>
              </a:rPr>
              <a:t>Der OPAL-Bericht wurde von Fachexperten im Auftrag der Bundesämter BAFU und BLW erarbeitet.</a:t>
            </a:r>
          </a:p>
          <a:p>
            <a:pPr marL="0" indent="0">
              <a:buNone/>
            </a:pPr>
            <a:r>
              <a:rPr lang="de-CH" sz="1800" b="1" dirty="0">
                <a:solidFill>
                  <a:srgbClr val="000000"/>
                </a:solidFill>
                <a:ea typeface="Calibri" panose="020F0502020204030204" pitchFamily="34" charset="0"/>
              </a:rPr>
              <a:t>Der OPAL-Bericht zeigt auf, was genau und wie viel davon wo nötig ist, um das Biodiversitäts-Teilziel 1 der Umweltziele Landwirtschaft zu erfüllen.</a:t>
            </a:r>
          </a:p>
          <a:p>
            <a:r>
              <a:rPr lang="de-CH" sz="1800" dirty="0">
                <a:solidFill>
                  <a:srgbClr val="000000"/>
                </a:solidFill>
                <a:ea typeface="Calibri" panose="020F0502020204030204" pitchFamily="34" charset="0"/>
              </a:rPr>
              <a:t>Quantitative Ziele pro Region.</a:t>
            </a:r>
          </a:p>
          <a:p>
            <a:r>
              <a:rPr lang="de-CH" sz="1800" dirty="0">
                <a:solidFill>
                  <a:srgbClr val="000000"/>
                </a:solidFill>
                <a:ea typeface="Calibri" panose="020F0502020204030204" pitchFamily="34" charset="0"/>
              </a:rPr>
              <a:t>Qualitative Ziele pro Region.</a:t>
            </a:r>
          </a:p>
          <a:p>
            <a:r>
              <a:rPr lang="de-CH" sz="1800" dirty="0">
                <a:solidFill>
                  <a:srgbClr val="000000"/>
                </a:solidFill>
                <a:ea typeface="Calibri" panose="020F0502020204030204" pitchFamily="34" charset="0"/>
              </a:rPr>
              <a:t>Welche Lebensraumtypen müssen in welcher Region speziell gefördert werden.</a:t>
            </a:r>
          </a:p>
          <a:p>
            <a:r>
              <a:rPr lang="de-CH" sz="1800" dirty="0">
                <a:solidFill>
                  <a:srgbClr val="000000"/>
                </a:solidFill>
                <a:ea typeface="Calibri" panose="020F0502020204030204" pitchFamily="34" charset="0"/>
              </a:rPr>
              <a:t>Welche Ziel- und Leitarten müssen in welcher Region gefördert werden.</a:t>
            </a:r>
          </a:p>
          <a:p>
            <a:pPr marL="0" indent="0">
              <a:buNone/>
            </a:pPr>
            <a:endParaRPr lang="de-CH" dirty="0"/>
          </a:p>
        </p:txBody>
      </p:sp>
      <p:pic>
        <p:nvPicPr>
          <p:cNvPr id="8" name="Grafik 7">
            <a:extLst>
              <a:ext uri="{FF2B5EF4-FFF2-40B4-BE49-F238E27FC236}">
                <a16:creationId xmlns:a16="http://schemas.microsoft.com/office/drawing/2014/main" id="{FC14E5EC-17D7-A18F-5B94-08C5EF0E23C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8650" y="2177888"/>
            <a:ext cx="3019789" cy="4021931"/>
          </a:xfrm>
          <a:prstGeom prst="rect">
            <a:avLst/>
          </a:prstGeom>
          <a:ln>
            <a:solidFill>
              <a:schemeClr val="tx1"/>
            </a:solidFill>
          </a:ln>
        </p:spPr>
      </p:pic>
      <p:sp>
        <p:nvSpPr>
          <p:cNvPr id="5" name="Titel 1">
            <a:extLst>
              <a:ext uri="{FF2B5EF4-FFF2-40B4-BE49-F238E27FC236}">
                <a16:creationId xmlns:a16="http://schemas.microsoft.com/office/drawing/2014/main" id="{B6EBE20F-7E58-ABF0-F8DF-AA9A6D58265C}"/>
              </a:ext>
            </a:extLst>
          </p:cNvPr>
          <p:cNvSpPr>
            <a:spLocks noGrp="1"/>
          </p:cNvSpPr>
          <p:nvPr>
            <p:ph type="title" idx="4294967295"/>
          </p:nvPr>
        </p:nvSpPr>
        <p:spPr>
          <a:xfrm>
            <a:off x="628650" y="365127"/>
            <a:ext cx="7886700" cy="720000"/>
          </a:xfrm>
        </p:spPr>
        <p:txBody>
          <a:bodyPr/>
          <a:lstStyle/>
          <a:p>
            <a:r>
              <a:rPr lang="en-US" dirty="0" err="1"/>
              <a:t>Lebensraumziel</a:t>
            </a:r>
            <a:r>
              <a:rPr lang="en-US" dirty="0"/>
              <a:t>, </a:t>
            </a:r>
            <a:r>
              <a:rPr lang="en-US" dirty="0" err="1"/>
              <a:t>Qualitätsziel</a:t>
            </a:r>
            <a:r>
              <a:rPr lang="en-US" dirty="0"/>
              <a:t> und </a:t>
            </a:r>
            <a:r>
              <a:rPr lang="en-US" dirty="0" err="1"/>
              <a:t>genetische</a:t>
            </a:r>
            <a:r>
              <a:rPr lang="en-US" dirty="0"/>
              <a:t> </a:t>
            </a:r>
            <a:r>
              <a:rPr lang="en-US" dirty="0" err="1"/>
              <a:t>Vielfalt</a:t>
            </a:r>
            <a:endParaRPr lang="de-CH" dirty="0"/>
          </a:p>
        </p:txBody>
      </p:sp>
      <p:sp>
        <p:nvSpPr>
          <p:cNvPr id="2" name="TextBox 11">
            <a:extLst>
              <a:ext uri="{FF2B5EF4-FFF2-40B4-BE49-F238E27FC236}">
                <a16:creationId xmlns:a16="http://schemas.microsoft.com/office/drawing/2014/main" id="{B7624928-37F8-73DC-FC1D-0D4C5E28014E}"/>
              </a:ext>
            </a:extLst>
          </p:cNvPr>
          <p:cNvSpPr txBox="1"/>
          <p:nvPr/>
        </p:nvSpPr>
        <p:spPr>
          <a:xfrm>
            <a:off x="592974" y="1169361"/>
            <a:ext cx="7886700" cy="830997"/>
          </a:xfrm>
          <a:prstGeom prst="rect">
            <a:avLst/>
          </a:prstGeom>
          <a:solidFill>
            <a:srgbClr val="FFC000"/>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OPAL-Bericht: Operationalisierung der Umweltziele Landwirtschaft im Bereich Arten und Lebensräume </a:t>
            </a:r>
          </a:p>
        </p:txBody>
      </p:sp>
      <p:pic>
        <p:nvPicPr>
          <p:cNvPr id="9" name="Grafik 8">
            <a:extLst>
              <a:ext uri="{FF2B5EF4-FFF2-40B4-BE49-F238E27FC236}">
                <a16:creationId xmlns:a16="http://schemas.microsoft.com/office/drawing/2014/main" id="{AB1AD5A9-AC2C-7010-F0EC-0604692B829C}"/>
              </a:ext>
            </a:extLst>
          </p:cNvPr>
          <p:cNvPicPr>
            <a:picLocks noChangeAspect="1"/>
          </p:cNvPicPr>
          <p:nvPr/>
        </p:nvPicPr>
        <p:blipFill>
          <a:blip r:embed="rId3"/>
          <a:stretch>
            <a:fillRect/>
          </a:stretch>
        </p:blipFill>
        <p:spPr>
          <a:xfrm>
            <a:off x="0" y="36810"/>
            <a:ext cx="9144000" cy="6344518"/>
          </a:xfrm>
          <a:prstGeom prst="rect">
            <a:avLst/>
          </a:prstGeom>
        </p:spPr>
      </p:pic>
      <p:sp>
        <p:nvSpPr>
          <p:cNvPr id="10" name="Ellipse 9">
            <a:extLst>
              <a:ext uri="{FF2B5EF4-FFF2-40B4-BE49-F238E27FC236}">
                <a16:creationId xmlns:a16="http://schemas.microsoft.com/office/drawing/2014/main" id="{F7C9E1CC-8009-5B68-40B7-D996AA981A1C}"/>
              </a:ext>
            </a:extLst>
          </p:cNvPr>
          <p:cNvSpPr/>
          <p:nvPr/>
        </p:nvSpPr>
        <p:spPr>
          <a:xfrm>
            <a:off x="4788024" y="1131098"/>
            <a:ext cx="144016" cy="14401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CH"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feld 10">
            <a:extLst>
              <a:ext uri="{FF2B5EF4-FFF2-40B4-BE49-F238E27FC236}">
                <a16:creationId xmlns:a16="http://schemas.microsoft.com/office/drawing/2014/main" id="{D46F669D-AD64-7BF8-C9FB-B13D5B104232}"/>
              </a:ext>
            </a:extLst>
          </p:cNvPr>
          <p:cNvSpPr txBox="1"/>
          <p:nvPr/>
        </p:nvSpPr>
        <p:spPr>
          <a:xfrm>
            <a:off x="4932040" y="1259732"/>
            <a:ext cx="1584176" cy="923330"/>
          </a:xfrm>
          <a:prstGeom prst="rect">
            <a:avLst/>
          </a:prstGeom>
          <a:solidFill>
            <a:schemeClr val="bg1"/>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1800" b="0" i="0" u="none" strike="noStrike" kern="1200" cap="none" spc="0" normalizeH="0" baseline="0" noProof="0" dirty="0">
                <a:ln>
                  <a:noFill/>
                </a:ln>
                <a:solidFill>
                  <a:prstClr val="black"/>
                </a:solidFill>
                <a:effectLst/>
                <a:uLnTx/>
                <a:uFillTx/>
                <a:latin typeface="Calibri" panose="020F0502020204030204"/>
                <a:ea typeface="+mn-ea"/>
                <a:cs typeface="+mn-cs"/>
              </a:rPr>
              <a:t>Othmarsingen: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1800" b="0" i="0" u="none" strike="noStrike" kern="1200" cap="none" spc="0" normalizeH="0" baseline="0" noProof="0" dirty="0">
                <a:ln>
                  <a:noFill/>
                </a:ln>
                <a:solidFill>
                  <a:prstClr val="black"/>
                </a:solidFill>
                <a:effectLst/>
                <a:uLnTx/>
                <a:uFillTx/>
                <a:latin typeface="Calibri" panose="020F0502020204030204"/>
                <a:ea typeface="+mn-ea"/>
                <a:cs typeface="+mn-cs"/>
              </a:rPr>
              <a:t>Hauptregion 1, Subregion 1.2</a:t>
            </a:r>
          </a:p>
        </p:txBody>
      </p:sp>
      <p:sp>
        <p:nvSpPr>
          <p:cNvPr id="7" name="Fußzeilenplatzhalter 1">
            <a:extLst>
              <a:ext uri="{FF2B5EF4-FFF2-40B4-BE49-F238E27FC236}">
                <a16:creationId xmlns:a16="http://schemas.microsoft.com/office/drawing/2014/main" id="{C23EE8C1-C0C5-DB4F-8589-9E0548A23A53}"/>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12" name="Foliennummernplatzhalter 4">
            <a:extLst>
              <a:ext uri="{FF2B5EF4-FFF2-40B4-BE49-F238E27FC236}">
                <a16:creationId xmlns:a16="http://schemas.microsoft.com/office/drawing/2014/main" id="{4AA581D2-5C33-2021-62F6-C2707185EF7F}"/>
              </a:ext>
            </a:extLst>
          </p:cNvPr>
          <p:cNvSpPr>
            <a:spLocks noGrp="1"/>
          </p:cNvSpPr>
          <p:nvPr>
            <p:ph type="sldNum" sz="quarter" idx="4"/>
          </p:nvPr>
        </p:nvSpPr>
        <p:spPr>
          <a:xfrm>
            <a:off x="8155350" y="6368928"/>
            <a:ext cx="360000" cy="360000"/>
          </a:xfrm>
        </p:spPr>
        <p:txBody>
          <a:bodyPr/>
          <a:lstStyle/>
          <a:p>
            <a:fld id="{8543D2B0-58C7-4711-8976-E7A128C2074B}" type="slidenum">
              <a:rPr lang="de-CH" smtClean="0"/>
              <a:t>14</a:t>
            </a:fld>
            <a:endParaRPr lang="de-CH" dirty="0"/>
          </a:p>
        </p:txBody>
      </p:sp>
    </p:spTree>
    <p:extLst>
      <p:ext uri="{BB962C8B-B14F-4D97-AF65-F5344CB8AC3E}">
        <p14:creationId xmlns:p14="http://schemas.microsoft.com/office/powerpoint/2010/main" val="33404411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1">
            <a:extLst>
              <a:ext uri="{FF2B5EF4-FFF2-40B4-BE49-F238E27FC236}">
                <a16:creationId xmlns:a16="http://schemas.microsoft.com/office/drawing/2014/main" id="{632049CB-BF02-4EE7-3514-83CB4E5E9443}"/>
              </a:ext>
            </a:extLst>
          </p:cNvPr>
          <p:cNvSpPr>
            <a:spLocks noGrp="1"/>
          </p:cNvSpPr>
          <p:nvPr>
            <p:ph type="ftr" sz="quarter" idx="11"/>
          </p:nvPr>
        </p:nvSpPr>
        <p:spPr>
          <a:xfrm>
            <a:off x="4960800" y="6356350"/>
            <a:ext cx="2880000" cy="360000"/>
          </a:xfrm>
        </p:spPr>
        <p:txBody>
          <a:bodyPr/>
          <a:lstStyle/>
          <a:p>
            <a:r>
              <a:rPr lang="de-CH" dirty="0"/>
              <a:t>Lehrgang Biodiversitätsberatung</a:t>
            </a:r>
          </a:p>
        </p:txBody>
      </p:sp>
      <p:sp>
        <p:nvSpPr>
          <p:cNvPr id="9" name="Foliennummernplatzhalter 8">
            <a:extLst>
              <a:ext uri="{FF2B5EF4-FFF2-40B4-BE49-F238E27FC236}">
                <a16:creationId xmlns:a16="http://schemas.microsoft.com/office/drawing/2014/main" id="{AF4697F7-C597-5C3E-CA05-FA6AE83E8921}"/>
              </a:ext>
            </a:extLst>
          </p:cNvPr>
          <p:cNvSpPr>
            <a:spLocks noGrp="1"/>
          </p:cNvSpPr>
          <p:nvPr>
            <p:ph type="sldNum" sz="quarter" idx="4"/>
          </p:nvPr>
        </p:nvSpPr>
        <p:spPr>
          <a:xfrm>
            <a:off x="8100392" y="6356350"/>
            <a:ext cx="452687" cy="360000"/>
          </a:xfrm>
        </p:spPr>
        <p:txBody>
          <a:bodyPr/>
          <a:lstStyle/>
          <a:p>
            <a:fld id="{8543D2B0-58C7-4711-8976-E7A128C2074B}" type="slidenum">
              <a:rPr lang="de-CH" smtClean="0"/>
              <a:t>15</a:t>
            </a:fld>
            <a:endParaRPr lang="de-CH" dirty="0"/>
          </a:p>
        </p:txBody>
      </p:sp>
      <p:pic>
        <p:nvPicPr>
          <p:cNvPr id="4" name="Grafik 3">
            <a:extLst>
              <a:ext uri="{FF2B5EF4-FFF2-40B4-BE49-F238E27FC236}">
                <a16:creationId xmlns:a16="http://schemas.microsoft.com/office/drawing/2014/main" id="{2D320ED5-6595-8109-C5B9-8A38492484D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42709" y="1053492"/>
            <a:ext cx="6498091" cy="5039804"/>
          </a:xfrm>
          <a:prstGeom prst="rect">
            <a:avLst/>
          </a:prstGeom>
          <a:ln>
            <a:solidFill>
              <a:schemeClr val="tx1"/>
            </a:solidFill>
          </a:ln>
        </p:spPr>
      </p:pic>
      <p:sp>
        <p:nvSpPr>
          <p:cNvPr id="7" name="Titel 1">
            <a:extLst>
              <a:ext uri="{FF2B5EF4-FFF2-40B4-BE49-F238E27FC236}">
                <a16:creationId xmlns:a16="http://schemas.microsoft.com/office/drawing/2014/main" id="{DC9BD466-CD46-C565-51F5-B1801FA154A6}"/>
              </a:ext>
            </a:extLst>
          </p:cNvPr>
          <p:cNvSpPr>
            <a:spLocks noGrp="1"/>
          </p:cNvSpPr>
          <p:nvPr>
            <p:ph type="title" idx="4294967295"/>
          </p:nvPr>
        </p:nvSpPr>
        <p:spPr>
          <a:xfrm>
            <a:off x="413969" y="365246"/>
            <a:ext cx="7886700" cy="720000"/>
          </a:xfrm>
        </p:spPr>
        <p:txBody>
          <a:bodyPr>
            <a:normAutofit/>
          </a:body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
        <p:nvSpPr>
          <p:cNvPr id="2" name="Textfeld 1">
            <a:extLst>
              <a:ext uri="{FF2B5EF4-FFF2-40B4-BE49-F238E27FC236}">
                <a16:creationId xmlns:a16="http://schemas.microsoft.com/office/drawing/2014/main" id="{EE57A7EF-53CD-33A3-65B6-65BFE5533FA7}"/>
              </a:ext>
            </a:extLst>
          </p:cNvPr>
          <p:cNvSpPr txBox="1"/>
          <p:nvPr/>
        </p:nvSpPr>
        <p:spPr>
          <a:xfrm>
            <a:off x="1907704" y="2730406"/>
            <a:ext cx="5616624" cy="338554"/>
          </a:xfrm>
          <a:prstGeom prst="rect">
            <a:avLst/>
          </a:prstGeom>
          <a:solidFill>
            <a:schemeClr val="bg1"/>
          </a:solidFill>
        </p:spPr>
        <p:txBody>
          <a:bodyPr wrap="square" rtlCol="0">
            <a:spAutoFit/>
          </a:bodyPr>
          <a:lstStyle/>
          <a:p>
            <a:r>
              <a:rPr lang="de-CH" sz="1600" b="1" dirty="0"/>
              <a:t>Grundlagenanalyse Biodiversitäts- und Landschaftsziele</a:t>
            </a:r>
          </a:p>
        </p:txBody>
      </p:sp>
    </p:spTree>
    <p:extLst>
      <p:ext uri="{BB962C8B-B14F-4D97-AF65-F5344CB8AC3E}">
        <p14:creationId xmlns:p14="http://schemas.microsoft.com/office/powerpoint/2010/main" val="30319838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1CE9F7B0-504C-5AB0-9842-97C9578E3D63}"/>
              </a:ext>
            </a:extLst>
          </p:cNvPr>
          <p:cNvSpPr txBox="1"/>
          <p:nvPr/>
        </p:nvSpPr>
        <p:spPr>
          <a:xfrm>
            <a:off x="628650" y="2290793"/>
            <a:ext cx="3655318" cy="1569660"/>
          </a:xfrm>
          <a:prstGeom prst="rect">
            <a:avLst/>
          </a:prstGeom>
          <a:noFill/>
          <a:ln>
            <a:noFill/>
          </a:ln>
        </p:spPr>
        <p:txBody>
          <a:bodyPr wrap="square" rtlCol="0">
            <a:spAutoFit/>
          </a:bodyPr>
          <a:lstStyle/>
          <a:p>
            <a:r>
              <a:rPr lang="de-CH" sz="2400" dirty="0">
                <a:latin typeface="Arial" panose="020B0604020202020204" pitchFamily="34" charset="0"/>
                <a:cs typeface="Arial" panose="020B0604020202020204" pitchFamily="34" charset="0"/>
              </a:rPr>
              <a:t>OPAL-Bericht S.6:</a:t>
            </a:r>
          </a:p>
          <a:p>
            <a:r>
              <a:rPr lang="de-CH" sz="2400" dirty="0">
                <a:solidFill>
                  <a:srgbClr val="FF0000"/>
                </a:solidFill>
                <a:latin typeface="Arial" panose="020B0604020202020204" pitchFamily="34" charset="0"/>
                <a:cs typeface="Arial" panose="020B0604020202020204" pitchFamily="34" charset="0"/>
              </a:rPr>
              <a:t>Flächenziele pro landwirtschaftliche Zone und pro Hauptregion.</a:t>
            </a:r>
          </a:p>
        </p:txBody>
      </p:sp>
      <p:sp>
        <p:nvSpPr>
          <p:cNvPr id="7" name="Fußzeilenplatzhalter 1">
            <a:extLst>
              <a:ext uri="{FF2B5EF4-FFF2-40B4-BE49-F238E27FC236}">
                <a16:creationId xmlns:a16="http://schemas.microsoft.com/office/drawing/2014/main" id="{2DBF0F01-A2FA-AF7E-A1DD-A74BF23E2FC7}"/>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8" name="Foliennummernplatzhalter 4">
            <a:extLst>
              <a:ext uri="{FF2B5EF4-FFF2-40B4-BE49-F238E27FC236}">
                <a16:creationId xmlns:a16="http://schemas.microsoft.com/office/drawing/2014/main" id="{514345C8-41E7-9C14-9133-E33FB6166C1E}"/>
              </a:ext>
            </a:extLst>
          </p:cNvPr>
          <p:cNvSpPr>
            <a:spLocks noGrp="1"/>
          </p:cNvSpPr>
          <p:nvPr>
            <p:ph type="sldNum" sz="quarter" idx="4"/>
          </p:nvPr>
        </p:nvSpPr>
        <p:spPr>
          <a:xfrm>
            <a:off x="8028384" y="6368928"/>
            <a:ext cx="486966" cy="360000"/>
          </a:xfrm>
        </p:spPr>
        <p:txBody>
          <a:bodyPr/>
          <a:lstStyle/>
          <a:p>
            <a:fld id="{8543D2B0-58C7-4711-8976-E7A128C2074B}" type="slidenum">
              <a:rPr lang="de-CH" smtClean="0"/>
              <a:t>16</a:t>
            </a:fld>
            <a:endParaRPr lang="de-CH" dirty="0"/>
          </a:p>
        </p:txBody>
      </p:sp>
      <p:pic>
        <p:nvPicPr>
          <p:cNvPr id="3" name="Grafik 2">
            <a:extLst>
              <a:ext uri="{FF2B5EF4-FFF2-40B4-BE49-F238E27FC236}">
                <a16:creationId xmlns:a16="http://schemas.microsoft.com/office/drawing/2014/main" id="{14F6B377-8C45-A9CA-33E2-E78570DF3BE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61078" y="1085246"/>
            <a:ext cx="3467306" cy="4872733"/>
          </a:xfrm>
          <a:prstGeom prst="rect">
            <a:avLst/>
          </a:prstGeom>
          <a:ln>
            <a:solidFill>
              <a:srgbClr val="000000"/>
            </a:solidFill>
          </a:ln>
        </p:spPr>
      </p:pic>
      <p:sp>
        <p:nvSpPr>
          <p:cNvPr id="4" name="Textfeld 3">
            <a:extLst>
              <a:ext uri="{FF2B5EF4-FFF2-40B4-BE49-F238E27FC236}">
                <a16:creationId xmlns:a16="http://schemas.microsoft.com/office/drawing/2014/main" id="{28DC92DA-9FC7-89B5-C1A3-A1F8E43AC6BE}"/>
              </a:ext>
            </a:extLst>
          </p:cNvPr>
          <p:cNvSpPr txBox="1"/>
          <p:nvPr/>
        </p:nvSpPr>
        <p:spPr>
          <a:xfrm>
            <a:off x="3668143" y="6056597"/>
            <a:ext cx="4555746"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Quelle: Walter et al (2013): Operationalisierung der Umweltziele Landwirtschaft, BAFU und BLW</a:t>
            </a:r>
          </a:p>
        </p:txBody>
      </p:sp>
      <p:sp>
        <p:nvSpPr>
          <p:cNvPr id="9" name="Titel 1">
            <a:extLst>
              <a:ext uri="{FF2B5EF4-FFF2-40B4-BE49-F238E27FC236}">
                <a16:creationId xmlns:a16="http://schemas.microsoft.com/office/drawing/2014/main" id="{9B3D8D8C-4A32-98F4-45A4-AC7C19827E60}"/>
              </a:ext>
            </a:extLst>
          </p:cNvPr>
          <p:cNvSpPr>
            <a:spLocks noGrp="1"/>
          </p:cNvSpPr>
          <p:nvPr>
            <p:ph type="title" idx="4294967295"/>
          </p:nvPr>
        </p:nvSpPr>
        <p:spPr>
          <a:xfrm>
            <a:off x="413969" y="365246"/>
            <a:ext cx="7886700" cy="720000"/>
          </a:xfrm>
        </p:spPr>
        <p:txBody>
          <a:bodyPr>
            <a:normAutofit/>
          </a:body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24845874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7624928-37F8-73DC-FC1D-0D4C5E28014E}"/>
              </a:ext>
            </a:extLst>
          </p:cNvPr>
          <p:cNvSpPr txBox="1"/>
          <p:nvPr/>
        </p:nvSpPr>
        <p:spPr>
          <a:xfrm>
            <a:off x="592974" y="1169361"/>
            <a:ext cx="7886700" cy="461665"/>
          </a:xfrm>
          <a:prstGeom prst="rect">
            <a:avLst/>
          </a:prstGeom>
          <a:solidFill>
            <a:srgbClr val="FFC000"/>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OPAL-Bericht: Soll-Anteil an Flächen mit UZL-Qualität</a:t>
            </a:r>
          </a:p>
        </p:txBody>
      </p:sp>
      <p:sp>
        <p:nvSpPr>
          <p:cNvPr id="9" name="Textfeld 8">
            <a:extLst>
              <a:ext uri="{FF2B5EF4-FFF2-40B4-BE49-F238E27FC236}">
                <a16:creationId xmlns:a16="http://schemas.microsoft.com/office/drawing/2014/main" id="{5BAFA0E2-03CE-0939-9E30-6F980F596AE9}"/>
              </a:ext>
            </a:extLst>
          </p:cNvPr>
          <p:cNvSpPr txBox="1"/>
          <p:nvPr/>
        </p:nvSpPr>
        <p:spPr>
          <a:xfrm>
            <a:off x="3923928" y="5938320"/>
            <a:ext cx="4555746"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Quelle: Walter et al (2013): Operationalisierung der Umweltziele Landwirtschaft, BAFU und BLW</a:t>
            </a:r>
          </a:p>
        </p:txBody>
      </p:sp>
      <p:sp>
        <p:nvSpPr>
          <p:cNvPr id="6" name="Fußzeilenplatzhalter 1">
            <a:extLst>
              <a:ext uri="{FF2B5EF4-FFF2-40B4-BE49-F238E27FC236}">
                <a16:creationId xmlns:a16="http://schemas.microsoft.com/office/drawing/2014/main" id="{AEED3DCB-2874-6A47-5093-A47D7C9E287A}"/>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8" name="Foliennummernplatzhalter 4">
            <a:extLst>
              <a:ext uri="{FF2B5EF4-FFF2-40B4-BE49-F238E27FC236}">
                <a16:creationId xmlns:a16="http://schemas.microsoft.com/office/drawing/2014/main" id="{5DA69143-F9D0-6AAA-50DA-E79DC865D084}"/>
              </a:ext>
            </a:extLst>
          </p:cNvPr>
          <p:cNvSpPr>
            <a:spLocks noGrp="1"/>
          </p:cNvSpPr>
          <p:nvPr>
            <p:ph type="sldNum" sz="quarter" idx="4"/>
          </p:nvPr>
        </p:nvSpPr>
        <p:spPr>
          <a:xfrm>
            <a:off x="8155350" y="6368928"/>
            <a:ext cx="360000" cy="360000"/>
          </a:xfrm>
        </p:spPr>
        <p:txBody>
          <a:bodyPr/>
          <a:lstStyle/>
          <a:p>
            <a:fld id="{8543D2B0-58C7-4711-8976-E7A128C2074B}" type="slidenum">
              <a:rPr lang="de-CH" smtClean="0"/>
              <a:t>17</a:t>
            </a:fld>
            <a:endParaRPr lang="de-CH" dirty="0"/>
          </a:p>
        </p:txBody>
      </p:sp>
      <p:pic>
        <p:nvPicPr>
          <p:cNvPr id="4" name="Grafik 3">
            <a:extLst>
              <a:ext uri="{FF2B5EF4-FFF2-40B4-BE49-F238E27FC236}">
                <a16:creationId xmlns:a16="http://schemas.microsoft.com/office/drawing/2014/main" id="{D9E8514A-4361-82E3-9AB2-992478F59C1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9552" y="1628800"/>
            <a:ext cx="8011474" cy="4832746"/>
          </a:xfrm>
          <a:prstGeom prst="rect">
            <a:avLst/>
          </a:prstGeom>
        </p:spPr>
      </p:pic>
      <p:sp>
        <p:nvSpPr>
          <p:cNvPr id="10" name="Textfeld 9">
            <a:extLst>
              <a:ext uri="{FF2B5EF4-FFF2-40B4-BE49-F238E27FC236}">
                <a16:creationId xmlns:a16="http://schemas.microsoft.com/office/drawing/2014/main" id="{6526A841-3C3C-40EA-0C26-EFB634757CE0}"/>
              </a:ext>
            </a:extLst>
          </p:cNvPr>
          <p:cNvSpPr txBox="1"/>
          <p:nvPr/>
        </p:nvSpPr>
        <p:spPr>
          <a:xfrm>
            <a:off x="4283968" y="6621206"/>
            <a:ext cx="4555746"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Quelle: Walter et al (2013): Operationalisierung der Umweltziele Landwirtschaft, BAFU und BLW</a:t>
            </a:r>
          </a:p>
        </p:txBody>
      </p:sp>
      <p:sp>
        <p:nvSpPr>
          <p:cNvPr id="7" name="Titel 1">
            <a:extLst>
              <a:ext uri="{FF2B5EF4-FFF2-40B4-BE49-F238E27FC236}">
                <a16:creationId xmlns:a16="http://schemas.microsoft.com/office/drawing/2014/main" id="{C794B4F4-BA86-DDCB-4CBA-2AF1D2FBF2DB}"/>
              </a:ext>
            </a:extLst>
          </p:cNvPr>
          <p:cNvSpPr>
            <a:spLocks noGrp="1"/>
          </p:cNvSpPr>
          <p:nvPr>
            <p:ph type="title" idx="4294967295"/>
          </p:nvPr>
        </p:nvSpPr>
        <p:spPr>
          <a:xfrm>
            <a:off x="413969" y="365246"/>
            <a:ext cx="7886700" cy="720000"/>
          </a:xfrm>
        </p:spPr>
        <p:txBody>
          <a:bodyPr>
            <a:normAutofit/>
          </a:body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14969551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7624928-37F8-73DC-FC1D-0D4C5E28014E}"/>
              </a:ext>
            </a:extLst>
          </p:cNvPr>
          <p:cNvSpPr txBox="1"/>
          <p:nvPr/>
        </p:nvSpPr>
        <p:spPr>
          <a:xfrm>
            <a:off x="592974" y="1169361"/>
            <a:ext cx="7886700" cy="461665"/>
          </a:xfrm>
          <a:prstGeom prst="rect">
            <a:avLst/>
          </a:prstGeom>
          <a:solidFill>
            <a:srgbClr val="FFC000"/>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OPAL-Bericht: Soll-Anteil an Flächen mit UZL-Qualität</a:t>
            </a:r>
          </a:p>
        </p:txBody>
      </p:sp>
      <p:pic>
        <p:nvPicPr>
          <p:cNvPr id="7" name="Grafik 6">
            <a:extLst>
              <a:ext uri="{FF2B5EF4-FFF2-40B4-BE49-F238E27FC236}">
                <a16:creationId xmlns:a16="http://schemas.microsoft.com/office/drawing/2014/main" id="{C2408D93-0CA9-1B69-66E7-4F23FC502BCF}"/>
              </a:ext>
            </a:extLst>
          </p:cNvPr>
          <p:cNvPicPr>
            <a:picLocks noChangeAspect="1"/>
          </p:cNvPicPr>
          <p:nvPr/>
        </p:nvPicPr>
        <p:blipFill>
          <a:blip r:embed="rId2"/>
          <a:stretch>
            <a:fillRect/>
          </a:stretch>
        </p:blipFill>
        <p:spPr>
          <a:xfrm>
            <a:off x="539552" y="1772815"/>
            <a:ext cx="8043312" cy="3915823"/>
          </a:xfrm>
          <a:prstGeom prst="rect">
            <a:avLst/>
          </a:prstGeom>
        </p:spPr>
      </p:pic>
      <p:sp>
        <p:nvSpPr>
          <p:cNvPr id="9" name="Textfeld 8">
            <a:extLst>
              <a:ext uri="{FF2B5EF4-FFF2-40B4-BE49-F238E27FC236}">
                <a16:creationId xmlns:a16="http://schemas.microsoft.com/office/drawing/2014/main" id="{5BAFA0E2-03CE-0939-9E30-6F980F596AE9}"/>
              </a:ext>
            </a:extLst>
          </p:cNvPr>
          <p:cNvSpPr txBox="1"/>
          <p:nvPr/>
        </p:nvSpPr>
        <p:spPr>
          <a:xfrm>
            <a:off x="3923928" y="5805264"/>
            <a:ext cx="4555746"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Quelle: Walter et al (2013): Operationalisierung der Umweltziele Landwirtschaft, BAFU und BLW</a:t>
            </a:r>
          </a:p>
        </p:txBody>
      </p:sp>
      <p:sp>
        <p:nvSpPr>
          <p:cNvPr id="6" name="Fußzeilenplatzhalter 1">
            <a:extLst>
              <a:ext uri="{FF2B5EF4-FFF2-40B4-BE49-F238E27FC236}">
                <a16:creationId xmlns:a16="http://schemas.microsoft.com/office/drawing/2014/main" id="{AEED3DCB-2874-6A47-5093-A47D7C9E287A}"/>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8" name="Foliennummernplatzhalter 4">
            <a:extLst>
              <a:ext uri="{FF2B5EF4-FFF2-40B4-BE49-F238E27FC236}">
                <a16:creationId xmlns:a16="http://schemas.microsoft.com/office/drawing/2014/main" id="{5DA69143-F9D0-6AAA-50DA-E79DC865D084}"/>
              </a:ext>
            </a:extLst>
          </p:cNvPr>
          <p:cNvSpPr>
            <a:spLocks noGrp="1"/>
          </p:cNvSpPr>
          <p:nvPr>
            <p:ph type="sldNum" sz="quarter" idx="4"/>
          </p:nvPr>
        </p:nvSpPr>
        <p:spPr>
          <a:xfrm>
            <a:off x="8155350" y="6368928"/>
            <a:ext cx="360000" cy="360000"/>
          </a:xfrm>
        </p:spPr>
        <p:txBody>
          <a:bodyPr/>
          <a:lstStyle/>
          <a:p>
            <a:fld id="{8543D2B0-58C7-4711-8976-E7A128C2074B}" type="slidenum">
              <a:rPr lang="de-CH" smtClean="0"/>
              <a:t>18</a:t>
            </a:fld>
            <a:endParaRPr lang="de-CH" dirty="0"/>
          </a:p>
        </p:txBody>
      </p:sp>
      <p:sp>
        <p:nvSpPr>
          <p:cNvPr id="5" name="Titel 1">
            <a:extLst>
              <a:ext uri="{FF2B5EF4-FFF2-40B4-BE49-F238E27FC236}">
                <a16:creationId xmlns:a16="http://schemas.microsoft.com/office/drawing/2014/main" id="{893970D9-246E-B345-3B7B-A68749032615}"/>
              </a:ext>
            </a:extLst>
          </p:cNvPr>
          <p:cNvSpPr>
            <a:spLocks noGrp="1"/>
          </p:cNvSpPr>
          <p:nvPr>
            <p:ph type="title" idx="4294967295"/>
          </p:nvPr>
        </p:nvSpPr>
        <p:spPr>
          <a:xfrm>
            <a:off x="413969" y="365246"/>
            <a:ext cx="7886700" cy="720000"/>
          </a:xfrm>
        </p:spPr>
        <p:txBody>
          <a:bodyPr>
            <a:normAutofit/>
          </a:body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3896162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7624928-37F8-73DC-FC1D-0D4C5E28014E}"/>
              </a:ext>
            </a:extLst>
          </p:cNvPr>
          <p:cNvSpPr txBox="1"/>
          <p:nvPr/>
        </p:nvSpPr>
        <p:spPr>
          <a:xfrm>
            <a:off x="573732" y="1099144"/>
            <a:ext cx="7886700" cy="461665"/>
          </a:xfrm>
          <a:prstGeom prst="rect">
            <a:avLst/>
          </a:prstGeom>
          <a:solidFill>
            <a:srgbClr val="FFC000"/>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OPAL-Bericht: Soll-Anteil an Flächen mit UZL-Qualität</a:t>
            </a:r>
          </a:p>
        </p:txBody>
      </p:sp>
      <p:sp>
        <p:nvSpPr>
          <p:cNvPr id="11" name="Textfeld 10">
            <a:extLst>
              <a:ext uri="{FF2B5EF4-FFF2-40B4-BE49-F238E27FC236}">
                <a16:creationId xmlns:a16="http://schemas.microsoft.com/office/drawing/2014/main" id="{C14FEF5A-B457-91CA-9E34-E36D3E428D75}"/>
              </a:ext>
            </a:extLst>
          </p:cNvPr>
          <p:cNvSpPr txBox="1"/>
          <p:nvPr/>
        </p:nvSpPr>
        <p:spPr>
          <a:xfrm>
            <a:off x="611560" y="1892359"/>
            <a:ext cx="7845737" cy="4154984"/>
          </a:xfrm>
          <a:prstGeom prst="rect">
            <a:avLst/>
          </a:prstGeom>
          <a:solidFill>
            <a:schemeClr val="bg1"/>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2400" b="0" i="0" u="none" strike="noStrike" kern="1200" cap="none" spc="0" normalizeH="0" baseline="0" noProof="0" dirty="0">
                <a:ln>
                  <a:noFill/>
                </a:ln>
                <a:solidFill>
                  <a:prstClr val="black"/>
                </a:solidFill>
                <a:effectLst/>
                <a:uLnTx/>
                <a:uFillTx/>
                <a:latin typeface="Calibri" panose="020F0502020204030204"/>
                <a:ea typeface="+mn-ea"/>
                <a:cs typeface="+mn-cs"/>
              </a:rPr>
              <a:t>Als Fläche mit UZL-Qualität gelten: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CH" sz="2400" b="0" i="0" u="none" strike="noStrike" kern="1200" cap="none" spc="0" normalizeH="0" baseline="0" noProof="0" dirty="0">
                <a:ln>
                  <a:noFill/>
                </a:ln>
                <a:solidFill>
                  <a:prstClr val="black"/>
                </a:solidFill>
                <a:effectLst/>
                <a:uLnTx/>
                <a:uFillTx/>
                <a:latin typeface="Calibri" panose="020F0502020204030204"/>
                <a:ea typeface="+mn-ea"/>
                <a:cs typeface="+mn-cs"/>
              </a:rPr>
              <a:t>Fläche in nat. Inventar</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CH" sz="2400" b="0" i="0" u="none" strike="noStrike" kern="1200" cap="none" spc="0" normalizeH="0" baseline="0" noProof="0" dirty="0">
                <a:ln>
                  <a:noFill/>
                </a:ln>
                <a:solidFill>
                  <a:prstClr val="black"/>
                </a:solidFill>
                <a:effectLst/>
                <a:uLnTx/>
                <a:uFillTx/>
                <a:latin typeface="Calibri" panose="020F0502020204030204"/>
                <a:ea typeface="+mn-ea"/>
                <a:cs typeface="+mn-cs"/>
              </a:rPr>
              <a:t>TWW (nicht national)</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CH" sz="2400" b="0" i="0" u="none" strike="noStrike" kern="1200" cap="none" spc="0" normalizeH="0" baseline="0" noProof="0" dirty="0">
                <a:ln>
                  <a:noFill/>
                </a:ln>
                <a:solidFill>
                  <a:prstClr val="black"/>
                </a:solidFill>
                <a:effectLst/>
                <a:uLnTx/>
                <a:uFillTx/>
                <a:latin typeface="Calibri" panose="020F0502020204030204"/>
                <a:ea typeface="+mn-ea"/>
                <a:cs typeface="+mn-cs"/>
              </a:rPr>
              <a:t>Flächen, auf der 1 UZL-Zielart vorkommt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CH" sz="2400" b="0" i="0" u="none" strike="noStrike" kern="1200" cap="none" spc="0" normalizeH="0" baseline="0" noProof="0" dirty="0">
                <a:ln>
                  <a:noFill/>
                </a:ln>
                <a:solidFill>
                  <a:prstClr val="black"/>
                </a:solidFill>
                <a:effectLst/>
                <a:uLnTx/>
                <a:uFillTx/>
                <a:latin typeface="Calibri" panose="020F0502020204030204"/>
                <a:ea typeface="+mn-ea"/>
                <a:cs typeface="+mn-cs"/>
              </a:rPr>
              <a:t>Flächen, auf der 6 UZL-Leitarten vorkommen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CH" sz="2400" b="0" i="0" u="none" strike="noStrike" kern="1200" cap="none" spc="0" normalizeH="0" baseline="0" noProof="0" dirty="0">
                <a:ln>
                  <a:noFill/>
                </a:ln>
                <a:solidFill>
                  <a:prstClr val="black"/>
                </a:solidFill>
                <a:effectLst/>
                <a:uLnTx/>
                <a:uFillTx/>
                <a:latin typeface="Calibri" panose="020F0502020204030204"/>
                <a:ea typeface="+mn-ea"/>
                <a:cs typeface="+mn-cs"/>
              </a:rPr>
              <a:t>Flächen mit QII (DZV)</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CH" sz="2400" b="0" i="0" u="none" strike="noStrike" kern="1200" cap="none" spc="0" normalizeH="0" baseline="0" noProof="0" dirty="0">
                <a:ln>
                  <a:noFill/>
                </a:ln>
                <a:solidFill>
                  <a:prstClr val="black"/>
                </a:solidFill>
                <a:effectLst/>
                <a:uLnTx/>
                <a:uFillTx/>
                <a:latin typeface="Calibri" panose="020F0502020204030204"/>
                <a:ea typeface="+mn-ea"/>
                <a:cs typeface="+mn-cs"/>
              </a:rPr>
              <a:t>Brachen und Säume (DZV)</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CH" sz="2400" b="0" i="0" u="none" strike="noStrike" kern="1200" cap="none" spc="0" normalizeH="0" baseline="0" noProof="0" dirty="0">
                <a:ln>
                  <a:noFill/>
                </a:ln>
                <a:solidFill>
                  <a:prstClr val="black"/>
                </a:solidFill>
                <a:effectLst/>
                <a:uLnTx/>
                <a:uFillTx/>
                <a:latin typeface="Calibri" panose="020F0502020204030204"/>
                <a:ea typeface="+mn-ea"/>
                <a:cs typeface="+mn-cs"/>
              </a:rPr>
              <a:t>Pufferstreifen und Uferbereiche (DZV)</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2400" b="0" i="0" u="none" strike="noStrike" kern="1200" cap="none" spc="0" normalizeH="0" baseline="0" noProof="0" dirty="0">
                <a:ln>
                  <a:noFill/>
                </a:ln>
                <a:solidFill>
                  <a:srgbClr val="FF0000"/>
                </a:solidFill>
                <a:effectLst/>
                <a:uLnTx/>
                <a:uFillTx/>
                <a:latin typeface="Calibri" panose="020F0502020204030204"/>
                <a:ea typeface="+mn-ea"/>
                <a:cs typeface="+mn-cs"/>
              </a:rPr>
              <a:t>Beispiel Othmarsingen (Flächen nur in </a:t>
            </a:r>
            <a:r>
              <a:rPr kumimoji="0" lang="de-CH" sz="2400" b="0" i="0" u="none" strike="noStrike" kern="1200" cap="none" spc="0" normalizeH="0" baseline="0" noProof="0" dirty="0" err="1">
                <a:ln>
                  <a:noFill/>
                </a:ln>
                <a:solidFill>
                  <a:srgbClr val="FF0000"/>
                </a:solidFill>
                <a:effectLst/>
                <a:uLnTx/>
                <a:uFillTx/>
                <a:latin typeface="Calibri" panose="020F0502020204030204"/>
                <a:ea typeface="+mn-ea"/>
                <a:cs typeface="+mn-cs"/>
              </a:rPr>
              <a:t>Talzone</a:t>
            </a:r>
            <a:r>
              <a:rPr kumimoji="0" lang="de-CH" sz="2400" b="0" i="0" u="none" strike="noStrike" kern="1200" cap="none" spc="0" normalizeH="0" baseline="0" noProof="0" dirty="0">
                <a:ln>
                  <a:noFill/>
                </a:ln>
                <a:solidFill>
                  <a:srgbClr val="FF0000"/>
                </a:solidFill>
                <a:effectLst/>
                <a:uLnTx/>
                <a:uFillTx/>
                <a:latin typeface="Calibri" panose="020F0502020204030204"/>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2400" b="0" i="0" u="none" strike="noStrike" kern="1200" cap="none" spc="0" normalizeH="0" baseline="0" noProof="0" dirty="0">
                <a:ln>
                  <a:noFill/>
                </a:ln>
                <a:solidFill>
                  <a:srgbClr val="FF0000"/>
                </a:solidFill>
                <a:effectLst/>
                <a:uLnTx/>
                <a:uFillTx/>
                <a:latin typeface="Calibri" panose="020F0502020204030204"/>
                <a:ea typeface="+mn-ea"/>
                <a:cs typeface="+mn-cs"/>
              </a:rPr>
              <a:t>Flächenanteil mit BFF: 21%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2400" b="0" i="0" u="none" strike="noStrike" kern="1200" cap="none" spc="0" normalizeH="0" baseline="0" noProof="0" dirty="0">
                <a:ln>
                  <a:noFill/>
                </a:ln>
                <a:solidFill>
                  <a:srgbClr val="FF0000"/>
                </a:solidFill>
                <a:effectLst/>
                <a:uLnTx/>
                <a:uFillTx/>
                <a:latin typeface="Calibri" panose="020F0502020204030204"/>
                <a:ea typeface="+mn-ea"/>
                <a:cs typeface="+mn-cs"/>
              </a:rPr>
              <a:t>Flächenanteil mit UZL-Qualität: 11%</a:t>
            </a:r>
          </a:p>
        </p:txBody>
      </p:sp>
      <p:sp>
        <p:nvSpPr>
          <p:cNvPr id="7" name="Textfeld 6">
            <a:extLst>
              <a:ext uri="{FF2B5EF4-FFF2-40B4-BE49-F238E27FC236}">
                <a16:creationId xmlns:a16="http://schemas.microsoft.com/office/drawing/2014/main" id="{4C250809-AECD-79F9-7D38-3A57F8F8CC92}"/>
              </a:ext>
            </a:extLst>
          </p:cNvPr>
          <p:cNvSpPr txBox="1"/>
          <p:nvPr/>
        </p:nvSpPr>
        <p:spPr>
          <a:xfrm>
            <a:off x="3668143" y="6056597"/>
            <a:ext cx="4555746"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Quelle: Walter et al (2013): Operationalisierung der Umweltziele Landwirtschaft, BAFU und BLW</a:t>
            </a:r>
          </a:p>
          <a:p>
            <a:pPr marL="0" marR="0" lvl="0" indent="0" algn="l" defTabSz="914400" rtl="0" eaLnBrk="1" fontAlgn="auto" latinLnBrk="0" hangingPunct="1">
              <a:lnSpc>
                <a:spcPct val="100000"/>
              </a:lnSpc>
              <a:spcBef>
                <a:spcPts val="0"/>
              </a:spcBef>
              <a:spcAft>
                <a:spcPts val="0"/>
              </a:spcAft>
              <a:buClrTx/>
              <a:buSzTx/>
              <a:buFontTx/>
              <a:buNone/>
              <a:tabLst/>
              <a:defRPr/>
            </a:pPr>
            <a:r>
              <a:rPr lang="de-CH" sz="800" dirty="0">
                <a:solidFill>
                  <a:srgbClr val="FF0000"/>
                </a:solidFill>
                <a:latin typeface="Arial" panose="020B0604020202020204" pitchFamily="34" charset="0"/>
                <a:cs typeface="Arial" panose="020B0604020202020204" pitchFamily="34" charset="0"/>
              </a:rPr>
              <a:t>Zahlen Othmarsingen geschätzt aus: https://www.ag.ch/app/agisviewer4/v1/agisviewer.html</a:t>
            </a:r>
          </a:p>
        </p:txBody>
      </p:sp>
      <p:sp>
        <p:nvSpPr>
          <p:cNvPr id="8" name="Fußzeilenplatzhalter 1">
            <a:extLst>
              <a:ext uri="{FF2B5EF4-FFF2-40B4-BE49-F238E27FC236}">
                <a16:creationId xmlns:a16="http://schemas.microsoft.com/office/drawing/2014/main" id="{F5F0B4D8-0837-CBC7-3A00-511EEB776E55}"/>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9" name="Foliennummernplatzhalter 4">
            <a:extLst>
              <a:ext uri="{FF2B5EF4-FFF2-40B4-BE49-F238E27FC236}">
                <a16:creationId xmlns:a16="http://schemas.microsoft.com/office/drawing/2014/main" id="{2C83C398-578B-1BF7-40A1-537E8CD8A607}"/>
              </a:ext>
            </a:extLst>
          </p:cNvPr>
          <p:cNvSpPr>
            <a:spLocks noGrp="1"/>
          </p:cNvSpPr>
          <p:nvPr>
            <p:ph type="sldNum" sz="quarter" idx="4"/>
          </p:nvPr>
        </p:nvSpPr>
        <p:spPr>
          <a:xfrm>
            <a:off x="8155350" y="6368928"/>
            <a:ext cx="360000" cy="360000"/>
          </a:xfrm>
        </p:spPr>
        <p:txBody>
          <a:bodyPr/>
          <a:lstStyle/>
          <a:p>
            <a:fld id="{8543D2B0-58C7-4711-8976-E7A128C2074B}" type="slidenum">
              <a:rPr lang="de-CH" smtClean="0"/>
              <a:t>19</a:t>
            </a:fld>
            <a:endParaRPr lang="de-CH" dirty="0"/>
          </a:p>
        </p:txBody>
      </p:sp>
      <p:sp>
        <p:nvSpPr>
          <p:cNvPr id="6" name="Titel 1">
            <a:extLst>
              <a:ext uri="{FF2B5EF4-FFF2-40B4-BE49-F238E27FC236}">
                <a16:creationId xmlns:a16="http://schemas.microsoft.com/office/drawing/2014/main" id="{A7E4B964-E614-9360-5C7F-9182A3154C08}"/>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a:t>Zielorientiert Biodiversität und Landschaft fördern</a:t>
            </a:r>
            <a:endParaRPr lang="de-CH" dirty="0"/>
          </a:p>
        </p:txBody>
      </p:sp>
    </p:spTree>
    <p:extLst>
      <p:ext uri="{BB962C8B-B14F-4D97-AF65-F5344CB8AC3E}">
        <p14:creationId xmlns:p14="http://schemas.microsoft.com/office/powerpoint/2010/main" val="41173490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DBD4D4B-CD18-4B78-9E32-FF7108F6DAFE}"/>
              </a:ext>
            </a:extLst>
          </p:cNvPr>
          <p:cNvSpPr>
            <a:spLocks noGrp="1"/>
          </p:cNvSpPr>
          <p:nvPr>
            <p:ph type="title" idx="4294967295"/>
          </p:nvPr>
        </p:nvSpPr>
        <p:spPr>
          <a:xfrm>
            <a:off x="485977" y="476672"/>
            <a:ext cx="7886700" cy="720000"/>
          </a:xfrm>
        </p:spPr>
        <p:txBody>
          <a:body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
        <p:nvSpPr>
          <p:cNvPr id="7" name="TextBox 6"/>
          <p:cNvSpPr txBox="1"/>
          <p:nvPr/>
        </p:nvSpPr>
        <p:spPr>
          <a:xfrm>
            <a:off x="485977" y="1872757"/>
            <a:ext cx="4302047" cy="3477875"/>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Inhalt: Grundlagenanalyse Biodiversitäts- und Landschaftsziele</a:t>
            </a:r>
          </a:p>
          <a:p>
            <a:endParaRPr lang="de-CH" sz="2200" dirty="0">
              <a:solidFill>
                <a:srgbClr val="FF0000"/>
              </a:solidFill>
              <a:latin typeface="Arial" panose="020B0604020202020204" pitchFamily="34" charset="0"/>
              <a:cs typeface="Arial" panose="020B0604020202020204" pitchFamily="34" charset="0"/>
            </a:endParaRPr>
          </a:p>
          <a:p>
            <a:pPr marL="457200" indent="-457200">
              <a:buFont typeface="+mj-lt"/>
              <a:buAutoNum type="arabicPeriod"/>
            </a:pPr>
            <a:r>
              <a:rPr lang="de-CH" sz="2200" dirty="0">
                <a:latin typeface="Arial" panose="020B0604020202020204" pitchFamily="34" charset="0"/>
                <a:cs typeface="Arial" panose="020B0604020202020204" pitchFamily="34" charset="0"/>
              </a:rPr>
              <a:t>OPAL-Bericht</a:t>
            </a:r>
          </a:p>
          <a:p>
            <a:pPr marL="457200" indent="-457200">
              <a:buFont typeface="+mj-lt"/>
              <a:buAutoNum type="arabicPeriod"/>
            </a:pPr>
            <a:r>
              <a:rPr lang="de-CH" sz="2200" dirty="0">
                <a:latin typeface="Arial" panose="020B0604020202020204" pitchFamily="34" charset="0"/>
                <a:cs typeface="Arial" panose="020B0604020202020204" pitchFamily="34" charset="0"/>
              </a:rPr>
              <a:t>Historische Analyse</a:t>
            </a:r>
          </a:p>
          <a:p>
            <a:pPr marL="457200" indent="-457200">
              <a:buFont typeface="+mj-lt"/>
              <a:buAutoNum type="arabicPeriod" startAt="4"/>
            </a:pPr>
            <a:r>
              <a:rPr lang="de-CH" sz="2200" dirty="0">
                <a:latin typeface="Arial" panose="020B0604020202020204" pitchFamily="34" charset="0"/>
                <a:cs typeface="Arial" panose="020B0604020202020204" pitchFamily="34" charset="0"/>
              </a:rPr>
              <a:t>Kantonale Grundlagen</a:t>
            </a:r>
          </a:p>
          <a:p>
            <a:pPr marL="457200" indent="-457200">
              <a:buFont typeface="+mj-lt"/>
              <a:buAutoNum type="arabicPeriod" startAt="4"/>
            </a:pPr>
            <a:r>
              <a:rPr lang="de-CH" sz="2200" dirty="0">
                <a:latin typeface="Arial" panose="020B0604020202020204" pitchFamily="34" charset="0"/>
                <a:cs typeface="Arial" panose="020B0604020202020204" pitchFamily="34" charset="0"/>
              </a:rPr>
              <a:t>Kantonale Besonderheiten</a:t>
            </a:r>
          </a:p>
          <a:p>
            <a:pPr marL="457200" indent="-457200">
              <a:buFont typeface="+mj-lt"/>
              <a:buAutoNum type="arabicPeriod" startAt="4"/>
            </a:pPr>
            <a:r>
              <a:rPr lang="de-CH" sz="2200" dirty="0">
                <a:latin typeface="Arial" panose="020B0604020202020204" pitchFamily="34" charset="0"/>
                <a:cs typeface="Arial" panose="020B0604020202020204" pitchFamily="34" charset="0"/>
              </a:rPr>
              <a:t>Vernetzungsprojekte</a:t>
            </a:r>
          </a:p>
          <a:p>
            <a:pPr marL="457200" indent="-457200">
              <a:buFont typeface="+mj-lt"/>
              <a:buAutoNum type="arabicPeriod" startAt="4"/>
            </a:pPr>
            <a:r>
              <a:rPr lang="de-CH" sz="2200" dirty="0">
                <a:latin typeface="Arial" panose="020B0604020202020204" pitchFamily="34" charset="0"/>
                <a:cs typeface="Arial" panose="020B0604020202020204" pitchFamily="34" charset="0"/>
              </a:rPr>
              <a:t>Landschaftsqualitätsprojekte</a:t>
            </a:r>
          </a:p>
        </p:txBody>
      </p:sp>
      <p:sp>
        <p:nvSpPr>
          <p:cNvPr id="3" name="Fußzeilenplatzhalter 1">
            <a:extLst>
              <a:ext uri="{FF2B5EF4-FFF2-40B4-BE49-F238E27FC236}">
                <a16:creationId xmlns:a16="http://schemas.microsoft.com/office/drawing/2014/main" id="{5B6FE4FB-566E-260D-81FE-F7409FE31465}"/>
              </a:ext>
            </a:extLst>
          </p:cNvPr>
          <p:cNvSpPr>
            <a:spLocks noGrp="1"/>
          </p:cNvSpPr>
          <p:nvPr>
            <p:ph type="ftr" sz="quarter" idx="11"/>
          </p:nvPr>
        </p:nvSpPr>
        <p:spPr>
          <a:xfrm>
            <a:off x="4932040" y="6364151"/>
            <a:ext cx="2880000" cy="360000"/>
          </a:xfrm>
        </p:spPr>
        <p:txBody>
          <a:bodyPr/>
          <a:lstStyle/>
          <a:p>
            <a:r>
              <a:rPr lang="de-CH" dirty="0"/>
              <a:t>Lehrgang Biodiversitätsberatung</a:t>
            </a:r>
          </a:p>
        </p:txBody>
      </p:sp>
      <p:pic>
        <p:nvPicPr>
          <p:cNvPr id="5" name="Grafik 4" descr="Ein Bild, das Gras, Himmel, Natur, draußen enthält.&#10;&#10;Automatisch generierte Beschreibung">
            <a:extLst>
              <a:ext uri="{FF2B5EF4-FFF2-40B4-BE49-F238E27FC236}">
                <a16:creationId xmlns:a16="http://schemas.microsoft.com/office/drawing/2014/main" id="{F8D202E9-3F1B-92E3-C138-028FEA49EE9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31162" y="1872757"/>
            <a:ext cx="3429000" cy="3429000"/>
          </a:xfrm>
          <a:prstGeom prst="rect">
            <a:avLst/>
          </a:prstGeom>
        </p:spPr>
      </p:pic>
      <p:sp>
        <p:nvSpPr>
          <p:cNvPr id="4" name="Foliennummernplatzhalter 3">
            <a:extLst>
              <a:ext uri="{FF2B5EF4-FFF2-40B4-BE49-F238E27FC236}">
                <a16:creationId xmlns:a16="http://schemas.microsoft.com/office/drawing/2014/main" id="{0EF7FC10-5E2D-932C-4226-2D646FBD3222}"/>
              </a:ext>
            </a:extLst>
          </p:cNvPr>
          <p:cNvSpPr>
            <a:spLocks noGrp="1"/>
          </p:cNvSpPr>
          <p:nvPr>
            <p:ph type="sldNum" sz="quarter" idx="4"/>
          </p:nvPr>
        </p:nvSpPr>
        <p:spPr>
          <a:xfrm>
            <a:off x="8160162" y="6364151"/>
            <a:ext cx="324000" cy="360000"/>
          </a:xfrm>
        </p:spPr>
        <p:txBody>
          <a:bodyPr/>
          <a:lstStyle/>
          <a:p>
            <a:fld id="{8543D2B0-58C7-4711-8976-E7A128C2074B}" type="slidenum">
              <a:rPr lang="de-CH" smtClean="0"/>
              <a:t>2</a:t>
            </a:fld>
            <a:endParaRPr lang="de-CH" dirty="0"/>
          </a:p>
        </p:txBody>
      </p:sp>
    </p:spTree>
    <p:extLst>
      <p:ext uri="{BB962C8B-B14F-4D97-AF65-F5344CB8AC3E}">
        <p14:creationId xmlns:p14="http://schemas.microsoft.com/office/powerpoint/2010/main" val="17231269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7624928-37F8-73DC-FC1D-0D4C5E28014E}"/>
              </a:ext>
            </a:extLst>
          </p:cNvPr>
          <p:cNvSpPr txBox="1"/>
          <p:nvPr/>
        </p:nvSpPr>
        <p:spPr>
          <a:xfrm>
            <a:off x="573732" y="1099144"/>
            <a:ext cx="7886700" cy="461665"/>
          </a:xfrm>
          <a:prstGeom prst="rect">
            <a:avLst/>
          </a:prstGeom>
          <a:solidFill>
            <a:srgbClr val="FFC000"/>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OPAL-Bericht: Soll-Anteil an Flächen mit UZL-Qualität</a:t>
            </a:r>
          </a:p>
        </p:txBody>
      </p:sp>
      <p:sp>
        <p:nvSpPr>
          <p:cNvPr id="11" name="Textfeld 10">
            <a:extLst>
              <a:ext uri="{FF2B5EF4-FFF2-40B4-BE49-F238E27FC236}">
                <a16:creationId xmlns:a16="http://schemas.microsoft.com/office/drawing/2014/main" id="{C14FEF5A-B457-91CA-9E34-E36D3E428D75}"/>
              </a:ext>
            </a:extLst>
          </p:cNvPr>
          <p:cNvSpPr txBox="1"/>
          <p:nvPr/>
        </p:nvSpPr>
        <p:spPr>
          <a:xfrm>
            <a:off x="611560" y="1892359"/>
            <a:ext cx="7845737" cy="4154984"/>
          </a:xfrm>
          <a:prstGeom prst="rect">
            <a:avLst/>
          </a:prstGeom>
          <a:solidFill>
            <a:schemeClr val="bg1"/>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2400" b="0" i="0" u="none" strike="noStrike" kern="1200" cap="none" spc="0" normalizeH="0" baseline="0" noProof="0" dirty="0">
                <a:ln>
                  <a:noFill/>
                </a:ln>
                <a:solidFill>
                  <a:prstClr val="black"/>
                </a:solidFill>
                <a:effectLst/>
                <a:uLnTx/>
                <a:uFillTx/>
                <a:latin typeface="Calibri" panose="020F0502020204030204"/>
                <a:ea typeface="+mn-ea"/>
                <a:cs typeface="+mn-cs"/>
              </a:rPr>
              <a:t>Als Fläche mit UZL-Qualität gelten: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CH" sz="2400" b="0" i="0" u="none" strike="noStrike" kern="1200" cap="none" spc="0" normalizeH="0" baseline="0" noProof="0" dirty="0">
                <a:ln>
                  <a:noFill/>
                </a:ln>
                <a:solidFill>
                  <a:prstClr val="black"/>
                </a:solidFill>
                <a:effectLst/>
                <a:uLnTx/>
                <a:uFillTx/>
                <a:latin typeface="Calibri" panose="020F0502020204030204"/>
                <a:ea typeface="+mn-ea"/>
                <a:cs typeface="+mn-cs"/>
              </a:rPr>
              <a:t>Fläche in nat. Inventar</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CH" sz="2400" b="0" i="0" u="none" strike="noStrike" kern="1200" cap="none" spc="0" normalizeH="0" baseline="0" noProof="0" dirty="0">
                <a:ln>
                  <a:noFill/>
                </a:ln>
                <a:solidFill>
                  <a:prstClr val="black"/>
                </a:solidFill>
                <a:effectLst/>
                <a:uLnTx/>
                <a:uFillTx/>
                <a:latin typeface="Calibri" panose="020F0502020204030204"/>
                <a:ea typeface="+mn-ea"/>
                <a:cs typeface="+mn-cs"/>
              </a:rPr>
              <a:t>TWW (nicht national)</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CH" sz="2400" b="0" i="0" u="none" strike="noStrike" kern="1200" cap="none" spc="0" normalizeH="0" baseline="0" noProof="0" dirty="0">
                <a:ln>
                  <a:noFill/>
                </a:ln>
                <a:solidFill>
                  <a:prstClr val="black"/>
                </a:solidFill>
                <a:effectLst/>
                <a:uLnTx/>
                <a:uFillTx/>
                <a:latin typeface="Calibri" panose="020F0502020204030204"/>
                <a:ea typeface="+mn-ea"/>
                <a:cs typeface="+mn-cs"/>
              </a:rPr>
              <a:t>Fläche auf der 1 UZL-Zielart vorkommt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CH" sz="2400" b="0" i="0" u="none" strike="noStrike" kern="1200" cap="none" spc="0" normalizeH="0" baseline="0" noProof="0" dirty="0">
                <a:ln>
                  <a:noFill/>
                </a:ln>
                <a:solidFill>
                  <a:prstClr val="black"/>
                </a:solidFill>
                <a:effectLst/>
                <a:uLnTx/>
                <a:uFillTx/>
                <a:latin typeface="Calibri" panose="020F0502020204030204"/>
                <a:ea typeface="+mn-ea"/>
                <a:cs typeface="+mn-cs"/>
              </a:rPr>
              <a:t>Fläche, auf der 6 UZL-Leitarten vorkommen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CH" sz="2400" b="0" i="0" u="none" strike="noStrike" kern="1200" cap="none" spc="0" normalizeH="0" baseline="0" noProof="0" dirty="0">
                <a:ln>
                  <a:noFill/>
                </a:ln>
                <a:solidFill>
                  <a:prstClr val="black"/>
                </a:solidFill>
                <a:effectLst/>
                <a:uLnTx/>
                <a:uFillTx/>
                <a:latin typeface="Calibri" panose="020F0502020204030204"/>
                <a:ea typeface="+mn-ea"/>
                <a:cs typeface="+mn-cs"/>
              </a:rPr>
              <a:t>Flächen mit QII (DZV)</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CH" sz="2400" b="0" i="0" u="none" strike="noStrike" kern="1200" cap="none" spc="0" normalizeH="0" baseline="0" noProof="0" dirty="0">
                <a:ln>
                  <a:noFill/>
                </a:ln>
                <a:solidFill>
                  <a:prstClr val="black"/>
                </a:solidFill>
                <a:effectLst/>
                <a:uLnTx/>
                <a:uFillTx/>
                <a:latin typeface="Calibri" panose="020F0502020204030204"/>
                <a:ea typeface="+mn-ea"/>
                <a:cs typeface="+mn-cs"/>
              </a:rPr>
              <a:t>Brachen und Säume (DZV)</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CH" sz="2400" b="0" i="0" u="none" strike="noStrike" kern="1200" cap="none" spc="0" normalizeH="0" baseline="0" noProof="0" dirty="0">
                <a:ln>
                  <a:noFill/>
                </a:ln>
                <a:solidFill>
                  <a:prstClr val="black"/>
                </a:solidFill>
                <a:effectLst/>
                <a:uLnTx/>
                <a:uFillTx/>
                <a:latin typeface="Calibri" panose="020F0502020204030204"/>
                <a:ea typeface="+mn-ea"/>
                <a:cs typeface="+mn-cs"/>
              </a:rPr>
              <a:t>Pufferstreifen und Uferbereiche (DZV)</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2400" b="0" i="0" u="none" strike="noStrike" kern="1200" cap="none" spc="0" normalizeH="0" baseline="0" noProof="0" dirty="0">
                <a:ln>
                  <a:noFill/>
                </a:ln>
                <a:solidFill>
                  <a:srgbClr val="FF0000"/>
                </a:solidFill>
                <a:effectLst/>
                <a:uLnTx/>
                <a:uFillTx/>
                <a:latin typeface="Calibri" panose="020F0502020204030204"/>
                <a:ea typeface="+mn-ea"/>
                <a:cs typeface="+mn-cs"/>
              </a:rPr>
              <a:t>Beispiel Othmarsingen (Flächen nur in </a:t>
            </a:r>
            <a:r>
              <a:rPr kumimoji="0" lang="de-CH" sz="2400" b="0" i="0" u="none" strike="noStrike" kern="1200" cap="none" spc="0" normalizeH="0" baseline="0" noProof="0" dirty="0" err="1">
                <a:ln>
                  <a:noFill/>
                </a:ln>
                <a:solidFill>
                  <a:srgbClr val="FF0000"/>
                </a:solidFill>
                <a:effectLst/>
                <a:uLnTx/>
                <a:uFillTx/>
                <a:latin typeface="Calibri" panose="020F0502020204030204"/>
                <a:ea typeface="+mn-ea"/>
                <a:cs typeface="+mn-cs"/>
              </a:rPr>
              <a:t>Talzone</a:t>
            </a:r>
            <a:r>
              <a:rPr kumimoji="0" lang="de-CH" sz="2400" b="0" i="0" u="none" strike="noStrike" kern="1200" cap="none" spc="0" normalizeH="0" baseline="0" noProof="0" dirty="0">
                <a:ln>
                  <a:noFill/>
                </a:ln>
                <a:solidFill>
                  <a:srgbClr val="FF0000"/>
                </a:solidFill>
                <a:effectLst/>
                <a:uLnTx/>
                <a:uFillTx/>
                <a:latin typeface="Calibri" panose="020F0502020204030204"/>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2400" b="0" i="0" u="none" strike="noStrike" kern="1200" cap="none" spc="0" normalizeH="0" baseline="0" noProof="0" dirty="0">
                <a:ln>
                  <a:noFill/>
                </a:ln>
                <a:solidFill>
                  <a:srgbClr val="FF0000"/>
                </a:solidFill>
                <a:effectLst/>
                <a:uLnTx/>
                <a:uFillTx/>
                <a:latin typeface="Calibri" panose="020F0502020204030204"/>
                <a:ea typeface="+mn-ea"/>
                <a:cs typeface="+mn-cs"/>
              </a:rPr>
              <a:t>Flächenanteil mit BFF: 21%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2400" b="0" i="0" u="none" strike="noStrike" kern="1200" cap="none" spc="0" normalizeH="0" baseline="0" noProof="0" dirty="0">
                <a:ln>
                  <a:noFill/>
                </a:ln>
                <a:solidFill>
                  <a:srgbClr val="FF0000"/>
                </a:solidFill>
                <a:effectLst/>
                <a:uLnTx/>
                <a:uFillTx/>
                <a:latin typeface="Calibri" panose="020F0502020204030204"/>
                <a:ea typeface="+mn-ea"/>
                <a:cs typeface="+mn-cs"/>
              </a:rPr>
              <a:t>Flächenanteil mit UZL-Qualität: 11%</a:t>
            </a:r>
          </a:p>
        </p:txBody>
      </p:sp>
      <p:sp>
        <p:nvSpPr>
          <p:cNvPr id="7" name="Textfeld 6">
            <a:extLst>
              <a:ext uri="{FF2B5EF4-FFF2-40B4-BE49-F238E27FC236}">
                <a16:creationId xmlns:a16="http://schemas.microsoft.com/office/drawing/2014/main" id="{4C250809-AECD-79F9-7D38-3A57F8F8CC92}"/>
              </a:ext>
            </a:extLst>
          </p:cNvPr>
          <p:cNvSpPr txBox="1"/>
          <p:nvPr/>
        </p:nvSpPr>
        <p:spPr>
          <a:xfrm>
            <a:off x="3668143" y="6056597"/>
            <a:ext cx="4555746"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Quelle: Walter et al (2013): Operationalisierung der Umweltziele Landwirtschaft, BAFU und BLW</a:t>
            </a:r>
          </a:p>
          <a:p>
            <a:pPr marL="0" marR="0" lvl="0" indent="0" algn="l" defTabSz="914400" rtl="0" eaLnBrk="1" fontAlgn="auto" latinLnBrk="0" hangingPunct="1">
              <a:lnSpc>
                <a:spcPct val="100000"/>
              </a:lnSpc>
              <a:spcBef>
                <a:spcPts val="0"/>
              </a:spcBef>
              <a:spcAft>
                <a:spcPts val="0"/>
              </a:spcAft>
              <a:buClrTx/>
              <a:buSzTx/>
              <a:buFontTx/>
              <a:buNone/>
              <a:tabLst/>
              <a:defRPr/>
            </a:pPr>
            <a:r>
              <a:rPr lang="de-CH" sz="800" dirty="0">
                <a:solidFill>
                  <a:srgbClr val="FF0000"/>
                </a:solidFill>
                <a:latin typeface="Arial" panose="020B0604020202020204" pitchFamily="34" charset="0"/>
                <a:cs typeface="Arial" panose="020B0604020202020204" pitchFamily="34" charset="0"/>
              </a:rPr>
              <a:t>Zahlen Othmarsingen geschätzt aus: https://www.ag.ch/app/agisviewer4/v1/agisviewer.html</a:t>
            </a:r>
          </a:p>
        </p:txBody>
      </p:sp>
      <p:sp>
        <p:nvSpPr>
          <p:cNvPr id="8" name="Fußzeilenplatzhalter 1">
            <a:extLst>
              <a:ext uri="{FF2B5EF4-FFF2-40B4-BE49-F238E27FC236}">
                <a16:creationId xmlns:a16="http://schemas.microsoft.com/office/drawing/2014/main" id="{F5F0B4D8-0837-CBC7-3A00-511EEB776E55}"/>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9" name="Foliennummernplatzhalter 4">
            <a:extLst>
              <a:ext uri="{FF2B5EF4-FFF2-40B4-BE49-F238E27FC236}">
                <a16:creationId xmlns:a16="http://schemas.microsoft.com/office/drawing/2014/main" id="{2C83C398-578B-1BF7-40A1-537E8CD8A607}"/>
              </a:ext>
            </a:extLst>
          </p:cNvPr>
          <p:cNvSpPr>
            <a:spLocks noGrp="1"/>
          </p:cNvSpPr>
          <p:nvPr>
            <p:ph type="sldNum" sz="quarter" idx="4"/>
          </p:nvPr>
        </p:nvSpPr>
        <p:spPr>
          <a:xfrm>
            <a:off x="8155350" y="6368928"/>
            <a:ext cx="360000" cy="360000"/>
          </a:xfrm>
        </p:spPr>
        <p:txBody>
          <a:bodyPr/>
          <a:lstStyle/>
          <a:p>
            <a:fld id="{8543D2B0-58C7-4711-8976-E7A128C2074B}" type="slidenum">
              <a:rPr lang="de-CH" smtClean="0"/>
              <a:t>20</a:t>
            </a:fld>
            <a:endParaRPr lang="de-CH" dirty="0"/>
          </a:p>
        </p:txBody>
      </p:sp>
      <p:sp>
        <p:nvSpPr>
          <p:cNvPr id="3" name="TextBox 11">
            <a:extLst>
              <a:ext uri="{FF2B5EF4-FFF2-40B4-BE49-F238E27FC236}">
                <a16:creationId xmlns:a16="http://schemas.microsoft.com/office/drawing/2014/main" id="{D5CFC53B-FD90-5308-62DF-30D8CEEE378A}"/>
              </a:ext>
            </a:extLst>
          </p:cNvPr>
          <p:cNvSpPr txBox="1"/>
          <p:nvPr/>
        </p:nvSpPr>
        <p:spPr>
          <a:xfrm rot="20737403">
            <a:off x="1022891" y="2898956"/>
            <a:ext cx="6241390" cy="1200329"/>
          </a:xfrm>
          <a:prstGeom prst="rect">
            <a:avLst/>
          </a:prstGeom>
          <a:solidFill>
            <a:schemeClr val="bg1"/>
          </a:solidFill>
          <a:ln w="76200">
            <a:solidFill>
              <a:srgbClr val="FF0000"/>
            </a:solidFill>
          </a:ln>
        </p:spPr>
        <p:txBody>
          <a:bodyPr wrap="square" rtlCol="0">
            <a:spAutoFit/>
          </a:bodyPr>
          <a:lstStyle/>
          <a:p>
            <a:pPr algn="ctr"/>
            <a:r>
              <a:rPr lang="de-CH" sz="2400" dirty="0">
                <a:latin typeface="Arial" panose="020B0604020202020204" pitchFamily="34" charset="0"/>
                <a:cs typeface="Arial" panose="020B0604020202020204" pitchFamily="34" charset="0"/>
              </a:rPr>
              <a:t>UZL-Qualität ≠ ökologisch wertvolle BFF gemäss Vernetzungsprojekten.</a:t>
            </a:r>
          </a:p>
          <a:p>
            <a:pPr algn="ctr"/>
            <a:r>
              <a:rPr lang="de-CH" sz="2400" dirty="0">
                <a:latin typeface="Arial" panose="020B0604020202020204" pitchFamily="34" charset="0"/>
                <a:cs typeface="Arial" panose="020B0604020202020204" pitchFamily="34" charset="0"/>
              </a:rPr>
              <a:t>UZL Qualität = qualitativ hochwertige BFF!</a:t>
            </a:r>
          </a:p>
        </p:txBody>
      </p:sp>
      <p:sp>
        <p:nvSpPr>
          <p:cNvPr id="4" name="Titel 1">
            <a:extLst>
              <a:ext uri="{FF2B5EF4-FFF2-40B4-BE49-F238E27FC236}">
                <a16:creationId xmlns:a16="http://schemas.microsoft.com/office/drawing/2014/main" id="{F4FCD2E0-62D6-8645-E059-AB6C8220F3AB}"/>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a:t>Zielorientiert Biodiversität und Landschaft fördern</a:t>
            </a:r>
            <a:endParaRPr lang="de-CH" dirty="0"/>
          </a:p>
        </p:txBody>
      </p:sp>
    </p:spTree>
    <p:extLst>
      <p:ext uri="{BB962C8B-B14F-4D97-AF65-F5344CB8AC3E}">
        <p14:creationId xmlns:p14="http://schemas.microsoft.com/office/powerpoint/2010/main" val="30225991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1">
            <a:extLst>
              <a:ext uri="{FF2B5EF4-FFF2-40B4-BE49-F238E27FC236}">
                <a16:creationId xmlns:a16="http://schemas.microsoft.com/office/drawing/2014/main" id="{632049CB-BF02-4EE7-3514-83CB4E5E9443}"/>
              </a:ext>
            </a:extLst>
          </p:cNvPr>
          <p:cNvSpPr>
            <a:spLocks noGrp="1"/>
          </p:cNvSpPr>
          <p:nvPr>
            <p:ph type="ftr" sz="quarter" idx="11"/>
          </p:nvPr>
        </p:nvSpPr>
        <p:spPr>
          <a:xfrm>
            <a:off x="4960800" y="6356350"/>
            <a:ext cx="2880000" cy="360000"/>
          </a:xfrm>
        </p:spPr>
        <p:txBody>
          <a:bodyPr/>
          <a:lstStyle/>
          <a:p>
            <a:r>
              <a:rPr lang="de-CH" dirty="0"/>
              <a:t>Lehrgang Biodiversitätsberatung</a:t>
            </a:r>
          </a:p>
        </p:txBody>
      </p:sp>
      <p:sp>
        <p:nvSpPr>
          <p:cNvPr id="9" name="Foliennummernplatzhalter 8">
            <a:extLst>
              <a:ext uri="{FF2B5EF4-FFF2-40B4-BE49-F238E27FC236}">
                <a16:creationId xmlns:a16="http://schemas.microsoft.com/office/drawing/2014/main" id="{AF4697F7-C597-5C3E-CA05-FA6AE83E8921}"/>
              </a:ext>
            </a:extLst>
          </p:cNvPr>
          <p:cNvSpPr>
            <a:spLocks noGrp="1"/>
          </p:cNvSpPr>
          <p:nvPr>
            <p:ph type="sldNum" sz="quarter" idx="4"/>
          </p:nvPr>
        </p:nvSpPr>
        <p:spPr>
          <a:xfrm>
            <a:off x="8100392" y="6356350"/>
            <a:ext cx="452687" cy="360000"/>
          </a:xfrm>
        </p:spPr>
        <p:txBody>
          <a:bodyPr/>
          <a:lstStyle/>
          <a:p>
            <a:fld id="{8543D2B0-58C7-4711-8976-E7A128C2074B}" type="slidenum">
              <a:rPr lang="de-CH" smtClean="0"/>
              <a:t>21</a:t>
            </a:fld>
            <a:endParaRPr lang="de-CH" dirty="0"/>
          </a:p>
        </p:txBody>
      </p:sp>
      <p:pic>
        <p:nvPicPr>
          <p:cNvPr id="5" name="Grafik 4">
            <a:extLst>
              <a:ext uri="{FF2B5EF4-FFF2-40B4-BE49-F238E27FC236}">
                <a16:creationId xmlns:a16="http://schemas.microsoft.com/office/drawing/2014/main" id="{A7C34445-30E1-524B-4246-9B8A77EEB64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4999" y="1052736"/>
            <a:ext cx="7154002" cy="4965443"/>
          </a:xfrm>
          <a:prstGeom prst="rect">
            <a:avLst/>
          </a:prstGeom>
          <a:ln>
            <a:solidFill>
              <a:schemeClr val="tx1"/>
            </a:solidFill>
          </a:ln>
        </p:spPr>
      </p:pic>
      <p:sp>
        <p:nvSpPr>
          <p:cNvPr id="2" name="Titel 1">
            <a:extLst>
              <a:ext uri="{FF2B5EF4-FFF2-40B4-BE49-F238E27FC236}">
                <a16:creationId xmlns:a16="http://schemas.microsoft.com/office/drawing/2014/main" id="{D0AA713E-5716-692E-24C9-0C767EFC79CE}"/>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a:t>Zielorientiert Biodiversität und Landschaft fördern</a:t>
            </a:r>
            <a:endParaRPr lang="de-CH" dirty="0"/>
          </a:p>
        </p:txBody>
      </p:sp>
      <p:sp>
        <p:nvSpPr>
          <p:cNvPr id="4" name="Textfeld 3">
            <a:extLst>
              <a:ext uri="{FF2B5EF4-FFF2-40B4-BE49-F238E27FC236}">
                <a16:creationId xmlns:a16="http://schemas.microsoft.com/office/drawing/2014/main" id="{FBA24B52-CE92-E105-3040-6FF2A56ABC55}"/>
              </a:ext>
            </a:extLst>
          </p:cNvPr>
          <p:cNvSpPr txBox="1"/>
          <p:nvPr/>
        </p:nvSpPr>
        <p:spPr>
          <a:xfrm>
            <a:off x="1691680" y="2492896"/>
            <a:ext cx="5616624" cy="338554"/>
          </a:xfrm>
          <a:prstGeom prst="rect">
            <a:avLst/>
          </a:prstGeom>
          <a:solidFill>
            <a:schemeClr val="bg1"/>
          </a:solidFill>
        </p:spPr>
        <p:txBody>
          <a:bodyPr wrap="square" rtlCol="0">
            <a:spAutoFit/>
          </a:bodyPr>
          <a:lstStyle/>
          <a:p>
            <a:r>
              <a:rPr lang="de-CH" sz="1600" b="1" dirty="0"/>
              <a:t>Grundlagenanalyse Biodiversitäts- und Landschaftsziele</a:t>
            </a:r>
          </a:p>
        </p:txBody>
      </p:sp>
    </p:spTree>
    <p:extLst>
      <p:ext uri="{BB962C8B-B14F-4D97-AF65-F5344CB8AC3E}">
        <p14:creationId xmlns:p14="http://schemas.microsoft.com/office/powerpoint/2010/main" val="2659820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1CE9F7B0-504C-5AB0-9842-97C9578E3D63}"/>
              </a:ext>
            </a:extLst>
          </p:cNvPr>
          <p:cNvSpPr txBox="1"/>
          <p:nvPr/>
        </p:nvSpPr>
        <p:spPr>
          <a:xfrm>
            <a:off x="628650" y="2290793"/>
            <a:ext cx="3655318" cy="1200329"/>
          </a:xfrm>
          <a:prstGeom prst="rect">
            <a:avLst/>
          </a:prstGeom>
          <a:noFill/>
          <a:ln>
            <a:noFill/>
          </a:ln>
        </p:spPr>
        <p:txBody>
          <a:bodyPr wrap="square" rtlCol="0">
            <a:spAutoFit/>
          </a:bodyPr>
          <a:lstStyle/>
          <a:p>
            <a:r>
              <a:rPr lang="de-CH" sz="2400" dirty="0">
                <a:latin typeface="Arial" panose="020B0604020202020204" pitchFamily="34" charset="0"/>
                <a:cs typeface="Arial" panose="020B0604020202020204" pitchFamily="34" charset="0"/>
              </a:rPr>
              <a:t>OPAL-Bericht S.21:</a:t>
            </a:r>
          </a:p>
          <a:p>
            <a:r>
              <a:rPr lang="de-CH" sz="2400" dirty="0">
                <a:solidFill>
                  <a:srgbClr val="FF0000"/>
                </a:solidFill>
                <a:latin typeface="Arial" panose="020B0604020202020204" pitchFamily="34" charset="0"/>
                <a:cs typeface="Arial" panose="020B0604020202020204" pitchFamily="34" charset="0"/>
              </a:rPr>
              <a:t>Informationen zu Subregion 1.2</a:t>
            </a:r>
          </a:p>
        </p:txBody>
      </p:sp>
      <p:sp>
        <p:nvSpPr>
          <p:cNvPr id="7" name="Fußzeilenplatzhalter 1">
            <a:extLst>
              <a:ext uri="{FF2B5EF4-FFF2-40B4-BE49-F238E27FC236}">
                <a16:creationId xmlns:a16="http://schemas.microsoft.com/office/drawing/2014/main" id="{2DBF0F01-A2FA-AF7E-A1DD-A74BF23E2FC7}"/>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8" name="Foliennummernplatzhalter 4">
            <a:extLst>
              <a:ext uri="{FF2B5EF4-FFF2-40B4-BE49-F238E27FC236}">
                <a16:creationId xmlns:a16="http://schemas.microsoft.com/office/drawing/2014/main" id="{514345C8-41E7-9C14-9133-E33FB6166C1E}"/>
              </a:ext>
            </a:extLst>
          </p:cNvPr>
          <p:cNvSpPr>
            <a:spLocks noGrp="1"/>
          </p:cNvSpPr>
          <p:nvPr>
            <p:ph type="sldNum" sz="quarter" idx="4"/>
          </p:nvPr>
        </p:nvSpPr>
        <p:spPr>
          <a:xfrm>
            <a:off x="8028384" y="6368928"/>
            <a:ext cx="486966" cy="360000"/>
          </a:xfrm>
        </p:spPr>
        <p:txBody>
          <a:bodyPr/>
          <a:lstStyle/>
          <a:p>
            <a:fld id="{8543D2B0-58C7-4711-8976-E7A128C2074B}" type="slidenum">
              <a:rPr lang="de-CH" smtClean="0"/>
              <a:t>22</a:t>
            </a:fld>
            <a:endParaRPr lang="de-CH" dirty="0"/>
          </a:p>
        </p:txBody>
      </p:sp>
      <p:sp>
        <p:nvSpPr>
          <p:cNvPr id="4" name="Textfeld 3">
            <a:extLst>
              <a:ext uri="{FF2B5EF4-FFF2-40B4-BE49-F238E27FC236}">
                <a16:creationId xmlns:a16="http://schemas.microsoft.com/office/drawing/2014/main" id="{28DC92DA-9FC7-89B5-C1A3-A1F8E43AC6BE}"/>
              </a:ext>
            </a:extLst>
          </p:cNvPr>
          <p:cNvSpPr txBox="1"/>
          <p:nvPr/>
        </p:nvSpPr>
        <p:spPr>
          <a:xfrm>
            <a:off x="3668143" y="6056597"/>
            <a:ext cx="4555746"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Quelle: Walter et al (2013): Operationalisierung der Umweltziele Landwirtschaft, BAFU und BLW</a:t>
            </a:r>
          </a:p>
        </p:txBody>
      </p:sp>
      <p:pic>
        <p:nvPicPr>
          <p:cNvPr id="11" name="Grafik 10">
            <a:extLst>
              <a:ext uri="{FF2B5EF4-FFF2-40B4-BE49-F238E27FC236}">
                <a16:creationId xmlns:a16="http://schemas.microsoft.com/office/drawing/2014/main" id="{6F4C1755-654D-BA95-5C2C-3DC7C164E92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101076" y="2064088"/>
            <a:ext cx="4414274" cy="3810648"/>
          </a:xfrm>
          <a:prstGeom prst="rect">
            <a:avLst/>
          </a:prstGeom>
          <a:ln>
            <a:solidFill>
              <a:srgbClr val="000000"/>
            </a:solidFill>
          </a:ln>
        </p:spPr>
      </p:pic>
      <p:sp>
        <p:nvSpPr>
          <p:cNvPr id="3" name="Titel 1">
            <a:extLst>
              <a:ext uri="{FF2B5EF4-FFF2-40B4-BE49-F238E27FC236}">
                <a16:creationId xmlns:a16="http://schemas.microsoft.com/office/drawing/2014/main" id="{598062B7-0730-8AAE-BDB1-1C1B40F98095}"/>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42678355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1CE9F7B0-504C-5AB0-9842-97C9578E3D63}"/>
              </a:ext>
            </a:extLst>
          </p:cNvPr>
          <p:cNvSpPr txBox="1"/>
          <p:nvPr/>
        </p:nvSpPr>
        <p:spPr>
          <a:xfrm>
            <a:off x="628650" y="2290793"/>
            <a:ext cx="3655318" cy="1569660"/>
          </a:xfrm>
          <a:prstGeom prst="rect">
            <a:avLst/>
          </a:prstGeom>
          <a:noFill/>
          <a:ln>
            <a:noFill/>
          </a:ln>
        </p:spPr>
        <p:txBody>
          <a:bodyPr wrap="square" rtlCol="0">
            <a:spAutoFit/>
          </a:bodyPr>
          <a:lstStyle/>
          <a:p>
            <a:r>
              <a:rPr lang="de-CH" sz="2400" dirty="0">
                <a:latin typeface="Arial" panose="020B0604020202020204" pitchFamily="34" charset="0"/>
                <a:cs typeface="Arial" panose="020B0604020202020204" pitchFamily="34" charset="0"/>
              </a:rPr>
              <a:t>OPAL-Bericht ab S.22:</a:t>
            </a:r>
          </a:p>
          <a:p>
            <a:r>
              <a:rPr lang="de-CH" sz="2400" dirty="0">
                <a:solidFill>
                  <a:srgbClr val="FF0000"/>
                </a:solidFill>
                <a:latin typeface="Arial" panose="020B0604020202020204" pitchFamily="34" charset="0"/>
                <a:cs typeface="Arial" panose="020B0604020202020204" pitchFamily="34" charset="0"/>
              </a:rPr>
              <a:t>Informationen zu Schwerpunkt Lebensräume</a:t>
            </a:r>
          </a:p>
        </p:txBody>
      </p:sp>
      <p:sp>
        <p:nvSpPr>
          <p:cNvPr id="7" name="Fußzeilenplatzhalter 1">
            <a:extLst>
              <a:ext uri="{FF2B5EF4-FFF2-40B4-BE49-F238E27FC236}">
                <a16:creationId xmlns:a16="http://schemas.microsoft.com/office/drawing/2014/main" id="{2DBF0F01-A2FA-AF7E-A1DD-A74BF23E2FC7}"/>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8" name="Foliennummernplatzhalter 4">
            <a:extLst>
              <a:ext uri="{FF2B5EF4-FFF2-40B4-BE49-F238E27FC236}">
                <a16:creationId xmlns:a16="http://schemas.microsoft.com/office/drawing/2014/main" id="{514345C8-41E7-9C14-9133-E33FB6166C1E}"/>
              </a:ext>
            </a:extLst>
          </p:cNvPr>
          <p:cNvSpPr>
            <a:spLocks noGrp="1"/>
          </p:cNvSpPr>
          <p:nvPr>
            <p:ph type="sldNum" sz="quarter" idx="4"/>
          </p:nvPr>
        </p:nvSpPr>
        <p:spPr>
          <a:xfrm>
            <a:off x="8028384" y="6368928"/>
            <a:ext cx="486966" cy="360000"/>
          </a:xfrm>
        </p:spPr>
        <p:txBody>
          <a:bodyPr/>
          <a:lstStyle/>
          <a:p>
            <a:fld id="{8543D2B0-58C7-4711-8976-E7A128C2074B}" type="slidenum">
              <a:rPr lang="de-CH" smtClean="0"/>
              <a:t>23</a:t>
            </a:fld>
            <a:endParaRPr lang="de-CH" dirty="0"/>
          </a:p>
        </p:txBody>
      </p:sp>
      <p:sp>
        <p:nvSpPr>
          <p:cNvPr id="4" name="Textfeld 3">
            <a:extLst>
              <a:ext uri="{FF2B5EF4-FFF2-40B4-BE49-F238E27FC236}">
                <a16:creationId xmlns:a16="http://schemas.microsoft.com/office/drawing/2014/main" id="{28DC92DA-9FC7-89B5-C1A3-A1F8E43AC6BE}"/>
              </a:ext>
            </a:extLst>
          </p:cNvPr>
          <p:cNvSpPr txBox="1"/>
          <p:nvPr/>
        </p:nvSpPr>
        <p:spPr>
          <a:xfrm>
            <a:off x="3668143" y="6056597"/>
            <a:ext cx="4555746"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Quelle: Walter et al (2013): Operationalisierung der Umweltziele Landwirtschaft, BAFU und BLW</a:t>
            </a:r>
          </a:p>
        </p:txBody>
      </p:sp>
      <p:pic>
        <p:nvPicPr>
          <p:cNvPr id="5" name="Grafik 4">
            <a:extLst>
              <a:ext uri="{FF2B5EF4-FFF2-40B4-BE49-F238E27FC236}">
                <a16:creationId xmlns:a16="http://schemas.microsoft.com/office/drawing/2014/main" id="{9A65553A-374D-4532-E30F-80B2F759812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23928" y="2348880"/>
            <a:ext cx="4732240" cy="3297179"/>
          </a:xfrm>
          <a:prstGeom prst="rect">
            <a:avLst/>
          </a:prstGeom>
          <a:ln>
            <a:solidFill>
              <a:srgbClr val="000000"/>
            </a:solidFill>
          </a:ln>
        </p:spPr>
      </p:pic>
      <p:sp>
        <p:nvSpPr>
          <p:cNvPr id="3" name="Titel 1">
            <a:extLst>
              <a:ext uri="{FF2B5EF4-FFF2-40B4-BE49-F238E27FC236}">
                <a16:creationId xmlns:a16="http://schemas.microsoft.com/office/drawing/2014/main" id="{82E9A65F-9EB3-4CC7-0A6C-D6795DC1D060}"/>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27379521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1">
            <a:extLst>
              <a:ext uri="{FF2B5EF4-FFF2-40B4-BE49-F238E27FC236}">
                <a16:creationId xmlns:a16="http://schemas.microsoft.com/office/drawing/2014/main" id="{632049CB-BF02-4EE7-3514-83CB4E5E9443}"/>
              </a:ext>
            </a:extLst>
          </p:cNvPr>
          <p:cNvSpPr>
            <a:spLocks noGrp="1"/>
          </p:cNvSpPr>
          <p:nvPr>
            <p:ph type="ftr" sz="quarter" idx="11"/>
          </p:nvPr>
        </p:nvSpPr>
        <p:spPr>
          <a:xfrm>
            <a:off x="4960800" y="6356350"/>
            <a:ext cx="2880000" cy="360000"/>
          </a:xfrm>
        </p:spPr>
        <p:txBody>
          <a:bodyPr/>
          <a:lstStyle/>
          <a:p>
            <a:r>
              <a:rPr lang="de-CH" dirty="0"/>
              <a:t>Lehrgang Biodiversitätsberatung</a:t>
            </a:r>
          </a:p>
        </p:txBody>
      </p:sp>
      <p:sp>
        <p:nvSpPr>
          <p:cNvPr id="9" name="Foliennummernplatzhalter 8">
            <a:extLst>
              <a:ext uri="{FF2B5EF4-FFF2-40B4-BE49-F238E27FC236}">
                <a16:creationId xmlns:a16="http://schemas.microsoft.com/office/drawing/2014/main" id="{AF4697F7-C597-5C3E-CA05-FA6AE83E8921}"/>
              </a:ext>
            </a:extLst>
          </p:cNvPr>
          <p:cNvSpPr>
            <a:spLocks noGrp="1"/>
          </p:cNvSpPr>
          <p:nvPr>
            <p:ph type="sldNum" sz="quarter" idx="4"/>
          </p:nvPr>
        </p:nvSpPr>
        <p:spPr>
          <a:xfrm>
            <a:off x="8100392" y="6356350"/>
            <a:ext cx="452687" cy="360000"/>
          </a:xfrm>
        </p:spPr>
        <p:txBody>
          <a:bodyPr/>
          <a:lstStyle/>
          <a:p>
            <a:fld id="{8543D2B0-58C7-4711-8976-E7A128C2074B}" type="slidenum">
              <a:rPr lang="de-CH" smtClean="0"/>
              <a:t>24</a:t>
            </a:fld>
            <a:endParaRPr lang="de-CH" dirty="0"/>
          </a:p>
        </p:txBody>
      </p:sp>
      <p:pic>
        <p:nvPicPr>
          <p:cNvPr id="4" name="Grafik 3">
            <a:extLst>
              <a:ext uri="{FF2B5EF4-FFF2-40B4-BE49-F238E27FC236}">
                <a16:creationId xmlns:a16="http://schemas.microsoft.com/office/drawing/2014/main" id="{E795C63A-C3EC-2CAC-8DD3-44563A7DD70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81844" y="1124744"/>
            <a:ext cx="7380312" cy="4706761"/>
          </a:xfrm>
          <a:prstGeom prst="rect">
            <a:avLst/>
          </a:prstGeom>
        </p:spPr>
      </p:pic>
      <p:sp>
        <p:nvSpPr>
          <p:cNvPr id="2" name="Titel 1">
            <a:extLst>
              <a:ext uri="{FF2B5EF4-FFF2-40B4-BE49-F238E27FC236}">
                <a16:creationId xmlns:a16="http://schemas.microsoft.com/office/drawing/2014/main" id="{321DA02D-DA89-5E86-FFE7-EA3092E52980}"/>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471711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4174" y="1988840"/>
            <a:ext cx="3960000" cy="3960000"/>
          </a:xfrm>
          <a:prstGeom prst="rect">
            <a:avLst/>
          </a:prstGeom>
          <a:noFill/>
        </p:spPr>
      </p:pic>
      <p:sp>
        <p:nvSpPr>
          <p:cNvPr id="7" name="TextBox 6"/>
          <p:cNvSpPr txBox="1"/>
          <p:nvPr/>
        </p:nvSpPr>
        <p:spPr>
          <a:xfrm>
            <a:off x="627474" y="2052879"/>
            <a:ext cx="3566700" cy="3477875"/>
          </a:xfrm>
          <a:prstGeom prst="rect">
            <a:avLst/>
          </a:prstGeom>
          <a:noFill/>
        </p:spPr>
        <p:txBody>
          <a:bodyPr wrap="square" rtlCol="0">
            <a:spAutoFit/>
          </a:bodyPr>
          <a:lstStyle/>
          <a:p>
            <a:r>
              <a:rPr lang="de-CH" sz="2000" dirty="0">
                <a:latin typeface="Arial" panose="020B0604020202020204" pitchFamily="34" charset="0"/>
                <a:cs typeface="Arial" panose="020B0604020202020204" pitchFamily="34" charset="0"/>
              </a:rPr>
              <a:t>Wie weiss ich, welche Lebensraumtypen speziell gefördert werden sollen?</a:t>
            </a:r>
          </a:p>
          <a:p>
            <a:endParaRPr lang="de-CH" sz="2000" dirty="0">
              <a:latin typeface="Arial" panose="020B0604020202020204" pitchFamily="34" charset="0"/>
              <a:cs typeface="Arial" panose="020B0604020202020204" pitchFamily="34" charset="0"/>
            </a:endParaRPr>
          </a:p>
          <a:p>
            <a:r>
              <a:rPr lang="de-CH" sz="2000" dirty="0">
                <a:latin typeface="Arial" panose="020B0604020202020204" pitchFamily="34" charset="0"/>
                <a:cs typeface="Arial" panose="020B0604020202020204" pitchFamily="34" charset="0"/>
              </a:rPr>
              <a:t>Wie weiss ich, wo die Lebensraumtypen am richtigen Ort sind?</a:t>
            </a:r>
          </a:p>
          <a:p>
            <a:endParaRPr lang="de-CH" sz="2000" dirty="0">
              <a:latin typeface="Arial" panose="020B0604020202020204" pitchFamily="34" charset="0"/>
              <a:cs typeface="Arial" panose="020B0604020202020204" pitchFamily="34" charset="0"/>
            </a:endParaRPr>
          </a:p>
          <a:p>
            <a:r>
              <a:rPr lang="de-CH" sz="2000" dirty="0">
                <a:latin typeface="Arial" panose="020B0604020202020204" pitchFamily="34" charset="0"/>
                <a:cs typeface="Arial" panose="020B0604020202020204" pitchFamily="34" charset="0"/>
              </a:rPr>
              <a:t>Wie weiss ich, welche Arten spezifisch gefördert werden müssen?</a:t>
            </a:r>
          </a:p>
        </p:txBody>
      </p:sp>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28384" y="6356350"/>
            <a:ext cx="486966" cy="360000"/>
          </a:xfrm>
        </p:spPr>
        <p:txBody>
          <a:bodyPr/>
          <a:lstStyle/>
          <a:p>
            <a:fld id="{8543D2B0-58C7-4711-8976-E7A128C2074B}" type="slidenum">
              <a:rPr lang="de-CH" smtClean="0"/>
              <a:t>25</a:t>
            </a:fld>
            <a:endParaRPr lang="de-CH" dirty="0"/>
          </a:p>
        </p:txBody>
      </p:sp>
      <p:sp>
        <p:nvSpPr>
          <p:cNvPr id="6" name="Denkblase: wolkenförmig 5">
            <a:extLst>
              <a:ext uri="{FF2B5EF4-FFF2-40B4-BE49-F238E27FC236}">
                <a16:creationId xmlns:a16="http://schemas.microsoft.com/office/drawing/2014/main" id="{0E3EB875-A582-6C6F-35F3-EF378B996018}"/>
              </a:ext>
            </a:extLst>
          </p:cNvPr>
          <p:cNvSpPr/>
          <p:nvPr/>
        </p:nvSpPr>
        <p:spPr>
          <a:xfrm>
            <a:off x="5834801" y="800994"/>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pic>
        <p:nvPicPr>
          <p:cNvPr id="5" name="Grafik 4" descr="Abzeichen Tick1 mit einfarbiger Füllung">
            <a:extLst>
              <a:ext uri="{FF2B5EF4-FFF2-40B4-BE49-F238E27FC236}">
                <a16:creationId xmlns:a16="http://schemas.microsoft.com/office/drawing/2014/main" id="{7ED48BE1-C9BE-56AB-F2CD-9EDCFE496FB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635896" y="2564904"/>
            <a:ext cx="453484" cy="453484"/>
          </a:xfrm>
          <a:prstGeom prst="rect">
            <a:avLst/>
          </a:prstGeom>
        </p:spPr>
      </p:pic>
      <p:sp>
        <p:nvSpPr>
          <p:cNvPr id="2" name="Titel 1">
            <a:extLst>
              <a:ext uri="{FF2B5EF4-FFF2-40B4-BE49-F238E27FC236}">
                <a16:creationId xmlns:a16="http://schemas.microsoft.com/office/drawing/2014/main" id="{A212C31B-614B-D727-2D69-AD17AC802C59}"/>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21736249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4174" y="1988840"/>
            <a:ext cx="3960000" cy="3960000"/>
          </a:xfrm>
          <a:prstGeom prst="rect">
            <a:avLst/>
          </a:prstGeom>
          <a:noFill/>
        </p:spPr>
      </p:pic>
      <p:sp>
        <p:nvSpPr>
          <p:cNvPr id="7" name="TextBox 6"/>
          <p:cNvSpPr txBox="1"/>
          <p:nvPr/>
        </p:nvSpPr>
        <p:spPr>
          <a:xfrm>
            <a:off x="628650" y="2924944"/>
            <a:ext cx="3566700" cy="2800767"/>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Wie viel Fläche dieser Lebensraumtypen, die gemäss OPAL-Bericht schwerpunktmässig gefördert werden sollen, würde es brauchen, um die Biodiversität zu erhalten und zu fördern?</a:t>
            </a:r>
          </a:p>
        </p:txBody>
      </p:sp>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28384" y="6356350"/>
            <a:ext cx="486966" cy="360000"/>
          </a:xfrm>
        </p:spPr>
        <p:txBody>
          <a:bodyPr/>
          <a:lstStyle/>
          <a:p>
            <a:fld id="{8543D2B0-58C7-4711-8976-E7A128C2074B}" type="slidenum">
              <a:rPr lang="de-CH" smtClean="0"/>
              <a:t>26</a:t>
            </a:fld>
            <a:endParaRPr lang="de-CH" dirty="0"/>
          </a:p>
        </p:txBody>
      </p:sp>
      <p:sp>
        <p:nvSpPr>
          <p:cNvPr id="6" name="Denkblase: wolkenförmig 5">
            <a:extLst>
              <a:ext uri="{FF2B5EF4-FFF2-40B4-BE49-F238E27FC236}">
                <a16:creationId xmlns:a16="http://schemas.microsoft.com/office/drawing/2014/main" id="{0E3EB875-A582-6C6F-35F3-EF378B996018}"/>
              </a:ext>
            </a:extLst>
          </p:cNvPr>
          <p:cNvSpPr/>
          <p:nvPr/>
        </p:nvSpPr>
        <p:spPr>
          <a:xfrm>
            <a:off x="5834801" y="800994"/>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
        <p:nvSpPr>
          <p:cNvPr id="2" name="Titel 1">
            <a:extLst>
              <a:ext uri="{FF2B5EF4-FFF2-40B4-BE49-F238E27FC236}">
                <a16:creationId xmlns:a16="http://schemas.microsoft.com/office/drawing/2014/main" id="{5BB4AE37-DE19-DC48-7774-365F1607BB83}"/>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17824082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52818" y="1523790"/>
            <a:ext cx="3521596" cy="1905073"/>
          </a:xfrm>
          <a:prstGeom prst="rect">
            <a:avLst/>
          </a:prstGeom>
          <a:noFill/>
        </p:spPr>
        <p:txBody>
          <a:bodyPr wrap="square" rtlCol="0">
            <a:spAutoFit/>
          </a:bodyPr>
          <a:lstStyle/>
          <a:p>
            <a:pPr>
              <a:lnSpc>
                <a:spcPct val="120000"/>
              </a:lnSpc>
            </a:pPr>
            <a:r>
              <a:rPr lang="de-CH" sz="2000" dirty="0">
                <a:latin typeface="Arial" panose="020B0604020202020204" pitchFamily="34" charset="0"/>
                <a:cs typeface="Arial" panose="020B0604020202020204" pitchFamily="34" charset="0"/>
              </a:rPr>
              <a:t>Wie gross ist gross genug?</a:t>
            </a:r>
          </a:p>
          <a:p>
            <a:pPr marL="342900" indent="-342900">
              <a:lnSpc>
                <a:spcPct val="120000"/>
              </a:lnSpc>
              <a:buFont typeface="Arial" panose="020B0604020202020204" pitchFamily="34" charset="0"/>
              <a:buChar char="•"/>
            </a:pPr>
            <a:r>
              <a:rPr lang="de-CH" sz="2000" dirty="0">
                <a:latin typeface="Arial" panose="020B0604020202020204" pitchFamily="34" charset="0"/>
                <a:cs typeface="Arial" panose="020B0604020202020204" pitchFamily="34" charset="0"/>
              </a:rPr>
              <a:t>Mindestfläche für längerfristig lebensfähige Populationen aller Arten eines Lebensraumtyps?</a:t>
            </a:r>
          </a:p>
        </p:txBody>
      </p:sp>
      <p:pic>
        <p:nvPicPr>
          <p:cNvPr id="4" name="Grafik 3" descr="Ein Bild, das Baum, Gras, draußen, Feld enthält.&#10;&#10;Automatisch generierte Beschreibung">
            <a:extLst>
              <a:ext uri="{FF2B5EF4-FFF2-40B4-BE49-F238E27FC236}">
                <a16:creationId xmlns:a16="http://schemas.microsoft.com/office/drawing/2014/main" id="{29B2D832-4BF7-BF48-3C91-3BE4E9F57B8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95391" y="2204177"/>
            <a:ext cx="4824560" cy="3420000"/>
          </a:xfrm>
          <a:prstGeom prst="rect">
            <a:avLst/>
          </a:prstGeom>
        </p:spPr>
      </p:pic>
      <p:pic>
        <p:nvPicPr>
          <p:cNvPr id="9" name="Grafik 8" descr="Ein Bild, das Gras, draußen, Pflanze enthält.&#10;&#10;Automatisch generierte Beschreibung">
            <a:extLst>
              <a:ext uri="{FF2B5EF4-FFF2-40B4-BE49-F238E27FC236}">
                <a16:creationId xmlns:a16="http://schemas.microsoft.com/office/drawing/2014/main" id="{28D902E9-F2A3-E48B-3B04-5A6AFB0C224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467810" y="3692542"/>
            <a:ext cx="1368152" cy="1584176"/>
          </a:xfrm>
          <a:prstGeom prst="rect">
            <a:avLst/>
          </a:prstGeom>
        </p:spPr>
      </p:pic>
      <p:sp>
        <p:nvSpPr>
          <p:cNvPr id="6" name="TextBox 6">
            <a:extLst>
              <a:ext uri="{FF2B5EF4-FFF2-40B4-BE49-F238E27FC236}">
                <a16:creationId xmlns:a16="http://schemas.microsoft.com/office/drawing/2014/main" id="{B774C4CE-A8CD-4F71-1BEA-9C2A60595D1D}"/>
              </a:ext>
            </a:extLst>
          </p:cNvPr>
          <p:cNvSpPr txBox="1"/>
          <p:nvPr/>
        </p:nvSpPr>
        <p:spPr>
          <a:xfrm>
            <a:off x="502980" y="3577027"/>
            <a:ext cx="8414183" cy="2274405"/>
          </a:xfrm>
          <a:prstGeom prst="rect">
            <a:avLst/>
          </a:prstGeom>
          <a:solidFill>
            <a:srgbClr val="FFC000"/>
          </a:solidFill>
          <a:ln>
            <a:solidFill>
              <a:schemeClr val="tx1"/>
            </a:solidFill>
          </a:ln>
        </p:spPr>
        <p:txBody>
          <a:bodyPr wrap="square" rtlCol="0">
            <a:spAutoFit/>
          </a:bodyPr>
          <a:lstStyle/>
          <a:p>
            <a:pPr>
              <a:lnSpc>
                <a:spcPct val="120000"/>
              </a:lnSpc>
            </a:pPr>
            <a:r>
              <a:rPr lang="de-CH" sz="2000" dirty="0">
                <a:latin typeface="Arial" panose="020B0604020202020204" pitchFamily="34" charset="0"/>
                <a:cs typeface="Arial" panose="020B0604020202020204" pitchFamily="34" charset="0"/>
              </a:rPr>
              <a:t>Experten schätzen:</a:t>
            </a:r>
          </a:p>
          <a:p>
            <a:pPr marL="342900" indent="-342900">
              <a:lnSpc>
                <a:spcPct val="120000"/>
              </a:lnSpc>
              <a:buFont typeface="Arial" panose="020B0604020202020204" pitchFamily="34" charset="0"/>
              <a:buChar char="•"/>
            </a:pPr>
            <a:r>
              <a:rPr lang="de-CH" sz="2000" dirty="0">
                <a:latin typeface="Arial" panose="020B0604020202020204" pitchFamily="34" charset="0"/>
                <a:cs typeface="Arial" panose="020B0604020202020204" pitchFamily="34" charset="0"/>
              </a:rPr>
              <a:t>TWW: Mind. 10 ha.</a:t>
            </a:r>
          </a:p>
          <a:p>
            <a:pPr marL="342900" indent="-342900">
              <a:lnSpc>
                <a:spcPct val="120000"/>
              </a:lnSpc>
              <a:buFont typeface="Arial" panose="020B0604020202020204" pitchFamily="34" charset="0"/>
              <a:buChar char="•"/>
            </a:pPr>
            <a:r>
              <a:rPr lang="de-CH" sz="2000" dirty="0">
                <a:latin typeface="Arial" panose="020B0604020202020204" pitchFamily="34" charset="0"/>
                <a:cs typeface="Arial" panose="020B0604020202020204" pitchFamily="34" charset="0"/>
              </a:rPr>
              <a:t>QII-Wiesen: Mind. 5-10 ha.</a:t>
            </a:r>
          </a:p>
          <a:p>
            <a:pPr marL="342900" indent="-342900">
              <a:lnSpc>
                <a:spcPct val="120000"/>
              </a:lnSpc>
              <a:buFont typeface="Arial" panose="020B0604020202020204" pitchFamily="34" charset="0"/>
              <a:buChar char="•"/>
            </a:pPr>
            <a:r>
              <a:rPr lang="de-CH" sz="2000" dirty="0">
                <a:latin typeface="Arial" panose="020B0604020202020204" pitchFamily="34" charset="0"/>
                <a:cs typeface="Arial" panose="020B0604020202020204" pitchFamily="34" charset="0"/>
              </a:rPr>
              <a:t>Moore: Mind. 5-10 ha.</a:t>
            </a:r>
          </a:p>
          <a:p>
            <a:pPr marL="342900" indent="-342900">
              <a:lnSpc>
                <a:spcPct val="120000"/>
              </a:lnSpc>
              <a:buFont typeface="Arial" panose="020B0604020202020204" pitchFamily="34" charset="0"/>
              <a:buChar char="•"/>
            </a:pPr>
            <a:r>
              <a:rPr lang="de-CH" sz="2000" dirty="0">
                <a:latin typeface="Arial" panose="020B0604020202020204" pitchFamily="34" charset="0"/>
                <a:cs typeface="Arial" panose="020B0604020202020204" pitchFamily="34" charset="0"/>
              </a:rPr>
              <a:t>Acker: Mind. 10% der Ackerfläche für Massnahmen neben, und 20% der Ackerfläche für Massnahmen in den Kulturen (Low-Input).</a:t>
            </a:r>
          </a:p>
        </p:txBody>
      </p:sp>
      <p:sp>
        <p:nvSpPr>
          <p:cNvPr id="8" name="Textfeld 7">
            <a:extLst>
              <a:ext uri="{FF2B5EF4-FFF2-40B4-BE49-F238E27FC236}">
                <a16:creationId xmlns:a16="http://schemas.microsoft.com/office/drawing/2014/main" id="{09F44D52-8C53-F48D-5F44-6C980E6F69F5}"/>
              </a:ext>
            </a:extLst>
          </p:cNvPr>
          <p:cNvSpPr txBox="1"/>
          <p:nvPr/>
        </p:nvSpPr>
        <p:spPr>
          <a:xfrm>
            <a:off x="5886501" y="3599558"/>
            <a:ext cx="3007246" cy="461665"/>
          </a:xfrm>
          <a:prstGeom prst="rect">
            <a:avLst/>
          </a:prstGeom>
          <a:solidFill>
            <a:schemeClr val="bg1"/>
          </a:solidFill>
          <a:ln>
            <a:solidFill>
              <a:schemeClr val="tx1"/>
            </a:solidFill>
          </a:ln>
        </p:spPr>
        <p:txBody>
          <a:bodyPr wrap="square" rtlCol="0">
            <a:spAutoFit/>
          </a:bodyPr>
          <a:lstStyle/>
          <a:p>
            <a:pPr algn="l"/>
            <a:r>
              <a:rPr lang="en-US" sz="600" dirty="0"/>
              <a:t>Quelle: </a:t>
            </a:r>
            <a:r>
              <a:rPr lang="de-CH" sz="600" b="0" i="0" u="none" strike="noStrike" baseline="0" dirty="0" err="1">
                <a:latin typeface="Verdana" panose="020B0604030504040204" pitchFamily="34" charset="0"/>
              </a:rPr>
              <a:t>Guntern</a:t>
            </a:r>
            <a:r>
              <a:rPr lang="de-CH" sz="600" b="0" i="0" u="none" strike="noStrike" baseline="0" dirty="0">
                <a:latin typeface="Verdana" panose="020B0604030504040204" pitchFamily="34" charset="0"/>
              </a:rPr>
              <a:t> J., Lachat T., Pauli D. </a:t>
            </a:r>
            <a:r>
              <a:rPr lang="de-CH" sz="600" dirty="0">
                <a:latin typeface="Verdana" panose="020B0604030504040204" pitchFamily="34" charset="0"/>
              </a:rPr>
              <a:t>Fischer M. (2013): Flächenbedarf für die Erhaltung der Biodiversität und der Ökosystemleistungen in der Schweiz. Forum Biodiversität Schweiz der Akademie der Naturwissenschaften Schweiz (SCNAT), Bern.</a:t>
            </a:r>
            <a:endParaRPr lang="de-CH" sz="600" dirty="0"/>
          </a:p>
        </p:txBody>
      </p:sp>
      <p:sp>
        <p:nvSpPr>
          <p:cNvPr id="11" name="Fußzeilenplatzhalter 1">
            <a:extLst>
              <a:ext uri="{FF2B5EF4-FFF2-40B4-BE49-F238E27FC236}">
                <a16:creationId xmlns:a16="http://schemas.microsoft.com/office/drawing/2014/main" id="{DB8734D9-F1DE-4BFF-7C67-CDF60502A2EA}"/>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12" name="Foliennummernplatzhalter 4">
            <a:extLst>
              <a:ext uri="{FF2B5EF4-FFF2-40B4-BE49-F238E27FC236}">
                <a16:creationId xmlns:a16="http://schemas.microsoft.com/office/drawing/2014/main" id="{FAE48F20-09EB-17DF-B522-C2FC49126461}"/>
              </a:ext>
            </a:extLst>
          </p:cNvPr>
          <p:cNvSpPr>
            <a:spLocks noGrp="1"/>
          </p:cNvSpPr>
          <p:nvPr>
            <p:ph type="sldNum" sz="quarter" idx="4"/>
          </p:nvPr>
        </p:nvSpPr>
        <p:spPr>
          <a:xfrm>
            <a:off x="8155350" y="6368928"/>
            <a:ext cx="449098" cy="360000"/>
          </a:xfrm>
        </p:spPr>
        <p:txBody>
          <a:bodyPr/>
          <a:lstStyle/>
          <a:p>
            <a:fld id="{8543D2B0-58C7-4711-8976-E7A128C2074B}" type="slidenum">
              <a:rPr lang="de-CH" smtClean="0"/>
              <a:t>27</a:t>
            </a:fld>
            <a:endParaRPr lang="de-CH" dirty="0"/>
          </a:p>
        </p:txBody>
      </p:sp>
      <p:sp>
        <p:nvSpPr>
          <p:cNvPr id="3" name="Denkblase: wolkenförmig 2">
            <a:extLst>
              <a:ext uri="{FF2B5EF4-FFF2-40B4-BE49-F238E27FC236}">
                <a16:creationId xmlns:a16="http://schemas.microsoft.com/office/drawing/2014/main" id="{008888F8-A86D-5A73-28FD-E6B79B8D7136}"/>
              </a:ext>
            </a:extLst>
          </p:cNvPr>
          <p:cNvSpPr/>
          <p:nvPr/>
        </p:nvSpPr>
        <p:spPr>
          <a:xfrm>
            <a:off x="5834801" y="800994"/>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000000"/>
                </a:solidFill>
                <a:latin typeface="Arial" panose="020B0604020202020204" pitchFamily="34" charset="0"/>
                <a:cs typeface="Arial" panose="020B0604020202020204" pitchFamily="34" charset="0"/>
              </a:rPr>
              <a:t>Vielfalt</a:t>
            </a:r>
            <a:r>
              <a:rPr lang="en-US" sz="1100" dirty="0">
                <a:solidFill>
                  <a:srgbClr val="000000"/>
                </a:solidFill>
                <a:latin typeface="Arial" panose="020B0604020202020204" pitchFamily="34" charset="0"/>
                <a:cs typeface="Arial" panose="020B0604020202020204" pitchFamily="34" charset="0"/>
              </a:rPr>
              <a:t> der </a:t>
            </a:r>
            <a:r>
              <a:rPr lang="en-US" sz="1100" dirty="0" err="1">
                <a:solidFill>
                  <a:srgbClr val="000000"/>
                </a:solidFill>
                <a:latin typeface="Arial" panose="020B0604020202020204" pitchFamily="34" charset="0"/>
                <a:cs typeface="Arial" panose="020B0604020202020204" pitchFamily="34" charset="0"/>
              </a:rPr>
              <a:t>Arten</a:t>
            </a:r>
            <a:endParaRPr lang="en-US" sz="1100" dirty="0">
              <a:solidFill>
                <a:srgbClr val="00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Vielfalt</a:t>
            </a:r>
            <a:r>
              <a:rPr lang="en-US" sz="1100" dirty="0">
                <a:solidFill>
                  <a:srgbClr val="FF0000"/>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
        <p:nvSpPr>
          <p:cNvPr id="5" name="Titel 1">
            <a:extLst>
              <a:ext uri="{FF2B5EF4-FFF2-40B4-BE49-F238E27FC236}">
                <a16:creationId xmlns:a16="http://schemas.microsoft.com/office/drawing/2014/main" id="{0E402B36-218C-A2FD-5B1F-181FF2F281F7}"/>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39793471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1">
            <a:extLst>
              <a:ext uri="{FF2B5EF4-FFF2-40B4-BE49-F238E27FC236}">
                <a16:creationId xmlns:a16="http://schemas.microsoft.com/office/drawing/2014/main" id="{788DD96D-F0B2-DE7B-2485-A27E4F0B5EA7}"/>
              </a:ext>
            </a:extLst>
          </p:cNvPr>
          <p:cNvSpPr>
            <a:spLocks noGrp="1"/>
          </p:cNvSpPr>
          <p:nvPr>
            <p:ph type="ftr" sz="quarter" idx="11"/>
          </p:nvPr>
        </p:nvSpPr>
        <p:spPr>
          <a:xfrm>
            <a:off x="4932040" y="6355480"/>
            <a:ext cx="2880000" cy="360000"/>
          </a:xfrm>
        </p:spPr>
        <p:txBody>
          <a:bodyPr/>
          <a:lstStyle/>
          <a:p>
            <a:r>
              <a:rPr lang="de-CH" dirty="0"/>
              <a:t>Lehrgang Biodiversitätsberatung</a:t>
            </a:r>
          </a:p>
        </p:txBody>
      </p:sp>
      <p:sp>
        <p:nvSpPr>
          <p:cNvPr id="5" name="Foliennummernplatzhalter 4">
            <a:extLst>
              <a:ext uri="{FF2B5EF4-FFF2-40B4-BE49-F238E27FC236}">
                <a16:creationId xmlns:a16="http://schemas.microsoft.com/office/drawing/2014/main" id="{0CA7FF25-3CE6-6224-A4E1-C159020ED366}"/>
              </a:ext>
            </a:extLst>
          </p:cNvPr>
          <p:cNvSpPr>
            <a:spLocks noGrp="1"/>
          </p:cNvSpPr>
          <p:nvPr>
            <p:ph type="sldNum" sz="quarter" idx="4"/>
          </p:nvPr>
        </p:nvSpPr>
        <p:spPr>
          <a:xfrm>
            <a:off x="8172400" y="6355480"/>
            <a:ext cx="360000" cy="360000"/>
          </a:xfrm>
        </p:spPr>
        <p:txBody>
          <a:bodyPr/>
          <a:lstStyle/>
          <a:p>
            <a:fld id="{8543D2B0-58C7-4711-8976-E7A128C2074B}" type="slidenum">
              <a:rPr lang="de-CH" smtClean="0"/>
              <a:t>28</a:t>
            </a:fld>
            <a:endParaRPr lang="de-CH" dirty="0"/>
          </a:p>
        </p:txBody>
      </p:sp>
      <p:pic>
        <p:nvPicPr>
          <p:cNvPr id="8" name="Grafik 7">
            <a:extLst>
              <a:ext uri="{FF2B5EF4-FFF2-40B4-BE49-F238E27FC236}">
                <a16:creationId xmlns:a16="http://schemas.microsoft.com/office/drawing/2014/main" id="{3F33BE14-DEC1-F1E5-235E-93E3020CB78E}"/>
              </a:ext>
            </a:extLst>
          </p:cNvPr>
          <p:cNvPicPr>
            <a:picLocks noChangeAspect="1"/>
          </p:cNvPicPr>
          <p:nvPr/>
        </p:nvPicPr>
        <p:blipFill>
          <a:blip r:embed="rId3"/>
          <a:stretch>
            <a:fillRect/>
          </a:stretch>
        </p:blipFill>
        <p:spPr>
          <a:xfrm>
            <a:off x="1221474" y="980728"/>
            <a:ext cx="6701051" cy="5226057"/>
          </a:xfrm>
          <a:prstGeom prst="rect">
            <a:avLst/>
          </a:prstGeom>
        </p:spPr>
      </p:pic>
      <p:sp>
        <p:nvSpPr>
          <p:cNvPr id="9" name="Textfeld 8">
            <a:extLst>
              <a:ext uri="{FF2B5EF4-FFF2-40B4-BE49-F238E27FC236}">
                <a16:creationId xmlns:a16="http://schemas.microsoft.com/office/drawing/2014/main" id="{60FF3C24-3B15-116B-0A4C-E452AA7EE2D2}"/>
              </a:ext>
            </a:extLst>
          </p:cNvPr>
          <p:cNvSpPr txBox="1"/>
          <p:nvPr/>
        </p:nvSpPr>
        <p:spPr>
          <a:xfrm>
            <a:off x="3707904" y="6109732"/>
            <a:ext cx="5184577" cy="338554"/>
          </a:xfrm>
          <a:prstGeom prst="rect">
            <a:avLst/>
          </a:prstGeom>
          <a:solidFill>
            <a:schemeClr val="bg1"/>
          </a:solidFill>
          <a:ln>
            <a:solidFill>
              <a:schemeClr val="tx1"/>
            </a:solidFill>
          </a:ln>
        </p:spPr>
        <p:txBody>
          <a:bodyPr wrap="square">
            <a:spAutoFit/>
          </a:bodyPr>
          <a:lstStyle/>
          <a:p>
            <a:pPr algn="l"/>
            <a:r>
              <a:rPr lang="de-CH" sz="800" dirty="0"/>
              <a:t>Quelle: </a:t>
            </a:r>
            <a:r>
              <a:rPr lang="de-CH" sz="800" b="0" i="0" u="none" strike="noStrike" baseline="0" dirty="0"/>
              <a:t>Guntern, J., Pauli, D., Klaus, G. (2020): Biodiversitätsfördernde Strukturen im Landwirtschaftsgebiet. Bedeutung, Entwicklung und Stossrichtungen für die Förderung. Hrsg.: Forum Biodiversität Schweiz (SCNAT), Bern. 90 S.</a:t>
            </a:r>
            <a:endParaRPr lang="de-CH" sz="800" dirty="0"/>
          </a:p>
        </p:txBody>
      </p:sp>
      <p:sp>
        <p:nvSpPr>
          <p:cNvPr id="2" name="Titel 1">
            <a:extLst>
              <a:ext uri="{FF2B5EF4-FFF2-40B4-BE49-F238E27FC236}">
                <a16:creationId xmlns:a16="http://schemas.microsoft.com/office/drawing/2014/main" id="{9508056C-F3E5-003D-D66C-1DA7C29B5688}"/>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397047398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1">
            <a:extLst>
              <a:ext uri="{FF2B5EF4-FFF2-40B4-BE49-F238E27FC236}">
                <a16:creationId xmlns:a16="http://schemas.microsoft.com/office/drawing/2014/main" id="{788DD96D-F0B2-DE7B-2485-A27E4F0B5EA7}"/>
              </a:ext>
            </a:extLst>
          </p:cNvPr>
          <p:cNvSpPr>
            <a:spLocks noGrp="1"/>
          </p:cNvSpPr>
          <p:nvPr>
            <p:ph type="ftr" sz="quarter" idx="11"/>
          </p:nvPr>
        </p:nvSpPr>
        <p:spPr>
          <a:xfrm>
            <a:off x="4932040" y="6355480"/>
            <a:ext cx="2880000" cy="360000"/>
          </a:xfrm>
        </p:spPr>
        <p:txBody>
          <a:bodyPr/>
          <a:lstStyle/>
          <a:p>
            <a:r>
              <a:rPr lang="de-CH" dirty="0"/>
              <a:t>Lehrgang Biodiversitätsberatung</a:t>
            </a:r>
          </a:p>
        </p:txBody>
      </p:sp>
      <p:sp>
        <p:nvSpPr>
          <p:cNvPr id="5" name="Foliennummernplatzhalter 4">
            <a:extLst>
              <a:ext uri="{FF2B5EF4-FFF2-40B4-BE49-F238E27FC236}">
                <a16:creationId xmlns:a16="http://schemas.microsoft.com/office/drawing/2014/main" id="{0CA7FF25-3CE6-6224-A4E1-C159020ED366}"/>
              </a:ext>
            </a:extLst>
          </p:cNvPr>
          <p:cNvSpPr>
            <a:spLocks noGrp="1"/>
          </p:cNvSpPr>
          <p:nvPr>
            <p:ph type="sldNum" sz="quarter" idx="4"/>
          </p:nvPr>
        </p:nvSpPr>
        <p:spPr>
          <a:xfrm>
            <a:off x="8172400" y="6355480"/>
            <a:ext cx="360000" cy="360000"/>
          </a:xfrm>
        </p:spPr>
        <p:txBody>
          <a:bodyPr/>
          <a:lstStyle/>
          <a:p>
            <a:fld id="{8543D2B0-58C7-4711-8976-E7A128C2074B}" type="slidenum">
              <a:rPr lang="de-CH" smtClean="0"/>
              <a:t>29</a:t>
            </a:fld>
            <a:endParaRPr lang="de-CH" dirty="0"/>
          </a:p>
        </p:txBody>
      </p:sp>
      <p:pic>
        <p:nvPicPr>
          <p:cNvPr id="8" name="Grafik 7">
            <a:extLst>
              <a:ext uri="{FF2B5EF4-FFF2-40B4-BE49-F238E27FC236}">
                <a16:creationId xmlns:a16="http://schemas.microsoft.com/office/drawing/2014/main" id="{3F33BE14-DEC1-F1E5-235E-93E3020CB78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21474" y="980729"/>
            <a:ext cx="6701051" cy="648072"/>
          </a:xfrm>
          <a:prstGeom prst="rect">
            <a:avLst/>
          </a:prstGeom>
        </p:spPr>
      </p:pic>
      <p:pic>
        <p:nvPicPr>
          <p:cNvPr id="4" name="Grafik 3">
            <a:extLst>
              <a:ext uri="{FF2B5EF4-FFF2-40B4-BE49-F238E27FC236}">
                <a16:creationId xmlns:a16="http://schemas.microsoft.com/office/drawing/2014/main" id="{24E4FE8A-D152-A27F-15CA-BEA0A7AC3B4B}"/>
              </a:ext>
            </a:extLst>
          </p:cNvPr>
          <p:cNvPicPr>
            <a:picLocks noChangeAspect="1"/>
          </p:cNvPicPr>
          <p:nvPr/>
        </p:nvPicPr>
        <p:blipFill>
          <a:blip r:embed="rId4"/>
          <a:stretch>
            <a:fillRect/>
          </a:stretch>
        </p:blipFill>
        <p:spPr>
          <a:xfrm>
            <a:off x="1221474" y="1700730"/>
            <a:ext cx="6658529" cy="4176542"/>
          </a:xfrm>
          <a:prstGeom prst="rect">
            <a:avLst/>
          </a:prstGeom>
        </p:spPr>
      </p:pic>
      <p:sp>
        <p:nvSpPr>
          <p:cNvPr id="6" name="Textfeld 5">
            <a:extLst>
              <a:ext uri="{FF2B5EF4-FFF2-40B4-BE49-F238E27FC236}">
                <a16:creationId xmlns:a16="http://schemas.microsoft.com/office/drawing/2014/main" id="{1E0E18F5-B707-1ED4-C881-1366853E07DC}"/>
              </a:ext>
            </a:extLst>
          </p:cNvPr>
          <p:cNvSpPr txBox="1"/>
          <p:nvPr/>
        </p:nvSpPr>
        <p:spPr>
          <a:xfrm>
            <a:off x="3707904" y="5947099"/>
            <a:ext cx="5184577" cy="338554"/>
          </a:xfrm>
          <a:prstGeom prst="rect">
            <a:avLst/>
          </a:prstGeom>
          <a:solidFill>
            <a:schemeClr val="bg1"/>
          </a:solidFill>
          <a:ln>
            <a:solidFill>
              <a:schemeClr val="tx1"/>
            </a:solidFill>
          </a:ln>
        </p:spPr>
        <p:txBody>
          <a:bodyPr wrap="square">
            <a:spAutoFit/>
          </a:bodyPr>
          <a:lstStyle/>
          <a:p>
            <a:pPr algn="l"/>
            <a:r>
              <a:rPr lang="de-CH" sz="800" dirty="0"/>
              <a:t>Quelle: </a:t>
            </a:r>
            <a:r>
              <a:rPr lang="de-CH" sz="800" b="0" i="0" u="none" strike="noStrike" baseline="0" dirty="0"/>
              <a:t>Guntern, J., Pauli, D., Klaus, G. (2020): Biodiversitätsfördernde Strukturen im Landwirtschaftsgebiet. Bedeutung, Entwicklung und Stossrichtungen für die Förderung. Hrsg.: Forum Biodiversität Schweiz (SCNAT), Bern. 90 S.</a:t>
            </a:r>
            <a:endParaRPr lang="de-CH" sz="800" dirty="0"/>
          </a:p>
        </p:txBody>
      </p:sp>
      <p:sp>
        <p:nvSpPr>
          <p:cNvPr id="2" name="Titel 1">
            <a:extLst>
              <a:ext uri="{FF2B5EF4-FFF2-40B4-BE49-F238E27FC236}">
                <a16:creationId xmlns:a16="http://schemas.microsoft.com/office/drawing/2014/main" id="{3D5F68A5-FF78-7BC6-9E0D-BB2DE605E233}"/>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23545373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DBD4D4B-CD18-4B78-9E32-FF7108F6DAFE}"/>
              </a:ext>
            </a:extLst>
          </p:cNvPr>
          <p:cNvSpPr>
            <a:spLocks noGrp="1"/>
          </p:cNvSpPr>
          <p:nvPr>
            <p:ph type="title" idx="4294967295"/>
          </p:nvPr>
        </p:nvSpPr>
        <p:spPr>
          <a:xfrm>
            <a:off x="413969" y="365246"/>
            <a:ext cx="7886700" cy="720000"/>
          </a:xfrm>
        </p:spPr>
        <p:txBody>
          <a:bodyPr>
            <a:normAutofit/>
          </a:body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
        <p:nvSpPr>
          <p:cNvPr id="7" name="TextBox 6"/>
          <p:cNvSpPr txBox="1"/>
          <p:nvPr/>
        </p:nvSpPr>
        <p:spPr>
          <a:xfrm>
            <a:off x="413969" y="1551042"/>
            <a:ext cx="4158031" cy="4634667"/>
          </a:xfrm>
          <a:prstGeom prst="rect">
            <a:avLst/>
          </a:prstGeom>
          <a:noFill/>
        </p:spPr>
        <p:txBody>
          <a:bodyPr wrap="square" rtlCol="0">
            <a:spAutoFit/>
          </a:bodyPr>
          <a:lstStyle/>
          <a:p>
            <a:pPr>
              <a:lnSpc>
                <a:spcPct val="120000"/>
              </a:lnSpc>
            </a:pPr>
            <a:r>
              <a:rPr lang="de-CH" sz="2200" dirty="0">
                <a:latin typeface="Arial" panose="020B0604020202020204" pitchFamily="34" charset="0"/>
                <a:cs typeface="Arial" panose="020B0604020202020204" pitchFamily="34" charset="0"/>
              </a:rPr>
              <a:t>Zielorientierte gesamtbetriebliche Biodiversitäts- und Landschaftsberatung:</a:t>
            </a:r>
          </a:p>
          <a:p>
            <a:pPr>
              <a:lnSpc>
                <a:spcPct val="120000"/>
              </a:lnSpc>
            </a:pPr>
            <a:r>
              <a:rPr lang="de-CH" sz="2800" b="1" dirty="0">
                <a:solidFill>
                  <a:srgbClr val="FF0000"/>
                </a:solidFill>
                <a:latin typeface="Arial" panose="020B0604020202020204" pitchFamily="34" charset="0"/>
                <a:cs typeface="Arial" panose="020B0604020202020204" pitchFamily="34" charset="0"/>
              </a:rPr>
              <a:t>Fokus auf das Ziel!</a:t>
            </a:r>
          </a:p>
          <a:p>
            <a:pPr>
              <a:lnSpc>
                <a:spcPct val="120000"/>
              </a:lnSpc>
            </a:pPr>
            <a:r>
              <a:rPr lang="de-CH" sz="2200" b="1" dirty="0">
                <a:latin typeface="Arial" panose="020B0604020202020204" pitchFamily="34" charset="0"/>
                <a:cs typeface="Arial" panose="020B0604020202020204" pitchFamily="34" charset="0"/>
              </a:rPr>
              <a:t>Grundlagenanalyse Biodiversitäts- und Landschaftsziele:</a:t>
            </a:r>
          </a:p>
          <a:p>
            <a:pPr>
              <a:lnSpc>
                <a:spcPct val="120000"/>
              </a:lnSpc>
            </a:pPr>
            <a:r>
              <a:rPr lang="de-CH" sz="2200" b="1" dirty="0">
                <a:latin typeface="Arial" panose="020B0604020202020204" pitchFamily="34" charset="0"/>
                <a:cs typeface="Arial" panose="020B0604020202020204" pitchFamily="34" charset="0"/>
              </a:rPr>
              <a:t>Wissen, was überhaupt das Ziel ist, und dieses im Hinterkopf haben</a:t>
            </a:r>
            <a:r>
              <a:rPr lang="de-CH" sz="2200" dirty="0">
                <a:latin typeface="Arial" panose="020B0604020202020204" pitchFamily="34" charset="0"/>
                <a:cs typeface="Arial" panose="020B0604020202020204" pitchFamily="34" charset="0"/>
              </a:rPr>
              <a:t>!</a:t>
            </a:r>
          </a:p>
        </p:txBody>
      </p:sp>
      <p:pic>
        <p:nvPicPr>
          <p:cNvPr id="4" name="Grafik 3" descr="Ein Bild, das Gras, draußen, Himmel, Feld enthält.&#10;&#10;Automatisch generierte Beschreibung">
            <a:extLst>
              <a:ext uri="{FF2B5EF4-FFF2-40B4-BE49-F238E27FC236}">
                <a16:creationId xmlns:a16="http://schemas.microsoft.com/office/drawing/2014/main" id="{B2AF07F3-4263-B9B3-DE64-B7B1C368E94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572000" y="1551042"/>
            <a:ext cx="4406899" cy="4581712"/>
          </a:xfrm>
          <a:prstGeom prst="rect">
            <a:avLst/>
          </a:prstGeom>
        </p:spPr>
      </p:pic>
      <p:sp>
        <p:nvSpPr>
          <p:cNvPr id="6" name="Fußzeilenplatzhalter 1">
            <a:extLst>
              <a:ext uri="{FF2B5EF4-FFF2-40B4-BE49-F238E27FC236}">
                <a16:creationId xmlns:a16="http://schemas.microsoft.com/office/drawing/2014/main" id="{F2B57610-F837-EC9D-BC48-56BED9EF7E22}"/>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8" name="Foliennummernplatzhalter 4">
            <a:extLst>
              <a:ext uri="{FF2B5EF4-FFF2-40B4-BE49-F238E27FC236}">
                <a16:creationId xmlns:a16="http://schemas.microsoft.com/office/drawing/2014/main" id="{3D503ED9-E726-8F03-FEF9-145E31B3C652}"/>
              </a:ext>
            </a:extLst>
          </p:cNvPr>
          <p:cNvSpPr>
            <a:spLocks noGrp="1"/>
          </p:cNvSpPr>
          <p:nvPr>
            <p:ph type="sldNum" sz="quarter" idx="4"/>
          </p:nvPr>
        </p:nvSpPr>
        <p:spPr>
          <a:xfrm>
            <a:off x="8155350" y="6368928"/>
            <a:ext cx="449098" cy="360000"/>
          </a:xfrm>
        </p:spPr>
        <p:txBody>
          <a:bodyPr/>
          <a:lstStyle/>
          <a:p>
            <a:fld id="{8543D2B0-58C7-4711-8976-E7A128C2074B}" type="slidenum">
              <a:rPr lang="de-CH" smtClean="0"/>
              <a:t>3</a:t>
            </a:fld>
            <a:endParaRPr lang="de-CH" dirty="0"/>
          </a:p>
        </p:txBody>
      </p:sp>
    </p:spTree>
    <p:extLst>
      <p:ext uri="{BB962C8B-B14F-4D97-AF65-F5344CB8AC3E}">
        <p14:creationId xmlns:p14="http://schemas.microsoft.com/office/powerpoint/2010/main" val="13611927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7624928-37F8-73DC-FC1D-0D4C5E28014E}"/>
              </a:ext>
            </a:extLst>
          </p:cNvPr>
          <p:cNvSpPr txBox="1"/>
          <p:nvPr/>
        </p:nvSpPr>
        <p:spPr>
          <a:xfrm>
            <a:off x="592974" y="1169361"/>
            <a:ext cx="7886700" cy="830997"/>
          </a:xfrm>
          <a:prstGeom prst="rect">
            <a:avLst/>
          </a:prstGeom>
          <a:solidFill>
            <a:srgbClr val="FFC000"/>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OPAL-Bericht: Schwerpunktmässig zu fördernde Lebensraumtypen</a:t>
            </a:r>
          </a:p>
        </p:txBody>
      </p:sp>
      <p:sp>
        <p:nvSpPr>
          <p:cNvPr id="4" name="Inhaltsplatzhalter 3">
            <a:extLst>
              <a:ext uri="{FF2B5EF4-FFF2-40B4-BE49-F238E27FC236}">
                <a16:creationId xmlns:a16="http://schemas.microsoft.com/office/drawing/2014/main" id="{B13F5801-0396-C827-114E-2D4BFF35AA49}"/>
              </a:ext>
            </a:extLst>
          </p:cNvPr>
          <p:cNvSpPr>
            <a:spLocks noGrp="1"/>
          </p:cNvSpPr>
          <p:nvPr>
            <p:ph idx="1"/>
          </p:nvPr>
        </p:nvSpPr>
        <p:spPr>
          <a:xfrm>
            <a:off x="592974" y="2084592"/>
            <a:ext cx="8371514" cy="4032449"/>
          </a:xfrm>
        </p:spPr>
        <p:txBody>
          <a:bodyPr>
            <a:normAutofit lnSpcReduction="10000"/>
          </a:bodyPr>
          <a:lstStyle/>
          <a:p>
            <a:pPr marL="0" indent="0">
              <a:lnSpc>
                <a:spcPct val="140000"/>
              </a:lnSpc>
              <a:buNone/>
            </a:pPr>
            <a:r>
              <a:rPr lang="de-CH" sz="1800" dirty="0">
                <a:ea typeface="Times New Roman" panose="02020603050405020304" pitchFamily="18" charset="0"/>
                <a:cs typeface="Times New Roman" panose="02020603050405020304" pitchFamily="18" charset="0"/>
              </a:rPr>
              <a:t>Beispiel Subregion 1.2 (Othmarsingen):</a:t>
            </a:r>
          </a:p>
          <a:p>
            <a:pPr marL="257175" indent="-257175">
              <a:lnSpc>
                <a:spcPct val="140000"/>
              </a:lnSpc>
              <a:buFont typeface="Symbol" panose="05050102010706020507" pitchFamily="18" charset="2"/>
              <a:buChar char=""/>
            </a:pPr>
            <a:r>
              <a:rPr lang="de-CH" sz="1800" dirty="0">
                <a:ea typeface="Times New Roman" panose="02020603050405020304" pitchFamily="18" charset="0"/>
                <a:cs typeface="Times New Roman" panose="02020603050405020304" pitchFamily="18" charset="0"/>
              </a:rPr>
              <a:t>Erhaltung, Förderung und Renaturierung von Feuchtgebieten, Erhaltung und Schaffung von Amphibienlaichgewässern </a:t>
            </a:r>
            <a:r>
              <a:rPr lang="de-CH" sz="1800" dirty="0">
                <a:solidFill>
                  <a:srgbClr val="FF0000"/>
                </a:solidFill>
                <a:ea typeface="Times New Roman" panose="02020603050405020304" pitchFamily="18" charset="0"/>
                <a:cs typeface="Times New Roman" panose="02020603050405020304" pitchFamily="18" charset="0"/>
              </a:rPr>
              <a:t>-&gt; Othmarsingen: Ca. 0.1 ha.</a:t>
            </a:r>
          </a:p>
          <a:p>
            <a:pPr marL="257175" indent="-257175">
              <a:lnSpc>
                <a:spcPct val="140000"/>
              </a:lnSpc>
              <a:buFont typeface="Symbol" panose="05050102010706020507" pitchFamily="18" charset="2"/>
              <a:buChar char=""/>
            </a:pPr>
            <a:r>
              <a:rPr lang="de-CH" sz="1800" dirty="0">
                <a:ea typeface="Times New Roman" panose="02020603050405020304" pitchFamily="18" charset="0"/>
                <a:cs typeface="Times New Roman" panose="02020603050405020304" pitchFamily="18" charset="0"/>
              </a:rPr>
              <a:t>Förderung des ökologischen Ausgleichs im Ackerbau und der </a:t>
            </a:r>
            <a:r>
              <a:rPr lang="de-CH" sz="1800" dirty="0" err="1">
                <a:ea typeface="Times New Roman" panose="02020603050405020304" pitchFamily="18" charset="0"/>
                <a:cs typeface="Times New Roman" panose="02020603050405020304" pitchFamily="18" charset="0"/>
              </a:rPr>
              <a:t>Ruderalstrukturen</a:t>
            </a:r>
            <a:r>
              <a:rPr lang="de-CH" sz="1800" dirty="0">
                <a:ea typeface="Times New Roman" panose="02020603050405020304" pitchFamily="18" charset="0"/>
                <a:cs typeface="Times New Roman" panose="02020603050405020304" pitchFamily="18" charset="0"/>
              </a:rPr>
              <a:t> </a:t>
            </a:r>
            <a:r>
              <a:rPr lang="de-CH" sz="1800" dirty="0">
                <a:solidFill>
                  <a:srgbClr val="FF0000"/>
                </a:solidFill>
                <a:ea typeface="Times New Roman" panose="02020603050405020304" pitchFamily="18" charset="0"/>
                <a:cs typeface="Times New Roman" panose="02020603050405020304" pitchFamily="18" charset="0"/>
              </a:rPr>
              <a:t>-&gt; Othmarsingen: Ca. 1.4 ha.</a:t>
            </a:r>
          </a:p>
          <a:p>
            <a:pPr marL="257175" indent="-257175">
              <a:lnSpc>
                <a:spcPct val="140000"/>
              </a:lnSpc>
              <a:buFont typeface="Symbol" panose="05050102010706020507" pitchFamily="18" charset="2"/>
              <a:buChar char=""/>
            </a:pPr>
            <a:r>
              <a:rPr lang="de-CH" sz="1800" dirty="0">
                <a:ea typeface="Times New Roman" panose="02020603050405020304" pitchFamily="18" charset="0"/>
                <a:cs typeface="Times New Roman" panose="02020603050405020304" pitchFamily="18" charset="0"/>
              </a:rPr>
              <a:t>Erhaltung und Förderung der TWW und der artenreichen Fettwiesen (</a:t>
            </a:r>
            <a:r>
              <a:rPr lang="de-CH" sz="1800" dirty="0" err="1">
                <a:ea typeface="Times New Roman" panose="02020603050405020304" pitchFamily="18" charset="0"/>
                <a:cs typeface="Times New Roman" panose="02020603050405020304" pitchFamily="18" charset="0"/>
              </a:rPr>
              <a:t>Fromentalwiesen</a:t>
            </a:r>
            <a:r>
              <a:rPr lang="de-CH" sz="1800" dirty="0">
                <a:ea typeface="Times New Roman" panose="02020603050405020304" pitchFamily="18" charset="0"/>
                <a:cs typeface="Times New Roman" panose="02020603050405020304" pitchFamily="18" charset="0"/>
              </a:rPr>
              <a:t>) </a:t>
            </a:r>
            <a:r>
              <a:rPr lang="de-CH" sz="1800" dirty="0">
                <a:solidFill>
                  <a:srgbClr val="FF0000"/>
                </a:solidFill>
                <a:ea typeface="Times New Roman" panose="02020603050405020304" pitchFamily="18" charset="0"/>
                <a:cs typeface="Times New Roman" panose="02020603050405020304" pitchFamily="18" charset="0"/>
              </a:rPr>
              <a:t>-&gt; Othmarsingen: Ca. 10 ha.</a:t>
            </a:r>
          </a:p>
          <a:p>
            <a:pPr marL="257175" indent="-257175">
              <a:lnSpc>
                <a:spcPct val="140000"/>
              </a:lnSpc>
              <a:spcAft>
                <a:spcPts val="450"/>
              </a:spcAft>
              <a:buFont typeface="Symbol" panose="05050102010706020507" pitchFamily="18" charset="2"/>
              <a:buChar char=""/>
            </a:pPr>
            <a:r>
              <a:rPr lang="de-CH" sz="1800" dirty="0">
                <a:ea typeface="Times New Roman" panose="02020603050405020304" pitchFamily="18" charset="0"/>
                <a:cs typeface="Times New Roman" panose="02020603050405020304" pitchFamily="18" charset="0"/>
              </a:rPr>
              <a:t>Bereicherung mit Gehölzstrukturen (Hecken, Hochstammobst- und Einzelbäume) </a:t>
            </a:r>
            <a:r>
              <a:rPr lang="de-CH" sz="1800" dirty="0">
                <a:solidFill>
                  <a:srgbClr val="FF0000"/>
                </a:solidFill>
                <a:ea typeface="Times New Roman" panose="02020603050405020304" pitchFamily="18" charset="0"/>
                <a:cs typeface="Times New Roman" panose="02020603050405020304" pitchFamily="18" charset="0"/>
              </a:rPr>
              <a:t>-&gt; Ca. 0.1 ha Hecken </a:t>
            </a:r>
            <a:r>
              <a:rPr lang="de-CH" sz="2000" dirty="0">
                <a:solidFill>
                  <a:srgbClr val="FF0000"/>
                </a:solidFill>
                <a:ea typeface="Times New Roman" panose="02020603050405020304" pitchFamily="18" charset="0"/>
                <a:cs typeface="Times New Roman" panose="02020603050405020304" pitchFamily="18" charset="0"/>
              </a:rPr>
              <a:t>und</a:t>
            </a:r>
            <a:r>
              <a:rPr lang="de-CH" sz="1800" dirty="0">
                <a:solidFill>
                  <a:srgbClr val="FF0000"/>
                </a:solidFill>
                <a:ea typeface="Times New Roman" panose="02020603050405020304" pitchFamily="18" charset="0"/>
                <a:cs typeface="Times New Roman" panose="02020603050405020304" pitchFamily="18" charset="0"/>
              </a:rPr>
              <a:t> ca. 100 Bäume.</a:t>
            </a:r>
          </a:p>
        </p:txBody>
      </p:sp>
      <p:sp>
        <p:nvSpPr>
          <p:cNvPr id="6" name="Textfeld 5">
            <a:extLst>
              <a:ext uri="{FF2B5EF4-FFF2-40B4-BE49-F238E27FC236}">
                <a16:creationId xmlns:a16="http://schemas.microsoft.com/office/drawing/2014/main" id="{43F6118B-826A-AEE2-F84F-B4D48BD03CD2}"/>
              </a:ext>
            </a:extLst>
          </p:cNvPr>
          <p:cNvSpPr txBox="1"/>
          <p:nvPr/>
        </p:nvSpPr>
        <p:spPr>
          <a:xfrm>
            <a:off x="4283968" y="5996865"/>
            <a:ext cx="4555746"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Quelle: Walter et al (2013): Operationalisierung der Umweltziele Landwirtschaft, BAFU und BLW</a:t>
            </a:r>
          </a:p>
          <a:p>
            <a:pPr marL="0" marR="0" lvl="0" indent="0" algn="l" defTabSz="914400" rtl="0" eaLnBrk="1" fontAlgn="auto" latinLnBrk="0" hangingPunct="1">
              <a:lnSpc>
                <a:spcPct val="100000"/>
              </a:lnSpc>
              <a:spcBef>
                <a:spcPts val="0"/>
              </a:spcBef>
              <a:spcAft>
                <a:spcPts val="0"/>
              </a:spcAft>
              <a:buClrTx/>
              <a:buSzTx/>
              <a:buFontTx/>
              <a:buNone/>
              <a:tabLst/>
              <a:defRPr/>
            </a:pPr>
            <a:r>
              <a:rPr lang="de-CH" sz="800" dirty="0">
                <a:solidFill>
                  <a:srgbClr val="FF0000"/>
                </a:solidFill>
                <a:latin typeface="Arial" panose="020B0604020202020204" pitchFamily="34" charset="0"/>
                <a:cs typeface="Arial" panose="020B0604020202020204" pitchFamily="34" charset="0"/>
              </a:rPr>
              <a:t>Zahlen Othmarsingen geschätzt aus: https://www.ag.ch/app/agisviewer4/v1/agisviewer.html</a:t>
            </a:r>
          </a:p>
        </p:txBody>
      </p:sp>
      <p:sp>
        <p:nvSpPr>
          <p:cNvPr id="8" name="Fußzeilenplatzhalter 1">
            <a:extLst>
              <a:ext uri="{FF2B5EF4-FFF2-40B4-BE49-F238E27FC236}">
                <a16:creationId xmlns:a16="http://schemas.microsoft.com/office/drawing/2014/main" id="{AA50C0B5-8E2F-AF59-6A02-A4AAC135CB92}"/>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9" name="Foliennummernplatzhalter 4">
            <a:extLst>
              <a:ext uri="{FF2B5EF4-FFF2-40B4-BE49-F238E27FC236}">
                <a16:creationId xmlns:a16="http://schemas.microsoft.com/office/drawing/2014/main" id="{2EC72D34-3E02-69D0-A22C-B8F830C84A6B}"/>
              </a:ext>
            </a:extLst>
          </p:cNvPr>
          <p:cNvSpPr>
            <a:spLocks noGrp="1"/>
          </p:cNvSpPr>
          <p:nvPr>
            <p:ph type="sldNum" sz="quarter" idx="4"/>
          </p:nvPr>
        </p:nvSpPr>
        <p:spPr>
          <a:xfrm>
            <a:off x="8155350" y="6368928"/>
            <a:ext cx="360000" cy="360000"/>
          </a:xfrm>
        </p:spPr>
        <p:txBody>
          <a:bodyPr/>
          <a:lstStyle/>
          <a:p>
            <a:fld id="{8543D2B0-58C7-4711-8976-E7A128C2074B}" type="slidenum">
              <a:rPr lang="de-CH" smtClean="0"/>
              <a:t>30</a:t>
            </a:fld>
            <a:endParaRPr lang="de-CH" dirty="0"/>
          </a:p>
        </p:txBody>
      </p:sp>
      <p:sp>
        <p:nvSpPr>
          <p:cNvPr id="3" name="Titel 1">
            <a:extLst>
              <a:ext uri="{FF2B5EF4-FFF2-40B4-BE49-F238E27FC236}">
                <a16:creationId xmlns:a16="http://schemas.microsoft.com/office/drawing/2014/main" id="{D9A93413-5A0A-60C7-90C0-6D0F4A44BEBF}"/>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60072032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7624928-37F8-73DC-FC1D-0D4C5E28014E}"/>
              </a:ext>
            </a:extLst>
          </p:cNvPr>
          <p:cNvSpPr txBox="1"/>
          <p:nvPr/>
        </p:nvSpPr>
        <p:spPr>
          <a:xfrm>
            <a:off x="592974" y="1169361"/>
            <a:ext cx="7886700" cy="830997"/>
          </a:xfrm>
          <a:prstGeom prst="rect">
            <a:avLst/>
          </a:prstGeom>
          <a:solidFill>
            <a:srgbClr val="FFC000"/>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OPAL-Bericht: Schwerpunktmässig zu fördernde Lebensraumtypen</a:t>
            </a:r>
          </a:p>
        </p:txBody>
      </p:sp>
      <p:sp>
        <p:nvSpPr>
          <p:cNvPr id="4" name="Inhaltsplatzhalter 3">
            <a:extLst>
              <a:ext uri="{FF2B5EF4-FFF2-40B4-BE49-F238E27FC236}">
                <a16:creationId xmlns:a16="http://schemas.microsoft.com/office/drawing/2014/main" id="{B13F5801-0396-C827-114E-2D4BFF35AA49}"/>
              </a:ext>
            </a:extLst>
          </p:cNvPr>
          <p:cNvSpPr>
            <a:spLocks noGrp="1"/>
          </p:cNvSpPr>
          <p:nvPr>
            <p:ph idx="1"/>
          </p:nvPr>
        </p:nvSpPr>
        <p:spPr>
          <a:xfrm>
            <a:off x="582310" y="2084592"/>
            <a:ext cx="8238161" cy="4032449"/>
          </a:xfrm>
        </p:spPr>
        <p:txBody>
          <a:bodyPr>
            <a:normAutofit/>
          </a:bodyPr>
          <a:lstStyle/>
          <a:p>
            <a:pPr marL="0" indent="0">
              <a:buNone/>
            </a:pPr>
            <a:r>
              <a:rPr lang="de-CH" sz="1800" dirty="0">
                <a:ea typeface="Times New Roman" panose="02020603050405020304" pitchFamily="18" charset="0"/>
                <a:cs typeface="Times New Roman" panose="02020603050405020304" pitchFamily="18" charset="0"/>
              </a:rPr>
              <a:t>Beispiel Subregion 1.2 (Othmarsingen):</a:t>
            </a:r>
          </a:p>
          <a:p>
            <a:pPr marL="257175" indent="-257175">
              <a:buFont typeface="Symbol" panose="05050102010706020507" pitchFamily="18" charset="2"/>
              <a:buChar char=""/>
            </a:pPr>
            <a:r>
              <a:rPr lang="de-CH" sz="1800" dirty="0">
                <a:ea typeface="Times New Roman" panose="02020603050405020304" pitchFamily="18" charset="0"/>
                <a:cs typeface="Times New Roman" panose="02020603050405020304" pitchFamily="18" charset="0"/>
              </a:rPr>
              <a:t>Erhaltung, Förderung und Renaturierung von Feuchtgebieten, Erhaltung und Schaffung von Amphibienlaichgewässern </a:t>
            </a:r>
            <a:r>
              <a:rPr lang="de-CH" sz="1800" dirty="0">
                <a:solidFill>
                  <a:srgbClr val="FF0000"/>
                </a:solidFill>
                <a:ea typeface="Times New Roman" panose="02020603050405020304" pitchFamily="18" charset="0"/>
                <a:cs typeface="Times New Roman" panose="02020603050405020304" pitchFamily="18" charset="0"/>
              </a:rPr>
              <a:t>-&gt; Othmarsingen: Ca. 0.1 ha.</a:t>
            </a:r>
          </a:p>
          <a:p>
            <a:pPr marL="257175" indent="-257175">
              <a:buFont typeface="Symbol" panose="05050102010706020507" pitchFamily="18" charset="2"/>
              <a:buChar char=""/>
            </a:pPr>
            <a:r>
              <a:rPr lang="de-CH" sz="1800" dirty="0">
                <a:ea typeface="Times New Roman" panose="02020603050405020304" pitchFamily="18" charset="0"/>
                <a:cs typeface="Times New Roman" panose="02020603050405020304" pitchFamily="18" charset="0"/>
              </a:rPr>
              <a:t>Förderung des ökologischen Ausgleichs im Ackerbau und der </a:t>
            </a:r>
            <a:r>
              <a:rPr lang="de-CH" sz="1800" dirty="0" err="1">
                <a:ea typeface="Times New Roman" panose="02020603050405020304" pitchFamily="18" charset="0"/>
                <a:cs typeface="Times New Roman" panose="02020603050405020304" pitchFamily="18" charset="0"/>
              </a:rPr>
              <a:t>Ruderalstrukturen</a:t>
            </a:r>
            <a:r>
              <a:rPr lang="de-CH" sz="1800" dirty="0">
                <a:ea typeface="Times New Roman" panose="02020603050405020304" pitchFamily="18" charset="0"/>
                <a:cs typeface="Times New Roman" panose="02020603050405020304" pitchFamily="18" charset="0"/>
              </a:rPr>
              <a:t> </a:t>
            </a:r>
            <a:r>
              <a:rPr lang="de-CH" sz="1800" dirty="0">
                <a:solidFill>
                  <a:srgbClr val="FF0000"/>
                </a:solidFill>
                <a:ea typeface="Times New Roman" panose="02020603050405020304" pitchFamily="18" charset="0"/>
                <a:cs typeface="Times New Roman" panose="02020603050405020304" pitchFamily="18" charset="0"/>
              </a:rPr>
              <a:t>-&gt; Othmarsingen: Ca. 1.4 ha.</a:t>
            </a:r>
          </a:p>
          <a:p>
            <a:pPr marL="257175" indent="-257175">
              <a:buFont typeface="Symbol" panose="05050102010706020507" pitchFamily="18" charset="2"/>
              <a:buChar char=""/>
            </a:pPr>
            <a:r>
              <a:rPr lang="de-CH" sz="1800" dirty="0">
                <a:ea typeface="Times New Roman" panose="02020603050405020304" pitchFamily="18" charset="0"/>
                <a:cs typeface="Times New Roman" panose="02020603050405020304" pitchFamily="18" charset="0"/>
              </a:rPr>
              <a:t>Erhaltung und Förderung der TWW und der artenreichen Fettwiesen (</a:t>
            </a:r>
            <a:r>
              <a:rPr lang="de-CH" sz="1800" dirty="0" err="1">
                <a:ea typeface="Times New Roman" panose="02020603050405020304" pitchFamily="18" charset="0"/>
                <a:cs typeface="Times New Roman" panose="02020603050405020304" pitchFamily="18" charset="0"/>
              </a:rPr>
              <a:t>Fromentalwiesen</a:t>
            </a:r>
            <a:r>
              <a:rPr lang="de-CH" sz="1800" dirty="0">
                <a:ea typeface="Times New Roman" panose="02020603050405020304" pitchFamily="18" charset="0"/>
                <a:cs typeface="Times New Roman" panose="02020603050405020304" pitchFamily="18" charset="0"/>
              </a:rPr>
              <a:t>) </a:t>
            </a:r>
            <a:r>
              <a:rPr lang="de-CH" sz="1800" dirty="0">
                <a:solidFill>
                  <a:srgbClr val="FF0000"/>
                </a:solidFill>
                <a:ea typeface="Times New Roman" panose="02020603050405020304" pitchFamily="18" charset="0"/>
                <a:cs typeface="Times New Roman" panose="02020603050405020304" pitchFamily="18" charset="0"/>
              </a:rPr>
              <a:t>-&gt; Othmarsingen: Ca. 10 ha.</a:t>
            </a:r>
          </a:p>
          <a:p>
            <a:pPr marL="257175" indent="-257175">
              <a:spcAft>
                <a:spcPts val="450"/>
              </a:spcAft>
              <a:buFont typeface="Symbol" panose="05050102010706020507" pitchFamily="18" charset="2"/>
              <a:buChar char=""/>
            </a:pPr>
            <a:r>
              <a:rPr lang="de-CH" sz="1800" dirty="0">
                <a:ea typeface="Times New Roman" panose="02020603050405020304" pitchFamily="18" charset="0"/>
                <a:cs typeface="Times New Roman" panose="02020603050405020304" pitchFamily="18" charset="0"/>
              </a:rPr>
              <a:t>Bereicherung mit Gehölzstrukturen (Hecken, Hochstammobst- und Einzelbäume) </a:t>
            </a:r>
            <a:r>
              <a:rPr lang="de-CH" sz="1800" dirty="0">
                <a:solidFill>
                  <a:srgbClr val="FF0000"/>
                </a:solidFill>
                <a:ea typeface="Times New Roman" panose="02020603050405020304" pitchFamily="18" charset="0"/>
                <a:cs typeface="Times New Roman" panose="02020603050405020304" pitchFamily="18" charset="0"/>
              </a:rPr>
              <a:t>-&gt; Ca. 0.1 ha Hecken und ca. 100 Bäume.</a:t>
            </a:r>
          </a:p>
          <a:p>
            <a:pPr marL="0" indent="0">
              <a:buNone/>
            </a:pPr>
            <a:endParaRPr lang="de-CH" dirty="0"/>
          </a:p>
        </p:txBody>
      </p:sp>
      <p:sp>
        <p:nvSpPr>
          <p:cNvPr id="6" name="Textfeld 5">
            <a:extLst>
              <a:ext uri="{FF2B5EF4-FFF2-40B4-BE49-F238E27FC236}">
                <a16:creationId xmlns:a16="http://schemas.microsoft.com/office/drawing/2014/main" id="{43F6118B-826A-AEE2-F84F-B4D48BD03CD2}"/>
              </a:ext>
            </a:extLst>
          </p:cNvPr>
          <p:cNvSpPr txBox="1"/>
          <p:nvPr/>
        </p:nvSpPr>
        <p:spPr>
          <a:xfrm>
            <a:off x="3959604" y="6022536"/>
            <a:ext cx="4555746"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Quelle: Walter et al (2013): Operationalisierung der Umweltziele Landwirtschaft, BAFU und BLW</a:t>
            </a:r>
          </a:p>
          <a:p>
            <a:pPr marL="0" marR="0" lvl="0" indent="0" algn="l" defTabSz="914400" rtl="0" eaLnBrk="1" fontAlgn="auto" latinLnBrk="0" hangingPunct="1">
              <a:lnSpc>
                <a:spcPct val="100000"/>
              </a:lnSpc>
              <a:spcBef>
                <a:spcPts val="0"/>
              </a:spcBef>
              <a:spcAft>
                <a:spcPts val="0"/>
              </a:spcAft>
              <a:buClrTx/>
              <a:buSzTx/>
              <a:buFontTx/>
              <a:buNone/>
              <a:tabLst/>
              <a:defRPr/>
            </a:pPr>
            <a:r>
              <a:rPr lang="de-CH" sz="800" dirty="0">
                <a:solidFill>
                  <a:srgbClr val="FF0000"/>
                </a:solidFill>
                <a:latin typeface="Arial" panose="020B0604020202020204" pitchFamily="34" charset="0"/>
                <a:cs typeface="Arial" panose="020B0604020202020204" pitchFamily="34" charset="0"/>
              </a:rPr>
              <a:t>Zahlen Othmarsingen geschätzt aus: https://www.ag.ch/app/agisviewer4/v1/agisviewer.html</a:t>
            </a:r>
          </a:p>
        </p:txBody>
      </p:sp>
      <p:sp>
        <p:nvSpPr>
          <p:cNvPr id="3" name="TextBox 11">
            <a:extLst>
              <a:ext uri="{FF2B5EF4-FFF2-40B4-BE49-F238E27FC236}">
                <a16:creationId xmlns:a16="http://schemas.microsoft.com/office/drawing/2014/main" id="{421F482B-184D-FE4A-3F89-E58EF13C0D59}"/>
              </a:ext>
            </a:extLst>
          </p:cNvPr>
          <p:cNvSpPr txBox="1"/>
          <p:nvPr/>
        </p:nvSpPr>
        <p:spPr>
          <a:xfrm rot="20055284">
            <a:off x="1322315" y="3310256"/>
            <a:ext cx="5308756" cy="1569660"/>
          </a:xfrm>
          <a:prstGeom prst="rect">
            <a:avLst/>
          </a:prstGeom>
          <a:solidFill>
            <a:schemeClr val="bg1"/>
          </a:solidFill>
          <a:ln w="762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CH" sz="2400" dirty="0">
                <a:solidFill>
                  <a:prstClr val="black"/>
                </a:solidFill>
                <a:latin typeface="Arial" panose="020B0604020202020204" pitchFamily="34" charset="0"/>
                <a:cs typeface="Arial" panose="020B0604020202020204" pitchFamily="34" charset="0"/>
              </a:rPr>
              <a:t>Defizit heute:</a:t>
            </a:r>
          </a:p>
          <a:p>
            <a:pPr marL="0" marR="0" lvl="0" indent="0" algn="l" defTabSz="914400" rtl="0" eaLnBrk="1" fontAlgn="auto" latinLnBrk="0" hangingPunct="1">
              <a:lnSpc>
                <a:spcPct val="100000"/>
              </a:lnSpc>
              <a:spcBef>
                <a:spcPts val="0"/>
              </a:spcBef>
              <a:spcAft>
                <a:spcPts val="0"/>
              </a:spcAft>
              <a:buClrTx/>
              <a:buSzTx/>
              <a:buFontTx/>
              <a:buNone/>
              <a:tabLst/>
              <a:defRPr/>
            </a:pPr>
            <a:r>
              <a:rPr lang="de-CH" sz="2400" dirty="0">
                <a:solidFill>
                  <a:prstClr val="black"/>
                </a:solidFill>
                <a:latin typeface="Arial" panose="020B0604020202020204" pitchFamily="34" charset="0"/>
                <a:cs typeface="Arial" panose="020B0604020202020204" pitchFamily="34" charset="0"/>
              </a:rPr>
              <a:t>Die meisten BFF sind Wiesen!</a:t>
            </a:r>
          </a:p>
          <a:p>
            <a:pPr marL="0" marR="0" lvl="0" indent="0" algn="l" defTabSz="914400" rtl="0" eaLnBrk="1" fontAlgn="auto" latinLnBrk="0" hangingPunct="1">
              <a:lnSpc>
                <a:spcPct val="100000"/>
              </a:lnSpc>
              <a:spcBef>
                <a:spcPts val="0"/>
              </a:spcBef>
              <a:spcAft>
                <a:spcPts val="0"/>
              </a:spcAft>
              <a:buClrTx/>
              <a:buSzTx/>
              <a:buFontTx/>
              <a:buNone/>
              <a:tabLst/>
              <a:defRPr/>
            </a:pPr>
            <a:r>
              <a:rPr lang="de-CH" sz="2400" dirty="0">
                <a:solidFill>
                  <a:prstClr val="black"/>
                </a:solidFill>
                <a:latin typeface="Arial" panose="020B0604020202020204" pitchFamily="34" charset="0"/>
                <a:cs typeface="Arial" panose="020B0604020202020204" pitchFamily="34" charset="0"/>
              </a:rPr>
              <a:t>Lebensraumvielfalt wird nicht genügend gefördert!</a:t>
            </a:r>
            <a:endPar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9" name="Fußzeilenplatzhalter 1">
            <a:extLst>
              <a:ext uri="{FF2B5EF4-FFF2-40B4-BE49-F238E27FC236}">
                <a16:creationId xmlns:a16="http://schemas.microsoft.com/office/drawing/2014/main" id="{69BDF3F0-79FD-2649-C19C-0BF17E8DCE5A}"/>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10" name="Foliennummernplatzhalter 4">
            <a:extLst>
              <a:ext uri="{FF2B5EF4-FFF2-40B4-BE49-F238E27FC236}">
                <a16:creationId xmlns:a16="http://schemas.microsoft.com/office/drawing/2014/main" id="{3A3C5955-3BEC-A134-F649-90C63A04AD1F}"/>
              </a:ext>
            </a:extLst>
          </p:cNvPr>
          <p:cNvSpPr>
            <a:spLocks noGrp="1"/>
          </p:cNvSpPr>
          <p:nvPr>
            <p:ph type="sldNum" sz="quarter" idx="4"/>
          </p:nvPr>
        </p:nvSpPr>
        <p:spPr>
          <a:xfrm>
            <a:off x="8155350" y="6368928"/>
            <a:ext cx="360000" cy="360000"/>
          </a:xfrm>
        </p:spPr>
        <p:txBody>
          <a:bodyPr/>
          <a:lstStyle/>
          <a:p>
            <a:fld id="{8543D2B0-58C7-4711-8976-E7A128C2074B}" type="slidenum">
              <a:rPr lang="de-CH" smtClean="0"/>
              <a:t>31</a:t>
            </a:fld>
            <a:endParaRPr lang="de-CH" dirty="0"/>
          </a:p>
        </p:txBody>
      </p:sp>
      <p:sp>
        <p:nvSpPr>
          <p:cNvPr id="5" name="Titel 1">
            <a:extLst>
              <a:ext uri="{FF2B5EF4-FFF2-40B4-BE49-F238E27FC236}">
                <a16:creationId xmlns:a16="http://schemas.microsoft.com/office/drawing/2014/main" id="{5C464EB7-BBC8-C389-2ACE-1CC9C7A7FFFF}"/>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11607353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7624928-37F8-73DC-FC1D-0D4C5E28014E}"/>
              </a:ext>
            </a:extLst>
          </p:cNvPr>
          <p:cNvSpPr txBox="1"/>
          <p:nvPr/>
        </p:nvSpPr>
        <p:spPr>
          <a:xfrm>
            <a:off x="592974" y="1169361"/>
            <a:ext cx="7922376" cy="830997"/>
          </a:xfrm>
          <a:prstGeom prst="rect">
            <a:avLst/>
          </a:prstGeom>
          <a:solidFill>
            <a:srgbClr val="FFC000"/>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OPAL-Bericht: Schwerpunktmässig zu fördernde Lebensraumtypen</a:t>
            </a:r>
          </a:p>
        </p:txBody>
      </p:sp>
      <p:sp>
        <p:nvSpPr>
          <p:cNvPr id="7" name="TextBox 11">
            <a:extLst>
              <a:ext uri="{FF2B5EF4-FFF2-40B4-BE49-F238E27FC236}">
                <a16:creationId xmlns:a16="http://schemas.microsoft.com/office/drawing/2014/main" id="{C53BA5C7-B74A-0F1D-FFB1-36589624EC4A}"/>
              </a:ext>
            </a:extLst>
          </p:cNvPr>
          <p:cNvSpPr txBox="1"/>
          <p:nvPr/>
        </p:nvSpPr>
        <p:spPr>
          <a:xfrm>
            <a:off x="628650" y="2276872"/>
            <a:ext cx="7851024" cy="3711337"/>
          </a:xfrm>
          <a:prstGeom prst="rect">
            <a:avLst/>
          </a:prstGeom>
          <a:solidFill>
            <a:schemeClr val="bg1"/>
          </a:solidFill>
          <a:ln w="76200">
            <a:solidFill>
              <a:srgbClr val="FF0000"/>
            </a:solidFill>
          </a:ln>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de-CH"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Wenn die Lebensraumtypen aus einem Landschaftsraum bzw. einer Region verschwinden, dann verschwinden mit der Zeit auch die Arten, die diese Lebensraumtypen brauchen. Manche Arten verschwinden sofort, andere erst zeitverzögert.</a:t>
            </a:r>
          </a:p>
          <a:p>
            <a:pPr marL="0" marR="0" lvl="0" indent="0" algn="l" defTabSz="914400" rtl="0" eaLnBrk="1" fontAlgn="auto" latinLnBrk="0" hangingPunct="1">
              <a:lnSpc>
                <a:spcPct val="120000"/>
              </a:lnSpc>
              <a:spcBef>
                <a:spcPts val="0"/>
              </a:spcBef>
              <a:spcAft>
                <a:spcPts val="0"/>
              </a:spcAft>
              <a:buClrTx/>
              <a:buSzTx/>
              <a:buFontTx/>
              <a:buNone/>
              <a:tabLst/>
              <a:defRPr/>
            </a:pPr>
            <a:r>
              <a:rPr lang="de-CH" sz="2200" dirty="0">
                <a:solidFill>
                  <a:prstClr val="black"/>
                </a:solidFill>
                <a:latin typeface="Arial" panose="020B0604020202020204" pitchFamily="34" charset="0"/>
                <a:cs typeface="Arial" panose="020B0604020202020204" pitchFamily="34" charset="0"/>
              </a:rPr>
              <a:t>-&gt; Aussterbeschuld!</a:t>
            </a: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de-CH"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Wenn wir den Arten keine Ersatzlebensräume für die verschwundenen Lebensraumtypen anbieten, dann </a:t>
            </a:r>
            <a:r>
              <a:rPr lang="de-CH" sz="2200" dirty="0">
                <a:solidFill>
                  <a:prstClr val="black"/>
                </a:solidFill>
                <a:latin typeface="Arial" panose="020B0604020202020204" pitchFamily="34" charset="0"/>
                <a:cs typeface="Arial" panose="020B0604020202020204" pitchFamily="34" charset="0"/>
              </a:rPr>
              <a:t>verschwinden</a:t>
            </a:r>
            <a:r>
              <a:rPr kumimoji="0" lang="de-CH"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die Arten </a:t>
            </a:r>
            <a:r>
              <a:rPr lang="de-CH" sz="2200" dirty="0">
                <a:solidFill>
                  <a:prstClr val="black"/>
                </a:solidFill>
                <a:latin typeface="Arial" panose="020B0604020202020204" pitchFamily="34" charset="0"/>
                <a:cs typeface="Arial" panose="020B0604020202020204" pitchFamily="34" charset="0"/>
              </a:rPr>
              <a:t>aus dem Landschaftsraum bzw. der Region</a:t>
            </a:r>
            <a:r>
              <a:rPr kumimoji="0" lang="de-CH"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de-CH" sz="22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-&gt;Biodiversität nimmt ab!</a:t>
            </a:r>
          </a:p>
        </p:txBody>
      </p:sp>
      <p:sp>
        <p:nvSpPr>
          <p:cNvPr id="6" name="Fußzeilenplatzhalter 1">
            <a:extLst>
              <a:ext uri="{FF2B5EF4-FFF2-40B4-BE49-F238E27FC236}">
                <a16:creationId xmlns:a16="http://schemas.microsoft.com/office/drawing/2014/main" id="{6AF820BC-02E3-42EE-5936-16D4D6D1E05F}"/>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8" name="Foliennummernplatzhalter 4">
            <a:extLst>
              <a:ext uri="{FF2B5EF4-FFF2-40B4-BE49-F238E27FC236}">
                <a16:creationId xmlns:a16="http://schemas.microsoft.com/office/drawing/2014/main" id="{86BA770C-64A9-EFB9-2B1A-576D199BEE96}"/>
              </a:ext>
            </a:extLst>
          </p:cNvPr>
          <p:cNvSpPr>
            <a:spLocks noGrp="1"/>
          </p:cNvSpPr>
          <p:nvPr>
            <p:ph type="sldNum" sz="quarter" idx="4"/>
          </p:nvPr>
        </p:nvSpPr>
        <p:spPr>
          <a:xfrm>
            <a:off x="8155350" y="6368928"/>
            <a:ext cx="360000" cy="360000"/>
          </a:xfrm>
        </p:spPr>
        <p:txBody>
          <a:bodyPr/>
          <a:lstStyle/>
          <a:p>
            <a:fld id="{8543D2B0-58C7-4711-8976-E7A128C2074B}" type="slidenum">
              <a:rPr lang="de-CH" smtClean="0"/>
              <a:t>32</a:t>
            </a:fld>
            <a:endParaRPr lang="de-CH" dirty="0"/>
          </a:p>
        </p:txBody>
      </p:sp>
      <p:sp>
        <p:nvSpPr>
          <p:cNvPr id="3" name="Titel 1">
            <a:extLst>
              <a:ext uri="{FF2B5EF4-FFF2-40B4-BE49-F238E27FC236}">
                <a16:creationId xmlns:a16="http://schemas.microsoft.com/office/drawing/2014/main" id="{AA7C8590-988E-2573-0E33-0B378B3EF961}"/>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12187740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4174" y="1988840"/>
            <a:ext cx="3960000" cy="3960000"/>
          </a:xfrm>
          <a:prstGeom prst="rect">
            <a:avLst/>
          </a:prstGeom>
          <a:noFill/>
        </p:spPr>
      </p:pic>
      <p:sp>
        <p:nvSpPr>
          <p:cNvPr id="7" name="TextBox 6"/>
          <p:cNvSpPr txBox="1"/>
          <p:nvPr/>
        </p:nvSpPr>
        <p:spPr>
          <a:xfrm>
            <a:off x="627474" y="2052879"/>
            <a:ext cx="3566700" cy="3477875"/>
          </a:xfrm>
          <a:prstGeom prst="rect">
            <a:avLst/>
          </a:prstGeom>
          <a:noFill/>
        </p:spPr>
        <p:txBody>
          <a:bodyPr wrap="square" rtlCol="0">
            <a:spAutoFit/>
          </a:bodyPr>
          <a:lstStyle/>
          <a:p>
            <a:r>
              <a:rPr lang="de-CH" sz="2000" dirty="0">
                <a:latin typeface="Arial" panose="020B0604020202020204" pitchFamily="34" charset="0"/>
                <a:cs typeface="Arial" panose="020B0604020202020204" pitchFamily="34" charset="0"/>
              </a:rPr>
              <a:t>Wie weiss ich, welche Lebensraumtypen speziell gefördert werden sollen?</a:t>
            </a:r>
          </a:p>
          <a:p>
            <a:endParaRPr lang="de-CH" sz="2000" dirty="0">
              <a:latin typeface="Arial" panose="020B0604020202020204" pitchFamily="34" charset="0"/>
              <a:cs typeface="Arial" panose="020B0604020202020204" pitchFamily="34" charset="0"/>
            </a:endParaRPr>
          </a:p>
          <a:p>
            <a:r>
              <a:rPr lang="de-CH" sz="2000" dirty="0">
                <a:latin typeface="Arial" panose="020B0604020202020204" pitchFamily="34" charset="0"/>
                <a:cs typeface="Arial" panose="020B0604020202020204" pitchFamily="34" charset="0"/>
              </a:rPr>
              <a:t>Wie weiss ich, wo die Lebensraumtypen am richtigen Ort sind?</a:t>
            </a:r>
          </a:p>
          <a:p>
            <a:endParaRPr lang="de-CH" sz="2000" dirty="0">
              <a:latin typeface="Arial" panose="020B0604020202020204" pitchFamily="34" charset="0"/>
              <a:cs typeface="Arial" panose="020B0604020202020204" pitchFamily="34" charset="0"/>
            </a:endParaRPr>
          </a:p>
          <a:p>
            <a:r>
              <a:rPr lang="de-CH" sz="2000" dirty="0">
                <a:latin typeface="Arial" panose="020B0604020202020204" pitchFamily="34" charset="0"/>
                <a:cs typeface="Arial" panose="020B0604020202020204" pitchFamily="34" charset="0"/>
              </a:rPr>
              <a:t>Wie weiss ich, welche Arten spezifisch gefördert werden müssen?</a:t>
            </a:r>
          </a:p>
        </p:txBody>
      </p:sp>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28384" y="6356350"/>
            <a:ext cx="486966" cy="360000"/>
          </a:xfrm>
        </p:spPr>
        <p:txBody>
          <a:bodyPr/>
          <a:lstStyle/>
          <a:p>
            <a:fld id="{8543D2B0-58C7-4711-8976-E7A128C2074B}" type="slidenum">
              <a:rPr lang="de-CH" smtClean="0"/>
              <a:t>33</a:t>
            </a:fld>
            <a:endParaRPr lang="de-CH" dirty="0"/>
          </a:p>
        </p:txBody>
      </p:sp>
      <p:sp>
        <p:nvSpPr>
          <p:cNvPr id="6" name="Denkblase: wolkenförmig 5">
            <a:extLst>
              <a:ext uri="{FF2B5EF4-FFF2-40B4-BE49-F238E27FC236}">
                <a16:creationId xmlns:a16="http://schemas.microsoft.com/office/drawing/2014/main" id="{0E3EB875-A582-6C6F-35F3-EF378B996018}"/>
              </a:ext>
            </a:extLst>
          </p:cNvPr>
          <p:cNvSpPr/>
          <p:nvPr/>
        </p:nvSpPr>
        <p:spPr>
          <a:xfrm>
            <a:off x="5834801" y="800994"/>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pic>
        <p:nvPicPr>
          <p:cNvPr id="5" name="Grafik 4" descr="Abzeichen Tick1 mit einfarbiger Füllung">
            <a:extLst>
              <a:ext uri="{FF2B5EF4-FFF2-40B4-BE49-F238E27FC236}">
                <a16:creationId xmlns:a16="http://schemas.microsoft.com/office/drawing/2014/main" id="{7ED48BE1-C9BE-56AB-F2CD-9EDCFE496FB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635896" y="2564904"/>
            <a:ext cx="453484" cy="453484"/>
          </a:xfrm>
          <a:prstGeom prst="rect">
            <a:avLst/>
          </a:prstGeom>
        </p:spPr>
      </p:pic>
      <p:sp>
        <p:nvSpPr>
          <p:cNvPr id="2" name="Pfeil: nach rechts 1">
            <a:extLst>
              <a:ext uri="{FF2B5EF4-FFF2-40B4-BE49-F238E27FC236}">
                <a16:creationId xmlns:a16="http://schemas.microsoft.com/office/drawing/2014/main" id="{64ABDC8C-CBF4-00ED-49F1-A548D4A3E188}"/>
              </a:ext>
            </a:extLst>
          </p:cNvPr>
          <p:cNvSpPr/>
          <p:nvPr/>
        </p:nvSpPr>
        <p:spPr>
          <a:xfrm rot="10800000">
            <a:off x="3890417" y="4437112"/>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8" name="Titel 1">
            <a:extLst>
              <a:ext uri="{FF2B5EF4-FFF2-40B4-BE49-F238E27FC236}">
                <a16:creationId xmlns:a16="http://schemas.microsoft.com/office/drawing/2014/main" id="{17C4161B-11A9-1AF0-8F08-977DC033A7D2}"/>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268354283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77667" y="2329091"/>
            <a:ext cx="4867274" cy="3489032"/>
          </a:xfrm>
          <a:prstGeom prst="rect">
            <a:avLst/>
          </a:prstGeom>
          <a:noFill/>
        </p:spPr>
        <p:txBody>
          <a:bodyPr wrap="square" rtlCol="0">
            <a:spAutoFit/>
          </a:bodyPr>
          <a:lstStyle/>
          <a:p>
            <a:pPr>
              <a:lnSpc>
                <a:spcPct val="110000"/>
              </a:lnSpc>
            </a:pPr>
            <a:r>
              <a:rPr lang="de-CH" sz="2200" b="1" dirty="0">
                <a:latin typeface="Arial" panose="020B0604020202020204" pitchFamily="34" charset="0"/>
                <a:ea typeface="Times New Roman" panose="02020603050405020304" pitchFamily="18" charset="0"/>
                <a:cs typeface="Arial" panose="020B0604020202020204" pitchFamily="34" charset="0"/>
              </a:rPr>
              <a:t>Zielarten:</a:t>
            </a:r>
          </a:p>
          <a:p>
            <a:pPr>
              <a:lnSpc>
                <a:spcPct val="110000"/>
              </a:lnSpc>
            </a:pPr>
            <a:r>
              <a:rPr lang="de-CH" sz="2200" dirty="0">
                <a:latin typeface="Arial" panose="020B0604020202020204" pitchFamily="34" charset="0"/>
                <a:ea typeface="Times New Roman" panose="02020603050405020304" pitchFamily="18" charset="0"/>
                <a:cs typeface="Arial" panose="020B0604020202020204" pitchFamily="34" charset="0"/>
              </a:rPr>
              <a:t>Eine Zielart ist eine gefährdete Art, für die eine Region besondere Verantwortung trägt.</a:t>
            </a:r>
          </a:p>
          <a:p>
            <a:pPr>
              <a:lnSpc>
                <a:spcPct val="110000"/>
              </a:lnSpc>
            </a:pPr>
            <a:r>
              <a:rPr lang="de-CH" sz="2200" dirty="0">
                <a:latin typeface="Arial" panose="020B0604020202020204" pitchFamily="34" charset="0"/>
                <a:ea typeface="Times New Roman" panose="02020603050405020304" pitchFamily="18" charset="0"/>
                <a:cs typeface="Arial" panose="020B0604020202020204" pitchFamily="34" charset="0"/>
              </a:rPr>
              <a:t>Zielarten müssen </a:t>
            </a:r>
            <a:r>
              <a:rPr lang="de-CH" sz="2200" b="1" dirty="0">
                <a:latin typeface="Arial" panose="020B0604020202020204" pitchFamily="34" charset="0"/>
                <a:ea typeface="Times New Roman" panose="02020603050405020304" pitchFamily="18" charset="0"/>
                <a:cs typeface="Arial" panose="020B0604020202020204" pitchFamily="34" charset="0"/>
              </a:rPr>
              <a:t>konkret gefördert </a:t>
            </a:r>
            <a:r>
              <a:rPr lang="de-CH" sz="2200" dirty="0">
                <a:latin typeface="Arial" panose="020B0604020202020204" pitchFamily="34" charset="0"/>
                <a:ea typeface="Times New Roman" panose="02020603050405020304" pitchFamily="18" charset="0"/>
                <a:cs typeface="Arial" panose="020B0604020202020204" pitchFamily="34" charset="0"/>
              </a:rPr>
              <a:t>werden (Schutzziel: Zielart).</a:t>
            </a:r>
          </a:p>
          <a:p>
            <a:pPr>
              <a:lnSpc>
                <a:spcPct val="110000"/>
              </a:lnSpc>
            </a:pPr>
            <a:endParaRPr lang="de-CH" sz="2200" dirty="0">
              <a:latin typeface="Arial" panose="020B0604020202020204" pitchFamily="34" charset="0"/>
              <a:ea typeface="Times New Roman" panose="02020603050405020304" pitchFamily="18" charset="0"/>
              <a:cs typeface="Arial" panose="020B0604020202020204" pitchFamily="34" charset="0"/>
            </a:endParaRPr>
          </a:p>
          <a:p>
            <a:pPr>
              <a:lnSpc>
                <a:spcPct val="110000"/>
              </a:lnSpc>
            </a:pPr>
            <a:r>
              <a:rPr lang="de-CH" sz="2200" b="1" dirty="0">
                <a:solidFill>
                  <a:srgbClr val="FF0000"/>
                </a:solidFill>
                <a:latin typeface="Arial" panose="020B0604020202020204" pitchFamily="34" charset="0"/>
                <a:ea typeface="Times New Roman" panose="02020603050405020304" pitchFamily="18" charset="0"/>
                <a:cs typeface="Arial" panose="020B0604020202020204" pitchFamily="34" charset="0"/>
              </a:rPr>
              <a:t>UZL: </a:t>
            </a:r>
            <a:r>
              <a:rPr lang="de-CH" sz="2400" b="1" u="none" strike="noStrike" baseline="0" dirty="0">
                <a:solidFill>
                  <a:srgbClr val="FF0000"/>
                </a:solidFill>
                <a:latin typeface="Arial" panose="020B0604020202020204" pitchFamily="34" charset="0"/>
                <a:cs typeface="Arial" panose="020B0604020202020204" pitchFamily="34" charset="0"/>
              </a:rPr>
              <a:t>Die Bestände der Zielarten werden erhalten und gefördert.</a:t>
            </a:r>
            <a:endParaRPr lang="de-CH" sz="2200" b="1" dirty="0">
              <a:solidFill>
                <a:srgbClr val="FF0000"/>
              </a:solidFill>
              <a:latin typeface="Arial" panose="020B0604020202020204" pitchFamily="34" charset="0"/>
              <a:ea typeface="Times New Roman" panose="02020603050405020304" pitchFamily="18" charset="0"/>
              <a:cs typeface="Arial" panose="020B0604020202020204" pitchFamily="34" charset="0"/>
            </a:endParaRPr>
          </a:p>
        </p:txBody>
      </p:sp>
      <p:pic>
        <p:nvPicPr>
          <p:cNvPr id="6" name="Grafik 5" descr="Ein Bild, das Gras, draußen, Pflanze enthält.&#10;&#10;Automatisch generierte Beschreibung">
            <a:extLst>
              <a:ext uri="{FF2B5EF4-FFF2-40B4-BE49-F238E27FC236}">
                <a16:creationId xmlns:a16="http://schemas.microsoft.com/office/drawing/2014/main" id="{06B405F6-C671-AA32-83D6-611BB9C4C57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345004" y="2329091"/>
            <a:ext cx="3421329" cy="3780000"/>
          </a:xfrm>
          <a:prstGeom prst="rect">
            <a:avLst/>
          </a:prstGeom>
        </p:spPr>
      </p:pic>
      <p:sp>
        <p:nvSpPr>
          <p:cNvPr id="8" name="Fußzeilenplatzhalter 1">
            <a:extLst>
              <a:ext uri="{FF2B5EF4-FFF2-40B4-BE49-F238E27FC236}">
                <a16:creationId xmlns:a16="http://schemas.microsoft.com/office/drawing/2014/main" id="{DE81D7A7-7613-33BF-63DF-EA967A09CA01}"/>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9" name="Foliennummernplatzhalter 4">
            <a:extLst>
              <a:ext uri="{FF2B5EF4-FFF2-40B4-BE49-F238E27FC236}">
                <a16:creationId xmlns:a16="http://schemas.microsoft.com/office/drawing/2014/main" id="{9E85DAC4-A7A0-B8D6-9E1A-DDD742D222EC}"/>
              </a:ext>
            </a:extLst>
          </p:cNvPr>
          <p:cNvSpPr>
            <a:spLocks noGrp="1"/>
          </p:cNvSpPr>
          <p:nvPr>
            <p:ph type="sldNum" sz="quarter" idx="4"/>
          </p:nvPr>
        </p:nvSpPr>
        <p:spPr>
          <a:xfrm>
            <a:off x="8155350" y="6368928"/>
            <a:ext cx="360000" cy="360000"/>
          </a:xfrm>
        </p:spPr>
        <p:txBody>
          <a:bodyPr/>
          <a:lstStyle/>
          <a:p>
            <a:fld id="{8543D2B0-58C7-4711-8976-E7A128C2074B}" type="slidenum">
              <a:rPr lang="de-CH" smtClean="0"/>
              <a:t>34</a:t>
            </a:fld>
            <a:endParaRPr lang="de-CH" dirty="0"/>
          </a:p>
        </p:txBody>
      </p:sp>
      <p:sp>
        <p:nvSpPr>
          <p:cNvPr id="2" name="Titel 1">
            <a:extLst>
              <a:ext uri="{FF2B5EF4-FFF2-40B4-BE49-F238E27FC236}">
                <a16:creationId xmlns:a16="http://schemas.microsoft.com/office/drawing/2014/main" id="{4F47A5C8-EDD1-8F85-450C-7317DA092A02}"/>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27563283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83430" y="1293127"/>
            <a:ext cx="5296820" cy="1081771"/>
          </a:xfrm>
          <a:prstGeom prst="rect">
            <a:avLst/>
          </a:prstGeom>
          <a:noFill/>
        </p:spPr>
        <p:txBody>
          <a:bodyPr wrap="square" rtlCol="0">
            <a:spAutoFit/>
          </a:bodyPr>
          <a:lstStyle/>
          <a:p>
            <a:pPr>
              <a:lnSpc>
                <a:spcPct val="110000"/>
              </a:lnSpc>
            </a:pPr>
            <a:r>
              <a:rPr lang="de-CH" sz="2000" dirty="0">
                <a:latin typeface="Arial" panose="020B0604020202020204" pitchFamily="34" charset="0"/>
                <a:cs typeface="Arial" panose="020B0604020202020204" pitchFamily="34" charset="0"/>
              </a:rPr>
              <a:t>Entwicklung der UZL-Brutvogelarten </a:t>
            </a:r>
            <a:br>
              <a:rPr lang="de-CH" sz="2000" dirty="0">
                <a:latin typeface="Arial" panose="020B0604020202020204" pitchFamily="34" charset="0"/>
                <a:cs typeface="Arial" panose="020B0604020202020204" pitchFamily="34" charset="0"/>
              </a:rPr>
            </a:br>
            <a:r>
              <a:rPr lang="de-CH" sz="2000" dirty="0">
                <a:latin typeface="Arial" panose="020B0604020202020204" pitchFamily="34" charset="0"/>
                <a:cs typeface="Arial" panose="020B0604020202020204" pitchFamily="34" charset="0"/>
              </a:rPr>
              <a:t>im Schweizer Kulturland (total 47 UZL-Vogelarten)</a:t>
            </a:r>
            <a:endParaRPr lang="de-CH" sz="2000" b="1" dirty="0">
              <a:latin typeface="Arial" panose="020B0604020202020204" pitchFamily="34" charset="0"/>
              <a:ea typeface="Times New Roman" panose="02020603050405020304" pitchFamily="18" charset="0"/>
              <a:cs typeface="Arial" panose="020B0604020202020204" pitchFamily="34" charset="0"/>
            </a:endParaRPr>
          </a:p>
        </p:txBody>
      </p:sp>
      <p:graphicFrame>
        <p:nvGraphicFramePr>
          <p:cNvPr id="6" name="Diagramm 5">
            <a:extLst>
              <a:ext uri="{FF2B5EF4-FFF2-40B4-BE49-F238E27FC236}">
                <a16:creationId xmlns:a16="http://schemas.microsoft.com/office/drawing/2014/main" id="{4312754F-3798-5ED6-1511-18AC8F0FE4F1}"/>
              </a:ext>
            </a:extLst>
          </p:cNvPr>
          <p:cNvGraphicFramePr>
            <a:graphicFrameLocks/>
          </p:cNvGraphicFramePr>
          <p:nvPr/>
        </p:nvGraphicFramePr>
        <p:xfrm>
          <a:off x="1185732" y="2481457"/>
          <a:ext cx="6149649" cy="3818082"/>
        </p:xfrm>
        <a:graphic>
          <a:graphicData uri="http://schemas.openxmlformats.org/drawingml/2006/chart">
            <c:chart xmlns:c="http://schemas.openxmlformats.org/drawingml/2006/chart" xmlns:r="http://schemas.openxmlformats.org/officeDocument/2006/relationships" r:id="rId3"/>
          </a:graphicData>
        </a:graphic>
      </p:graphicFrame>
      <p:sp>
        <p:nvSpPr>
          <p:cNvPr id="8" name="Rechteck 7">
            <a:extLst>
              <a:ext uri="{FF2B5EF4-FFF2-40B4-BE49-F238E27FC236}">
                <a16:creationId xmlns:a16="http://schemas.microsoft.com/office/drawing/2014/main" id="{EFF79639-02F1-BA6A-AD0F-40A744B0F442}"/>
              </a:ext>
            </a:extLst>
          </p:cNvPr>
          <p:cNvSpPr/>
          <p:nvPr/>
        </p:nvSpPr>
        <p:spPr>
          <a:xfrm>
            <a:off x="3059832" y="4437112"/>
            <a:ext cx="1338636" cy="369332"/>
          </a:xfrm>
          <a:prstGeom prst="rect">
            <a:avLst/>
          </a:prstGeom>
        </p:spPr>
        <p:txBody>
          <a:bodyPr wrap="none">
            <a:spAutoFit/>
          </a:bodyPr>
          <a:lstStyle/>
          <a:p>
            <a:r>
              <a:rPr lang="de-CH" dirty="0">
                <a:solidFill>
                  <a:srgbClr val="FF0000"/>
                </a:solidFill>
              </a:rPr>
              <a:t>29 Zielarten</a:t>
            </a:r>
            <a:endParaRPr lang="de-CH" dirty="0"/>
          </a:p>
        </p:txBody>
      </p:sp>
      <p:sp>
        <p:nvSpPr>
          <p:cNvPr id="9" name="Textfeld 8">
            <a:extLst>
              <a:ext uri="{FF2B5EF4-FFF2-40B4-BE49-F238E27FC236}">
                <a16:creationId xmlns:a16="http://schemas.microsoft.com/office/drawing/2014/main" id="{62557871-0063-DE26-1DF7-DCDCC2CB77C0}"/>
              </a:ext>
            </a:extLst>
          </p:cNvPr>
          <p:cNvSpPr txBox="1"/>
          <p:nvPr/>
        </p:nvSpPr>
        <p:spPr>
          <a:xfrm>
            <a:off x="3160030" y="2675443"/>
            <a:ext cx="1512168" cy="369332"/>
          </a:xfrm>
          <a:prstGeom prst="rect">
            <a:avLst/>
          </a:prstGeom>
          <a:noFill/>
        </p:spPr>
        <p:txBody>
          <a:bodyPr wrap="square" rtlCol="0">
            <a:spAutoFit/>
          </a:bodyPr>
          <a:lstStyle/>
          <a:p>
            <a:r>
              <a:rPr lang="de-CH" dirty="0">
                <a:solidFill>
                  <a:schemeClr val="accent1"/>
                </a:solidFill>
              </a:rPr>
              <a:t>18 Leitarten</a:t>
            </a:r>
          </a:p>
        </p:txBody>
      </p:sp>
      <p:sp>
        <p:nvSpPr>
          <p:cNvPr id="10" name="Rechteck 9">
            <a:extLst>
              <a:ext uri="{FF2B5EF4-FFF2-40B4-BE49-F238E27FC236}">
                <a16:creationId xmlns:a16="http://schemas.microsoft.com/office/drawing/2014/main" id="{26DEE54E-BEF1-8D04-89CE-9CECC5E4BD79}"/>
              </a:ext>
            </a:extLst>
          </p:cNvPr>
          <p:cNvSpPr/>
          <p:nvPr/>
        </p:nvSpPr>
        <p:spPr bwMode="auto">
          <a:xfrm>
            <a:off x="6764282" y="5794174"/>
            <a:ext cx="1606299" cy="360040"/>
          </a:xfrm>
          <a:prstGeom prst="rect">
            <a:avLst/>
          </a:prstGeom>
          <a:solidFill>
            <a:schemeClr val="bg1"/>
          </a:solidFill>
          <a:ln w="12700" cap="flat" cmpd="sng" algn="ctr">
            <a:no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algn="r"/>
            <a:r>
              <a:rPr lang="de-CH" sz="1200" dirty="0"/>
              <a:t>Quelle: Schweizerische Vogelwarte 2018</a:t>
            </a:r>
          </a:p>
        </p:txBody>
      </p:sp>
      <p:sp>
        <p:nvSpPr>
          <p:cNvPr id="13" name="Fußzeilenplatzhalter 1">
            <a:extLst>
              <a:ext uri="{FF2B5EF4-FFF2-40B4-BE49-F238E27FC236}">
                <a16:creationId xmlns:a16="http://schemas.microsoft.com/office/drawing/2014/main" id="{7621E87D-0FB5-15D3-748C-515113B1E649}"/>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14" name="Foliennummernplatzhalter 4">
            <a:extLst>
              <a:ext uri="{FF2B5EF4-FFF2-40B4-BE49-F238E27FC236}">
                <a16:creationId xmlns:a16="http://schemas.microsoft.com/office/drawing/2014/main" id="{12315AC2-52ED-9EB0-7B7E-DC1BE0591D2A}"/>
              </a:ext>
            </a:extLst>
          </p:cNvPr>
          <p:cNvSpPr>
            <a:spLocks noGrp="1"/>
          </p:cNvSpPr>
          <p:nvPr>
            <p:ph type="sldNum" sz="quarter" idx="4"/>
          </p:nvPr>
        </p:nvSpPr>
        <p:spPr>
          <a:xfrm>
            <a:off x="8155350" y="6368928"/>
            <a:ext cx="521106" cy="360000"/>
          </a:xfrm>
        </p:spPr>
        <p:txBody>
          <a:bodyPr/>
          <a:lstStyle/>
          <a:p>
            <a:fld id="{8543D2B0-58C7-4711-8976-E7A128C2074B}" type="slidenum">
              <a:rPr lang="de-CH" smtClean="0"/>
              <a:t>35</a:t>
            </a:fld>
            <a:endParaRPr lang="de-CH" dirty="0"/>
          </a:p>
        </p:txBody>
      </p:sp>
      <p:sp>
        <p:nvSpPr>
          <p:cNvPr id="2" name="Titel 1">
            <a:extLst>
              <a:ext uri="{FF2B5EF4-FFF2-40B4-BE49-F238E27FC236}">
                <a16:creationId xmlns:a16="http://schemas.microsoft.com/office/drawing/2014/main" id="{6C297F84-5FDE-1099-8CDA-A9E192EF5F2C}"/>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10134478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83430" y="1293127"/>
            <a:ext cx="5296820" cy="1081771"/>
          </a:xfrm>
          <a:prstGeom prst="rect">
            <a:avLst/>
          </a:prstGeom>
          <a:noFill/>
        </p:spPr>
        <p:txBody>
          <a:bodyPr wrap="square" rtlCol="0">
            <a:spAutoFit/>
          </a:bodyPr>
          <a:lstStyle/>
          <a:p>
            <a:pPr>
              <a:lnSpc>
                <a:spcPct val="110000"/>
              </a:lnSpc>
            </a:pPr>
            <a:r>
              <a:rPr lang="de-CH" sz="2000" dirty="0">
                <a:latin typeface="Arial" panose="020B0604020202020204" pitchFamily="34" charset="0"/>
                <a:cs typeface="Arial" panose="020B0604020202020204" pitchFamily="34" charset="0"/>
              </a:rPr>
              <a:t>Entwicklung der UZL-Brutvogelarten </a:t>
            </a:r>
            <a:br>
              <a:rPr lang="de-CH" sz="2000" dirty="0">
                <a:latin typeface="Arial" panose="020B0604020202020204" pitchFamily="34" charset="0"/>
                <a:cs typeface="Arial" panose="020B0604020202020204" pitchFamily="34" charset="0"/>
              </a:rPr>
            </a:br>
            <a:r>
              <a:rPr lang="de-CH" sz="2000" dirty="0">
                <a:latin typeface="Arial" panose="020B0604020202020204" pitchFamily="34" charset="0"/>
                <a:cs typeface="Arial" panose="020B0604020202020204" pitchFamily="34" charset="0"/>
              </a:rPr>
              <a:t>im Schweizer Kulturland (total 47 UZL-Vogelarten)</a:t>
            </a:r>
            <a:endParaRPr lang="de-CH" sz="2000" b="1" dirty="0">
              <a:latin typeface="Arial" panose="020B0604020202020204" pitchFamily="34" charset="0"/>
              <a:ea typeface="Times New Roman" panose="02020603050405020304" pitchFamily="18" charset="0"/>
              <a:cs typeface="Arial" panose="020B0604020202020204" pitchFamily="34" charset="0"/>
            </a:endParaRPr>
          </a:p>
        </p:txBody>
      </p:sp>
      <p:graphicFrame>
        <p:nvGraphicFramePr>
          <p:cNvPr id="6" name="Diagramm 5">
            <a:extLst>
              <a:ext uri="{FF2B5EF4-FFF2-40B4-BE49-F238E27FC236}">
                <a16:creationId xmlns:a16="http://schemas.microsoft.com/office/drawing/2014/main" id="{4312754F-3798-5ED6-1511-18AC8F0FE4F1}"/>
              </a:ext>
            </a:extLst>
          </p:cNvPr>
          <p:cNvGraphicFramePr>
            <a:graphicFrameLocks/>
          </p:cNvGraphicFramePr>
          <p:nvPr/>
        </p:nvGraphicFramePr>
        <p:xfrm>
          <a:off x="1185732" y="2481457"/>
          <a:ext cx="6149649" cy="3818082"/>
        </p:xfrm>
        <a:graphic>
          <a:graphicData uri="http://schemas.openxmlformats.org/drawingml/2006/chart">
            <c:chart xmlns:c="http://schemas.openxmlformats.org/drawingml/2006/chart" xmlns:r="http://schemas.openxmlformats.org/officeDocument/2006/relationships" r:id="rId3"/>
          </a:graphicData>
        </a:graphic>
      </p:graphicFrame>
      <p:sp>
        <p:nvSpPr>
          <p:cNvPr id="8" name="Rechteck 7">
            <a:extLst>
              <a:ext uri="{FF2B5EF4-FFF2-40B4-BE49-F238E27FC236}">
                <a16:creationId xmlns:a16="http://schemas.microsoft.com/office/drawing/2014/main" id="{EFF79639-02F1-BA6A-AD0F-40A744B0F442}"/>
              </a:ext>
            </a:extLst>
          </p:cNvPr>
          <p:cNvSpPr/>
          <p:nvPr/>
        </p:nvSpPr>
        <p:spPr>
          <a:xfrm>
            <a:off x="3059832" y="4437112"/>
            <a:ext cx="1338636" cy="369332"/>
          </a:xfrm>
          <a:prstGeom prst="rect">
            <a:avLst/>
          </a:prstGeom>
        </p:spPr>
        <p:txBody>
          <a:bodyPr wrap="none">
            <a:spAutoFit/>
          </a:bodyPr>
          <a:lstStyle/>
          <a:p>
            <a:r>
              <a:rPr lang="de-CH" dirty="0">
                <a:solidFill>
                  <a:srgbClr val="FF0000"/>
                </a:solidFill>
              </a:rPr>
              <a:t>29 Zielarten</a:t>
            </a:r>
            <a:endParaRPr lang="de-CH" dirty="0"/>
          </a:p>
        </p:txBody>
      </p:sp>
      <p:sp>
        <p:nvSpPr>
          <p:cNvPr id="9" name="Textfeld 8">
            <a:extLst>
              <a:ext uri="{FF2B5EF4-FFF2-40B4-BE49-F238E27FC236}">
                <a16:creationId xmlns:a16="http://schemas.microsoft.com/office/drawing/2014/main" id="{62557871-0063-DE26-1DF7-DCDCC2CB77C0}"/>
              </a:ext>
            </a:extLst>
          </p:cNvPr>
          <p:cNvSpPr txBox="1"/>
          <p:nvPr/>
        </p:nvSpPr>
        <p:spPr>
          <a:xfrm>
            <a:off x="3160030" y="2675443"/>
            <a:ext cx="1512168" cy="369332"/>
          </a:xfrm>
          <a:prstGeom prst="rect">
            <a:avLst/>
          </a:prstGeom>
          <a:noFill/>
        </p:spPr>
        <p:txBody>
          <a:bodyPr wrap="square" rtlCol="0">
            <a:spAutoFit/>
          </a:bodyPr>
          <a:lstStyle/>
          <a:p>
            <a:r>
              <a:rPr lang="de-CH" dirty="0">
                <a:solidFill>
                  <a:schemeClr val="accent1"/>
                </a:solidFill>
              </a:rPr>
              <a:t>18 Leitarten</a:t>
            </a:r>
          </a:p>
        </p:txBody>
      </p:sp>
      <p:sp>
        <p:nvSpPr>
          <p:cNvPr id="10" name="Rechteck 9">
            <a:extLst>
              <a:ext uri="{FF2B5EF4-FFF2-40B4-BE49-F238E27FC236}">
                <a16:creationId xmlns:a16="http://schemas.microsoft.com/office/drawing/2014/main" id="{26DEE54E-BEF1-8D04-89CE-9CECC5E4BD79}"/>
              </a:ext>
            </a:extLst>
          </p:cNvPr>
          <p:cNvSpPr/>
          <p:nvPr/>
        </p:nvSpPr>
        <p:spPr bwMode="auto">
          <a:xfrm>
            <a:off x="6764282" y="5794174"/>
            <a:ext cx="1606299" cy="360040"/>
          </a:xfrm>
          <a:prstGeom prst="rect">
            <a:avLst/>
          </a:prstGeom>
          <a:solidFill>
            <a:schemeClr val="bg1"/>
          </a:solidFill>
          <a:ln w="12700" cap="flat" cmpd="sng" algn="ctr">
            <a:no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algn="r"/>
            <a:r>
              <a:rPr lang="de-CH" sz="1200" dirty="0"/>
              <a:t>Quelle: Schweizerische Vogelwarte 2018</a:t>
            </a:r>
          </a:p>
        </p:txBody>
      </p:sp>
      <p:sp>
        <p:nvSpPr>
          <p:cNvPr id="13" name="Fußzeilenplatzhalter 1">
            <a:extLst>
              <a:ext uri="{FF2B5EF4-FFF2-40B4-BE49-F238E27FC236}">
                <a16:creationId xmlns:a16="http://schemas.microsoft.com/office/drawing/2014/main" id="{7621E87D-0FB5-15D3-748C-515113B1E649}"/>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14" name="Foliennummernplatzhalter 4">
            <a:extLst>
              <a:ext uri="{FF2B5EF4-FFF2-40B4-BE49-F238E27FC236}">
                <a16:creationId xmlns:a16="http://schemas.microsoft.com/office/drawing/2014/main" id="{12315AC2-52ED-9EB0-7B7E-DC1BE0591D2A}"/>
              </a:ext>
            </a:extLst>
          </p:cNvPr>
          <p:cNvSpPr>
            <a:spLocks noGrp="1"/>
          </p:cNvSpPr>
          <p:nvPr>
            <p:ph type="sldNum" sz="quarter" idx="4"/>
          </p:nvPr>
        </p:nvSpPr>
        <p:spPr>
          <a:xfrm>
            <a:off x="8155350" y="6368928"/>
            <a:ext cx="521106" cy="360000"/>
          </a:xfrm>
        </p:spPr>
        <p:txBody>
          <a:bodyPr/>
          <a:lstStyle/>
          <a:p>
            <a:fld id="{8543D2B0-58C7-4711-8976-E7A128C2074B}" type="slidenum">
              <a:rPr lang="de-CH" smtClean="0"/>
              <a:t>36</a:t>
            </a:fld>
            <a:endParaRPr lang="de-CH" dirty="0"/>
          </a:p>
        </p:txBody>
      </p:sp>
      <p:sp>
        <p:nvSpPr>
          <p:cNvPr id="2" name="TextBox 11">
            <a:extLst>
              <a:ext uri="{FF2B5EF4-FFF2-40B4-BE49-F238E27FC236}">
                <a16:creationId xmlns:a16="http://schemas.microsoft.com/office/drawing/2014/main" id="{98A59AFC-249F-CC04-741A-115DE0843224}"/>
              </a:ext>
            </a:extLst>
          </p:cNvPr>
          <p:cNvSpPr txBox="1"/>
          <p:nvPr/>
        </p:nvSpPr>
        <p:spPr>
          <a:xfrm rot="20474542">
            <a:off x="1698384" y="3143255"/>
            <a:ext cx="5925659" cy="1938992"/>
          </a:xfrm>
          <a:prstGeom prst="rect">
            <a:avLst/>
          </a:prstGeom>
          <a:solidFill>
            <a:schemeClr val="bg1"/>
          </a:solidFill>
          <a:ln w="762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CH" sz="2400" dirty="0">
                <a:solidFill>
                  <a:prstClr val="black"/>
                </a:solidFill>
                <a:latin typeface="Arial" panose="020B0604020202020204" pitchFamily="34" charset="0"/>
                <a:cs typeface="Arial" panose="020B0604020202020204" pitchFamily="34" charset="0"/>
              </a:rPr>
              <a:t>Sehr konkrete und spezifische Artenschutzmassnahmen müssen am richtigen Ort durchgeführt werden, um eine Zielart zu erhalten!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Einfach BFF machen nützt </a:t>
            </a:r>
            <a:r>
              <a:rPr lang="de-CH" sz="2400" dirty="0">
                <a:solidFill>
                  <a:prstClr val="black"/>
                </a:solidFill>
                <a:latin typeface="Arial" panose="020B0604020202020204" pitchFamily="34" charset="0"/>
                <a:cs typeface="Arial" panose="020B0604020202020204" pitchFamily="34" charset="0"/>
              </a:rPr>
              <a:t>Zielarten</a:t>
            </a: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nicht.</a:t>
            </a:r>
          </a:p>
        </p:txBody>
      </p:sp>
      <p:sp>
        <p:nvSpPr>
          <p:cNvPr id="3" name="Titel 1">
            <a:extLst>
              <a:ext uri="{FF2B5EF4-FFF2-40B4-BE49-F238E27FC236}">
                <a16:creationId xmlns:a16="http://schemas.microsoft.com/office/drawing/2014/main" id="{FE808324-EFBE-C695-DC10-D2A7478BABD0}"/>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404973763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4174" y="1988840"/>
            <a:ext cx="3960000" cy="3960000"/>
          </a:xfrm>
          <a:prstGeom prst="rect">
            <a:avLst/>
          </a:prstGeom>
          <a:noFill/>
        </p:spPr>
      </p:pic>
      <p:sp>
        <p:nvSpPr>
          <p:cNvPr id="7" name="TextBox 6"/>
          <p:cNvSpPr txBox="1"/>
          <p:nvPr/>
        </p:nvSpPr>
        <p:spPr>
          <a:xfrm>
            <a:off x="628650" y="1988840"/>
            <a:ext cx="3566700" cy="3477875"/>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Um die Zielarten in Othmarsingen zu fördern, muss man wissen, welche UZL-Zielarten in Othmarsingen tatsächlich vorkommen.</a:t>
            </a:r>
          </a:p>
          <a:p>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Das herauszufinden, ist leider immer noch sehr aufwändig.</a:t>
            </a:r>
          </a:p>
        </p:txBody>
      </p:sp>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28384" y="6356350"/>
            <a:ext cx="486966" cy="360000"/>
          </a:xfrm>
        </p:spPr>
        <p:txBody>
          <a:bodyPr/>
          <a:lstStyle/>
          <a:p>
            <a:fld id="{8543D2B0-58C7-4711-8976-E7A128C2074B}" type="slidenum">
              <a:rPr lang="de-CH" smtClean="0"/>
              <a:t>37</a:t>
            </a:fld>
            <a:endParaRPr lang="de-CH" dirty="0"/>
          </a:p>
        </p:txBody>
      </p:sp>
      <p:sp>
        <p:nvSpPr>
          <p:cNvPr id="2" name="Titel 1">
            <a:extLst>
              <a:ext uri="{FF2B5EF4-FFF2-40B4-BE49-F238E27FC236}">
                <a16:creationId xmlns:a16="http://schemas.microsoft.com/office/drawing/2014/main" id="{B51D194D-4F6F-002A-3F68-DA147F356898}"/>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251842536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28384" y="6356350"/>
            <a:ext cx="486966" cy="360000"/>
          </a:xfrm>
        </p:spPr>
        <p:txBody>
          <a:bodyPr/>
          <a:lstStyle/>
          <a:p>
            <a:fld id="{8543D2B0-58C7-4711-8976-E7A128C2074B}" type="slidenum">
              <a:rPr lang="de-CH" smtClean="0"/>
              <a:t>38</a:t>
            </a:fld>
            <a:endParaRPr lang="de-CH" dirty="0"/>
          </a:p>
        </p:txBody>
      </p:sp>
      <p:pic>
        <p:nvPicPr>
          <p:cNvPr id="5" name="Grafik 4">
            <a:extLst>
              <a:ext uri="{FF2B5EF4-FFF2-40B4-BE49-F238E27FC236}">
                <a16:creationId xmlns:a16="http://schemas.microsoft.com/office/drawing/2014/main" id="{9767264E-7B2C-C70E-E0FF-46D4CD9EF5F2}"/>
              </a:ext>
            </a:extLst>
          </p:cNvPr>
          <p:cNvPicPr>
            <a:picLocks noChangeAspect="1"/>
          </p:cNvPicPr>
          <p:nvPr/>
        </p:nvPicPr>
        <p:blipFill>
          <a:blip r:embed="rId3"/>
          <a:stretch>
            <a:fillRect/>
          </a:stretch>
        </p:blipFill>
        <p:spPr>
          <a:xfrm>
            <a:off x="413969" y="1322653"/>
            <a:ext cx="8229248" cy="4212693"/>
          </a:xfrm>
          <a:prstGeom prst="rect">
            <a:avLst/>
          </a:prstGeom>
        </p:spPr>
      </p:pic>
      <p:sp>
        <p:nvSpPr>
          <p:cNvPr id="2" name="Titel 1">
            <a:extLst>
              <a:ext uri="{FF2B5EF4-FFF2-40B4-BE49-F238E27FC236}">
                <a16:creationId xmlns:a16="http://schemas.microsoft.com/office/drawing/2014/main" id="{E2F3DAF6-60C6-3CA4-8608-514D39440417}"/>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72898109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28384" y="6356350"/>
            <a:ext cx="486966" cy="360000"/>
          </a:xfrm>
        </p:spPr>
        <p:txBody>
          <a:bodyPr/>
          <a:lstStyle/>
          <a:p>
            <a:fld id="{8543D2B0-58C7-4711-8976-E7A128C2074B}" type="slidenum">
              <a:rPr lang="de-CH" smtClean="0"/>
              <a:t>39</a:t>
            </a:fld>
            <a:endParaRPr lang="de-CH" dirty="0"/>
          </a:p>
        </p:txBody>
      </p:sp>
      <p:pic>
        <p:nvPicPr>
          <p:cNvPr id="5" name="Grafik 4">
            <a:extLst>
              <a:ext uri="{FF2B5EF4-FFF2-40B4-BE49-F238E27FC236}">
                <a16:creationId xmlns:a16="http://schemas.microsoft.com/office/drawing/2014/main" id="{3C97BA02-20FD-A456-EE16-A585E86549E7}"/>
              </a:ext>
            </a:extLst>
          </p:cNvPr>
          <p:cNvPicPr>
            <a:picLocks noChangeAspect="1"/>
          </p:cNvPicPr>
          <p:nvPr/>
        </p:nvPicPr>
        <p:blipFill>
          <a:blip r:embed="rId3"/>
          <a:stretch>
            <a:fillRect/>
          </a:stretch>
        </p:blipFill>
        <p:spPr>
          <a:xfrm>
            <a:off x="413969" y="999185"/>
            <a:ext cx="7236296" cy="5291677"/>
          </a:xfrm>
          <a:prstGeom prst="rect">
            <a:avLst/>
          </a:prstGeom>
        </p:spPr>
      </p:pic>
      <p:sp>
        <p:nvSpPr>
          <p:cNvPr id="8" name="Pfeil: nach rechts 7">
            <a:extLst>
              <a:ext uri="{FF2B5EF4-FFF2-40B4-BE49-F238E27FC236}">
                <a16:creationId xmlns:a16="http://schemas.microsoft.com/office/drawing/2014/main" id="{ED83C157-66B1-3F05-40D9-C701395D0B53}"/>
              </a:ext>
            </a:extLst>
          </p:cNvPr>
          <p:cNvSpPr/>
          <p:nvPr/>
        </p:nvSpPr>
        <p:spPr>
          <a:xfrm rot="10800000">
            <a:off x="7524828" y="3501008"/>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11" name="Textfeld 10">
            <a:extLst>
              <a:ext uri="{FF2B5EF4-FFF2-40B4-BE49-F238E27FC236}">
                <a16:creationId xmlns:a16="http://schemas.microsoft.com/office/drawing/2014/main" id="{E4028462-B831-0DDC-498E-6F2F365C296C}"/>
              </a:ext>
            </a:extLst>
          </p:cNvPr>
          <p:cNvSpPr txBox="1"/>
          <p:nvPr/>
        </p:nvSpPr>
        <p:spPr>
          <a:xfrm>
            <a:off x="4499992" y="5013176"/>
            <a:ext cx="2799079" cy="646331"/>
          </a:xfrm>
          <a:prstGeom prst="rect">
            <a:avLst/>
          </a:prstGeom>
          <a:solidFill>
            <a:schemeClr val="bg1"/>
          </a:solidFill>
          <a:ln>
            <a:solidFill>
              <a:schemeClr val="tx1"/>
            </a:solidFill>
          </a:ln>
        </p:spPr>
        <p:txBody>
          <a:bodyPr wrap="square" rtlCol="0">
            <a:spAutoFit/>
          </a:bodyPr>
          <a:lstStyle/>
          <a:p>
            <a:r>
              <a:rPr lang="en-US" dirty="0" err="1">
                <a:latin typeface="Arial" panose="020B0604020202020204" pitchFamily="34" charset="0"/>
                <a:cs typeface="Arial" panose="020B0604020202020204" pitchFamily="34" charset="0"/>
              </a:rPr>
              <a:t>Beispiel</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Artenlisten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Tiere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anwählen</a:t>
            </a:r>
            <a:r>
              <a:rPr lang="en-US" dirty="0">
                <a:latin typeface="Arial" panose="020B0604020202020204" pitchFamily="34" charset="0"/>
                <a:cs typeface="Arial" panose="020B0604020202020204" pitchFamily="34" charset="0"/>
              </a:rPr>
              <a:t>.</a:t>
            </a:r>
          </a:p>
        </p:txBody>
      </p:sp>
      <p:sp>
        <p:nvSpPr>
          <p:cNvPr id="2" name="Titel 1">
            <a:extLst>
              <a:ext uri="{FF2B5EF4-FFF2-40B4-BE49-F238E27FC236}">
                <a16:creationId xmlns:a16="http://schemas.microsoft.com/office/drawing/2014/main" id="{73C8E355-43AD-D91F-F514-35A5163CDC5A}"/>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18048512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628650" y="1916832"/>
            <a:ext cx="7886700" cy="4104456"/>
          </a:xfrm>
          <a:solidFill>
            <a:srgbClr val="FFC000"/>
          </a:solidFill>
          <a:ln>
            <a:solidFill>
              <a:schemeClr val="tx1"/>
            </a:solidFill>
          </a:ln>
        </p:spPr>
        <p:txBody>
          <a:bodyPr>
            <a:normAutofit fontScale="62500" lnSpcReduction="20000"/>
          </a:bodyPr>
          <a:lstStyle/>
          <a:p>
            <a:pPr marL="0" indent="0">
              <a:buNone/>
            </a:pPr>
            <a:r>
              <a:rPr lang="de-CH" dirty="0"/>
              <a:t>Um die Biodiversität zu erhalten, müssten mit Bezug auf die Landwirtschaft folgende Ziele erfüllt sein (</a:t>
            </a:r>
            <a:r>
              <a:rPr lang="de-CH" b="1" dirty="0"/>
              <a:t>grobe Zusammenfassung GBF-Ziele, Biodiversitätsstrategie Schweiz und Umweltziele Landwirtschaft</a:t>
            </a:r>
            <a:r>
              <a:rPr lang="de-CH" dirty="0"/>
              <a:t>):</a:t>
            </a:r>
          </a:p>
          <a:p>
            <a:pPr>
              <a:spcBef>
                <a:spcPts val="1800"/>
              </a:spcBef>
            </a:pPr>
            <a:r>
              <a:rPr lang="de-CH" dirty="0"/>
              <a:t>Keine Biodiversität schädigenden Subventionen. </a:t>
            </a:r>
            <a:r>
              <a:rPr lang="de-CH" sz="2000" dirty="0">
                <a:solidFill>
                  <a:srgbClr val="FF0000"/>
                </a:solidFill>
              </a:rPr>
              <a:t>-&gt;Bund</a:t>
            </a:r>
            <a:endParaRPr lang="de-CH" dirty="0"/>
          </a:p>
          <a:p>
            <a:pPr>
              <a:spcBef>
                <a:spcPts val="600"/>
              </a:spcBef>
            </a:pPr>
            <a:r>
              <a:rPr lang="de-CH" dirty="0"/>
              <a:t>Gute ökologische Infrastruktur (30% der Land- und Binnengebiete geschützt und vernetzt, 30% der geschädigten Ökosysteme wiederhergestellt). </a:t>
            </a:r>
            <a:r>
              <a:rPr lang="de-CH" sz="2000" dirty="0">
                <a:solidFill>
                  <a:srgbClr val="FF0000"/>
                </a:solidFill>
              </a:rPr>
              <a:t>-&gt; Kantone</a:t>
            </a:r>
            <a:endParaRPr lang="de-CH" dirty="0"/>
          </a:p>
          <a:p>
            <a:pPr>
              <a:spcBef>
                <a:spcPts val="1800"/>
              </a:spcBef>
            </a:pPr>
            <a:r>
              <a:rPr lang="de-CH" dirty="0"/>
              <a:t>Nachhaltige Konsumentscheidungen, </a:t>
            </a:r>
            <a:r>
              <a:rPr lang="de-CH" dirty="0" err="1"/>
              <a:t>Foodwaste</a:t>
            </a:r>
            <a:r>
              <a:rPr lang="de-CH" dirty="0"/>
              <a:t> halbieren, es weniger Abfall generieren.</a:t>
            </a:r>
            <a:endParaRPr lang="de-CH" dirty="0">
              <a:solidFill>
                <a:srgbClr val="00B0F0"/>
              </a:solidFill>
            </a:endParaRPr>
          </a:p>
          <a:p>
            <a:pPr marL="0" indent="0">
              <a:spcBef>
                <a:spcPts val="0"/>
              </a:spcBef>
              <a:buNone/>
            </a:pPr>
            <a:r>
              <a:rPr lang="de-CH" dirty="0">
                <a:solidFill>
                  <a:srgbClr val="00B0F0"/>
                </a:solidFill>
              </a:rPr>
              <a:t>     -&gt;Gesellschaft (also wir alle)</a:t>
            </a:r>
          </a:p>
          <a:p>
            <a:pPr>
              <a:spcBef>
                <a:spcPts val="1800"/>
              </a:spcBef>
            </a:pPr>
            <a:r>
              <a:rPr lang="de-CH" dirty="0"/>
              <a:t>Standortangepasste, nachhaltige Landwirtschaft, inkl. Umweltverschmutzung, die der Biodiversität nicht schadet (v.a. Nährstoffüberschüsse (insbesondere Stickstoffemissionen!), Pflanzenschutzmittel und Plastik). </a:t>
            </a:r>
            <a:r>
              <a:rPr lang="de-CH" sz="2000" dirty="0">
                <a:solidFill>
                  <a:srgbClr val="00B050"/>
                </a:solidFill>
              </a:rPr>
              <a:t>-&gt; </a:t>
            </a:r>
            <a:r>
              <a:rPr lang="de-CH" sz="2000" dirty="0" err="1">
                <a:solidFill>
                  <a:srgbClr val="00B050"/>
                </a:solidFill>
              </a:rPr>
              <a:t>Landw</a:t>
            </a:r>
            <a:r>
              <a:rPr lang="de-CH" sz="2000" dirty="0">
                <a:solidFill>
                  <a:srgbClr val="00B050"/>
                </a:solidFill>
              </a:rPr>
              <a:t>. Betriebe</a:t>
            </a:r>
            <a:endParaRPr lang="de-CH" dirty="0"/>
          </a:p>
          <a:p>
            <a:pPr>
              <a:spcBef>
                <a:spcPts val="600"/>
              </a:spcBef>
            </a:pPr>
            <a:r>
              <a:rPr lang="de-CH" dirty="0"/>
              <a:t>Erhalt und Förderung einheimischer Arten mit ihrer genetischen Variabilität und ihrer Lebensräume (inkl. Gewässerraum und Kulturlandschaftselemente) sowie Erhalt und Förderung der funktionellen Biodiversität. </a:t>
            </a:r>
            <a:r>
              <a:rPr lang="de-CH" sz="2000" dirty="0">
                <a:solidFill>
                  <a:srgbClr val="00B050"/>
                </a:solidFill>
              </a:rPr>
              <a:t>-&gt; </a:t>
            </a:r>
            <a:r>
              <a:rPr lang="de-CH" sz="2000" dirty="0" err="1">
                <a:solidFill>
                  <a:srgbClr val="00B050"/>
                </a:solidFill>
              </a:rPr>
              <a:t>Landw</a:t>
            </a:r>
            <a:r>
              <a:rPr lang="de-CH" sz="2000" dirty="0">
                <a:solidFill>
                  <a:srgbClr val="00B050"/>
                </a:solidFill>
              </a:rPr>
              <a:t>. Betriebe</a:t>
            </a:r>
          </a:p>
        </p:txBody>
      </p:sp>
      <p:sp>
        <p:nvSpPr>
          <p:cNvPr id="7" name="Textfeld 6">
            <a:extLst>
              <a:ext uri="{FF2B5EF4-FFF2-40B4-BE49-F238E27FC236}">
                <a16:creationId xmlns:a16="http://schemas.microsoft.com/office/drawing/2014/main" id="{4A26B950-3412-4F0E-F7D1-69E18B0DC2AE}"/>
              </a:ext>
            </a:extLst>
          </p:cNvPr>
          <p:cNvSpPr txBox="1"/>
          <p:nvPr/>
        </p:nvSpPr>
        <p:spPr>
          <a:xfrm>
            <a:off x="628650" y="1124744"/>
            <a:ext cx="7886700" cy="369332"/>
          </a:xfrm>
          <a:prstGeom prst="rect">
            <a:avLst/>
          </a:prstGeom>
          <a:noFill/>
        </p:spPr>
        <p:txBody>
          <a:bodyPr wrap="square" rtlCol="0">
            <a:spAutoFit/>
          </a:bodyPr>
          <a:lstStyle/>
          <a:p>
            <a:r>
              <a:rPr lang="de-CH" dirty="0"/>
              <a:t>Politische Ziele Biodiversität:                  Hier können wir etwas tun!</a:t>
            </a:r>
          </a:p>
        </p:txBody>
      </p:sp>
      <p:sp>
        <p:nvSpPr>
          <p:cNvPr id="4" name="Rechteck 3">
            <a:extLst>
              <a:ext uri="{FF2B5EF4-FFF2-40B4-BE49-F238E27FC236}">
                <a16:creationId xmlns:a16="http://schemas.microsoft.com/office/drawing/2014/main" id="{27D941D0-CDF5-AAB6-C252-4BAC34BA4B29}"/>
              </a:ext>
            </a:extLst>
          </p:cNvPr>
          <p:cNvSpPr/>
          <p:nvPr/>
        </p:nvSpPr>
        <p:spPr>
          <a:xfrm>
            <a:off x="637726" y="2732139"/>
            <a:ext cx="7901388" cy="893233"/>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CH"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hteck 4">
            <a:extLst>
              <a:ext uri="{FF2B5EF4-FFF2-40B4-BE49-F238E27FC236}">
                <a16:creationId xmlns:a16="http://schemas.microsoft.com/office/drawing/2014/main" id="{E218B896-1993-20C9-60B2-EA0EC35035C5}"/>
              </a:ext>
            </a:extLst>
          </p:cNvPr>
          <p:cNvSpPr/>
          <p:nvPr/>
        </p:nvSpPr>
        <p:spPr>
          <a:xfrm>
            <a:off x="637726" y="4365104"/>
            <a:ext cx="7901388" cy="1512168"/>
          </a:xfrm>
          <a:prstGeom prst="rect">
            <a:avLst/>
          </a:prstGeom>
          <a:noFill/>
          <a:ln w="571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CH"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hteck 7">
            <a:extLst>
              <a:ext uri="{FF2B5EF4-FFF2-40B4-BE49-F238E27FC236}">
                <a16:creationId xmlns:a16="http://schemas.microsoft.com/office/drawing/2014/main" id="{44E3744C-84C9-B3A1-1672-A3C2AC0E7475}"/>
              </a:ext>
            </a:extLst>
          </p:cNvPr>
          <p:cNvSpPr/>
          <p:nvPr/>
        </p:nvSpPr>
        <p:spPr>
          <a:xfrm>
            <a:off x="637726" y="3717032"/>
            <a:ext cx="7901388" cy="576064"/>
          </a:xfrm>
          <a:prstGeom prst="rect">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CH"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Pfeil: nach links 8">
            <a:extLst>
              <a:ext uri="{FF2B5EF4-FFF2-40B4-BE49-F238E27FC236}">
                <a16:creationId xmlns:a16="http://schemas.microsoft.com/office/drawing/2014/main" id="{535EB39F-7405-8824-07B2-FBFF54F18A05}"/>
              </a:ext>
            </a:extLst>
          </p:cNvPr>
          <p:cNvSpPr/>
          <p:nvPr/>
        </p:nvSpPr>
        <p:spPr>
          <a:xfrm>
            <a:off x="7707685" y="4764650"/>
            <a:ext cx="1008112" cy="1348298"/>
          </a:xfrm>
          <a:prstGeom prst="lef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2" name="Titel 1">
            <a:extLst>
              <a:ext uri="{FF2B5EF4-FFF2-40B4-BE49-F238E27FC236}">
                <a16:creationId xmlns:a16="http://schemas.microsoft.com/office/drawing/2014/main" id="{B1A1DE4E-7202-BA3E-1E4F-EED2BA99987D}"/>
              </a:ext>
            </a:extLst>
          </p:cNvPr>
          <p:cNvSpPr>
            <a:spLocks noGrp="1"/>
          </p:cNvSpPr>
          <p:nvPr>
            <p:ph type="title" idx="4294967295"/>
          </p:nvPr>
        </p:nvSpPr>
        <p:spPr>
          <a:xfrm>
            <a:off x="413969" y="365246"/>
            <a:ext cx="7886700" cy="720000"/>
          </a:xfrm>
        </p:spPr>
        <p:txBody>
          <a:bodyPr>
            <a:normAutofit/>
          </a:body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
        <p:nvSpPr>
          <p:cNvPr id="13" name="Pfeil: nach links 12">
            <a:extLst>
              <a:ext uri="{FF2B5EF4-FFF2-40B4-BE49-F238E27FC236}">
                <a16:creationId xmlns:a16="http://schemas.microsoft.com/office/drawing/2014/main" id="{9C38B025-80BC-6B82-8970-7AD3395E39F0}"/>
              </a:ext>
            </a:extLst>
          </p:cNvPr>
          <p:cNvSpPr/>
          <p:nvPr/>
        </p:nvSpPr>
        <p:spPr>
          <a:xfrm>
            <a:off x="3491880" y="1057751"/>
            <a:ext cx="720080" cy="499041"/>
          </a:xfrm>
          <a:prstGeom prst="lef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Tree>
    <p:extLst>
      <p:ext uri="{BB962C8B-B14F-4D97-AF65-F5344CB8AC3E}">
        <p14:creationId xmlns:p14="http://schemas.microsoft.com/office/powerpoint/2010/main" val="221963420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28384" y="6356350"/>
            <a:ext cx="486966" cy="360000"/>
          </a:xfrm>
        </p:spPr>
        <p:txBody>
          <a:bodyPr/>
          <a:lstStyle/>
          <a:p>
            <a:fld id="{8543D2B0-58C7-4711-8976-E7A128C2074B}" type="slidenum">
              <a:rPr lang="de-CH" smtClean="0"/>
              <a:t>40</a:t>
            </a:fld>
            <a:endParaRPr lang="de-CH" dirty="0"/>
          </a:p>
        </p:txBody>
      </p:sp>
      <p:pic>
        <p:nvPicPr>
          <p:cNvPr id="12" name="Grafik 11">
            <a:extLst>
              <a:ext uri="{FF2B5EF4-FFF2-40B4-BE49-F238E27FC236}">
                <a16:creationId xmlns:a16="http://schemas.microsoft.com/office/drawing/2014/main" id="{1C8A90CE-56AA-0A60-5914-E9E01E26C16B}"/>
              </a:ext>
            </a:extLst>
          </p:cNvPr>
          <p:cNvPicPr>
            <a:picLocks noChangeAspect="1"/>
          </p:cNvPicPr>
          <p:nvPr/>
        </p:nvPicPr>
        <p:blipFill>
          <a:blip r:embed="rId3"/>
          <a:stretch>
            <a:fillRect/>
          </a:stretch>
        </p:blipFill>
        <p:spPr>
          <a:xfrm>
            <a:off x="628650" y="1196672"/>
            <a:ext cx="6700097" cy="4842927"/>
          </a:xfrm>
          <a:prstGeom prst="rect">
            <a:avLst/>
          </a:prstGeom>
        </p:spPr>
      </p:pic>
      <p:sp>
        <p:nvSpPr>
          <p:cNvPr id="13" name="Textfeld 12">
            <a:extLst>
              <a:ext uri="{FF2B5EF4-FFF2-40B4-BE49-F238E27FC236}">
                <a16:creationId xmlns:a16="http://schemas.microsoft.com/office/drawing/2014/main" id="{B9857EEC-AE1B-3A86-B55C-B17AFF694B2B}"/>
              </a:ext>
            </a:extLst>
          </p:cNvPr>
          <p:cNvSpPr txBox="1"/>
          <p:nvPr/>
        </p:nvSpPr>
        <p:spPr>
          <a:xfrm>
            <a:off x="5524420" y="1556792"/>
            <a:ext cx="2776249" cy="2031325"/>
          </a:xfrm>
          <a:prstGeom prst="rect">
            <a:avLst/>
          </a:prstGeom>
          <a:solidFill>
            <a:schemeClr val="bg1"/>
          </a:solidFill>
          <a:ln>
            <a:solidFill>
              <a:schemeClr val="tx1"/>
            </a:solidFill>
          </a:ln>
        </p:spPr>
        <p:txBody>
          <a:bodyPr wrap="square" rtlCol="0">
            <a:spAutoFit/>
          </a:bodyPr>
          <a:lstStyle/>
          <a:p>
            <a:r>
              <a:rPr lang="en-US" dirty="0" err="1">
                <a:latin typeface="Arial" panose="020B0604020202020204" pitchFamily="34" charset="0"/>
                <a:cs typeface="Arial" panose="020B0604020202020204" pitchFamily="34" charset="0"/>
              </a:rPr>
              <a:t>Beispiel</a:t>
            </a:r>
            <a:r>
              <a:rPr lang="en-US" dirty="0">
                <a:latin typeface="Arial" panose="020B0604020202020204" pitchFamily="34" charset="0"/>
                <a:cs typeface="Arial" panose="020B0604020202020204" pitchFamily="34" charset="0"/>
              </a:rPr>
              <a:t>:</a:t>
            </a:r>
          </a:p>
          <a:p>
            <a:r>
              <a:rPr lang="en-US" dirty="0" err="1">
                <a:latin typeface="Arial" panose="020B0604020202020204" pitchFamily="34" charset="0"/>
                <a:cs typeface="Arial" panose="020B0604020202020204" pitchFamily="34" charset="0"/>
              </a:rPr>
              <a:t>Amphibien</a:t>
            </a:r>
            <a:r>
              <a:rPr lang="en-US" dirty="0">
                <a:latin typeface="Arial" panose="020B0604020202020204" pitchFamily="34" charset="0"/>
                <a:cs typeface="Arial" panose="020B0604020202020204" pitchFamily="34" charset="0"/>
              </a:rPr>
              <a:t> in </a:t>
            </a:r>
            <a:r>
              <a:rPr lang="en-US" dirty="0" err="1">
                <a:latin typeface="Arial" panose="020B0604020202020204" pitchFamily="34" charset="0"/>
                <a:cs typeface="Arial" panose="020B0604020202020204" pitchFamily="34" charset="0"/>
              </a:rPr>
              <a:t>Othmarsingen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wählen</a:t>
            </a:r>
            <a:r>
              <a:rPr lang="en-US" dirty="0">
                <a:latin typeface="Arial" panose="020B0604020202020204" pitchFamily="34" charset="0"/>
                <a:cs typeface="Arial" panose="020B0604020202020204" pitchFamily="34" charset="0"/>
              </a:rPr>
              <a:t> und </a:t>
            </a:r>
            <a:r>
              <a:rPr lang="en-US" dirty="0" err="1">
                <a:latin typeface="Arial" panose="020B0604020202020204" pitchFamily="34" charset="0"/>
                <a:cs typeface="Arial" panose="020B0604020202020204" pitchFamily="34" charset="0"/>
              </a:rPr>
              <a:t>Daten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als</a:t>
            </a:r>
            <a:r>
              <a:rPr lang="en-US" dirty="0">
                <a:latin typeface="Arial" panose="020B0604020202020204" pitchFamily="34" charset="0"/>
                <a:cs typeface="Arial" panose="020B0604020202020204" pitchFamily="34" charset="0"/>
              </a:rPr>
              <a:t> Excel </a:t>
            </a:r>
            <a:r>
              <a:rPr lang="en-US" dirty="0" err="1">
                <a:latin typeface="Arial" panose="020B0604020202020204" pitchFamily="34" charset="0"/>
                <a:cs typeface="Arial" panose="020B0604020202020204" pitchFamily="34" charset="0"/>
              </a:rPr>
              <a:t>raus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holen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Evtl</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Fundmeldungen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älter</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als</a:t>
            </a:r>
            <a:r>
              <a:rPr lang="en-US" dirty="0">
                <a:latin typeface="Arial" panose="020B0604020202020204" pitchFamily="34" charset="0"/>
                <a:cs typeface="Arial" panose="020B0604020202020204" pitchFamily="34" charset="0"/>
              </a:rPr>
              <a:t> 10 Jahre </a:t>
            </a:r>
            <a:r>
              <a:rPr lang="en-US" dirty="0" err="1">
                <a:latin typeface="Arial" panose="020B0604020202020204" pitchFamily="34" charset="0"/>
                <a:cs typeface="Arial" panose="020B0604020202020204" pitchFamily="34" charset="0"/>
              </a:rPr>
              <a:t>gleich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löschen</a:t>
            </a:r>
            <a:r>
              <a:rPr lang="en-US" dirty="0">
                <a:latin typeface="Arial" panose="020B0604020202020204" pitchFamily="34" charset="0"/>
                <a:cs typeface="Arial" panose="020B0604020202020204" pitchFamily="34" charset="0"/>
              </a:rPr>
              <a:t>.</a:t>
            </a:r>
          </a:p>
        </p:txBody>
      </p:sp>
      <p:sp>
        <p:nvSpPr>
          <p:cNvPr id="2" name="Pfeil: nach rechts 1">
            <a:extLst>
              <a:ext uri="{FF2B5EF4-FFF2-40B4-BE49-F238E27FC236}">
                <a16:creationId xmlns:a16="http://schemas.microsoft.com/office/drawing/2014/main" id="{E0064573-FB69-D9D5-0229-C7EA82A58709}"/>
              </a:ext>
            </a:extLst>
          </p:cNvPr>
          <p:cNvSpPr/>
          <p:nvPr/>
        </p:nvSpPr>
        <p:spPr>
          <a:xfrm rot="10800000">
            <a:off x="4362335" y="1700808"/>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8" name="Pfeil: nach rechts 7">
            <a:extLst>
              <a:ext uri="{FF2B5EF4-FFF2-40B4-BE49-F238E27FC236}">
                <a16:creationId xmlns:a16="http://schemas.microsoft.com/office/drawing/2014/main" id="{C1DA25C6-BF68-4EF6-5670-52E99EB25373}"/>
              </a:ext>
            </a:extLst>
          </p:cNvPr>
          <p:cNvSpPr/>
          <p:nvPr/>
        </p:nvSpPr>
        <p:spPr>
          <a:xfrm rot="10800000">
            <a:off x="2267744" y="3573016"/>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5" name="Titel 1">
            <a:extLst>
              <a:ext uri="{FF2B5EF4-FFF2-40B4-BE49-F238E27FC236}">
                <a16:creationId xmlns:a16="http://schemas.microsoft.com/office/drawing/2014/main" id="{59198835-BBFC-EC83-4EBF-0775192AAFD2}"/>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377309973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28384" y="6356350"/>
            <a:ext cx="486966" cy="360000"/>
          </a:xfrm>
        </p:spPr>
        <p:txBody>
          <a:bodyPr/>
          <a:lstStyle/>
          <a:p>
            <a:fld id="{8543D2B0-58C7-4711-8976-E7A128C2074B}" type="slidenum">
              <a:rPr lang="de-CH" smtClean="0"/>
              <a:t>41</a:t>
            </a:fld>
            <a:endParaRPr lang="de-CH" dirty="0"/>
          </a:p>
        </p:txBody>
      </p:sp>
      <p:pic>
        <p:nvPicPr>
          <p:cNvPr id="5" name="Grafik 4">
            <a:extLst>
              <a:ext uri="{FF2B5EF4-FFF2-40B4-BE49-F238E27FC236}">
                <a16:creationId xmlns:a16="http://schemas.microsoft.com/office/drawing/2014/main" id="{C7CE2756-2A91-10A1-0DB8-66F8117522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3969" y="1556792"/>
            <a:ext cx="7069608" cy="4484090"/>
          </a:xfrm>
          <a:prstGeom prst="rect">
            <a:avLst/>
          </a:prstGeom>
        </p:spPr>
      </p:pic>
      <p:sp>
        <p:nvSpPr>
          <p:cNvPr id="7" name="Textfeld 6">
            <a:extLst>
              <a:ext uri="{FF2B5EF4-FFF2-40B4-BE49-F238E27FC236}">
                <a16:creationId xmlns:a16="http://schemas.microsoft.com/office/drawing/2014/main" id="{FF1E5FCC-21F2-D3A5-823B-D7EDD0A4082F}"/>
              </a:ext>
            </a:extLst>
          </p:cNvPr>
          <p:cNvSpPr txBox="1"/>
          <p:nvPr/>
        </p:nvSpPr>
        <p:spPr>
          <a:xfrm>
            <a:off x="5363928" y="921494"/>
            <a:ext cx="2160240" cy="923330"/>
          </a:xfrm>
          <a:prstGeom prst="rect">
            <a:avLst/>
          </a:prstGeom>
          <a:solidFill>
            <a:schemeClr val="bg1"/>
          </a:solidFill>
          <a:ln>
            <a:solidFill>
              <a:schemeClr val="tx1"/>
            </a:solidFill>
          </a:ln>
        </p:spPr>
        <p:txBody>
          <a:bodyPr wrap="square" rtlCol="0">
            <a:spAutoFit/>
          </a:bodyPr>
          <a:lstStyle/>
          <a:p>
            <a:r>
              <a:rPr lang="en-US" dirty="0">
                <a:latin typeface="Arial" panose="020B0604020202020204" pitchFamily="34" charset="0"/>
                <a:cs typeface="Arial" panose="020B0604020202020204" pitchFamily="34" charset="0"/>
              </a:rPr>
              <a:t>UZL-</a:t>
            </a:r>
            <a:r>
              <a:rPr lang="en-US" dirty="0" err="1">
                <a:latin typeface="Arial" panose="020B0604020202020204" pitchFamily="34" charset="0"/>
                <a:cs typeface="Arial" panose="020B0604020202020204" pitchFamily="34" charset="0"/>
              </a:rPr>
              <a:t>Artenlisten</a:t>
            </a:r>
            <a:r>
              <a:rPr lang="en-US" dirty="0">
                <a:latin typeface="Arial" panose="020B0604020202020204" pitchFamily="34" charset="0"/>
                <a:cs typeface="Arial" panose="020B0604020202020204" pitchFamily="34" charset="0"/>
              </a:rPr>
              <a:t> für </a:t>
            </a:r>
            <a:r>
              <a:rPr lang="en-US" dirty="0" err="1">
                <a:latin typeface="Arial" panose="020B0604020202020204" pitchFamily="34" charset="0"/>
                <a:cs typeface="Arial" panose="020B0604020202020204" pitchFamily="34" charset="0"/>
              </a:rPr>
              <a:t>jede</a:t>
            </a:r>
            <a:r>
              <a:rPr lang="en-US" dirty="0">
                <a:latin typeface="Arial" panose="020B0604020202020204" pitchFamily="34" charset="0"/>
                <a:cs typeface="Arial" panose="020B0604020202020204" pitchFamily="34" charset="0"/>
              </a:rPr>
              <a:t> Subregion </a:t>
            </a:r>
            <a:r>
              <a:rPr lang="en-US" dirty="0" err="1">
                <a:latin typeface="Arial" panose="020B0604020202020204" pitchFamily="34" charset="0"/>
                <a:cs typeface="Arial" panose="020B0604020202020204" pitchFamily="34" charset="0"/>
              </a:rPr>
              <a:t>öffnen</a:t>
            </a:r>
            <a:r>
              <a:rPr lang="en-US" dirty="0">
                <a:latin typeface="Arial" panose="020B0604020202020204" pitchFamily="34" charset="0"/>
                <a:cs typeface="Arial" panose="020B0604020202020204" pitchFamily="34" charset="0"/>
              </a:rPr>
              <a:t>.</a:t>
            </a:r>
          </a:p>
        </p:txBody>
      </p:sp>
      <p:sp>
        <p:nvSpPr>
          <p:cNvPr id="2" name="Textfeld 1">
            <a:extLst>
              <a:ext uri="{FF2B5EF4-FFF2-40B4-BE49-F238E27FC236}">
                <a16:creationId xmlns:a16="http://schemas.microsoft.com/office/drawing/2014/main" id="{28E50281-299A-58B7-BA4B-2A15A4566B99}"/>
              </a:ext>
            </a:extLst>
          </p:cNvPr>
          <p:cNvSpPr txBox="1"/>
          <p:nvPr/>
        </p:nvSpPr>
        <p:spPr>
          <a:xfrm>
            <a:off x="1509306" y="2770750"/>
            <a:ext cx="2799079" cy="646331"/>
          </a:xfrm>
          <a:prstGeom prst="rect">
            <a:avLst/>
          </a:prstGeom>
          <a:solidFill>
            <a:schemeClr val="bg1"/>
          </a:solidFill>
          <a:ln>
            <a:solidFill>
              <a:schemeClr val="tx1"/>
            </a:solidFill>
          </a:ln>
        </p:spPr>
        <p:txBody>
          <a:bodyPr wrap="square" rtlCol="0">
            <a:spAutoFit/>
          </a:bodyPr>
          <a:lstStyle/>
          <a:p>
            <a:r>
              <a:rPr lang="en-US" dirty="0" err="1">
                <a:latin typeface="Arial" panose="020B0604020202020204" pitchFamily="34" charset="0"/>
                <a:cs typeface="Arial" panose="020B0604020202020204" pitchFamily="34" charset="0"/>
              </a:rPr>
              <a:t>Richtige</a:t>
            </a:r>
            <a:r>
              <a:rPr lang="en-US" dirty="0">
                <a:latin typeface="Arial" panose="020B0604020202020204" pitchFamily="34" charset="0"/>
                <a:cs typeface="Arial" panose="020B0604020202020204" pitchFamily="34" charset="0"/>
              </a:rPr>
              <a:t> Subregion </a:t>
            </a:r>
            <a:r>
              <a:rPr lang="en-US" dirty="0" err="1">
                <a:latin typeface="Arial" panose="020B0604020202020204" pitchFamily="34" charset="0"/>
                <a:cs typeface="Arial" panose="020B0604020202020204" pitchFamily="34" charset="0"/>
              </a:rPr>
              <a:t>wählen</a:t>
            </a:r>
            <a:r>
              <a:rPr lang="en-US" dirty="0">
                <a:latin typeface="Arial" panose="020B0604020202020204" pitchFamily="34" charset="0"/>
                <a:cs typeface="Arial" panose="020B0604020202020204" pitchFamily="34" charset="0"/>
              </a:rPr>
              <a:t> in Register </a:t>
            </a:r>
            <a:r>
              <a:rPr lang="en-US" dirty="0" err="1">
                <a:latin typeface="Arial" panose="020B0604020202020204" pitchFamily="34" charset="0"/>
                <a:cs typeface="Arial" panose="020B0604020202020204" pitchFamily="34" charset="0"/>
              </a:rPr>
              <a:t>unten</a:t>
            </a:r>
            <a:endParaRPr lang="en-US" dirty="0">
              <a:latin typeface="Arial" panose="020B0604020202020204" pitchFamily="34" charset="0"/>
              <a:cs typeface="Arial" panose="020B0604020202020204" pitchFamily="34" charset="0"/>
            </a:endParaRPr>
          </a:p>
        </p:txBody>
      </p:sp>
      <p:sp>
        <p:nvSpPr>
          <p:cNvPr id="6" name="Pfeil: nach rechts 5">
            <a:extLst>
              <a:ext uri="{FF2B5EF4-FFF2-40B4-BE49-F238E27FC236}">
                <a16:creationId xmlns:a16="http://schemas.microsoft.com/office/drawing/2014/main" id="{BC9D30F5-7F0F-9340-5B38-114645330E54}"/>
              </a:ext>
            </a:extLst>
          </p:cNvPr>
          <p:cNvSpPr/>
          <p:nvPr/>
        </p:nvSpPr>
        <p:spPr>
          <a:xfrm rot="16200000">
            <a:off x="2067183" y="1802117"/>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9" name="Titel 1">
            <a:extLst>
              <a:ext uri="{FF2B5EF4-FFF2-40B4-BE49-F238E27FC236}">
                <a16:creationId xmlns:a16="http://schemas.microsoft.com/office/drawing/2014/main" id="{827AA413-0624-7B4E-E235-C0F13639645A}"/>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405699120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28384" y="6356350"/>
            <a:ext cx="486966" cy="360000"/>
          </a:xfrm>
        </p:spPr>
        <p:txBody>
          <a:bodyPr/>
          <a:lstStyle/>
          <a:p>
            <a:fld id="{8543D2B0-58C7-4711-8976-E7A128C2074B}" type="slidenum">
              <a:rPr lang="de-CH" smtClean="0"/>
              <a:t>42</a:t>
            </a:fld>
            <a:endParaRPr lang="de-CH" dirty="0"/>
          </a:p>
        </p:txBody>
      </p:sp>
      <p:pic>
        <p:nvPicPr>
          <p:cNvPr id="5" name="Grafik 4">
            <a:extLst>
              <a:ext uri="{FF2B5EF4-FFF2-40B4-BE49-F238E27FC236}">
                <a16:creationId xmlns:a16="http://schemas.microsoft.com/office/drawing/2014/main" id="{C7CE2756-2A91-10A1-0DB8-66F8117522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3969" y="1556792"/>
            <a:ext cx="7069608" cy="4484090"/>
          </a:xfrm>
          <a:prstGeom prst="rect">
            <a:avLst/>
          </a:prstGeom>
        </p:spPr>
      </p:pic>
      <p:sp>
        <p:nvSpPr>
          <p:cNvPr id="7" name="Textfeld 6">
            <a:extLst>
              <a:ext uri="{FF2B5EF4-FFF2-40B4-BE49-F238E27FC236}">
                <a16:creationId xmlns:a16="http://schemas.microsoft.com/office/drawing/2014/main" id="{FF1E5FCC-21F2-D3A5-823B-D7EDD0A4082F}"/>
              </a:ext>
            </a:extLst>
          </p:cNvPr>
          <p:cNvSpPr txBox="1"/>
          <p:nvPr/>
        </p:nvSpPr>
        <p:spPr>
          <a:xfrm>
            <a:off x="6012160" y="860519"/>
            <a:ext cx="2160240" cy="1200329"/>
          </a:xfrm>
          <a:prstGeom prst="rect">
            <a:avLst/>
          </a:prstGeom>
          <a:solidFill>
            <a:schemeClr val="bg1"/>
          </a:solidFill>
          <a:ln>
            <a:solidFill>
              <a:schemeClr val="tx1"/>
            </a:solidFill>
          </a:ln>
        </p:spPr>
        <p:txBody>
          <a:bodyPr wrap="square" rtlCol="0">
            <a:spAutoFit/>
          </a:bodyPr>
          <a:lstStyle/>
          <a:p>
            <a:r>
              <a:rPr lang="en-US" dirty="0" err="1">
                <a:latin typeface="Arial" panose="020B0604020202020204" pitchFamily="34" charset="0"/>
                <a:cs typeface="Arial" panose="020B0604020202020204" pitchFamily="34" charset="0"/>
              </a:rPr>
              <a:t>Spalte</a:t>
            </a:r>
            <a:r>
              <a:rPr lang="en-US" dirty="0">
                <a:latin typeface="Arial" panose="020B0604020202020204" pitchFamily="34" charset="0"/>
                <a:cs typeface="Arial" panose="020B0604020202020204" pitchFamily="34" charset="0"/>
              </a:rPr>
              <a:t> UZL-Status (in </a:t>
            </a:r>
            <a:r>
              <a:rPr lang="en-US" dirty="0" err="1">
                <a:latin typeface="Arial" panose="020B0604020202020204" pitchFamily="34" charset="0"/>
                <a:cs typeface="Arial" panose="020B0604020202020204" pitchFamily="34" charset="0"/>
              </a:rPr>
              <a:t>dieser</a:t>
            </a:r>
            <a:r>
              <a:rPr lang="en-US" dirty="0">
                <a:latin typeface="Arial" panose="020B0604020202020204" pitchFamily="34" charset="0"/>
                <a:cs typeface="Arial" panose="020B0604020202020204" pitchFamily="34" charset="0"/>
              </a:rPr>
              <a:t> Region) </a:t>
            </a:r>
            <a:r>
              <a:rPr lang="en-US" dirty="0" err="1">
                <a:latin typeface="Arial" panose="020B0604020202020204" pitchFamily="34" charset="0"/>
                <a:cs typeface="Arial" panose="020B0604020202020204" pitchFamily="34" charset="0"/>
              </a:rPr>
              <a:t>filtern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nach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Zielarten</a:t>
            </a:r>
            <a:r>
              <a:rPr lang="en-US" dirty="0">
                <a:latin typeface="Arial" panose="020B0604020202020204" pitchFamily="34" charset="0"/>
                <a:cs typeface="Arial" panose="020B0604020202020204" pitchFamily="34" charset="0"/>
              </a:rPr>
              <a:t>.</a:t>
            </a:r>
          </a:p>
        </p:txBody>
      </p:sp>
      <p:pic>
        <p:nvPicPr>
          <p:cNvPr id="2" name="Grafik 1">
            <a:extLst>
              <a:ext uri="{FF2B5EF4-FFF2-40B4-BE49-F238E27FC236}">
                <a16:creationId xmlns:a16="http://schemas.microsoft.com/office/drawing/2014/main" id="{3A679429-91FB-6AAC-53ED-C2ACBDFCDEA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40188" y="2200212"/>
            <a:ext cx="2057894" cy="4156138"/>
          </a:xfrm>
          <a:prstGeom prst="rect">
            <a:avLst/>
          </a:prstGeom>
          <a:ln w="28575">
            <a:solidFill>
              <a:schemeClr val="tx1"/>
            </a:solidFill>
          </a:ln>
        </p:spPr>
      </p:pic>
      <p:sp>
        <p:nvSpPr>
          <p:cNvPr id="6" name="Pfeil: nach rechts 5">
            <a:extLst>
              <a:ext uri="{FF2B5EF4-FFF2-40B4-BE49-F238E27FC236}">
                <a16:creationId xmlns:a16="http://schemas.microsoft.com/office/drawing/2014/main" id="{CBF50ED7-DA18-CDD4-6FD7-B4BF3B339E21}"/>
              </a:ext>
            </a:extLst>
          </p:cNvPr>
          <p:cNvSpPr/>
          <p:nvPr/>
        </p:nvSpPr>
        <p:spPr>
          <a:xfrm rot="10800000">
            <a:off x="7417105" y="2434828"/>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9" name="Titel 1">
            <a:extLst>
              <a:ext uri="{FF2B5EF4-FFF2-40B4-BE49-F238E27FC236}">
                <a16:creationId xmlns:a16="http://schemas.microsoft.com/office/drawing/2014/main" id="{D4FE7A06-051D-8FC4-22AB-4064B64A0008}"/>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198364502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28384" y="6356350"/>
            <a:ext cx="486966" cy="360000"/>
          </a:xfrm>
        </p:spPr>
        <p:txBody>
          <a:bodyPr/>
          <a:lstStyle/>
          <a:p>
            <a:fld id="{8543D2B0-58C7-4711-8976-E7A128C2074B}" type="slidenum">
              <a:rPr lang="de-CH" smtClean="0"/>
              <a:t>43</a:t>
            </a:fld>
            <a:endParaRPr lang="de-CH" dirty="0"/>
          </a:p>
        </p:txBody>
      </p:sp>
      <p:sp>
        <p:nvSpPr>
          <p:cNvPr id="7" name="Textfeld 6">
            <a:extLst>
              <a:ext uri="{FF2B5EF4-FFF2-40B4-BE49-F238E27FC236}">
                <a16:creationId xmlns:a16="http://schemas.microsoft.com/office/drawing/2014/main" id="{FF1E5FCC-21F2-D3A5-823B-D7EDD0A4082F}"/>
              </a:ext>
            </a:extLst>
          </p:cNvPr>
          <p:cNvSpPr txBox="1"/>
          <p:nvPr/>
        </p:nvSpPr>
        <p:spPr>
          <a:xfrm>
            <a:off x="3923928" y="4789434"/>
            <a:ext cx="2160240" cy="1200329"/>
          </a:xfrm>
          <a:prstGeom prst="rect">
            <a:avLst/>
          </a:prstGeom>
          <a:solidFill>
            <a:schemeClr val="bg1"/>
          </a:solidFill>
          <a:ln>
            <a:solidFill>
              <a:schemeClr val="tx1"/>
            </a:solidFill>
          </a:ln>
        </p:spPr>
        <p:txBody>
          <a:bodyPr wrap="square" rtlCol="0">
            <a:spAutoFit/>
          </a:bodyPr>
          <a:lstStyle/>
          <a:p>
            <a:r>
              <a:rPr lang="en-US" dirty="0" err="1">
                <a:latin typeface="Arial" panose="020B0604020202020204" pitchFamily="34" charset="0"/>
                <a:cs typeface="Arial" panose="020B0604020202020204" pitchFamily="34" charset="0"/>
              </a:rPr>
              <a:t>Titelzeile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Zeile</a:t>
            </a:r>
            <a:r>
              <a:rPr lang="en-US" dirty="0">
                <a:latin typeface="Arial" panose="020B0604020202020204" pitchFamily="34" charset="0"/>
                <a:cs typeface="Arial" panose="020B0604020202020204" pitchFamily="34" charset="0"/>
              </a:rPr>
              <a:t> 6) und die </a:t>
            </a:r>
            <a:r>
              <a:rPr lang="en-US" dirty="0" err="1">
                <a:latin typeface="Arial" panose="020B0604020202020204" pitchFamily="34" charset="0"/>
                <a:cs typeface="Arial" panose="020B0604020202020204" pitchFamily="34" charset="0"/>
              </a:rPr>
              <a:t>Zeilen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mit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Amphibien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wählen</a:t>
            </a:r>
            <a:r>
              <a:rPr lang="en-US" dirty="0">
                <a:latin typeface="Arial" panose="020B0604020202020204" pitchFamily="34" charset="0"/>
                <a:cs typeface="Arial" panose="020B0604020202020204" pitchFamily="34" charset="0"/>
              </a:rPr>
              <a:t> und </a:t>
            </a:r>
            <a:r>
              <a:rPr lang="en-US" dirty="0" err="1">
                <a:latin typeface="Arial" panose="020B0604020202020204" pitchFamily="34" charset="0"/>
                <a:cs typeface="Arial" panose="020B0604020202020204" pitchFamily="34" charset="0"/>
              </a:rPr>
              <a:t>kopieren</a:t>
            </a:r>
            <a:r>
              <a:rPr lang="en-US" dirty="0">
                <a:latin typeface="Arial" panose="020B0604020202020204" pitchFamily="34" charset="0"/>
                <a:cs typeface="Arial" panose="020B0604020202020204" pitchFamily="34" charset="0"/>
              </a:rPr>
              <a:t>.</a:t>
            </a:r>
          </a:p>
        </p:txBody>
      </p:sp>
      <p:pic>
        <p:nvPicPr>
          <p:cNvPr id="10" name="Grafik 9">
            <a:extLst>
              <a:ext uri="{FF2B5EF4-FFF2-40B4-BE49-F238E27FC236}">
                <a16:creationId xmlns:a16="http://schemas.microsoft.com/office/drawing/2014/main" id="{9D8EDAF4-0534-88E3-785C-F0B2D553F0E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3969" y="1328938"/>
            <a:ext cx="7886700" cy="3186244"/>
          </a:xfrm>
          <a:prstGeom prst="rect">
            <a:avLst/>
          </a:prstGeom>
        </p:spPr>
      </p:pic>
      <p:sp>
        <p:nvSpPr>
          <p:cNvPr id="2" name="Titel 1">
            <a:extLst>
              <a:ext uri="{FF2B5EF4-FFF2-40B4-BE49-F238E27FC236}">
                <a16:creationId xmlns:a16="http://schemas.microsoft.com/office/drawing/2014/main" id="{D00514DA-7143-34AF-AC45-718A48371118}"/>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146976592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28384" y="6356350"/>
            <a:ext cx="486966" cy="360000"/>
          </a:xfrm>
        </p:spPr>
        <p:txBody>
          <a:bodyPr/>
          <a:lstStyle/>
          <a:p>
            <a:fld id="{8543D2B0-58C7-4711-8976-E7A128C2074B}" type="slidenum">
              <a:rPr lang="de-CH" smtClean="0"/>
              <a:t>44</a:t>
            </a:fld>
            <a:endParaRPr lang="de-CH" dirty="0"/>
          </a:p>
        </p:txBody>
      </p:sp>
      <p:sp>
        <p:nvSpPr>
          <p:cNvPr id="7" name="Textfeld 6">
            <a:extLst>
              <a:ext uri="{FF2B5EF4-FFF2-40B4-BE49-F238E27FC236}">
                <a16:creationId xmlns:a16="http://schemas.microsoft.com/office/drawing/2014/main" id="{FF1E5FCC-21F2-D3A5-823B-D7EDD0A4082F}"/>
              </a:ext>
            </a:extLst>
          </p:cNvPr>
          <p:cNvSpPr txBox="1"/>
          <p:nvPr/>
        </p:nvSpPr>
        <p:spPr>
          <a:xfrm>
            <a:off x="419492" y="5241974"/>
            <a:ext cx="7471512" cy="646331"/>
          </a:xfrm>
          <a:prstGeom prst="rect">
            <a:avLst/>
          </a:prstGeom>
          <a:solidFill>
            <a:schemeClr val="bg1"/>
          </a:solidFill>
          <a:ln>
            <a:solidFill>
              <a:schemeClr val="tx1"/>
            </a:solidFill>
          </a:ln>
        </p:spPr>
        <p:txBody>
          <a:bodyPr wrap="square" rtlCol="0">
            <a:spAutoFit/>
          </a:bodyPr>
          <a:lstStyle/>
          <a:p>
            <a:r>
              <a:rPr lang="en-US" dirty="0" err="1">
                <a:latin typeface="Arial" panose="020B0604020202020204" pitchFamily="34" charset="0"/>
                <a:cs typeface="Arial" panose="020B0604020202020204" pitchFamily="34" charset="0"/>
              </a:rPr>
              <a:t>Gemeldete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Amphibiendaten</a:t>
            </a:r>
            <a:r>
              <a:rPr lang="en-US" dirty="0">
                <a:latin typeface="Arial" panose="020B0604020202020204" pitchFamily="34" charset="0"/>
                <a:cs typeface="Arial" panose="020B0604020202020204" pitchFamily="34" charset="0"/>
              </a:rPr>
              <a:t> von </a:t>
            </a:r>
            <a:r>
              <a:rPr lang="en-US" dirty="0" err="1">
                <a:latin typeface="Arial" panose="020B0604020202020204" pitchFamily="34" charset="0"/>
                <a:cs typeface="Arial" panose="020B0604020202020204" pitchFamily="34" charset="0"/>
              </a:rPr>
              <a:t>InfoSpezies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oben</a:t>
            </a:r>
            <a:r>
              <a:rPr lang="en-US" dirty="0">
                <a:latin typeface="Arial" panose="020B0604020202020204" pitchFamily="34" charset="0"/>
                <a:cs typeface="Arial" panose="020B0604020202020204" pitchFamily="34" charset="0"/>
              </a:rPr>
              <a:t>) und UZL-</a:t>
            </a:r>
            <a:r>
              <a:rPr lang="en-US" dirty="0" err="1">
                <a:latin typeface="Arial" panose="020B0604020202020204" pitchFamily="34" charset="0"/>
                <a:cs typeface="Arial" panose="020B0604020202020204" pitchFamily="34" charset="0"/>
              </a:rPr>
              <a:t>Zielarten</a:t>
            </a:r>
            <a:r>
              <a:rPr lang="en-US" dirty="0">
                <a:latin typeface="Arial" panose="020B0604020202020204" pitchFamily="34" charset="0"/>
                <a:cs typeface="Arial" panose="020B0604020202020204" pitchFamily="34" charset="0"/>
              </a:rPr>
              <a:t>-</a:t>
            </a:r>
            <a:r>
              <a:rPr lang="en-US" dirty="0" err="1">
                <a:latin typeface="Arial" panose="020B0604020202020204" pitchFamily="34" charset="0"/>
                <a:cs typeface="Arial" panose="020B0604020202020204" pitchFamily="34" charset="0"/>
              </a:rPr>
              <a:t>Amphibien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unten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untereinander</a:t>
            </a:r>
            <a:r>
              <a:rPr lang="en-US" dirty="0">
                <a:latin typeface="Arial" panose="020B0604020202020204" pitchFamily="34" charset="0"/>
                <a:cs typeface="Arial" panose="020B0604020202020204" pitchFamily="34" charset="0"/>
              </a:rPr>
              <a:t> in Excel-File </a:t>
            </a:r>
            <a:r>
              <a:rPr lang="en-US" dirty="0" err="1">
                <a:latin typeface="Arial" panose="020B0604020202020204" pitchFamily="34" charset="0"/>
                <a:cs typeface="Arial" panose="020B0604020202020204" pitchFamily="34" charset="0"/>
              </a:rPr>
              <a:t>kopieren</a:t>
            </a:r>
            <a:r>
              <a:rPr lang="en-US" dirty="0">
                <a:latin typeface="Arial" panose="020B0604020202020204" pitchFamily="34" charset="0"/>
                <a:cs typeface="Arial" panose="020B0604020202020204" pitchFamily="34" charset="0"/>
              </a:rPr>
              <a:t>.</a:t>
            </a:r>
          </a:p>
        </p:txBody>
      </p:sp>
      <p:pic>
        <p:nvPicPr>
          <p:cNvPr id="10" name="Grafik 9">
            <a:extLst>
              <a:ext uri="{FF2B5EF4-FFF2-40B4-BE49-F238E27FC236}">
                <a16:creationId xmlns:a16="http://schemas.microsoft.com/office/drawing/2014/main" id="{4A3C628B-7F89-7733-C0B8-9C290BD68FA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3969" y="1085246"/>
            <a:ext cx="8697462" cy="3947062"/>
          </a:xfrm>
          <a:prstGeom prst="rect">
            <a:avLst/>
          </a:prstGeom>
        </p:spPr>
      </p:pic>
      <p:sp>
        <p:nvSpPr>
          <p:cNvPr id="2" name="Titel 1">
            <a:extLst>
              <a:ext uri="{FF2B5EF4-FFF2-40B4-BE49-F238E27FC236}">
                <a16:creationId xmlns:a16="http://schemas.microsoft.com/office/drawing/2014/main" id="{9C0DD9CE-AA2C-F538-39C6-FC3EE006C550}"/>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335460947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28384" y="6356350"/>
            <a:ext cx="486966" cy="360000"/>
          </a:xfrm>
        </p:spPr>
        <p:txBody>
          <a:bodyPr/>
          <a:lstStyle/>
          <a:p>
            <a:fld id="{8543D2B0-58C7-4711-8976-E7A128C2074B}" type="slidenum">
              <a:rPr lang="de-CH" smtClean="0"/>
              <a:t>45</a:t>
            </a:fld>
            <a:endParaRPr lang="de-CH" dirty="0"/>
          </a:p>
        </p:txBody>
      </p:sp>
      <p:sp>
        <p:nvSpPr>
          <p:cNvPr id="7" name="Textfeld 6">
            <a:extLst>
              <a:ext uri="{FF2B5EF4-FFF2-40B4-BE49-F238E27FC236}">
                <a16:creationId xmlns:a16="http://schemas.microsoft.com/office/drawing/2014/main" id="{FF1E5FCC-21F2-D3A5-823B-D7EDD0A4082F}"/>
              </a:ext>
            </a:extLst>
          </p:cNvPr>
          <p:cNvSpPr txBox="1"/>
          <p:nvPr/>
        </p:nvSpPr>
        <p:spPr>
          <a:xfrm>
            <a:off x="5852704" y="1951672"/>
            <a:ext cx="2662646" cy="1754326"/>
          </a:xfrm>
          <a:prstGeom prst="rect">
            <a:avLst/>
          </a:prstGeom>
          <a:solidFill>
            <a:schemeClr val="bg1"/>
          </a:solidFill>
          <a:ln>
            <a:solidFill>
              <a:schemeClr val="tx1"/>
            </a:solidFill>
          </a:ln>
        </p:spPr>
        <p:txBody>
          <a:bodyPr wrap="square" rtlCol="0">
            <a:spAutoFit/>
          </a:bodyPr>
          <a:lstStyle/>
          <a:p>
            <a:r>
              <a:rPr lang="en-US" dirty="0">
                <a:latin typeface="Arial" panose="020B0604020202020204" pitchFamily="34" charset="0"/>
                <a:cs typeface="Arial" panose="020B0604020202020204" pitchFamily="34" charset="0"/>
              </a:rPr>
              <a:t>Die Zellen der </a:t>
            </a:r>
            <a:r>
              <a:rPr lang="en-US" dirty="0" err="1">
                <a:latin typeface="Arial" panose="020B0604020202020204" pitchFamily="34" charset="0"/>
                <a:cs typeface="Arial" panose="020B0604020202020204" pitchFamily="34" charset="0"/>
              </a:rPr>
              <a:t>ersten</a:t>
            </a:r>
            <a:r>
              <a:rPr lang="en-US" dirty="0">
                <a:latin typeface="Arial" panose="020B0604020202020204" pitchFamily="34" charset="0"/>
                <a:cs typeface="Arial" panose="020B0604020202020204" pitchFamily="34" charset="0"/>
              </a:rPr>
              <a:t> 4 </a:t>
            </a:r>
            <a:r>
              <a:rPr lang="en-US" dirty="0" err="1">
                <a:latin typeface="Arial" panose="020B0604020202020204" pitchFamily="34" charset="0"/>
                <a:cs typeface="Arial" panose="020B0604020202020204" pitchFamily="34" charset="0"/>
              </a:rPr>
              <a:t>Spalten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aus</a:t>
            </a:r>
            <a:r>
              <a:rPr lang="en-US" dirty="0">
                <a:latin typeface="Arial" panose="020B0604020202020204" pitchFamily="34" charset="0"/>
                <a:cs typeface="Arial" panose="020B0604020202020204" pitchFamily="34" charset="0"/>
              </a:rPr>
              <a:t> der UZL-</a:t>
            </a:r>
            <a:r>
              <a:rPr lang="en-US" dirty="0" err="1">
                <a:latin typeface="Arial" panose="020B0604020202020204" pitchFamily="34" charset="0"/>
                <a:cs typeface="Arial" panose="020B0604020202020204" pitchFamily="34" charset="0"/>
              </a:rPr>
              <a:t>Artenliste</a:t>
            </a:r>
            <a:r>
              <a:rPr lang="en-US" dirty="0">
                <a:latin typeface="Arial" panose="020B0604020202020204" pitchFamily="34" charset="0"/>
                <a:cs typeface="Arial" panose="020B0604020202020204" pitchFamily="34" charset="0"/>
              </a:rPr>
              <a:t> so </a:t>
            </a:r>
            <a:r>
              <a:rPr lang="en-US" dirty="0" err="1">
                <a:latin typeface="Arial" panose="020B0604020202020204" pitchFamily="34" charset="0"/>
                <a:cs typeface="Arial" panose="020B0604020202020204" pitchFamily="34" charset="0"/>
              </a:rPr>
              <a:t>löschen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dass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sich</a:t>
            </a:r>
            <a:r>
              <a:rPr lang="en-US" dirty="0">
                <a:latin typeface="Arial" panose="020B0604020202020204" pitchFamily="34" charset="0"/>
                <a:cs typeface="Arial" panose="020B0604020202020204" pitchFamily="34" charset="0"/>
              </a:rPr>
              <a:t> die </a:t>
            </a:r>
            <a:r>
              <a:rPr lang="en-US" dirty="0" err="1">
                <a:latin typeface="Arial" panose="020B0604020202020204" pitchFamily="34" charset="0"/>
                <a:cs typeface="Arial" panose="020B0604020202020204" pitchFamily="34" charset="0"/>
              </a:rPr>
              <a:t>übrigen</a:t>
            </a:r>
            <a:r>
              <a:rPr lang="en-US" dirty="0">
                <a:latin typeface="Arial" panose="020B0604020202020204" pitchFamily="34" charset="0"/>
                <a:cs typeface="Arial" panose="020B0604020202020204" pitchFamily="34" charset="0"/>
              </a:rPr>
              <a:t> Zellen </a:t>
            </a:r>
            <a:r>
              <a:rPr lang="en-US" dirty="0" err="1">
                <a:latin typeface="Arial" panose="020B0604020202020204" pitchFamily="34" charset="0"/>
                <a:cs typeface="Arial" panose="020B0604020202020204" pitchFamily="34" charset="0"/>
              </a:rPr>
              <a:t>nach</a:t>
            </a:r>
            <a:r>
              <a:rPr lang="en-US" dirty="0">
                <a:latin typeface="Arial" panose="020B0604020202020204" pitchFamily="34" charset="0"/>
                <a:cs typeface="Arial" panose="020B0604020202020204" pitchFamily="34" charset="0"/>
              </a:rPr>
              <a:t> links </a:t>
            </a:r>
            <a:r>
              <a:rPr lang="en-US" dirty="0" err="1">
                <a:latin typeface="Arial" panose="020B0604020202020204" pitchFamily="34" charset="0"/>
                <a:cs typeface="Arial" panose="020B0604020202020204" pitchFamily="34" charset="0"/>
              </a:rPr>
              <a:t>verschieben</a:t>
            </a:r>
            <a:r>
              <a:rPr lang="en-US" dirty="0">
                <a:latin typeface="Arial" panose="020B0604020202020204" pitchFamily="34" charset="0"/>
                <a:cs typeface="Arial" panose="020B0604020202020204" pitchFamily="34" charset="0"/>
              </a:rPr>
              <a:t>.</a:t>
            </a:r>
          </a:p>
        </p:txBody>
      </p:sp>
      <p:pic>
        <p:nvPicPr>
          <p:cNvPr id="5" name="Grafik 4">
            <a:extLst>
              <a:ext uri="{FF2B5EF4-FFF2-40B4-BE49-F238E27FC236}">
                <a16:creationId xmlns:a16="http://schemas.microsoft.com/office/drawing/2014/main" id="{25D16379-C1F5-C165-E423-5F4E6C79BDB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9492" y="1105872"/>
            <a:ext cx="5433212" cy="4449467"/>
          </a:xfrm>
          <a:prstGeom prst="rect">
            <a:avLst/>
          </a:prstGeom>
        </p:spPr>
      </p:pic>
      <p:sp>
        <p:nvSpPr>
          <p:cNvPr id="2" name="Titel 1">
            <a:extLst>
              <a:ext uri="{FF2B5EF4-FFF2-40B4-BE49-F238E27FC236}">
                <a16:creationId xmlns:a16="http://schemas.microsoft.com/office/drawing/2014/main" id="{E9B95B50-A623-B0CF-884A-6277CCF7311A}"/>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309322509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28384" y="6356350"/>
            <a:ext cx="486966" cy="360000"/>
          </a:xfrm>
        </p:spPr>
        <p:txBody>
          <a:bodyPr/>
          <a:lstStyle/>
          <a:p>
            <a:fld id="{8543D2B0-58C7-4711-8976-E7A128C2074B}" type="slidenum">
              <a:rPr lang="de-CH" smtClean="0"/>
              <a:t>46</a:t>
            </a:fld>
            <a:endParaRPr lang="de-CH" dirty="0"/>
          </a:p>
        </p:txBody>
      </p:sp>
      <p:sp>
        <p:nvSpPr>
          <p:cNvPr id="7" name="Textfeld 6">
            <a:extLst>
              <a:ext uri="{FF2B5EF4-FFF2-40B4-BE49-F238E27FC236}">
                <a16:creationId xmlns:a16="http://schemas.microsoft.com/office/drawing/2014/main" id="{FF1E5FCC-21F2-D3A5-823B-D7EDD0A4082F}"/>
              </a:ext>
            </a:extLst>
          </p:cNvPr>
          <p:cNvSpPr txBox="1"/>
          <p:nvPr/>
        </p:nvSpPr>
        <p:spPr>
          <a:xfrm>
            <a:off x="413968" y="4653136"/>
            <a:ext cx="7614415" cy="646331"/>
          </a:xfrm>
          <a:prstGeom prst="rect">
            <a:avLst/>
          </a:prstGeom>
          <a:solidFill>
            <a:schemeClr val="bg1"/>
          </a:solidFill>
          <a:ln>
            <a:solidFill>
              <a:schemeClr val="tx1"/>
            </a:solidFill>
          </a:ln>
        </p:spPr>
        <p:txBody>
          <a:bodyPr wrap="square" rtlCol="0">
            <a:spAutoFit/>
          </a:bodyPr>
          <a:lstStyle/>
          <a:p>
            <a:r>
              <a:rPr lang="en-US" dirty="0">
                <a:latin typeface="Arial" panose="020B0604020202020204" pitchFamily="34" charset="0"/>
                <a:cs typeface="Arial" panose="020B0604020202020204" pitchFamily="34" charset="0"/>
              </a:rPr>
              <a:t>Art-</a:t>
            </a:r>
            <a:r>
              <a:rPr lang="en-US" dirty="0" err="1">
                <a:latin typeface="Arial" panose="020B0604020202020204" pitchFamily="34" charset="0"/>
                <a:cs typeface="Arial" panose="020B0604020202020204" pitchFamily="34" charset="0"/>
              </a:rPr>
              <a:t>Namen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aus</a:t>
            </a:r>
            <a:r>
              <a:rPr lang="en-US" dirty="0">
                <a:latin typeface="Arial" panose="020B0604020202020204" pitchFamily="34" charset="0"/>
                <a:cs typeface="Arial" panose="020B0604020202020204" pitchFamily="34" charset="0"/>
              </a:rPr>
              <a:t> der UZL-</a:t>
            </a:r>
            <a:r>
              <a:rPr lang="en-US" dirty="0" err="1">
                <a:latin typeface="Arial" panose="020B0604020202020204" pitchFamily="34" charset="0"/>
                <a:cs typeface="Arial" panose="020B0604020202020204" pitchFamily="34" charset="0"/>
              </a:rPr>
              <a:t>Artenliste</a:t>
            </a:r>
            <a:r>
              <a:rPr lang="en-US" dirty="0">
                <a:latin typeface="Arial" panose="020B0604020202020204" pitchFamily="34" charset="0"/>
                <a:cs typeface="Arial" panose="020B0604020202020204" pitchFamily="34" charset="0"/>
              </a:rPr>
              <a:t> rot </a:t>
            </a:r>
            <a:r>
              <a:rPr lang="en-US" dirty="0" err="1">
                <a:latin typeface="Arial" panose="020B0604020202020204" pitchFamily="34" charset="0"/>
                <a:cs typeface="Arial" panose="020B0604020202020204" pitchFamily="34" charset="0"/>
              </a:rPr>
              <a:t>markieren</a:t>
            </a:r>
            <a:r>
              <a:rPr lang="en-US" dirty="0">
                <a:latin typeface="Arial" panose="020B0604020202020204" pitchFamily="34" charset="0"/>
                <a:cs typeface="Arial" panose="020B0604020202020204" pitchFamily="34" charset="0"/>
              </a:rPr>
              <a:t> und </a:t>
            </a:r>
            <a:r>
              <a:rPr lang="en-US" dirty="0" err="1">
                <a:latin typeface="Arial" panose="020B0604020202020204" pitchFamily="34" charset="0"/>
                <a:cs typeface="Arial" panose="020B0604020202020204" pitchFamily="34" charset="0"/>
              </a:rPr>
              <a:t>dann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nach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Spalte</a:t>
            </a:r>
            <a:r>
              <a:rPr lang="en-US" dirty="0">
                <a:latin typeface="Arial" panose="020B0604020202020204" pitchFamily="34" charset="0"/>
                <a:cs typeface="Arial" panose="020B0604020202020204" pitchFamily="34" charset="0"/>
              </a:rPr>
              <a:t> A </a:t>
            </a:r>
            <a:r>
              <a:rPr lang="en-US" dirty="0" err="1">
                <a:latin typeface="Arial" panose="020B0604020202020204" pitchFamily="34" charset="0"/>
                <a:cs typeface="Arial" panose="020B0604020202020204" pitchFamily="34" charset="0"/>
              </a:rPr>
              <a:t>alphabetisch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sortieren</a:t>
            </a:r>
            <a:r>
              <a:rPr lang="en-US" dirty="0">
                <a:latin typeface="Arial" panose="020B0604020202020204" pitchFamily="34" charset="0"/>
                <a:cs typeface="Arial" panose="020B0604020202020204" pitchFamily="34" charset="0"/>
              </a:rPr>
              <a:t>.</a:t>
            </a:r>
          </a:p>
        </p:txBody>
      </p:sp>
      <p:pic>
        <p:nvPicPr>
          <p:cNvPr id="10" name="Grafik 9">
            <a:extLst>
              <a:ext uri="{FF2B5EF4-FFF2-40B4-BE49-F238E27FC236}">
                <a16:creationId xmlns:a16="http://schemas.microsoft.com/office/drawing/2014/main" id="{B235D067-B35D-8580-917E-89ABFD469A9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2505" y="1085246"/>
            <a:ext cx="8003998" cy="3253295"/>
          </a:xfrm>
          <a:prstGeom prst="rect">
            <a:avLst/>
          </a:prstGeom>
        </p:spPr>
      </p:pic>
      <p:sp>
        <p:nvSpPr>
          <p:cNvPr id="2" name="Titel 1">
            <a:extLst>
              <a:ext uri="{FF2B5EF4-FFF2-40B4-BE49-F238E27FC236}">
                <a16:creationId xmlns:a16="http://schemas.microsoft.com/office/drawing/2014/main" id="{7F21A578-1D60-1F94-4FBA-A26D0B44BF18}"/>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178833255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28384" y="6356350"/>
            <a:ext cx="486966" cy="360000"/>
          </a:xfrm>
        </p:spPr>
        <p:txBody>
          <a:bodyPr/>
          <a:lstStyle/>
          <a:p>
            <a:fld id="{8543D2B0-58C7-4711-8976-E7A128C2074B}" type="slidenum">
              <a:rPr lang="de-CH" smtClean="0"/>
              <a:t>47</a:t>
            </a:fld>
            <a:endParaRPr lang="de-CH" dirty="0"/>
          </a:p>
        </p:txBody>
      </p:sp>
      <p:sp>
        <p:nvSpPr>
          <p:cNvPr id="7" name="Textfeld 6">
            <a:extLst>
              <a:ext uri="{FF2B5EF4-FFF2-40B4-BE49-F238E27FC236}">
                <a16:creationId xmlns:a16="http://schemas.microsoft.com/office/drawing/2014/main" id="{FF1E5FCC-21F2-D3A5-823B-D7EDD0A4082F}"/>
              </a:ext>
            </a:extLst>
          </p:cNvPr>
          <p:cNvSpPr txBox="1"/>
          <p:nvPr/>
        </p:nvSpPr>
        <p:spPr>
          <a:xfrm>
            <a:off x="412536" y="5105561"/>
            <a:ext cx="7615848" cy="923330"/>
          </a:xfrm>
          <a:prstGeom prst="rect">
            <a:avLst/>
          </a:prstGeom>
          <a:solidFill>
            <a:schemeClr val="bg1"/>
          </a:solidFill>
          <a:ln>
            <a:solidFill>
              <a:schemeClr val="tx1"/>
            </a:solidFill>
          </a:ln>
        </p:spPr>
        <p:txBody>
          <a:bodyPr wrap="square" rtlCol="0">
            <a:spAutoFit/>
          </a:bodyPr>
          <a:lstStyle/>
          <a:p>
            <a:r>
              <a:rPr lang="en-US" dirty="0">
                <a:latin typeface="Arial" panose="020B0604020202020204" pitchFamily="34" charset="0"/>
                <a:cs typeface="Arial" panose="020B0604020202020204" pitchFamily="34" charset="0"/>
              </a:rPr>
              <a:t>3 </a:t>
            </a:r>
            <a:r>
              <a:rPr lang="en-US" dirty="0" err="1">
                <a:latin typeface="Arial" panose="020B0604020202020204" pitchFamily="34" charset="0"/>
                <a:cs typeface="Arial" panose="020B0604020202020204" pitchFamily="34" charset="0"/>
              </a:rPr>
              <a:t>Amphibien-Zielarten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kommen</a:t>
            </a:r>
            <a:r>
              <a:rPr lang="en-US" dirty="0">
                <a:latin typeface="Arial" panose="020B0604020202020204" pitchFamily="34" charset="0"/>
                <a:cs typeface="Arial" panose="020B0604020202020204" pitchFamily="34" charset="0"/>
              </a:rPr>
              <a:t> in </a:t>
            </a:r>
            <a:r>
              <a:rPr lang="en-US" dirty="0" err="1">
                <a:latin typeface="Arial" panose="020B0604020202020204" pitchFamily="34" charset="0"/>
                <a:cs typeface="Arial" panose="020B0604020202020204" pitchFamily="34" charset="0"/>
              </a:rPr>
              <a:t>Othmarsingen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vor</a:t>
            </a:r>
            <a:r>
              <a:rPr lang="en-US" dirty="0">
                <a:latin typeface="Arial" panose="020B0604020202020204" pitchFamily="34" charset="0"/>
                <a:cs typeface="Arial" panose="020B0604020202020204" pitchFamily="34" charset="0"/>
              </a:rPr>
              <a:t>.</a:t>
            </a:r>
          </a:p>
          <a:p>
            <a:r>
              <a:rPr lang="en-US" dirty="0" err="1">
                <a:latin typeface="Arial" panose="020B0604020202020204" pitchFamily="34" charset="0"/>
                <a:cs typeface="Arial" panose="020B0604020202020204" pitchFamily="34" charset="0"/>
              </a:rPr>
              <a:t>Allerdings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wurden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Laubfrosch</a:t>
            </a:r>
            <a:r>
              <a:rPr lang="en-US" dirty="0">
                <a:latin typeface="Arial" panose="020B0604020202020204" pitchFamily="34" charset="0"/>
                <a:cs typeface="Arial" panose="020B0604020202020204" pitchFamily="34" charset="0"/>
              </a:rPr>
              <a:t> und </a:t>
            </a:r>
            <a:r>
              <a:rPr lang="en-US" dirty="0" err="1">
                <a:latin typeface="Arial" panose="020B0604020202020204" pitchFamily="34" charset="0"/>
                <a:cs typeface="Arial" panose="020B0604020202020204" pitchFamily="34" charset="0"/>
              </a:rPr>
              <a:t>Geburtshelferkröte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schon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länger</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nicht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mehr</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gemeldet</a:t>
            </a:r>
            <a:r>
              <a:rPr lang="en-US" dirty="0">
                <a:latin typeface="Arial" panose="020B0604020202020204" pitchFamily="34" charset="0"/>
                <a:cs typeface="Arial" panose="020B0604020202020204" pitchFamily="34" charset="0"/>
              </a:rPr>
              <a:t>. Nur </a:t>
            </a:r>
            <a:r>
              <a:rPr lang="en-US" dirty="0" err="1">
                <a:latin typeface="Arial" panose="020B0604020202020204" pitchFamily="34" charset="0"/>
                <a:cs typeface="Arial" panose="020B0604020202020204" pitchFamily="34" charset="0"/>
              </a:rPr>
              <a:t>Meldungen</a:t>
            </a:r>
            <a:r>
              <a:rPr lang="en-US" dirty="0">
                <a:latin typeface="Arial" panose="020B0604020202020204" pitchFamily="34" charset="0"/>
                <a:cs typeface="Arial" panose="020B0604020202020204" pitchFamily="34" charset="0"/>
              </a:rPr>
              <a:t> der </a:t>
            </a:r>
            <a:r>
              <a:rPr lang="en-US" dirty="0" err="1">
                <a:latin typeface="Arial" panose="020B0604020202020204" pitchFamily="34" charset="0"/>
                <a:cs typeface="Arial" panose="020B0604020202020204" pitchFamily="34" charset="0"/>
              </a:rPr>
              <a:t>letzten</a:t>
            </a:r>
            <a:r>
              <a:rPr lang="en-US" dirty="0">
                <a:latin typeface="Arial" panose="020B0604020202020204" pitchFamily="34" charset="0"/>
                <a:cs typeface="Arial" panose="020B0604020202020204" pitchFamily="34" charset="0"/>
              </a:rPr>
              <a:t> 10 Jahre </a:t>
            </a:r>
            <a:r>
              <a:rPr lang="en-US" dirty="0" err="1">
                <a:latin typeface="Arial" panose="020B0604020202020204" pitchFamily="34" charset="0"/>
                <a:cs typeface="Arial" panose="020B0604020202020204" pitchFamily="34" charset="0"/>
              </a:rPr>
              <a:t>berücksitigen</a:t>
            </a:r>
            <a:r>
              <a:rPr lang="en-US" dirty="0">
                <a:latin typeface="Arial" panose="020B0604020202020204" pitchFamily="34" charset="0"/>
                <a:cs typeface="Arial" panose="020B0604020202020204" pitchFamily="34" charset="0"/>
              </a:rPr>
              <a:t>.</a:t>
            </a:r>
          </a:p>
        </p:txBody>
      </p:sp>
      <p:pic>
        <p:nvPicPr>
          <p:cNvPr id="10" name="Grafik 9">
            <a:extLst>
              <a:ext uri="{FF2B5EF4-FFF2-40B4-BE49-F238E27FC236}">
                <a16:creationId xmlns:a16="http://schemas.microsoft.com/office/drawing/2014/main" id="{035A6F03-E938-E620-68A5-8BCB13E44CE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2536" y="980728"/>
            <a:ext cx="8249451" cy="4038303"/>
          </a:xfrm>
          <a:prstGeom prst="rect">
            <a:avLst/>
          </a:prstGeom>
        </p:spPr>
      </p:pic>
      <p:sp>
        <p:nvSpPr>
          <p:cNvPr id="11" name="Ellipse 10">
            <a:extLst>
              <a:ext uri="{FF2B5EF4-FFF2-40B4-BE49-F238E27FC236}">
                <a16:creationId xmlns:a16="http://schemas.microsoft.com/office/drawing/2014/main" id="{58EDBC71-B152-0E11-4A58-7825CC75DFAB}"/>
              </a:ext>
            </a:extLst>
          </p:cNvPr>
          <p:cNvSpPr/>
          <p:nvPr/>
        </p:nvSpPr>
        <p:spPr>
          <a:xfrm>
            <a:off x="4499992" y="2708920"/>
            <a:ext cx="504056" cy="288032"/>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2" name="Ellipse 11">
            <a:extLst>
              <a:ext uri="{FF2B5EF4-FFF2-40B4-BE49-F238E27FC236}">
                <a16:creationId xmlns:a16="http://schemas.microsoft.com/office/drawing/2014/main" id="{9F1D8293-4401-8CCA-DC4C-89AFEA0B0CBB}"/>
              </a:ext>
            </a:extLst>
          </p:cNvPr>
          <p:cNvSpPr/>
          <p:nvPr/>
        </p:nvSpPr>
        <p:spPr>
          <a:xfrm>
            <a:off x="4482748" y="3796159"/>
            <a:ext cx="504056" cy="288032"/>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2" name="Titel 1">
            <a:extLst>
              <a:ext uri="{FF2B5EF4-FFF2-40B4-BE49-F238E27FC236}">
                <a16:creationId xmlns:a16="http://schemas.microsoft.com/office/drawing/2014/main" id="{98A79C03-698B-C418-B170-DA9E82B97AF7}"/>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93496380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28384" y="6356350"/>
            <a:ext cx="486966" cy="360000"/>
          </a:xfrm>
        </p:spPr>
        <p:txBody>
          <a:bodyPr/>
          <a:lstStyle/>
          <a:p>
            <a:fld id="{8543D2B0-58C7-4711-8976-E7A128C2074B}" type="slidenum">
              <a:rPr lang="de-CH" smtClean="0"/>
              <a:t>48</a:t>
            </a:fld>
            <a:endParaRPr lang="de-CH" dirty="0"/>
          </a:p>
        </p:txBody>
      </p:sp>
      <p:sp>
        <p:nvSpPr>
          <p:cNvPr id="7" name="Textfeld 6">
            <a:extLst>
              <a:ext uri="{FF2B5EF4-FFF2-40B4-BE49-F238E27FC236}">
                <a16:creationId xmlns:a16="http://schemas.microsoft.com/office/drawing/2014/main" id="{FF1E5FCC-21F2-D3A5-823B-D7EDD0A4082F}"/>
              </a:ext>
            </a:extLst>
          </p:cNvPr>
          <p:cNvSpPr txBox="1"/>
          <p:nvPr/>
        </p:nvSpPr>
        <p:spPr>
          <a:xfrm>
            <a:off x="412536" y="3789040"/>
            <a:ext cx="7615848" cy="1477328"/>
          </a:xfrm>
          <a:prstGeom prst="rect">
            <a:avLst/>
          </a:prstGeom>
          <a:solidFill>
            <a:schemeClr val="bg1"/>
          </a:solidFill>
          <a:ln>
            <a:solidFill>
              <a:schemeClr val="tx1"/>
            </a:solidFill>
          </a:ln>
        </p:spPr>
        <p:txBody>
          <a:bodyPr wrap="square" rtlCol="0">
            <a:spAutoFit/>
          </a:bodyPr>
          <a:lstStyle/>
          <a:p>
            <a:r>
              <a:rPr lang="en-US" dirty="0">
                <a:latin typeface="Arial" panose="020B0604020202020204" pitchFamily="34" charset="0"/>
                <a:cs typeface="Arial" panose="020B0604020202020204" pitchFamily="34" charset="0"/>
              </a:rPr>
              <a:t>Alle </a:t>
            </a:r>
            <a:r>
              <a:rPr lang="en-US" dirty="0" err="1">
                <a:latin typeface="Arial" panose="020B0604020202020204" pitchFamily="34" charset="0"/>
                <a:cs typeface="Arial" panose="020B0604020202020204" pitchFamily="34" charset="0"/>
              </a:rPr>
              <a:t>schwarzen</a:t>
            </a:r>
            <a:r>
              <a:rPr lang="en-US" dirty="0">
                <a:latin typeface="Arial" panose="020B0604020202020204" pitchFamily="34" charset="0"/>
                <a:cs typeface="Arial" panose="020B0604020202020204" pitchFamily="34" charset="0"/>
              </a:rPr>
              <a:t> und </a:t>
            </a:r>
            <a:r>
              <a:rPr lang="en-US" dirty="0" err="1">
                <a:latin typeface="Arial" panose="020B0604020202020204" pitchFamily="34" charset="0"/>
                <a:cs typeface="Arial" panose="020B0604020202020204" pitchFamily="34" charset="0"/>
              </a:rPr>
              <a:t>nicht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gelb</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markierten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roten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Zeilen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löschen</a:t>
            </a:r>
            <a:r>
              <a:rPr lang="en-US" dirty="0">
                <a:latin typeface="Arial" panose="020B0604020202020204" pitchFamily="34" charset="0"/>
                <a:cs typeface="Arial" panose="020B0604020202020204" pitchFamily="34" charset="0"/>
              </a:rPr>
              <a:t>.</a:t>
            </a:r>
          </a:p>
          <a:p>
            <a:endParaRPr lang="en-US" dirty="0">
              <a:latin typeface="Arial" panose="020B0604020202020204" pitchFamily="34" charset="0"/>
              <a:cs typeface="Arial" panose="020B0604020202020204" pitchFamily="34" charset="0"/>
            </a:endParaRPr>
          </a:p>
          <a:p>
            <a:r>
              <a:rPr lang="en-US" dirty="0" err="1">
                <a:latin typeface="Arial" panose="020B0604020202020204" pitchFamily="34" charset="0"/>
                <a:cs typeface="Arial" panose="020B0604020202020204" pitchFamily="34" charset="0"/>
              </a:rPr>
              <a:t>Resultat</a:t>
            </a:r>
            <a:r>
              <a:rPr lang="en-US" dirty="0">
                <a:latin typeface="Arial" panose="020B0604020202020204" pitchFamily="34" charset="0"/>
                <a:cs typeface="Arial" panose="020B0604020202020204" pitchFamily="34" charset="0"/>
              </a:rPr>
              <a:t>:</a:t>
            </a:r>
          </a:p>
          <a:p>
            <a:r>
              <a:rPr lang="en-US" dirty="0" err="1">
                <a:latin typeface="Arial" panose="020B0604020202020204" pitchFamily="34" charset="0"/>
                <a:cs typeface="Arial" panose="020B0604020202020204" pitchFamily="34" charset="0"/>
              </a:rPr>
              <a:t>Tabelle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mit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vorkommenden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Zielarten</a:t>
            </a:r>
            <a:r>
              <a:rPr lang="en-US" dirty="0">
                <a:latin typeface="Arial" panose="020B0604020202020204" pitchFamily="34" charset="0"/>
                <a:cs typeface="Arial" panose="020B0604020202020204" pitchFamily="34" charset="0"/>
              </a:rPr>
              <a:t> und </a:t>
            </a:r>
            <a:r>
              <a:rPr lang="en-US" dirty="0" err="1">
                <a:latin typeface="Arial" panose="020B0604020202020204" pitchFamily="34" charset="0"/>
                <a:cs typeface="Arial" panose="020B0604020202020204" pitchFamily="34" charset="0"/>
              </a:rPr>
              <a:t>dazu</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gleich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noch</a:t>
            </a:r>
            <a:r>
              <a:rPr lang="en-US" dirty="0">
                <a:latin typeface="Arial" panose="020B0604020202020204" pitchFamily="34" charset="0"/>
                <a:cs typeface="Arial" panose="020B0604020202020204" pitchFamily="34" charset="0"/>
              </a:rPr>
              <a:t> die </a:t>
            </a:r>
            <a:r>
              <a:rPr lang="en-US" dirty="0" err="1">
                <a:latin typeface="Arial" panose="020B0604020202020204" pitchFamily="34" charset="0"/>
                <a:cs typeface="Arial" panose="020B0604020202020204" pitchFamily="34" charset="0"/>
              </a:rPr>
              <a:t>Angabe</a:t>
            </a:r>
            <a:r>
              <a:rPr lang="en-US" dirty="0">
                <a:latin typeface="Arial" panose="020B0604020202020204" pitchFamily="34" charset="0"/>
                <a:cs typeface="Arial" panose="020B0604020202020204" pitchFamily="34" charset="0"/>
              </a:rPr>
              <a:t>, in </a:t>
            </a:r>
            <a:r>
              <a:rPr lang="en-US" dirty="0" err="1">
                <a:latin typeface="Arial" panose="020B0604020202020204" pitchFamily="34" charset="0"/>
                <a:cs typeface="Arial" panose="020B0604020202020204" pitchFamily="34" charset="0"/>
              </a:rPr>
              <a:t>welchen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Lebensräumen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diese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Zielarten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vorkommen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können</a:t>
            </a:r>
            <a:r>
              <a:rPr lang="en-US" dirty="0">
                <a:latin typeface="Arial" panose="020B0604020202020204" pitchFamily="34" charset="0"/>
                <a:cs typeface="Arial" panose="020B0604020202020204" pitchFamily="34" charset="0"/>
              </a:rPr>
              <a:t>.</a:t>
            </a:r>
          </a:p>
        </p:txBody>
      </p:sp>
      <p:pic>
        <p:nvPicPr>
          <p:cNvPr id="5" name="Grafik 4">
            <a:extLst>
              <a:ext uri="{FF2B5EF4-FFF2-40B4-BE49-F238E27FC236}">
                <a16:creationId xmlns:a16="http://schemas.microsoft.com/office/drawing/2014/main" id="{58DB8AF3-46E3-5375-13C3-79ED1398AEC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1963" y="1462087"/>
            <a:ext cx="3508170" cy="1678881"/>
          </a:xfrm>
          <a:prstGeom prst="rect">
            <a:avLst/>
          </a:prstGeom>
        </p:spPr>
      </p:pic>
      <p:pic>
        <p:nvPicPr>
          <p:cNvPr id="9" name="Grafik 8">
            <a:extLst>
              <a:ext uri="{FF2B5EF4-FFF2-40B4-BE49-F238E27FC236}">
                <a16:creationId xmlns:a16="http://schemas.microsoft.com/office/drawing/2014/main" id="{2C3C3E12-76DE-27BB-7A30-576A54F373E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25660"/>
          <a:stretch/>
        </p:blipFill>
        <p:spPr>
          <a:xfrm>
            <a:off x="4187621" y="1473546"/>
            <a:ext cx="4327729" cy="1766479"/>
          </a:xfrm>
          <a:prstGeom prst="rect">
            <a:avLst/>
          </a:prstGeom>
        </p:spPr>
      </p:pic>
      <p:sp>
        <p:nvSpPr>
          <p:cNvPr id="2" name="Titel 1">
            <a:extLst>
              <a:ext uri="{FF2B5EF4-FFF2-40B4-BE49-F238E27FC236}">
                <a16:creationId xmlns:a16="http://schemas.microsoft.com/office/drawing/2014/main" id="{5F8DBFA2-C549-C941-0B3C-ED109AD2DCFE}"/>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156448936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1">
            <a:extLst>
              <a:ext uri="{FF2B5EF4-FFF2-40B4-BE49-F238E27FC236}">
                <a16:creationId xmlns:a16="http://schemas.microsoft.com/office/drawing/2014/main" id="{632049CB-BF02-4EE7-3514-83CB4E5E9443}"/>
              </a:ext>
            </a:extLst>
          </p:cNvPr>
          <p:cNvSpPr>
            <a:spLocks noGrp="1"/>
          </p:cNvSpPr>
          <p:nvPr>
            <p:ph type="ftr" sz="quarter" idx="11"/>
          </p:nvPr>
        </p:nvSpPr>
        <p:spPr>
          <a:xfrm>
            <a:off x="4960800" y="6356350"/>
            <a:ext cx="2880000" cy="360000"/>
          </a:xfrm>
        </p:spPr>
        <p:txBody>
          <a:bodyPr/>
          <a:lstStyle/>
          <a:p>
            <a:r>
              <a:rPr lang="de-CH" dirty="0"/>
              <a:t>Lehrgang Biodiversitätsberatung</a:t>
            </a:r>
          </a:p>
        </p:txBody>
      </p:sp>
      <p:sp>
        <p:nvSpPr>
          <p:cNvPr id="9" name="Foliennummernplatzhalter 8">
            <a:extLst>
              <a:ext uri="{FF2B5EF4-FFF2-40B4-BE49-F238E27FC236}">
                <a16:creationId xmlns:a16="http://schemas.microsoft.com/office/drawing/2014/main" id="{AF4697F7-C597-5C3E-CA05-FA6AE83E8921}"/>
              </a:ext>
            </a:extLst>
          </p:cNvPr>
          <p:cNvSpPr>
            <a:spLocks noGrp="1"/>
          </p:cNvSpPr>
          <p:nvPr>
            <p:ph type="sldNum" sz="quarter" idx="4"/>
          </p:nvPr>
        </p:nvSpPr>
        <p:spPr>
          <a:xfrm>
            <a:off x="8100392" y="6356350"/>
            <a:ext cx="452687" cy="360000"/>
          </a:xfrm>
        </p:spPr>
        <p:txBody>
          <a:bodyPr/>
          <a:lstStyle/>
          <a:p>
            <a:fld id="{8543D2B0-58C7-4711-8976-E7A128C2074B}" type="slidenum">
              <a:rPr lang="de-CH" smtClean="0"/>
              <a:t>49</a:t>
            </a:fld>
            <a:endParaRPr lang="de-CH" dirty="0"/>
          </a:p>
        </p:txBody>
      </p:sp>
      <p:pic>
        <p:nvPicPr>
          <p:cNvPr id="6" name="Grafik 5">
            <a:extLst>
              <a:ext uri="{FF2B5EF4-FFF2-40B4-BE49-F238E27FC236}">
                <a16:creationId xmlns:a16="http://schemas.microsoft.com/office/drawing/2014/main" id="{19B8F3C2-12A8-E3B8-E23E-F1A11F066B3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3904" y="2073987"/>
            <a:ext cx="8221027" cy="3731277"/>
          </a:xfrm>
          <a:prstGeom prst="rect">
            <a:avLst/>
          </a:prstGeom>
        </p:spPr>
      </p:pic>
      <p:sp>
        <p:nvSpPr>
          <p:cNvPr id="8" name="Textfeld 7">
            <a:extLst>
              <a:ext uri="{FF2B5EF4-FFF2-40B4-BE49-F238E27FC236}">
                <a16:creationId xmlns:a16="http://schemas.microsoft.com/office/drawing/2014/main" id="{E1CA7886-E190-07BE-3326-9CBCEBAE8C69}"/>
              </a:ext>
            </a:extLst>
          </p:cNvPr>
          <p:cNvSpPr txBox="1"/>
          <p:nvPr/>
        </p:nvSpPr>
        <p:spPr>
          <a:xfrm>
            <a:off x="343904" y="980728"/>
            <a:ext cx="7471512" cy="923330"/>
          </a:xfrm>
          <a:prstGeom prst="rect">
            <a:avLst/>
          </a:prstGeom>
          <a:solidFill>
            <a:schemeClr val="bg1"/>
          </a:solidFill>
          <a:ln>
            <a:solidFill>
              <a:schemeClr val="tx1"/>
            </a:solidFill>
          </a:ln>
        </p:spPr>
        <p:txBody>
          <a:bodyPr wrap="square" rtlCol="0">
            <a:spAutoFit/>
          </a:bodyPr>
          <a:lstStyle/>
          <a:p>
            <a:r>
              <a:rPr lang="en-US" dirty="0">
                <a:latin typeface="Arial" panose="020B0604020202020204" pitchFamily="34" charset="0"/>
                <a:cs typeface="Arial" panose="020B0604020202020204" pitchFamily="34" charset="0"/>
              </a:rPr>
              <a:t>Dies </a:t>
            </a:r>
            <a:r>
              <a:rPr lang="en-US" dirty="0" err="1">
                <a:latin typeface="Arial" panose="020B0604020202020204" pitchFamily="34" charset="0"/>
                <a:cs typeface="Arial" panose="020B0604020202020204" pitchFamily="34" charset="0"/>
              </a:rPr>
              <a:t>im</a:t>
            </a:r>
            <a:r>
              <a:rPr lang="en-US" dirty="0">
                <a:latin typeface="Arial" panose="020B0604020202020204" pitchFamily="34" charset="0"/>
                <a:cs typeface="Arial" panose="020B0604020202020204" pitchFamily="34" charset="0"/>
              </a:rPr>
              <a:t> Minimum für </a:t>
            </a:r>
            <a:r>
              <a:rPr lang="en-US" dirty="0" err="1">
                <a:latin typeface="Arial" panose="020B0604020202020204" pitchFamily="34" charset="0"/>
                <a:cs typeface="Arial" panose="020B0604020202020204" pitchFamily="34" charset="0"/>
              </a:rPr>
              <a:t>Säugetiere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Reptilien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Amphibien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Heuschrecken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Tagfalter</a:t>
            </a:r>
            <a:r>
              <a:rPr lang="en-US" dirty="0">
                <a:latin typeface="Arial" panose="020B0604020202020204" pitchFamily="34" charset="0"/>
                <a:cs typeface="Arial" panose="020B0604020202020204" pitchFamily="34" charset="0"/>
              </a:rPr>
              <a:t> und </a:t>
            </a:r>
            <a:r>
              <a:rPr lang="en-US" dirty="0" err="1">
                <a:latin typeface="Arial" panose="020B0604020202020204" pitchFamily="34" charset="0"/>
                <a:cs typeface="Arial" panose="020B0604020202020204" pitchFamily="34" charset="0"/>
              </a:rPr>
              <a:t>Gefässpflanzen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machen</a:t>
            </a:r>
            <a:r>
              <a:rPr lang="en-US" dirty="0">
                <a:latin typeface="Arial" panose="020B0604020202020204" pitchFamily="34" charset="0"/>
                <a:cs typeface="Arial" panose="020B0604020202020204" pitchFamily="34" charset="0"/>
              </a:rPr>
              <a:t>.</a:t>
            </a:r>
          </a:p>
          <a:p>
            <a:r>
              <a:rPr lang="en-US" dirty="0">
                <a:latin typeface="Arial" panose="020B0604020202020204" pitchFamily="34" charset="0"/>
                <a:cs typeface="Arial" panose="020B0604020202020204" pitchFamily="34" charset="0"/>
              </a:rPr>
              <a:t>Problem: </a:t>
            </a:r>
            <a:r>
              <a:rPr lang="en-US" dirty="0" err="1">
                <a:latin typeface="Arial" panose="020B0604020202020204" pitchFamily="34" charset="0"/>
                <a:cs typeface="Arial" panose="020B0604020202020204" pitchFamily="34" charset="0"/>
              </a:rPr>
              <a:t>Nicht</a:t>
            </a:r>
            <a:r>
              <a:rPr lang="en-US" dirty="0">
                <a:latin typeface="Arial" panose="020B0604020202020204" pitchFamily="34" charset="0"/>
                <a:cs typeface="Arial" panose="020B0604020202020204" pitchFamily="34" charset="0"/>
              </a:rPr>
              <a:t> für alle Gruppen </a:t>
            </a:r>
            <a:r>
              <a:rPr lang="en-US" dirty="0" err="1">
                <a:latin typeface="Arial" panose="020B0604020202020204" pitchFamily="34" charset="0"/>
                <a:cs typeface="Arial" panose="020B0604020202020204" pitchFamily="34" charset="0"/>
              </a:rPr>
              <a:t>Artenlisten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verfügbar</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z.B.</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Vögel</a:t>
            </a:r>
            <a:r>
              <a:rPr lang="en-US" dirty="0">
                <a:latin typeface="Arial" panose="020B0604020202020204" pitchFamily="34" charset="0"/>
                <a:cs typeface="Arial" panose="020B0604020202020204" pitchFamily="34" charset="0"/>
              </a:rPr>
              <a:t>).</a:t>
            </a:r>
          </a:p>
        </p:txBody>
      </p:sp>
      <p:sp>
        <p:nvSpPr>
          <p:cNvPr id="2" name="Titel 1">
            <a:extLst>
              <a:ext uri="{FF2B5EF4-FFF2-40B4-BE49-F238E27FC236}">
                <a16:creationId xmlns:a16="http://schemas.microsoft.com/office/drawing/2014/main" id="{83CECACE-1326-6682-1541-FC142B2687EB}"/>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9993709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628650" y="1916832"/>
            <a:ext cx="7886700" cy="4104456"/>
          </a:xfrm>
          <a:solidFill>
            <a:srgbClr val="FFC000"/>
          </a:solidFill>
          <a:ln>
            <a:solidFill>
              <a:schemeClr val="tx1"/>
            </a:solidFill>
          </a:ln>
        </p:spPr>
        <p:txBody>
          <a:bodyPr>
            <a:normAutofit fontScale="62500" lnSpcReduction="20000"/>
          </a:bodyPr>
          <a:lstStyle/>
          <a:p>
            <a:pPr marL="0" indent="0">
              <a:buNone/>
            </a:pPr>
            <a:r>
              <a:rPr lang="de-CH" dirty="0"/>
              <a:t>Um die Landschaft zu erhalten, müssten mit Bezug auf die Landwirtschaft folgende Ziele erfüllt sein:</a:t>
            </a:r>
          </a:p>
          <a:p>
            <a:pPr>
              <a:spcBef>
                <a:spcPts val="0"/>
              </a:spcBef>
            </a:pPr>
            <a:r>
              <a:rPr lang="de-CH" dirty="0"/>
              <a:t>6D: Regionale Gesamtkonzepte Biodiversität und Landschaft </a:t>
            </a:r>
            <a:r>
              <a:rPr lang="de-CH" sz="2000" dirty="0">
                <a:solidFill>
                  <a:srgbClr val="FF0000"/>
                </a:solidFill>
              </a:rPr>
              <a:t>-&gt;Bund und Kantone</a:t>
            </a:r>
            <a:endParaRPr lang="de-CH" dirty="0"/>
          </a:p>
          <a:p>
            <a:pPr>
              <a:spcBef>
                <a:spcPts val="0"/>
              </a:spcBef>
            </a:pPr>
            <a:r>
              <a:rPr lang="de-CH" dirty="0"/>
              <a:t>6 E: Grosse Bauprojekte ausserhalb der Bauzone brauchen überregionale Abstimmung.</a:t>
            </a:r>
          </a:p>
          <a:p>
            <a:pPr marL="0" indent="0">
              <a:spcBef>
                <a:spcPts val="0"/>
              </a:spcBef>
              <a:buNone/>
            </a:pPr>
            <a:r>
              <a:rPr lang="de-CH" sz="2000" dirty="0">
                <a:solidFill>
                  <a:srgbClr val="FF0000"/>
                </a:solidFill>
              </a:rPr>
              <a:t>     -&gt; Kantone</a:t>
            </a:r>
          </a:p>
          <a:p>
            <a:pPr>
              <a:spcBef>
                <a:spcPts val="0"/>
              </a:spcBef>
            </a:pPr>
            <a:r>
              <a:rPr lang="de-CH" dirty="0"/>
              <a:t>6F: Strukturverbesserungen müssen Landschaftswerte respektieren und «schonende Entwicklung» fördern. </a:t>
            </a:r>
            <a:r>
              <a:rPr lang="de-CH" dirty="0">
                <a:solidFill>
                  <a:srgbClr val="FF0000"/>
                </a:solidFill>
              </a:rPr>
              <a:t>-&gt;Bund und Kantone</a:t>
            </a:r>
          </a:p>
          <a:p>
            <a:pPr>
              <a:spcBef>
                <a:spcPts val="0"/>
              </a:spcBef>
            </a:pPr>
            <a:r>
              <a:rPr lang="de-CH" dirty="0"/>
              <a:t>6H: Landwirtschaftliche Bauten müssen sich in die Landschaft einfügen. </a:t>
            </a:r>
            <a:r>
              <a:rPr lang="de-CH" dirty="0">
                <a:solidFill>
                  <a:srgbClr val="FF0000"/>
                </a:solidFill>
              </a:rPr>
              <a:t>-&gt;Kantone</a:t>
            </a:r>
          </a:p>
          <a:p>
            <a:pPr>
              <a:spcBef>
                <a:spcPts val="0"/>
              </a:spcBef>
            </a:pPr>
            <a:r>
              <a:rPr lang="de-CH" dirty="0"/>
              <a:t>6I: Bauten sollten wenn möglich auf nicht wertvollen Flächen stehen (Fruchtfolgeflächen erhalten), ungenützte Bauten sollten entfernt werden. </a:t>
            </a:r>
            <a:r>
              <a:rPr lang="de-CH" dirty="0">
                <a:solidFill>
                  <a:srgbClr val="FF0000"/>
                </a:solidFill>
              </a:rPr>
              <a:t>-&gt;Kantone</a:t>
            </a:r>
          </a:p>
          <a:p>
            <a:pPr>
              <a:spcBef>
                <a:spcPts val="0"/>
              </a:spcBef>
            </a:pPr>
            <a:endParaRPr lang="de-CH" dirty="0">
              <a:solidFill>
                <a:srgbClr val="FF0000"/>
              </a:solidFill>
            </a:endParaRPr>
          </a:p>
          <a:p>
            <a:pPr>
              <a:spcBef>
                <a:spcPts val="0"/>
              </a:spcBef>
            </a:pPr>
            <a:r>
              <a:rPr lang="de-CH" dirty="0"/>
              <a:t>6G: Grössere Feuchtflächen sollen erhalten werden. Wo sinnvoll Flächen </a:t>
            </a:r>
            <a:r>
              <a:rPr lang="de-CH" dirty="0" err="1"/>
              <a:t>wiedervernässen</a:t>
            </a:r>
            <a:r>
              <a:rPr lang="de-CH" dirty="0"/>
              <a:t>.</a:t>
            </a:r>
          </a:p>
          <a:p>
            <a:pPr marL="0" indent="0">
              <a:spcBef>
                <a:spcPts val="0"/>
              </a:spcBef>
              <a:buNone/>
            </a:pPr>
            <a:r>
              <a:rPr lang="de-CH" dirty="0">
                <a:solidFill>
                  <a:srgbClr val="FF0000"/>
                </a:solidFill>
              </a:rPr>
              <a:t>     -&gt;Kantone, </a:t>
            </a:r>
            <a:r>
              <a:rPr lang="de-CH" dirty="0">
                <a:solidFill>
                  <a:srgbClr val="00B050"/>
                </a:solidFill>
              </a:rPr>
              <a:t>Landwirtschaftsbetriebe</a:t>
            </a:r>
          </a:p>
          <a:p>
            <a:pPr>
              <a:spcBef>
                <a:spcPts val="0"/>
              </a:spcBef>
            </a:pPr>
            <a:endParaRPr lang="de-CH" dirty="0">
              <a:solidFill>
                <a:srgbClr val="00B050"/>
              </a:solidFill>
            </a:endParaRPr>
          </a:p>
          <a:p>
            <a:pPr>
              <a:spcBef>
                <a:spcPts val="0"/>
              </a:spcBef>
            </a:pPr>
            <a:r>
              <a:rPr lang="de-CH" dirty="0"/>
              <a:t>6 A: Standortangepasste Bewirtschaftung. </a:t>
            </a:r>
            <a:r>
              <a:rPr lang="de-CH" dirty="0">
                <a:solidFill>
                  <a:srgbClr val="00B050"/>
                </a:solidFill>
              </a:rPr>
              <a:t>-&gt;Landwirtschaftsbetriebe</a:t>
            </a:r>
          </a:p>
          <a:p>
            <a:pPr>
              <a:spcBef>
                <a:spcPts val="0"/>
              </a:spcBef>
            </a:pPr>
            <a:r>
              <a:rPr lang="de-CH" dirty="0"/>
              <a:t>6B: Erhalt von strukturierenden Elementen und ökologisch wertvollen Bewirtschaftungsformen. </a:t>
            </a:r>
            <a:r>
              <a:rPr lang="de-CH" dirty="0">
                <a:solidFill>
                  <a:srgbClr val="00B050"/>
                </a:solidFill>
              </a:rPr>
              <a:t>-&gt;Landwirtschaftsbetriebe</a:t>
            </a:r>
          </a:p>
          <a:p>
            <a:pPr>
              <a:spcBef>
                <a:spcPts val="0"/>
              </a:spcBef>
            </a:pPr>
            <a:r>
              <a:rPr lang="de-CH" dirty="0"/>
              <a:t>6C: Quantifizierbare Ziele für ökologisch wertvolle Flächen. </a:t>
            </a:r>
            <a:r>
              <a:rPr lang="de-CH" dirty="0">
                <a:solidFill>
                  <a:srgbClr val="00B050"/>
                </a:solidFill>
              </a:rPr>
              <a:t>-&gt;Landwirtschaftsbetriebe</a:t>
            </a:r>
          </a:p>
        </p:txBody>
      </p:sp>
      <p:sp>
        <p:nvSpPr>
          <p:cNvPr id="4" name="Rechteck 3">
            <a:extLst>
              <a:ext uri="{FF2B5EF4-FFF2-40B4-BE49-F238E27FC236}">
                <a16:creationId xmlns:a16="http://schemas.microsoft.com/office/drawing/2014/main" id="{27D941D0-CDF5-AAB6-C252-4BAC34BA4B29}"/>
              </a:ext>
            </a:extLst>
          </p:cNvPr>
          <p:cNvSpPr/>
          <p:nvPr/>
        </p:nvSpPr>
        <p:spPr>
          <a:xfrm>
            <a:off x="637726" y="1916832"/>
            <a:ext cx="7901388" cy="288032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CH"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hteck 4">
            <a:extLst>
              <a:ext uri="{FF2B5EF4-FFF2-40B4-BE49-F238E27FC236}">
                <a16:creationId xmlns:a16="http://schemas.microsoft.com/office/drawing/2014/main" id="{E218B896-1993-20C9-60B2-EA0EC35035C5}"/>
              </a:ext>
            </a:extLst>
          </p:cNvPr>
          <p:cNvSpPr/>
          <p:nvPr/>
        </p:nvSpPr>
        <p:spPr>
          <a:xfrm>
            <a:off x="637726" y="4221088"/>
            <a:ext cx="7901388" cy="1656184"/>
          </a:xfrm>
          <a:prstGeom prst="rect">
            <a:avLst/>
          </a:prstGeom>
          <a:noFill/>
          <a:ln w="571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CH"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itel 1">
            <a:extLst>
              <a:ext uri="{FF2B5EF4-FFF2-40B4-BE49-F238E27FC236}">
                <a16:creationId xmlns:a16="http://schemas.microsoft.com/office/drawing/2014/main" id="{A5015105-2405-206B-F1F8-0B8113FAD2E6}"/>
              </a:ext>
            </a:extLst>
          </p:cNvPr>
          <p:cNvSpPr>
            <a:spLocks noGrp="1"/>
          </p:cNvSpPr>
          <p:nvPr>
            <p:ph type="title" idx="4294967295"/>
          </p:nvPr>
        </p:nvSpPr>
        <p:spPr>
          <a:xfrm>
            <a:off x="413969" y="365246"/>
            <a:ext cx="7886700" cy="720000"/>
          </a:xfrm>
        </p:spPr>
        <p:txBody>
          <a:bodyPr>
            <a:normAutofit/>
          </a:body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
        <p:nvSpPr>
          <p:cNvPr id="10" name="Textfeld 9">
            <a:extLst>
              <a:ext uri="{FF2B5EF4-FFF2-40B4-BE49-F238E27FC236}">
                <a16:creationId xmlns:a16="http://schemas.microsoft.com/office/drawing/2014/main" id="{81910DCC-120E-DA71-A1B9-37F135B1353D}"/>
              </a:ext>
            </a:extLst>
          </p:cNvPr>
          <p:cNvSpPr txBox="1"/>
          <p:nvPr/>
        </p:nvSpPr>
        <p:spPr>
          <a:xfrm>
            <a:off x="628650" y="1124744"/>
            <a:ext cx="7886700" cy="369332"/>
          </a:xfrm>
          <a:prstGeom prst="rect">
            <a:avLst/>
          </a:prstGeom>
          <a:noFill/>
        </p:spPr>
        <p:txBody>
          <a:bodyPr wrap="square" rtlCol="0">
            <a:spAutoFit/>
          </a:bodyPr>
          <a:lstStyle/>
          <a:p>
            <a:r>
              <a:rPr lang="de-CH" dirty="0"/>
              <a:t>Politische Ziele Landschaft:                  Hier können wir etwas tun!</a:t>
            </a:r>
          </a:p>
        </p:txBody>
      </p:sp>
      <p:sp>
        <p:nvSpPr>
          <p:cNvPr id="12" name="Pfeil: nach links 11">
            <a:extLst>
              <a:ext uri="{FF2B5EF4-FFF2-40B4-BE49-F238E27FC236}">
                <a16:creationId xmlns:a16="http://schemas.microsoft.com/office/drawing/2014/main" id="{EFCDADEC-6D40-ADCA-6759-85DDC02C61DD}"/>
              </a:ext>
            </a:extLst>
          </p:cNvPr>
          <p:cNvSpPr/>
          <p:nvPr/>
        </p:nvSpPr>
        <p:spPr>
          <a:xfrm>
            <a:off x="3347864" y="1057751"/>
            <a:ext cx="720080" cy="499041"/>
          </a:xfrm>
          <a:prstGeom prst="lef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3" name="Pfeil: nach links 12">
            <a:extLst>
              <a:ext uri="{FF2B5EF4-FFF2-40B4-BE49-F238E27FC236}">
                <a16:creationId xmlns:a16="http://schemas.microsoft.com/office/drawing/2014/main" id="{086C5D5B-E110-0989-D6B1-EBE17825D2B6}"/>
              </a:ext>
            </a:extLst>
          </p:cNvPr>
          <p:cNvSpPr/>
          <p:nvPr/>
        </p:nvSpPr>
        <p:spPr>
          <a:xfrm>
            <a:off x="8120349" y="4208339"/>
            <a:ext cx="759421" cy="752582"/>
          </a:xfrm>
          <a:prstGeom prst="lef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4" name="Pfeil: nach links 13">
            <a:extLst>
              <a:ext uri="{FF2B5EF4-FFF2-40B4-BE49-F238E27FC236}">
                <a16:creationId xmlns:a16="http://schemas.microsoft.com/office/drawing/2014/main" id="{75DC4F08-25F8-CD7F-EF3C-73D23A999A51}"/>
              </a:ext>
            </a:extLst>
          </p:cNvPr>
          <p:cNvSpPr/>
          <p:nvPr/>
        </p:nvSpPr>
        <p:spPr>
          <a:xfrm>
            <a:off x="8100392" y="5052682"/>
            <a:ext cx="759421" cy="752582"/>
          </a:xfrm>
          <a:prstGeom prst="lef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6" name="Pfeil: nach links 5">
            <a:extLst>
              <a:ext uri="{FF2B5EF4-FFF2-40B4-BE49-F238E27FC236}">
                <a16:creationId xmlns:a16="http://schemas.microsoft.com/office/drawing/2014/main" id="{DFEF884F-E536-4578-4E78-E2F180206987}"/>
              </a:ext>
            </a:extLst>
          </p:cNvPr>
          <p:cNvSpPr/>
          <p:nvPr/>
        </p:nvSpPr>
        <p:spPr>
          <a:xfrm>
            <a:off x="8100392" y="5373216"/>
            <a:ext cx="759421" cy="752582"/>
          </a:xfrm>
          <a:prstGeom prst="lef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Tree>
    <p:extLst>
      <p:ext uri="{BB962C8B-B14F-4D97-AF65-F5344CB8AC3E}">
        <p14:creationId xmlns:p14="http://schemas.microsoft.com/office/powerpoint/2010/main" val="296329408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4174" y="1988840"/>
            <a:ext cx="3960000" cy="3960000"/>
          </a:xfrm>
          <a:prstGeom prst="rect">
            <a:avLst/>
          </a:prstGeom>
          <a:noFill/>
        </p:spPr>
      </p:pic>
      <p:sp>
        <p:nvSpPr>
          <p:cNvPr id="7" name="TextBox 6"/>
          <p:cNvSpPr txBox="1"/>
          <p:nvPr/>
        </p:nvSpPr>
        <p:spPr>
          <a:xfrm>
            <a:off x="627474" y="2052879"/>
            <a:ext cx="3566700" cy="3477875"/>
          </a:xfrm>
          <a:prstGeom prst="rect">
            <a:avLst/>
          </a:prstGeom>
          <a:noFill/>
        </p:spPr>
        <p:txBody>
          <a:bodyPr wrap="square" rtlCol="0">
            <a:spAutoFit/>
          </a:bodyPr>
          <a:lstStyle/>
          <a:p>
            <a:r>
              <a:rPr lang="de-CH" sz="2000" dirty="0">
                <a:latin typeface="Arial" panose="020B0604020202020204" pitchFamily="34" charset="0"/>
                <a:cs typeface="Arial" panose="020B0604020202020204" pitchFamily="34" charset="0"/>
              </a:rPr>
              <a:t>Wie weiss ich, welche Lebensraumtypen speziell gefördert werden sollen?</a:t>
            </a:r>
          </a:p>
          <a:p>
            <a:endParaRPr lang="de-CH" sz="2000" dirty="0">
              <a:latin typeface="Arial" panose="020B0604020202020204" pitchFamily="34" charset="0"/>
              <a:cs typeface="Arial" panose="020B0604020202020204" pitchFamily="34" charset="0"/>
            </a:endParaRPr>
          </a:p>
          <a:p>
            <a:r>
              <a:rPr lang="de-CH" sz="2000" dirty="0">
                <a:latin typeface="Arial" panose="020B0604020202020204" pitchFamily="34" charset="0"/>
                <a:cs typeface="Arial" panose="020B0604020202020204" pitchFamily="34" charset="0"/>
              </a:rPr>
              <a:t>Wie weiss ich, wo die Lebensraumtypen am richtigen Ort sind?</a:t>
            </a:r>
          </a:p>
          <a:p>
            <a:endParaRPr lang="de-CH" sz="2000" dirty="0">
              <a:latin typeface="Arial" panose="020B0604020202020204" pitchFamily="34" charset="0"/>
              <a:cs typeface="Arial" panose="020B0604020202020204" pitchFamily="34" charset="0"/>
            </a:endParaRPr>
          </a:p>
          <a:p>
            <a:r>
              <a:rPr lang="de-CH" sz="2000" dirty="0">
                <a:latin typeface="Arial" panose="020B0604020202020204" pitchFamily="34" charset="0"/>
                <a:cs typeface="Arial" panose="020B0604020202020204" pitchFamily="34" charset="0"/>
              </a:rPr>
              <a:t>Wie weiss ich, welche Arten spezifisch gefördert werden müssen?</a:t>
            </a:r>
          </a:p>
        </p:txBody>
      </p:sp>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28384" y="6356350"/>
            <a:ext cx="486966" cy="360000"/>
          </a:xfrm>
        </p:spPr>
        <p:txBody>
          <a:bodyPr/>
          <a:lstStyle/>
          <a:p>
            <a:fld id="{8543D2B0-58C7-4711-8976-E7A128C2074B}" type="slidenum">
              <a:rPr lang="de-CH" smtClean="0"/>
              <a:t>50</a:t>
            </a:fld>
            <a:endParaRPr lang="de-CH" dirty="0"/>
          </a:p>
        </p:txBody>
      </p:sp>
      <p:sp>
        <p:nvSpPr>
          <p:cNvPr id="6" name="Denkblase: wolkenförmig 5">
            <a:extLst>
              <a:ext uri="{FF2B5EF4-FFF2-40B4-BE49-F238E27FC236}">
                <a16:creationId xmlns:a16="http://schemas.microsoft.com/office/drawing/2014/main" id="{0E3EB875-A582-6C6F-35F3-EF378B996018}"/>
              </a:ext>
            </a:extLst>
          </p:cNvPr>
          <p:cNvSpPr/>
          <p:nvPr/>
        </p:nvSpPr>
        <p:spPr>
          <a:xfrm>
            <a:off x="5834801" y="800994"/>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pic>
        <p:nvPicPr>
          <p:cNvPr id="5" name="Grafik 4" descr="Abzeichen Tick1 mit einfarbiger Füllung">
            <a:extLst>
              <a:ext uri="{FF2B5EF4-FFF2-40B4-BE49-F238E27FC236}">
                <a16:creationId xmlns:a16="http://schemas.microsoft.com/office/drawing/2014/main" id="{7ED48BE1-C9BE-56AB-F2CD-9EDCFE496FB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635896" y="2564904"/>
            <a:ext cx="453484" cy="453484"/>
          </a:xfrm>
          <a:prstGeom prst="rect">
            <a:avLst/>
          </a:prstGeom>
        </p:spPr>
      </p:pic>
      <p:pic>
        <p:nvPicPr>
          <p:cNvPr id="2" name="Grafik 1" descr="Abzeichen Tick1 mit einfarbiger Füllung">
            <a:extLst>
              <a:ext uri="{FF2B5EF4-FFF2-40B4-BE49-F238E27FC236}">
                <a16:creationId xmlns:a16="http://schemas.microsoft.com/office/drawing/2014/main" id="{0C1BB1EE-DB91-BF5E-BB54-B77479E911F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835696" y="5121505"/>
            <a:ext cx="453484" cy="453484"/>
          </a:xfrm>
          <a:prstGeom prst="rect">
            <a:avLst/>
          </a:prstGeom>
        </p:spPr>
      </p:pic>
      <p:sp>
        <p:nvSpPr>
          <p:cNvPr id="8" name="Pfeil: nach rechts 7">
            <a:extLst>
              <a:ext uri="{FF2B5EF4-FFF2-40B4-BE49-F238E27FC236}">
                <a16:creationId xmlns:a16="http://schemas.microsoft.com/office/drawing/2014/main" id="{C776FD2D-E963-D3F1-2735-7265E4E5F548}"/>
              </a:ext>
            </a:extLst>
          </p:cNvPr>
          <p:cNvSpPr/>
          <p:nvPr/>
        </p:nvSpPr>
        <p:spPr>
          <a:xfrm rot="10800000">
            <a:off x="3370941" y="3294730"/>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9" name="Titel 1">
            <a:extLst>
              <a:ext uri="{FF2B5EF4-FFF2-40B4-BE49-F238E27FC236}">
                <a16:creationId xmlns:a16="http://schemas.microsoft.com/office/drawing/2014/main" id="{9F0C7A49-9EE8-B83E-5D42-FF5ACB96A2EE}"/>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54516963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dirty="0"/>
              <a:t>Lehrgang Biodiversitätsberatung</a:t>
            </a:r>
          </a:p>
        </p:txBody>
      </p:sp>
      <p:sp>
        <p:nvSpPr>
          <p:cNvPr id="7" name="Inhaltsplatzhalter 6">
            <a:extLst>
              <a:ext uri="{FF2B5EF4-FFF2-40B4-BE49-F238E27FC236}">
                <a16:creationId xmlns:a16="http://schemas.microsoft.com/office/drawing/2014/main" id="{C38B0343-96EC-1A4A-A060-381CC947ECCC}"/>
              </a:ext>
            </a:extLst>
          </p:cNvPr>
          <p:cNvSpPr>
            <a:spLocks noGrp="1"/>
          </p:cNvSpPr>
          <p:nvPr>
            <p:ph idx="1"/>
          </p:nvPr>
        </p:nvSpPr>
        <p:spPr>
          <a:xfrm>
            <a:off x="612788" y="1033998"/>
            <a:ext cx="7886700" cy="585787"/>
          </a:xfrm>
        </p:spPr>
        <p:txBody>
          <a:bodyPr>
            <a:normAutofit fontScale="92500"/>
          </a:bodyPr>
          <a:lstStyle/>
          <a:p>
            <a:pPr marL="0" indent="0">
              <a:buNone/>
            </a:pPr>
            <a:r>
              <a:rPr lang="de-CH" dirty="0"/>
              <a:t>Wann war die Biodiversität am höchsten? Wie war es damals?</a:t>
            </a:r>
          </a:p>
        </p:txBody>
      </p:sp>
      <p:sp>
        <p:nvSpPr>
          <p:cNvPr id="3" name="Inhaltsplatzhalter 6">
            <a:extLst>
              <a:ext uri="{FF2B5EF4-FFF2-40B4-BE49-F238E27FC236}">
                <a16:creationId xmlns:a16="http://schemas.microsoft.com/office/drawing/2014/main" id="{625901D3-E0E7-515D-489A-8560D5358D1F}"/>
              </a:ext>
            </a:extLst>
          </p:cNvPr>
          <p:cNvSpPr txBox="1">
            <a:spLocks/>
          </p:cNvSpPr>
          <p:nvPr/>
        </p:nvSpPr>
        <p:spPr>
          <a:xfrm>
            <a:off x="612788" y="1525897"/>
            <a:ext cx="7886700" cy="4680520"/>
          </a:xfrm>
          <a:prstGeom prst="rect">
            <a:avLst/>
          </a:prstGeom>
          <a:solidFill>
            <a:srgbClr val="FFC000"/>
          </a:solidFill>
          <a:ln>
            <a:solidFill>
              <a:schemeClr val="tx1"/>
            </a:solidFill>
          </a:ln>
        </p:spPr>
        <p:txBody>
          <a:bodyPr vert="horz" lIns="91440" tIns="45720" rIns="91440" bIns="45720" rtlCol="0">
            <a:normAutofit/>
          </a:bodyPr>
          <a:lstStyle>
            <a:lvl1pPr marL="228600" indent="-228600" algn="l" defTabSz="914400" rtl="0" eaLnBrk="1" latinLnBrk="0" hangingPunct="1">
              <a:lnSpc>
                <a:spcPct val="120000"/>
              </a:lnSpc>
              <a:spcBef>
                <a:spcPts val="1000"/>
              </a:spcBef>
              <a:buClr>
                <a:schemeClr val="accent1">
                  <a:lumMod val="75000"/>
                </a:schemeClr>
              </a:buClr>
              <a:buFont typeface="Arial" panose="020B0604020202020204" pitchFamily="34" charset="0"/>
              <a:buChar char="•"/>
              <a:defRPr sz="22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1pPr>
            <a:lvl2pPr marL="685800" indent="-228600" algn="l" defTabSz="914400" rtl="0" eaLnBrk="1" latinLnBrk="0" hangingPunct="1">
              <a:lnSpc>
                <a:spcPct val="120000"/>
              </a:lnSpc>
              <a:spcBef>
                <a:spcPts val="500"/>
              </a:spcBef>
              <a:buClr>
                <a:schemeClr val="accent1">
                  <a:lumMod val="75000"/>
                </a:schemeClr>
              </a:buClr>
              <a:buFont typeface="Arial" panose="020B0604020202020204" pitchFamily="34" charset="0"/>
              <a:buChar char="•"/>
              <a:defRPr sz="20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2pPr>
            <a:lvl3pPr marL="1143000" indent="-228600" algn="l" defTabSz="914400" rtl="0" eaLnBrk="1" latinLnBrk="0" hangingPunct="1">
              <a:lnSpc>
                <a:spcPct val="120000"/>
              </a:lnSpc>
              <a:spcBef>
                <a:spcPts val="500"/>
              </a:spcBef>
              <a:buClr>
                <a:schemeClr val="accent1">
                  <a:lumMod val="75000"/>
                </a:schemeClr>
              </a:buClr>
              <a:buFont typeface="Arial" panose="020B0604020202020204" pitchFamily="34" charset="0"/>
              <a:buChar char="•"/>
              <a:defRPr sz="18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3pPr>
            <a:lvl4pPr marL="1600200" indent="-228600" algn="l" defTabSz="914400" rtl="0" eaLnBrk="1" latinLnBrk="0" hangingPunct="1">
              <a:lnSpc>
                <a:spcPct val="120000"/>
              </a:lnSpc>
              <a:spcBef>
                <a:spcPts val="500"/>
              </a:spcBef>
              <a:buClr>
                <a:schemeClr val="accent1">
                  <a:lumMod val="75000"/>
                </a:schemeClr>
              </a:buClr>
              <a:buFont typeface="Arial" panose="020B0604020202020204" pitchFamily="34" charset="0"/>
              <a:buChar char="•"/>
              <a:defRPr sz="16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4pPr>
            <a:lvl5pPr marL="2057400" indent="-228600" algn="l" defTabSz="914400" rtl="0" eaLnBrk="1" latinLnBrk="0" hangingPunct="1">
              <a:lnSpc>
                <a:spcPct val="120000"/>
              </a:lnSpc>
              <a:spcBef>
                <a:spcPts val="500"/>
              </a:spcBef>
              <a:buClr>
                <a:schemeClr val="accent1">
                  <a:lumMod val="75000"/>
                </a:schemeClr>
              </a:buClr>
              <a:buFont typeface="Arial" panose="020B0604020202020204" pitchFamily="34" charset="0"/>
              <a:buChar char="•"/>
              <a:defRPr sz="16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de-CH" sz="2400" dirty="0"/>
              <a:t>Und die Biodiversität? -&gt;Mittelland</a:t>
            </a:r>
            <a:endParaRPr lang="de-CH" sz="2400" dirty="0">
              <a:solidFill>
                <a:srgbClr val="FF0000"/>
              </a:solidFill>
            </a:endParaRPr>
          </a:p>
          <a:p>
            <a:pPr marL="0" indent="0">
              <a:buFont typeface="Arial" panose="020B0604020202020204" pitchFamily="34" charset="0"/>
              <a:buNone/>
            </a:pPr>
            <a:endParaRPr lang="de-CH" dirty="0"/>
          </a:p>
        </p:txBody>
      </p:sp>
      <p:pic>
        <p:nvPicPr>
          <p:cNvPr id="5" name="Grafik 4">
            <a:extLst>
              <a:ext uri="{FF2B5EF4-FFF2-40B4-BE49-F238E27FC236}">
                <a16:creationId xmlns:a16="http://schemas.microsoft.com/office/drawing/2014/main" id="{DB94B0A8-CC53-F1EC-76CF-3318AF2CEA8C}"/>
              </a:ext>
            </a:extLst>
          </p:cNvPr>
          <p:cNvPicPr>
            <a:picLocks noChangeAspect="1"/>
          </p:cNvPicPr>
          <p:nvPr/>
        </p:nvPicPr>
        <p:blipFill rotWithShape="1">
          <a:blip r:embed="rId2"/>
          <a:srcRect t="22850"/>
          <a:stretch/>
        </p:blipFill>
        <p:spPr>
          <a:xfrm>
            <a:off x="1000126" y="2492896"/>
            <a:ext cx="5429250" cy="3130469"/>
          </a:xfrm>
          <a:prstGeom prst="rect">
            <a:avLst/>
          </a:prstGeom>
        </p:spPr>
      </p:pic>
      <p:cxnSp>
        <p:nvCxnSpPr>
          <p:cNvPr id="6" name="Gerade Verbindung mit Pfeil 5">
            <a:extLst>
              <a:ext uri="{FF2B5EF4-FFF2-40B4-BE49-F238E27FC236}">
                <a16:creationId xmlns:a16="http://schemas.microsoft.com/office/drawing/2014/main" id="{57E13296-2D2D-94C3-0D72-70952B7E36F1}"/>
              </a:ext>
            </a:extLst>
          </p:cNvPr>
          <p:cNvCxnSpPr/>
          <p:nvPr/>
        </p:nvCxnSpPr>
        <p:spPr>
          <a:xfrm>
            <a:off x="1907704" y="5673209"/>
            <a:ext cx="3384376"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 name="Textfeld 7">
            <a:extLst>
              <a:ext uri="{FF2B5EF4-FFF2-40B4-BE49-F238E27FC236}">
                <a16:creationId xmlns:a16="http://schemas.microsoft.com/office/drawing/2014/main" id="{BA5A08C4-FF09-9A1C-C171-F7737148429E}"/>
              </a:ext>
            </a:extLst>
          </p:cNvPr>
          <p:cNvSpPr txBox="1"/>
          <p:nvPr/>
        </p:nvSpPr>
        <p:spPr>
          <a:xfrm>
            <a:off x="1905554" y="5723054"/>
            <a:ext cx="3305522" cy="338554"/>
          </a:xfrm>
          <a:prstGeom prst="rect">
            <a:avLst/>
          </a:prstGeom>
          <a:noFill/>
        </p:spPr>
        <p:txBody>
          <a:bodyPr wrap="square" rtlCol="0">
            <a:spAutoFit/>
          </a:bodyPr>
          <a:lstStyle/>
          <a:p>
            <a:r>
              <a:rPr lang="de-CH" sz="1600" b="1" dirty="0">
                <a:latin typeface="Arial" panose="020B0604020202020204" pitchFamily="34" charset="0"/>
                <a:cs typeface="Arial" panose="020B0604020202020204" pitchFamily="34" charset="0"/>
              </a:rPr>
              <a:t>Mannigfaltigkeit der Flora</a:t>
            </a:r>
          </a:p>
        </p:txBody>
      </p:sp>
      <p:sp>
        <p:nvSpPr>
          <p:cNvPr id="9" name="Textfeld 8">
            <a:extLst>
              <a:ext uri="{FF2B5EF4-FFF2-40B4-BE49-F238E27FC236}">
                <a16:creationId xmlns:a16="http://schemas.microsoft.com/office/drawing/2014/main" id="{C4F16C5E-1D2B-E366-4BD9-A55E70AE728E}"/>
              </a:ext>
            </a:extLst>
          </p:cNvPr>
          <p:cNvSpPr txBox="1"/>
          <p:nvPr/>
        </p:nvSpPr>
        <p:spPr>
          <a:xfrm>
            <a:off x="6603082" y="5161700"/>
            <a:ext cx="1855117" cy="461665"/>
          </a:xfrm>
          <a:prstGeom prst="rect">
            <a:avLst/>
          </a:prstGeom>
          <a:solidFill>
            <a:schemeClr val="bg1"/>
          </a:solidFill>
          <a:ln>
            <a:solidFill>
              <a:schemeClr val="tx1"/>
            </a:solidFill>
          </a:ln>
        </p:spPr>
        <p:txBody>
          <a:bodyPr wrap="square" rtlCol="0">
            <a:spAutoFit/>
          </a:bodyPr>
          <a:lstStyle/>
          <a:p>
            <a:r>
              <a:rPr lang="de-CH" sz="800" dirty="0">
                <a:solidFill>
                  <a:srgbClr val="000000"/>
                </a:solidFill>
                <a:latin typeface="Calibri" panose="020F0502020204030204" pitchFamily="34" charset="0"/>
                <a:ea typeface="Calibri" panose="020F0502020204030204" pitchFamily="34" charset="0"/>
              </a:rPr>
              <a:t>Quelle: </a:t>
            </a:r>
            <a:r>
              <a:rPr lang="de-CH" sz="800" dirty="0" err="1">
                <a:solidFill>
                  <a:srgbClr val="000000"/>
                </a:solidFill>
                <a:effectLst/>
                <a:latin typeface="Calibri" panose="020F0502020204030204" pitchFamily="34" charset="0"/>
                <a:ea typeface="Calibri" panose="020F0502020204030204" pitchFamily="34" charset="0"/>
              </a:rPr>
              <a:t>Fukarek</a:t>
            </a:r>
            <a:r>
              <a:rPr lang="de-CH" sz="800" dirty="0">
                <a:solidFill>
                  <a:srgbClr val="000000"/>
                </a:solidFill>
                <a:effectLst/>
                <a:latin typeface="Calibri" panose="020F0502020204030204" pitchFamily="34" charset="0"/>
                <a:ea typeface="Calibri" panose="020F0502020204030204" pitchFamily="34" charset="0"/>
              </a:rPr>
              <a:t> F. (1979) - Pflanzenwelt der Erde. 1. Aufl., Urania-Verlag Leipzig-Jena-Berlin 1979, leicht verändert</a:t>
            </a:r>
          </a:p>
        </p:txBody>
      </p:sp>
      <p:sp>
        <p:nvSpPr>
          <p:cNvPr id="10" name="Foliennummernplatzhalter 9">
            <a:extLst>
              <a:ext uri="{FF2B5EF4-FFF2-40B4-BE49-F238E27FC236}">
                <a16:creationId xmlns:a16="http://schemas.microsoft.com/office/drawing/2014/main" id="{6C0425F4-65DD-FCB1-C46F-2ABD250CC706}"/>
              </a:ext>
            </a:extLst>
          </p:cNvPr>
          <p:cNvSpPr>
            <a:spLocks noGrp="1"/>
          </p:cNvSpPr>
          <p:nvPr>
            <p:ph type="sldNum" sz="quarter" idx="4"/>
          </p:nvPr>
        </p:nvSpPr>
        <p:spPr>
          <a:xfrm>
            <a:off x="8028384" y="6361474"/>
            <a:ext cx="486966" cy="360000"/>
          </a:xfrm>
        </p:spPr>
        <p:txBody>
          <a:bodyPr/>
          <a:lstStyle/>
          <a:p>
            <a:fld id="{8543D2B0-58C7-4711-8976-E7A128C2074B}" type="slidenum">
              <a:rPr lang="de-CH" smtClean="0"/>
              <a:t>51</a:t>
            </a:fld>
            <a:endParaRPr lang="de-CH" dirty="0"/>
          </a:p>
        </p:txBody>
      </p:sp>
      <p:sp>
        <p:nvSpPr>
          <p:cNvPr id="4" name="Titel 1">
            <a:extLst>
              <a:ext uri="{FF2B5EF4-FFF2-40B4-BE49-F238E27FC236}">
                <a16:creationId xmlns:a16="http://schemas.microsoft.com/office/drawing/2014/main" id="{6EEAA9D6-FE07-4E3B-1D91-75395F9DBB61}"/>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148393874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ihandform: Form 12">
            <a:extLst>
              <a:ext uri="{FF2B5EF4-FFF2-40B4-BE49-F238E27FC236}">
                <a16:creationId xmlns:a16="http://schemas.microsoft.com/office/drawing/2014/main" id="{8CBF2E67-3E33-97ED-D5B2-2FC382C177BB}"/>
              </a:ext>
            </a:extLst>
          </p:cNvPr>
          <p:cNvSpPr/>
          <p:nvPr/>
        </p:nvSpPr>
        <p:spPr>
          <a:xfrm>
            <a:off x="5409960" y="4653136"/>
            <a:ext cx="424841" cy="452757"/>
          </a:xfrm>
          <a:custGeom>
            <a:avLst/>
            <a:gdLst>
              <a:gd name="connsiteX0" fmla="*/ 0 w 424841"/>
              <a:gd name="connsiteY0" fmla="*/ 88106 h 452757"/>
              <a:gd name="connsiteX1" fmla="*/ 0 w 424841"/>
              <a:gd name="connsiteY1" fmla="*/ 88106 h 452757"/>
              <a:gd name="connsiteX2" fmla="*/ 4762 w 424841"/>
              <a:gd name="connsiteY2" fmla="*/ 128588 h 452757"/>
              <a:gd name="connsiteX3" fmla="*/ 9525 w 424841"/>
              <a:gd name="connsiteY3" fmla="*/ 161925 h 452757"/>
              <a:gd name="connsiteX4" fmla="*/ 14287 w 424841"/>
              <a:gd name="connsiteY4" fmla="*/ 176213 h 452757"/>
              <a:gd name="connsiteX5" fmla="*/ 16668 w 424841"/>
              <a:gd name="connsiteY5" fmla="*/ 185738 h 452757"/>
              <a:gd name="connsiteX6" fmla="*/ 21431 w 424841"/>
              <a:gd name="connsiteY6" fmla="*/ 209550 h 452757"/>
              <a:gd name="connsiteX7" fmla="*/ 16668 w 424841"/>
              <a:gd name="connsiteY7" fmla="*/ 230981 h 452757"/>
              <a:gd name="connsiteX8" fmla="*/ 14287 w 424841"/>
              <a:gd name="connsiteY8" fmla="*/ 240506 h 452757"/>
              <a:gd name="connsiteX9" fmla="*/ 11906 w 424841"/>
              <a:gd name="connsiteY9" fmla="*/ 252413 h 452757"/>
              <a:gd name="connsiteX10" fmla="*/ 38100 w 424841"/>
              <a:gd name="connsiteY10" fmla="*/ 257175 h 452757"/>
              <a:gd name="connsiteX11" fmla="*/ 45243 w 424841"/>
              <a:gd name="connsiteY11" fmla="*/ 250031 h 452757"/>
              <a:gd name="connsiteX12" fmla="*/ 52387 w 424841"/>
              <a:gd name="connsiteY12" fmla="*/ 247650 h 452757"/>
              <a:gd name="connsiteX13" fmla="*/ 59531 w 424841"/>
              <a:gd name="connsiteY13" fmla="*/ 242888 h 452757"/>
              <a:gd name="connsiteX14" fmla="*/ 80962 w 424841"/>
              <a:gd name="connsiteY14" fmla="*/ 235744 h 452757"/>
              <a:gd name="connsiteX15" fmla="*/ 100012 w 424841"/>
              <a:gd name="connsiteY15" fmla="*/ 233363 h 452757"/>
              <a:gd name="connsiteX16" fmla="*/ 104775 w 424841"/>
              <a:gd name="connsiteY16" fmla="*/ 261938 h 452757"/>
              <a:gd name="connsiteX17" fmla="*/ 107156 w 424841"/>
              <a:gd name="connsiteY17" fmla="*/ 276225 h 452757"/>
              <a:gd name="connsiteX18" fmla="*/ 111918 w 424841"/>
              <a:gd name="connsiteY18" fmla="*/ 283369 h 452757"/>
              <a:gd name="connsiteX19" fmla="*/ 119062 w 424841"/>
              <a:gd name="connsiteY19" fmla="*/ 321469 h 452757"/>
              <a:gd name="connsiteX20" fmla="*/ 121443 w 424841"/>
              <a:gd name="connsiteY20" fmla="*/ 330994 h 452757"/>
              <a:gd name="connsiteX21" fmla="*/ 126206 w 424841"/>
              <a:gd name="connsiteY21" fmla="*/ 364331 h 452757"/>
              <a:gd name="connsiteX22" fmla="*/ 140493 w 424841"/>
              <a:gd name="connsiteY22" fmla="*/ 397669 h 452757"/>
              <a:gd name="connsiteX23" fmla="*/ 150018 w 424841"/>
              <a:gd name="connsiteY23" fmla="*/ 419100 h 452757"/>
              <a:gd name="connsiteX24" fmla="*/ 161925 w 424841"/>
              <a:gd name="connsiteY24" fmla="*/ 442913 h 452757"/>
              <a:gd name="connsiteX25" fmla="*/ 164306 w 424841"/>
              <a:gd name="connsiteY25" fmla="*/ 452438 h 452757"/>
              <a:gd name="connsiteX26" fmla="*/ 178593 w 424841"/>
              <a:gd name="connsiteY26" fmla="*/ 447675 h 452757"/>
              <a:gd name="connsiteX27" fmla="*/ 223837 w 424841"/>
              <a:gd name="connsiteY27" fmla="*/ 423863 h 452757"/>
              <a:gd name="connsiteX28" fmla="*/ 247650 w 424841"/>
              <a:gd name="connsiteY28" fmla="*/ 414338 h 452757"/>
              <a:gd name="connsiteX29" fmla="*/ 257175 w 424841"/>
              <a:gd name="connsiteY29" fmla="*/ 409575 h 452757"/>
              <a:gd name="connsiteX30" fmla="*/ 271462 w 424841"/>
              <a:gd name="connsiteY30" fmla="*/ 407194 h 452757"/>
              <a:gd name="connsiteX31" fmla="*/ 278606 w 424841"/>
              <a:gd name="connsiteY31" fmla="*/ 404813 h 452757"/>
              <a:gd name="connsiteX32" fmla="*/ 302418 w 424841"/>
              <a:gd name="connsiteY32" fmla="*/ 402431 h 452757"/>
              <a:gd name="connsiteX33" fmla="*/ 314325 w 424841"/>
              <a:gd name="connsiteY33" fmla="*/ 400050 h 452757"/>
              <a:gd name="connsiteX34" fmla="*/ 359568 w 424841"/>
              <a:gd name="connsiteY34" fmla="*/ 397669 h 452757"/>
              <a:gd name="connsiteX35" fmla="*/ 381000 w 424841"/>
              <a:gd name="connsiteY35" fmla="*/ 392906 h 452757"/>
              <a:gd name="connsiteX36" fmla="*/ 390525 w 424841"/>
              <a:gd name="connsiteY36" fmla="*/ 383381 h 452757"/>
              <a:gd name="connsiteX37" fmla="*/ 409575 w 424841"/>
              <a:gd name="connsiteY37" fmla="*/ 378619 h 452757"/>
              <a:gd name="connsiteX38" fmla="*/ 414337 w 424841"/>
              <a:gd name="connsiteY38" fmla="*/ 295275 h 452757"/>
              <a:gd name="connsiteX39" fmla="*/ 411956 w 424841"/>
              <a:gd name="connsiteY39" fmla="*/ 278606 h 452757"/>
              <a:gd name="connsiteX40" fmla="*/ 404812 w 424841"/>
              <a:gd name="connsiteY40" fmla="*/ 259556 h 452757"/>
              <a:gd name="connsiteX41" fmla="*/ 400050 w 424841"/>
              <a:gd name="connsiteY41" fmla="*/ 233363 h 452757"/>
              <a:gd name="connsiteX42" fmla="*/ 397668 w 424841"/>
              <a:gd name="connsiteY42" fmla="*/ 221456 h 452757"/>
              <a:gd name="connsiteX43" fmla="*/ 395287 w 424841"/>
              <a:gd name="connsiteY43" fmla="*/ 202406 h 452757"/>
              <a:gd name="connsiteX44" fmla="*/ 392906 w 424841"/>
              <a:gd name="connsiteY44" fmla="*/ 195263 h 452757"/>
              <a:gd name="connsiteX45" fmla="*/ 390525 w 424841"/>
              <a:gd name="connsiteY45" fmla="*/ 183356 h 452757"/>
              <a:gd name="connsiteX46" fmla="*/ 392906 w 424841"/>
              <a:gd name="connsiteY46" fmla="*/ 47625 h 452757"/>
              <a:gd name="connsiteX47" fmla="*/ 395287 w 424841"/>
              <a:gd name="connsiteY47" fmla="*/ 40481 h 452757"/>
              <a:gd name="connsiteX48" fmla="*/ 397668 w 424841"/>
              <a:gd name="connsiteY48" fmla="*/ 21431 h 452757"/>
              <a:gd name="connsiteX49" fmla="*/ 402431 w 424841"/>
              <a:gd name="connsiteY49" fmla="*/ 2381 h 452757"/>
              <a:gd name="connsiteX50" fmla="*/ 392906 w 424841"/>
              <a:gd name="connsiteY50" fmla="*/ 0 h 452757"/>
              <a:gd name="connsiteX51" fmla="*/ 364331 w 424841"/>
              <a:gd name="connsiteY51" fmla="*/ 4763 h 452757"/>
              <a:gd name="connsiteX52" fmla="*/ 357187 w 424841"/>
              <a:gd name="connsiteY52" fmla="*/ 7144 h 452757"/>
              <a:gd name="connsiteX53" fmla="*/ 328612 w 424841"/>
              <a:gd name="connsiteY53" fmla="*/ 11906 h 452757"/>
              <a:gd name="connsiteX54" fmla="*/ 311943 w 424841"/>
              <a:gd name="connsiteY54" fmla="*/ 21431 h 452757"/>
              <a:gd name="connsiteX55" fmla="*/ 288131 w 424841"/>
              <a:gd name="connsiteY55" fmla="*/ 23813 h 452757"/>
              <a:gd name="connsiteX56" fmla="*/ 278606 w 424841"/>
              <a:gd name="connsiteY56" fmla="*/ 26194 h 452757"/>
              <a:gd name="connsiteX57" fmla="*/ 271462 w 424841"/>
              <a:gd name="connsiteY57" fmla="*/ 28575 h 452757"/>
              <a:gd name="connsiteX58" fmla="*/ 257175 w 424841"/>
              <a:gd name="connsiteY58" fmla="*/ 30956 h 452757"/>
              <a:gd name="connsiteX59" fmla="*/ 247650 w 424841"/>
              <a:gd name="connsiteY59" fmla="*/ 33338 h 452757"/>
              <a:gd name="connsiteX60" fmla="*/ 223837 w 424841"/>
              <a:gd name="connsiteY60" fmla="*/ 38100 h 452757"/>
              <a:gd name="connsiteX61" fmla="*/ 214312 w 424841"/>
              <a:gd name="connsiteY61" fmla="*/ 42863 h 452757"/>
              <a:gd name="connsiteX62" fmla="*/ 190500 w 424841"/>
              <a:gd name="connsiteY62" fmla="*/ 50006 h 452757"/>
              <a:gd name="connsiteX63" fmla="*/ 180975 w 424841"/>
              <a:gd name="connsiteY63" fmla="*/ 57150 h 452757"/>
              <a:gd name="connsiteX64" fmla="*/ 173831 w 424841"/>
              <a:gd name="connsiteY64" fmla="*/ 61913 h 452757"/>
              <a:gd name="connsiteX65" fmla="*/ 140493 w 424841"/>
              <a:gd name="connsiteY65" fmla="*/ 64294 h 452757"/>
              <a:gd name="connsiteX66" fmla="*/ 128587 w 424841"/>
              <a:gd name="connsiteY66" fmla="*/ 66675 h 452757"/>
              <a:gd name="connsiteX67" fmla="*/ 47625 w 424841"/>
              <a:gd name="connsiteY67" fmla="*/ 73819 h 452757"/>
              <a:gd name="connsiteX68" fmla="*/ 0 w 424841"/>
              <a:gd name="connsiteY68" fmla="*/ 88106 h 452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24841" h="452757">
                <a:moveTo>
                  <a:pt x="0" y="88106"/>
                </a:moveTo>
                <a:lnTo>
                  <a:pt x="0" y="88106"/>
                </a:lnTo>
                <a:cubicBezTo>
                  <a:pt x="5433" y="142438"/>
                  <a:pt x="-501" y="86478"/>
                  <a:pt x="4762" y="128588"/>
                </a:cubicBezTo>
                <a:cubicBezTo>
                  <a:pt x="6173" y="139879"/>
                  <a:pt x="6531" y="150946"/>
                  <a:pt x="9525" y="161925"/>
                </a:cubicBezTo>
                <a:cubicBezTo>
                  <a:pt x="10846" y="166768"/>
                  <a:pt x="12845" y="171404"/>
                  <a:pt x="14287" y="176213"/>
                </a:cubicBezTo>
                <a:cubicBezTo>
                  <a:pt x="15227" y="179348"/>
                  <a:pt x="15982" y="182538"/>
                  <a:pt x="16668" y="185738"/>
                </a:cubicBezTo>
                <a:cubicBezTo>
                  <a:pt x="18364" y="193653"/>
                  <a:pt x="21431" y="209550"/>
                  <a:pt x="21431" y="209550"/>
                </a:cubicBezTo>
                <a:cubicBezTo>
                  <a:pt x="19843" y="216694"/>
                  <a:pt x="18314" y="223850"/>
                  <a:pt x="16668" y="230981"/>
                </a:cubicBezTo>
                <a:cubicBezTo>
                  <a:pt x="15932" y="234170"/>
                  <a:pt x="14997" y="237311"/>
                  <a:pt x="14287" y="240506"/>
                </a:cubicBezTo>
                <a:cubicBezTo>
                  <a:pt x="13409" y="244457"/>
                  <a:pt x="12700" y="248444"/>
                  <a:pt x="11906" y="252413"/>
                </a:cubicBezTo>
                <a:cubicBezTo>
                  <a:pt x="19484" y="263779"/>
                  <a:pt x="16767" y="264286"/>
                  <a:pt x="38100" y="257175"/>
                </a:cubicBezTo>
                <a:cubicBezTo>
                  <a:pt x="41295" y="256110"/>
                  <a:pt x="42441" y="251899"/>
                  <a:pt x="45243" y="250031"/>
                </a:cubicBezTo>
                <a:cubicBezTo>
                  <a:pt x="47332" y="248639"/>
                  <a:pt x="50142" y="248772"/>
                  <a:pt x="52387" y="247650"/>
                </a:cubicBezTo>
                <a:cubicBezTo>
                  <a:pt x="54947" y="246370"/>
                  <a:pt x="56971" y="244168"/>
                  <a:pt x="59531" y="242888"/>
                </a:cubicBezTo>
                <a:cubicBezTo>
                  <a:pt x="65531" y="239888"/>
                  <a:pt x="74138" y="236881"/>
                  <a:pt x="80962" y="235744"/>
                </a:cubicBezTo>
                <a:cubicBezTo>
                  <a:pt x="87274" y="234692"/>
                  <a:pt x="93662" y="234157"/>
                  <a:pt x="100012" y="233363"/>
                </a:cubicBezTo>
                <a:cubicBezTo>
                  <a:pt x="104202" y="254317"/>
                  <a:pt x="100838" y="236347"/>
                  <a:pt x="104775" y="261938"/>
                </a:cubicBezTo>
                <a:cubicBezTo>
                  <a:pt x="105509" y="266710"/>
                  <a:pt x="105629" y="271645"/>
                  <a:pt x="107156" y="276225"/>
                </a:cubicBezTo>
                <a:cubicBezTo>
                  <a:pt x="108061" y="278940"/>
                  <a:pt x="110331" y="280988"/>
                  <a:pt x="111918" y="283369"/>
                </a:cubicBezTo>
                <a:cubicBezTo>
                  <a:pt x="124572" y="340307"/>
                  <a:pt x="110528" y="274525"/>
                  <a:pt x="119062" y="321469"/>
                </a:cubicBezTo>
                <a:cubicBezTo>
                  <a:pt x="119647" y="324689"/>
                  <a:pt x="120905" y="327766"/>
                  <a:pt x="121443" y="330994"/>
                </a:cubicBezTo>
                <a:cubicBezTo>
                  <a:pt x="122851" y="339441"/>
                  <a:pt x="123960" y="355345"/>
                  <a:pt x="126206" y="364331"/>
                </a:cubicBezTo>
                <a:cubicBezTo>
                  <a:pt x="130031" y="379634"/>
                  <a:pt x="133222" y="382218"/>
                  <a:pt x="140493" y="397669"/>
                </a:cubicBezTo>
                <a:cubicBezTo>
                  <a:pt x="143822" y="404742"/>
                  <a:pt x="147115" y="411842"/>
                  <a:pt x="150018" y="419100"/>
                </a:cubicBezTo>
                <a:cubicBezTo>
                  <a:pt x="158615" y="440591"/>
                  <a:pt x="149730" y="426654"/>
                  <a:pt x="161925" y="442913"/>
                </a:cubicBezTo>
                <a:cubicBezTo>
                  <a:pt x="162719" y="446088"/>
                  <a:pt x="161159" y="451539"/>
                  <a:pt x="164306" y="452438"/>
                </a:cubicBezTo>
                <a:cubicBezTo>
                  <a:pt x="169133" y="453817"/>
                  <a:pt x="174416" y="450460"/>
                  <a:pt x="178593" y="447675"/>
                </a:cubicBezTo>
                <a:cubicBezTo>
                  <a:pt x="223727" y="417586"/>
                  <a:pt x="190229" y="435724"/>
                  <a:pt x="223837" y="423863"/>
                </a:cubicBezTo>
                <a:cubicBezTo>
                  <a:pt x="231899" y="421018"/>
                  <a:pt x="240004" y="418162"/>
                  <a:pt x="247650" y="414338"/>
                </a:cubicBezTo>
                <a:cubicBezTo>
                  <a:pt x="250825" y="412750"/>
                  <a:pt x="253775" y="410595"/>
                  <a:pt x="257175" y="409575"/>
                </a:cubicBezTo>
                <a:cubicBezTo>
                  <a:pt x="261799" y="408188"/>
                  <a:pt x="266749" y="408241"/>
                  <a:pt x="271462" y="407194"/>
                </a:cubicBezTo>
                <a:cubicBezTo>
                  <a:pt x="273912" y="406650"/>
                  <a:pt x="276125" y="405195"/>
                  <a:pt x="278606" y="404813"/>
                </a:cubicBezTo>
                <a:cubicBezTo>
                  <a:pt x="286490" y="403600"/>
                  <a:pt x="294511" y="403485"/>
                  <a:pt x="302418" y="402431"/>
                </a:cubicBezTo>
                <a:cubicBezTo>
                  <a:pt x="306430" y="401896"/>
                  <a:pt x="310291" y="400386"/>
                  <a:pt x="314325" y="400050"/>
                </a:cubicBezTo>
                <a:cubicBezTo>
                  <a:pt x="329375" y="398796"/>
                  <a:pt x="344487" y="398463"/>
                  <a:pt x="359568" y="397669"/>
                </a:cubicBezTo>
                <a:cubicBezTo>
                  <a:pt x="360648" y="397489"/>
                  <a:pt x="377430" y="395456"/>
                  <a:pt x="381000" y="392906"/>
                </a:cubicBezTo>
                <a:cubicBezTo>
                  <a:pt x="384654" y="390296"/>
                  <a:pt x="386509" y="385389"/>
                  <a:pt x="390525" y="383381"/>
                </a:cubicBezTo>
                <a:cubicBezTo>
                  <a:pt x="396379" y="380454"/>
                  <a:pt x="409575" y="378619"/>
                  <a:pt x="409575" y="378619"/>
                </a:cubicBezTo>
                <a:cubicBezTo>
                  <a:pt x="438352" y="359431"/>
                  <a:pt x="418357" y="375681"/>
                  <a:pt x="414337" y="295275"/>
                </a:cubicBezTo>
                <a:cubicBezTo>
                  <a:pt x="414057" y="289669"/>
                  <a:pt x="413057" y="284110"/>
                  <a:pt x="411956" y="278606"/>
                </a:cubicBezTo>
                <a:cubicBezTo>
                  <a:pt x="411209" y="274873"/>
                  <a:pt x="405421" y="261078"/>
                  <a:pt x="404812" y="259556"/>
                </a:cubicBezTo>
                <a:cubicBezTo>
                  <a:pt x="398921" y="230098"/>
                  <a:pt x="406154" y="266933"/>
                  <a:pt x="400050" y="233363"/>
                </a:cubicBezTo>
                <a:cubicBezTo>
                  <a:pt x="399326" y="229381"/>
                  <a:pt x="398284" y="225457"/>
                  <a:pt x="397668" y="221456"/>
                </a:cubicBezTo>
                <a:cubicBezTo>
                  <a:pt x="396695" y="215131"/>
                  <a:pt x="396432" y="208702"/>
                  <a:pt x="395287" y="202406"/>
                </a:cubicBezTo>
                <a:cubicBezTo>
                  <a:pt x="394838" y="199937"/>
                  <a:pt x="393515" y="197698"/>
                  <a:pt x="392906" y="195263"/>
                </a:cubicBezTo>
                <a:cubicBezTo>
                  <a:pt x="391924" y="191336"/>
                  <a:pt x="391319" y="187325"/>
                  <a:pt x="390525" y="183356"/>
                </a:cubicBezTo>
                <a:cubicBezTo>
                  <a:pt x="391319" y="138112"/>
                  <a:pt x="391399" y="92851"/>
                  <a:pt x="392906" y="47625"/>
                </a:cubicBezTo>
                <a:cubicBezTo>
                  <a:pt x="392990" y="45116"/>
                  <a:pt x="394838" y="42951"/>
                  <a:pt x="395287" y="40481"/>
                </a:cubicBezTo>
                <a:cubicBezTo>
                  <a:pt x="396432" y="34185"/>
                  <a:pt x="396695" y="27756"/>
                  <a:pt x="397668" y="21431"/>
                </a:cubicBezTo>
                <a:cubicBezTo>
                  <a:pt x="399309" y="10763"/>
                  <a:pt x="399535" y="11070"/>
                  <a:pt x="402431" y="2381"/>
                </a:cubicBezTo>
                <a:cubicBezTo>
                  <a:pt x="399256" y="1587"/>
                  <a:pt x="396179" y="0"/>
                  <a:pt x="392906" y="0"/>
                </a:cubicBezTo>
                <a:cubicBezTo>
                  <a:pt x="384201" y="0"/>
                  <a:pt x="373113" y="2254"/>
                  <a:pt x="364331" y="4763"/>
                </a:cubicBezTo>
                <a:cubicBezTo>
                  <a:pt x="361917" y="5453"/>
                  <a:pt x="359648" y="6652"/>
                  <a:pt x="357187" y="7144"/>
                </a:cubicBezTo>
                <a:cubicBezTo>
                  <a:pt x="347718" y="9038"/>
                  <a:pt x="328612" y="11906"/>
                  <a:pt x="328612" y="11906"/>
                </a:cubicBezTo>
                <a:cubicBezTo>
                  <a:pt x="324667" y="14536"/>
                  <a:pt x="316398" y="20476"/>
                  <a:pt x="311943" y="21431"/>
                </a:cubicBezTo>
                <a:cubicBezTo>
                  <a:pt x="304143" y="23102"/>
                  <a:pt x="296068" y="23019"/>
                  <a:pt x="288131" y="23813"/>
                </a:cubicBezTo>
                <a:cubicBezTo>
                  <a:pt x="284956" y="24607"/>
                  <a:pt x="281753" y="25295"/>
                  <a:pt x="278606" y="26194"/>
                </a:cubicBezTo>
                <a:cubicBezTo>
                  <a:pt x="276192" y="26884"/>
                  <a:pt x="273912" y="28031"/>
                  <a:pt x="271462" y="28575"/>
                </a:cubicBezTo>
                <a:cubicBezTo>
                  <a:pt x="266749" y="29622"/>
                  <a:pt x="261909" y="30009"/>
                  <a:pt x="257175" y="30956"/>
                </a:cubicBezTo>
                <a:cubicBezTo>
                  <a:pt x="253966" y="31598"/>
                  <a:pt x="250859" y="32696"/>
                  <a:pt x="247650" y="33338"/>
                </a:cubicBezTo>
                <a:cubicBezTo>
                  <a:pt x="218432" y="39182"/>
                  <a:pt x="245978" y="32565"/>
                  <a:pt x="223837" y="38100"/>
                </a:cubicBezTo>
                <a:cubicBezTo>
                  <a:pt x="220662" y="39688"/>
                  <a:pt x="217608" y="41545"/>
                  <a:pt x="214312" y="42863"/>
                </a:cubicBezTo>
                <a:cubicBezTo>
                  <a:pt x="204652" y="46727"/>
                  <a:pt x="199855" y="47668"/>
                  <a:pt x="190500" y="50006"/>
                </a:cubicBezTo>
                <a:cubicBezTo>
                  <a:pt x="187325" y="52387"/>
                  <a:pt x="184204" y="54843"/>
                  <a:pt x="180975" y="57150"/>
                </a:cubicBezTo>
                <a:cubicBezTo>
                  <a:pt x="178646" y="58814"/>
                  <a:pt x="176650" y="61416"/>
                  <a:pt x="173831" y="61913"/>
                </a:cubicBezTo>
                <a:cubicBezTo>
                  <a:pt x="162860" y="63849"/>
                  <a:pt x="151606" y="63500"/>
                  <a:pt x="140493" y="64294"/>
                </a:cubicBezTo>
                <a:cubicBezTo>
                  <a:pt x="136524" y="65088"/>
                  <a:pt x="132613" y="66262"/>
                  <a:pt x="128587" y="66675"/>
                </a:cubicBezTo>
                <a:cubicBezTo>
                  <a:pt x="101636" y="69439"/>
                  <a:pt x="47625" y="73819"/>
                  <a:pt x="47625" y="73819"/>
                </a:cubicBezTo>
                <a:cubicBezTo>
                  <a:pt x="35458" y="92069"/>
                  <a:pt x="7937" y="85725"/>
                  <a:pt x="0" y="88106"/>
                </a:cubicBezTo>
                <a:close/>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3" name="Fußzeilenplatzhalter 1">
            <a:extLst>
              <a:ext uri="{FF2B5EF4-FFF2-40B4-BE49-F238E27FC236}">
                <a16:creationId xmlns:a16="http://schemas.microsoft.com/office/drawing/2014/main" id="{632049CB-BF02-4EE7-3514-83CB4E5E9443}"/>
              </a:ext>
            </a:extLst>
          </p:cNvPr>
          <p:cNvSpPr>
            <a:spLocks noGrp="1"/>
          </p:cNvSpPr>
          <p:nvPr>
            <p:ph type="ftr" sz="quarter" idx="11"/>
          </p:nvPr>
        </p:nvSpPr>
        <p:spPr>
          <a:xfrm>
            <a:off x="4960800" y="6356350"/>
            <a:ext cx="2880000" cy="360000"/>
          </a:xfrm>
        </p:spPr>
        <p:txBody>
          <a:bodyPr/>
          <a:lstStyle/>
          <a:p>
            <a:r>
              <a:rPr lang="de-CH" dirty="0"/>
              <a:t>Lehrgang Biodiversitätsberatung</a:t>
            </a:r>
          </a:p>
        </p:txBody>
      </p:sp>
      <p:sp>
        <p:nvSpPr>
          <p:cNvPr id="9" name="Foliennummernplatzhalter 8">
            <a:extLst>
              <a:ext uri="{FF2B5EF4-FFF2-40B4-BE49-F238E27FC236}">
                <a16:creationId xmlns:a16="http://schemas.microsoft.com/office/drawing/2014/main" id="{AF4697F7-C597-5C3E-CA05-FA6AE83E8921}"/>
              </a:ext>
            </a:extLst>
          </p:cNvPr>
          <p:cNvSpPr>
            <a:spLocks noGrp="1"/>
          </p:cNvSpPr>
          <p:nvPr>
            <p:ph type="sldNum" sz="quarter" idx="4"/>
          </p:nvPr>
        </p:nvSpPr>
        <p:spPr>
          <a:xfrm>
            <a:off x="8076382" y="6356350"/>
            <a:ext cx="476697" cy="360000"/>
          </a:xfrm>
        </p:spPr>
        <p:txBody>
          <a:bodyPr/>
          <a:lstStyle/>
          <a:p>
            <a:fld id="{8543D2B0-58C7-4711-8976-E7A128C2074B}" type="slidenum">
              <a:rPr lang="de-CH" smtClean="0"/>
              <a:t>52</a:t>
            </a:fld>
            <a:endParaRPr lang="de-CH" dirty="0"/>
          </a:p>
        </p:txBody>
      </p:sp>
      <p:pic>
        <p:nvPicPr>
          <p:cNvPr id="12" name="Grafik 11">
            <a:extLst>
              <a:ext uri="{FF2B5EF4-FFF2-40B4-BE49-F238E27FC236}">
                <a16:creationId xmlns:a16="http://schemas.microsoft.com/office/drawing/2014/main" id="{EF79222A-71EC-8237-59FA-269FE1F516D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8650" y="1414550"/>
            <a:ext cx="7083261" cy="4723922"/>
          </a:xfrm>
          <a:prstGeom prst="rect">
            <a:avLst/>
          </a:prstGeom>
        </p:spPr>
      </p:pic>
      <p:sp>
        <p:nvSpPr>
          <p:cNvPr id="6" name="Textfeld 5">
            <a:extLst>
              <a:ext uri="{FF2B5EF4-FFF2-40B4-BE49-F238E27FC236}">
                <a16:creationId xmlns:a16="http://schemas.microsoft.com/office/drawing/2014/main" id="{9D7814CA-C68A-41CA-BA79-E47CC99B5387}"/>
              </a:ext>
            </a:extLst>
          </p:cNvPr>
          <p:cNvSpPr txBox="1"/>
          <p:nvPr/>
        </p:nvSpPr>
        <p:spPr>
          <a:xfrm>
            <a:off x="6823427" y="5999312"/>
            <a:ext cx="1252955" cy="184666"/>
          </a:xfrm>
          <a:prstGeom prst="rect">
            <a:avLst/>
          </a:prstGeom>
          <a:solidFill>
            <a:schemeClr val="bg1"/>
          </a:solidFill>
          <a:ln>
            <a:solidFill>
              <a:schemeClr val="tx1"/>
            </a:solidFill>
          </a:ln>
        </p:spPr>
        <p:txBody>
          <a:bodyPr wrap="square" rtlCol="0">
            <a:spAutoFit/>
          </a:bodyPr>
          <a:lstStyle/>
          <a:p>
            <a:r>
              <a:rPr lang="en-US" sz="600" dirty="0"/>
              <a:t>Quelle: https://map.geo.admin.ch</a:t>
            </a:r>
            <a:endParaRPr lang="de-CH" sz="600" dirty="0"/>
          </a:p>
        </p:txBody>
      </p:sp>
      <p:sp>
        <p:nvSpPr>
          <p:cNvPr id="2" name="Textfeld 1">
            <a:extLst>
              <a:ext uri="{FF2B5EF4-FFF2-40B4-BE49-F238E27FC236}">
                <a16:creationId xmlns:a16="http://schemas.microsoft.com/office/drawing/2014/main" id="{7D91D171-50CF-8B27-4315-2547590B5FD1}"/>
              </a:ext>
            </a:extLst>
          </p:cNvPr>
          <p:cNvSpPr txBox="1"/>
          <p:nvPr/>
        </p:nvSpPr>
        <p:spPr>
          <a:xfrm>
            <a:off x="3199954" y="1322525"/>
            <a:ext cx="2422683" cy="1131079"/>
          </a:xfrm>
          <a:prstGeom prst="rect">
            <a:avLst/>
          </a:prstGeom>
          <a:solidFill>
            <a:schemeClr val="bg1"/>
          </a:solidFill>
          <a:ln>
            <a:solidFill>
              <a:schemeClr val="tx1"/>
            </a:solidFill>
          </a:ln>
        </p:spPr>
        <p:txBody>
          <a:bodyPr wrap="square" rtlCol="0">
            <a:spAutoFit/>
          </a:bodyPr>
          <a:lstStyle/>
          <a:p>
            <a:r>
              <a:rPr lang="en-US" sz="1350" dirty="0" err="1">
                <a:latin typeface="Arial" panose="020B0604020202020204" pitchFamily="34" charset="0"/>
                <a:cs typeface="Arial" panose="020B0604020202020204" pitchFamily="34" charset="0"/>
              </a:rPr>
              <a:t>Zeitreise</a:t>
            </a:r>
            <a:r>
              <a:rPr lang="en-US" sz="1350" dirty="0">
                <a:latin typeface="Arial" panose="020B0604020202020204" pitchFamily="34" charset="0"/>
                <a:cs typeface="Arial" panose="020B0604020202020204" pitchFamily="34" charset="0"/>
              </a:rPr>
              <a:t> auf map.geo.admin.ch</a:t>
            </a:r>
          </a:p>
          <a:p>
            <a:endParaRPr lang="en-US" sz="1350" dirty="0">
              <a:latin typeface="Arial" panose="020B0604020202020204" pitchFamily="34" charset="0"/>
              <a:cs typeface="Arial" panose="020B0604020202020204" pitchFamily="34" charset="0"/>
            </a:endParaRPr>
          </a:p>
          <a:p>
            <a:r>
              <a:rPr lang="en-US" sz="1350" dirty="0" err="1">
                <a:latin typeface="Arial" panose="020B0604020202020204" pitchFamily="34" charset="0"/>
                <a:cs typeface="Arial" panose="020B0604020202020204" pitchFamily="34" charset="0"/>
              </a:rPr>
              <a:t>Othmarsingen</a:t>
            </a:r>
            <a:endParaRPr lang="en-US" sz="1350" dirty="0">
              <a:latin typeface="Arial" panose="020B0604020202020204" pitchFamily="34" charset="0"/>
              <a:cs typeface="Arial" panose="020B0604020202020204" pitchFamily="34" charset="0"/>
            </a:endParaRPr>
          </a:p>
          <a:p>
            <a:r>
              <a:rPr lang="en-US" sz="1350" dirty="0">
                <a:latin typeface="Arial" panose="020B0604020202020204" pitchFamily="34" charset="0"/>
                <a:cs typeface="Arial" panose="020B0604020202020204" pitchFamily="34" charset="0"/>
              </a:rPr>
              <a:t>1888 </a:t>
            </a:r>
            <a:endParaRPr lang="de-CH" sz="1350" dirty="0">
              <a:latin typeface="Arial" panose="020B0604020202020204" pitchFamily="34" charset="0"/>
              <a:cs typeface="Arial" panose="020B0604020202020204" pitchFamily="34" charset="0"/>
            </a:endParaRPr>
          </a:p>
        </p:txBody>
      </p:sp>
      <p:sp>
        <p:nvSpPr>
          <p:cNvPr id="4" name="Titel 1">
            <a:extLst>
              <a:ext uri="{FF2B5EF4-FFF2-40B4-BE49-F238E27FC236}">
                <a16:creationId xmlns:a16="http://schemas.microsoft.com/office/drawing/2014/main" id="{E6CFB275-CC36-6D4D-2AE7-CFE2E7BBAEB0}"/>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231830811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ihandform: Form 12">
            <a:extLst>
              <a:ext uri="{FF2B5EF4-FFF2-40B4-BE49-F238E27FC236}">
                <a16:creationId xmlns:a16="http://schemas.microsoft.com/office/drawing/2014/main" id="{8CBF2E67-3E33-97ED-D5B2-2FC382C177BB}"/>
              </a:ext>
            </a:extLst>
          </p:cNvPr>
          <p:cNvSpPr/>
          <p:nvPr/>
        </p:nvSpPr>
        <p:spPr>
          <a:xfrm>
            <a:off x="5409960" y="4653136"/>
            <a:ext cx="424841" cy="452757"/>
          </a:xfrm>
          <a:custGeom>
            <a:avLst/>
            <a:gdLst>
              <a:gd name="connsiteX0" fmla="*/ 0 w 424841"/>
              <a:gd name="connsiteY0" fmla="*/ 88106 h 452757"/>
              <a:gd name="connsiteX1" fmla="*/ 0 w 424841"/>
              <a:gd name="connsiteY1" fmla="*/ 88106 h 452757"/>
              <a:gd name="connsiteX2" fmla="*/ 4762 w 424841"/>
              <a:gd name="connsiteY2" fmla="*/ 128588 h 452757"/>
              <a:gd name="connsiteX3" fmla="*/ 9525 w 424841"/>
              <a:gd name="connsiteY3" fmla="*/ 161925 h 452757"/>
              <a:gd name="connsiteX4" fmla="*/ 14287 w 424841"/>
              <a:gd name="connsiteY4" fmla="*/ 176213 h 452757"/>
              <a:gd name="connsiteX5" fmla="*/ 16668 w 424841"/>
              <a:gd name="connsiteY5" fmla="*/ 185738 h 452757"/>
              <a:gd name="connsiteX6" fmla="*/ 21431 w 424841"/>
              <a:gd name="connsiteY6" fmla="*/ 209550 h 452757"/>
              <a:gd name="connsiteX7" fmla="*/ 16668 w 424841"/>
              <a:gd name="connsiteY7" fmla="*/ 230981 h 452757"/>
              <a:gd name="connsiteX8" fmla="*/ 14287 w 424841"/>
              <a:gd name="connsiteY8" fmla="*/ 240506 h 452757"/>
              <a:gd name="connsiteX9" fmla="*/ 11906 w 424841"/>
              <a:gd name="connsiteY9" fmla="*/ 252413 h 452757"/>
              <a:gd name="connsiteX10" fmla="*/ 38100 w 424841"/>
              <a:gd name="connsiteY10" fmla="*/ 257175 h 452757"/>
              <a:gd name="connsiteX11" fmla="*/ 45243 w 424841"/>
              <a:gd name="connsiteY11" fmla="*/ 250031 h 452757"/>
              <a:gd name="connsiteX12" fmla="*/ 52387 w 424841"/>
              <a:gd name="connsiteY12" fmla="*/ 247650 h 452757"/>
              <a:gd name="connsiteX13" fmla="*/ 59531 w 424841"/>
              <a:gd name="connsiteY13" fmla="*/ 242888 h 452757"/>
              <a:gd name="connsiteX14" fmla="*/ 80962 w 424841"/>
              <a:gd name="connsiteY14" fmla="*/ 235744 h 452757"/>
              <a:gd name="connsiteX15" fmla="*/ 100012 w 424841"/>
              <a:gd name="connsiteY15" fmla="*/ 233363 h 452757"/>
              <a:gd name="connsiteX16" fmla="*/ 104775 w 424841"/>
              <a:gd name="connsiteY16" fmla="*/ 261938 h 452757"/>
              <a:gd name="connsiteX17" fmla="*/ 107156 w 424841"/>
              <a:gd name="connsiteY17" fmla="*/ 276225 h 452757"/>
              <a:gd name="connsiteX18" fmla="*/ 111918 w 424841"/>
              <a:gd name="connsiteY18" fmla="*/ 283369 h 452757"/>
              <a:gd name="connsiteX19" fmla="*/ 119062 w 424841"/>
              <a:gd name="connsiteY19" fmla="*/ 321469 h 452757"/>
              <a:gd name="connsiteX20" fmla="*/ 121443 w 424841"/>
              <a:gd name="connsiteY20" fmla="*/ 330994 h 452757"/>
              <a:gd name="connsiteX21" fmla="*/ 126206 w 424841"/>
              <a:gd name="connsiteY21" fmla="*/ 364331 h 452757"/>
              <a:gd name="connsiteX22" fmla="*/ 140493 w 424841"/>
              <a:gd name="connsiteY22" fmla="*/ 397669 h 452757"/>
              <a:gd name="connsiteX23" fmla="*/ 150018 w 424841"/>
              <a:gd name="connsiteY23" fmla="*/ 419100 h 452757"/>
              <a:gd name="connsiteX24" fmla="*/ 161925 w 424841"/>
              <a:gd name="connsiteY24" fmla="*/ 442913 h 452757"/>
              <a:gd name="connsiteX25" fmla="*/ 164306 w 424841"/>
              <a:gd name="connsiteY25" fmla="*/ 452438 h 452757"/>
              <a:gd name="connsiteX26" fmla="*/ 178593 w 424841"/>
              <a:gd name="connsiteY26" fmla="*/ 447675 h 452757"/>
              <a:gd name="connsiteX27" fmla="*/ 223837 w 424841"/>
              <a:gd name="connsiteY27" fmla="*/ 423863 h 452757"/>
              <a:gd name="connsiteX28" fmla="*/ 247650 w 424841"/>
              <a:gd name="connsiteY28" fmla="*/ 414338 h 452757"/>
              <a:gd name="connsiteX29" fmla="*/ 257175 w 424841"/>
              <a:gd name="connsiteY29" fmla="*/ 409575 h 452757"/>
              <a:gd name="connsiteX30" fmla="*/ 271462 w 424841"/>
              <a:gd name="connsiteY30" fmla="*/ 407194 h 452757"/>
              <a:gd name="connsiteX31" fmla="*/ 278606 w 424841"/>
              <a:gd name="connsiteY31" fmla="*/ 404813 h 452757"/>
              <a:gd name="connsiteX32" fmla="*/ 302418 w 424841"/>
              <a:gd name="connsiteY32" fmla="*/ 402431 h 452757"/>
              <a:gd name="connsiteX33" fmla="*/ 314325 w 424841"/>
              <a:gd name="connsiteY33" fmla="*/ 400050 h 452757"/>
              <a:gd name="connsiteX34" fmla="*/ 359568 w 424841"/>
              <a:gd name="connsiteY34" fmla="*/ 397669 h 452757"/>
              <a:gd name="connsiteX35" fmla="*/ 381000 w 424841"/>
              <a:gd name="connsiteY35" fmla="*/ 392906 h 452757"/>
              <a:gd name="connsiteX36" fmla="*/ 390525 w 424841"/>
              <a:gd name="connsiteY36" fmla="*/ 383381 h 452757"/>
              <a:gd name="connsiteX37" fmla="*/ 409575 w 424841"/>
              <a:gd name="connsiteY37" fmla="*/ 378619 h 452757"/>
              <a:gd name="connsiteX38" fmla="*/ 414337 w 424841"/>
              <a:gd name="connsiteY38" fmla="*/ 295275 h 452757"/>
              <a:gd name="connsiteX39" fmla="*/ 411956 w 424841"/>
              <a:gd name="connsiteY39" fmla="*/ 278606 h 452757"/>
              <a:gd name="connsiteX40" fmla="*/ 404812 w 424841"/>
              <a:gd name="connsiteY40" fmla="*/ 259556 h 452757"/>
              <a:gd name="connsiteX41" fmla="*/ 400050 w 424841"/>
              <a:gd name="connsiteY41" fmla="*/ 233363 h 452757"/>
              <a:gd name="connsiteX42" fmla="*/ 397668 w 424841"/>
              <a:gd name="connsiteY42" fmla="*/ 221456 h 452757"/>
              <a:gd name="connsiteX43" fmla="*/ 395287 w 424841"/>
              <a:gd name="connsiteY43" fmla="*/ 202406 h 452757"/>
              <a:gd name="connsiteX44" fmla="*/ 392906 w 424841"/>
              <a:gd name="connsiteY44" fmla="*/ 195263 h 452757"/>
              <a:gd name="connsiteX45" fmla="*/ 390525 w 424841"/>
              <a:gd name="connsiteY45" fmla="*/ 183356 h 452757"/>
              <a:gd name="connsiteX46" fmla="*/ 392906 w 424841"/>
              <a:gd name="connsiteY46" fmla="*/ 47625 h 452757"/>
              <a:gd name="connsiteX47" fmla="*/ 395287 w 424841"/>
              <a:gd name="connsiteY47" fmla="*/ 40481 h 452757"/>
              <a:gd name="connsiteX48" fmla="*/ 397668 w 424841"/>
              <a:gd name="connsiteY48" fmla="*/ 21431 h 452757"/>
              <a:gd name="connsiteX49" fmla="*/ 402431 w 424841"/>
              <a:gd name="connsiteY49" fmla="*/ 2381 h 452757"/>
              <a:gd name="connsiteX50" fmla="*/ 392906 w 424841"/>
              <a:gd name="connsiteY50" fmla="*/ 0 h 452757"/>
              <a:gd name="connsiteX51" fmla="*/ 364331 w 424841"/>
              <a:gd name="connsiteY51" fmla="*/ 4763 h 452757"/>
              <a:gd name="connsiteX52" fmla="*/ 357187 w 424841"/>
              <a:gd name="connsiteY52" fmla="*/ 7144 h 452757"/>
              <a:gd name="connsiteX53" fmla="*/ 328612 w 424841"/>
              <a:gd name="connsiteY53" fmla="*/ 11906 h 452757"/>
              <a:gd name="connsiteX54" fmla="*/ 311943 w 424841"/>
              <a:gd name="connsiteY54" fmla="*/ 21431 h 452757"/>
              <a:gd name="connsiteX55" fmla="*/ 288131 w 424841"/>
              <a:gd name="connsiteY55" fmla="*/ 23813 h 452757"/>
              <a:gd name="connsiteX56" fmla="*/ 278606 w 424841"/>
              <a:gd name="connsiteY56" fmla="*/ 26194 h 452757"/>
              <a:gd name="connsiteX57" fmla="*/ 271462 w 424841"/>
              <a:gd name="connsiteY57" fmla="*/ 28575 h 452757"/>
              <a:gd name="connsiteX58" fmla="*/ 257175 w 424841"/>
              <a:gd name="connsiteY58" fmla="*/ 30956 h 452757"/>
              <a:gd name="connsiteX59" fmla="*/ 247650 w 424841"/>
              <a:gd name="connsiteY59" fmla="*/ 33338 h 452757"/>
              <a:gd name="connsiteX60" fmla="*/ 223837 w 424841"/>
              <a:gd name="connsiteY60" fmla="*/ 38100 h 452757"/>
              <a:gd name="connsiteX61" fmla="*/ 214312 w 424841"/>
              <a:gd name="connsiteY61" fmla="*/ 42863 h 452757"/>
              <a:gd name="connsiteX62" fmla="*/ 190500 w 424841"/>
              <a:gd name="connsiteY62" fmla="*/ 50006 h 452757"/>
              <a:gd name="connsiteX63" fmla="*/ 180975 w 424841"/>
              <a:gd name="connsiteY63" fmla="*/ 57150 h 452757"/>
              <a:gd name="connsiteX64" fmla="*/ 173831 w 424841"/>
              <a:gd name="connsiteY64" fmla="*/ 61913 h 452757"/>
              <a:gd name="connsiteX65" fmla="*/ 140493 w 424841"/>
              <a:gd name="connsiteY65" fmla="*/ 64294 h 452757"/>
              <a:gd name="connsiteX66" fmla="*/ 128587 w 424841"/>
              <a:gd name="connsiteY66" fmla="*/ 66675 h 452757"/>
              <a:gd name="connsiteX67" fmla="*/ 47625 w 424841"/>
              <a:gd name="connsiteY67" fmla="*/ 73819 h 452757"/>
              <a:gd name="connsiteX68" fmla="*/ 0 w 424841"/>
              <a:gd name="connsiteY68" fmla="*/ 88106 h 452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24841" h="452757">
                <a:moveTo>
                  <a:pt x="0" y="88106"/>
                </a:moveTo>
                <a:lnTo>
                  <a:pt x="0" y="88106"/>
                </a:lnTo>
                <a:cubicBezTo>
                  <a:pt x="5433" y="142438"/>
                  <a:pt x="-501" y="86478"/>
                  <a:pt x="4762" y="128588"/>
                </a:cubicBezTo>
                <a:cubicBezTo>
                  <a:pt x="6173" y="139879"/>
                  <a:pt x="6531" y="150946"/>
                  <a:pt x="9525" y="161925"/>
                </a:cubicBezTo>
                <a:cubicBezTo>
                  <a:pt x="10846" y="166768"/>
                  <a:pt x="12845" y="171404"/>
                  <a:pt x="14287" y="176213"/>
                </a:cubicBezTo>
                <a:cubicBezTo>
                  <a:pt x="15227" y="179348"/>
                  <a:pt x="15982" y="182538"/>
                  <a:pt x="16668" y="185738"/>
                </a:cubicBezTo>
                <a:cubicBezTo>
                  <a:pt x="18364" y="193653"/>
                  <a:pt x="21431" y="209550"/>
                  <a:pt x="21431" y="209550"/>
                </a:cubicBezTo>
                <a:cubicBezTo>
                  <a:pt x="19843" y="216694"/>
                  <a:pt x="18314" y="223850"/>
                  <a:pt x="16668" y="230981"/>
                </a:cubicBezTo>
                <a:cubicBezTo>
                  <a:pt x="15932" y="234170"/>
                  <a:pt x="14997" y="237311"/>
                  <a:pt x="14287" y="240506"/>
                </a:cubicBezTo>
                <a:cubicBezTo>
                  <a:pt x="13409" y="244457"/>
                  <a:pt x="12700" y="248444"/>
                  <a:pt x="11906" y="252413"/>
                </a:cubicBezTo>
                <a:cubicBezTo>
                  <a:pt x="19484" y="263779"/>
                  <a:pt x="16767" y="264286"/>
                  <a:pt x="38100" y="257175"/>
                </a:cubicBezTo>
                <a:cubicBezTo>
                  <a:pt x="41295" y="256110"/>
                  <a:pt x="42441" y="251899"/>
                  <a:pt x="45243" y="250031"/>
                </a:cubicBezTo>
                <a:cubicBezTo>
                  <a:pt x="47332" y="248639"/>
                  <a:pt x="50142" y="248772"/>
                  <a:pt x="52387" y="247650"/>
                </a:cubicBezTo>
                <a:cubicBezTo>
                  <a:pt x="54947" y="246370"/>
                  <a:pt x="56971" y="244168"/>
                  <a:pt x="59531" y="242888"/>
                </a:cubicBezTo>
                <a:cubicBezTo>
                  <a:pt x="65531" y="239888"/>
                  <a:pt x="74138" y="236881"/>
                  <a:pt x="80962" y="235744"/>
                </a:cubicBezTo>
                <a:cubicBezTo>
                  <a:pt x="87274" y="234692"/>
                  <a:pt x="93662" y="234157"/>
                  <a:pt x="100012" y="233363"/>
                </a:cubicBezTo>
                <a:cubicBezTo>
                  <a:pt x="104202" y="254317"/>
                  <a:pt x="100838" y="236347"/>
                  <a:pt x="104775" y="261938"/>
                </a:cubicBezTo>
                <a:cubicBezTo>
                  <a:pt x="105509" y="266710"/>
                  <a:pt x="105629" y="271645"/>
                  <a:pt x="107156" y="276225"/>
                </a:cubicBezTo>
                <a:cubicBezTo>
                  <a:pt x="108061" y="278940"/>
                  <a:pt x="110331" y="280988"/>
                  <a:pt x="111918" y="283369"/>
                </a:cubicBezTo>
                <a:cubicBezTo>
                  <a:pt x="124572" y="340307"/>
                  <a:pt x="110528" y="274525"/>
                  <a:pt x="119062" y="321469"/>
                </a:cubicBezTo>
                <a:cubicBezTo>
                  <a:pt x="119647" y="324689"/>
                  <a:pt x="120905" y="327766"/>
                  <a:pt x="121443" y="330994"/>
                </a:cubicBezTo>
                <a:cubicBezTo>
                  <a:pt x="122851" y="339441"/>
                  <a:pt x="123960" y="355345"/>
                  <a:pt x="126206" y="364331"/>
                </a:cubicBezTo>
                <a:cubicBezTo>
                  <a:pt x="130031" y="379634"/>
                  <a:pt x="133222" y="382218"/>
                  <a:pt x="140493" y="397669"/>
                </a:cubicBezTo>
                <a:cubicBezTo>
                  <a:pt x="143822" y="404742"/>
                  <a:pt x="147115" y="411842"/>
                  <a:pt x="150018" y="419100"/>
                </a:cubicBezTo>
                <a:cubicBezTo>
                  <a:pt x="158615" y="440591"/>
                  <a:pt x="149730" y="426654"/>
                  <a:pt x="161925" y="442913"/>
                </a:cubicBezTo>
                <a:cubicBezTo>
                  <a:pt x="162719" y="446088"/>
                  <a:pt x="161159" y="451539"/>
                  <a:pt x="164306" y="452438"/>
                </a:cubicBezTo>
                <a:cubicBezTo>
                  <a:pt x="169133" y="453817"/>
                  <a:pt x="174416" y="450460"/>
                  <a:pt x="178593" y="447675"/>
                </a:cubicBezTo>
                <a:cubicBezTo>
                  <a:pt x="223727" y="417586"/>
                  <a:pt x="190229" y="435724"/>
                  <a:pt x="223837" y="423863"/>
                </a:cubicBezTo>
                <a:cubicBezTo>
                  <a:pt x="231899" y="421018"/>
                  <a:pt x="240004" y="418162"/>
                  <a:pt x="247650" y="414338"/>
                </a:cubicBezTo>
                <a:cubicBezTo>
                  <a:pt x="250825" y="412750"/>
                  <a:pt x="253775" y="410595"/>
                  <a:pt x="257175" y="409575"/>
                </a:cubicBezTo>
                <a:cubicBezTo>
                  <a:pt x="261799" y="408188"/>
                  <a:pt x="266749" y="408241"/>
                  <a:pt x="271462" y="407194"/>
                </a:cubicBezTo>
                <a:cubicBezTo>
                  <a:pt x="273912" y="406650"/>
                  <a:pt x="276125" y="405195"/>
                  <a:pt x="278606" y="404813"/>
                </a:cubicBezTo>
                <a:cubicBezTo>
                  <a:pt x="286490" y="403600"/>
                  <a:pt x="294511" y="403485"/>
                  <a:pt x="302418" y="402431"/>
                </a:cubicBezTo>
                <a:cubicBezTo>
                  <a:pt x="306430" y="401896"/>
                  <a:pt x="310291" y="400386"/>
                  <a:pt x="314325" y="400050"/>
                </a:cubicBezTo>
                <a:cubicBezTo>
                  <a:pt x="329375" y="398796"/>
                  <a:pt x="344487" y="398463"/>
                  <a:pt x="359568" y="397669"/>
                </a:cubicBezTo>
                <a:cubicBezTo>
                  <a:pt x="360648" y="397489"/>
                  <a:pt x="377430" y="395456"/>
                  <a:pt x="381000" y="392906"/>
                </a:cubicBezTo>
                <a:cubicBezTo>
                  <a:pt x="384654" y="390296"/>
                  <a:pt x="386509" y="385389"/>
                  <a:pt x="390525" y="383381"/>
                </a:cubicBezTo>
                <a:cubicBezTo>
                  <a:pt x="396379" y="380454"/>
                  <a:pt x="409575" y="378619"/>
                  <a:pt x="409575" y="378619"/>
                </a:cubicBezTo>
                <a:cubicBezTo>
                  <a:pt x="438352" y="359431"/>
                  <a:pt x="418357" y="375681"/>
                  <a:pt x="414337" y="295275"/>
                </a:cubicBezTo>
                <a:cubicBezTo>
                  <a:pt x="414057" y="289669"/>
                  <a:pt x="413057" y="284110"/>
                  <a:pt x="411956" y="278606"/>
                </a:cubicBezTo>
                <a:cubicBezTo>
                  <a:pt x="411209" y="274873"/>
                  <a:pt x="405421" y="261078"/>
                  <a:pt x="404812" y="259556"/>
                </a:cubicBezTo>
                <a:cubicBezTo>
                  <a:pt x="398921" y="230098"/>
                  <a:pt x="406154" y="266933"/>
                  <a:pt x="400050" y="233363"/>
                </a:cubicBezTo>
                <a:cubicBezTo>
                  <a:pt x="399326" y="229381"/>
                  <a:pt x="398284" y="225457"/>
                  <a:pt x="397668" y="221456"/>
                </a:cubicBezTo>
                <a:cubicBezTo>
                  <a:pt x="396695" y="215131"/>
                  <a:pt x="396432" y="208702"/>
                  <a:pt x="395287" y="202406"/>
                </a:cubicBezTo>
                <a:cubicBezTo>
                  <a:pt x="394838" y="199937"/>
                  <a:pt x="393515" y="197698"/>
                  <a:pt x="392906" y="195263"/>
                </a:cubicBezTo>
                <a:cubicBezTo>
                  <a:pt x="391924" y="191336"/>
                  <a:pt x="391319" y="187325"/>
                  <a:pt x="390525" y="183356"/>
                </a:cubicBezTo>
                <a:cubicBezTo>
                  <a:pt x="391319" y="138112"/>
                  <a:pt x="391399" y="92851"/>
                  <a:pt x="392906" y="47625"/>
                </a:cubicBezTo>
                <a:cubicBezTo>
                  <a:pt x="392990" y="45116"/>
                  <a:pt x="394838" y="42951"/>
                  <a:pt x="395287" y="40481"/>
                </a:cubicBezTo>
                <a:cubicBezTo>
                  <a:pt x="396432" y="34185"/>
                  <a:pt x="396695" y="27756"/>
                  <a:pt x="397668" y="21431"/>
                </a:cubicBezTo>
                <a:cubicBezTo>
                  <a:pt x="399309" y="10763"/>
                  <a:pt x="399535" y="11070"/>
                  <a:pt x="402431" y="2381"/>
                </a:cubicBezTo>
                <a:cubicBezTo>
                  <a:pt x="399256" y="1587"/>
                  <a:pt x="396179" y="0"/>
                  <a:pt x="392906" y="0"/>
                </a:cubicBezTo>
                <a:cubicBezTo>
                  <a:pt x="384201" y="0"/>
                  <a:pt x="373113" y="2254"/>
                  <a:pt x="364331" y="4763"/>
                </a:cubicBezTo>
                <a:cubicBezTo>
                  <a:pt x="361917" y="5453"/>
                  <a:pt x="359648" y="6652"/>
                  <a:pt x="357187" y="7144"/>
                </a:cubicBezTo>
                <a:cubicBezTo>
                  <a:pt x="347718" y="9038"/>
                  <a:pt x="328612" y="11906"/>
                  <a:pt x="328612" y="11906"/>
                </a:cubicBezTo>
                <a:cubicBezTo>
                  <a:pt x="324667" y="14536"/>
                  <a:pt x="316398" y="20476"/>
                  <a:pt x="311943" y="21431"/>
                </a:cubicBezTo>
                <a:cubicBezTo>
                  <a:pt x="304143" y="23102"/>
                  <a:pt x="296068" y="23019"/>
                  <a:pt x="288131" y="23813"/>
                </a:cubicBezTo>
                <a:cubicBezTo>
                  <a:pt x="284956" y="24607"/>
                  <a:pt x="281753" y="25295"/>
                  <a:pt x="278606" y="26194"/>
                </a:cubicBezTo>
                <a:cubicBezTo>
                  <a:pt x="276192" y="26884"/>
                  <a:pt x="273912" y="28031"/>
                  <a:pt x="271462" y="28575"/>
                </a:cubicBezTo>
                <a:cubicBezTo>
                  <a:pt x="266749" y="29622"/>
                  <a:pt x="261909" y="30009"/>
                  <a:pt x="257175" y="30956"/>
                </a:cubicBezTo>
                <a:cubicBezTo>
                  <a:pt x="253966" y="31598"/>
                  <a:pt x="250859" y="32696"/>
                  <a:pt x="247650" y="33338"/>
                </a:cubicBezTo>
                <a:cubicBezTo>
                  <a:pt x="218432" y="39182"/>
                  <a:pt x="245978" y="32565"/>
                  <a:pt x="223837" y="38100"/>
                </a:cubicBezTo>
                <a:cubicBezTo>
                  <a:pt x="220662" y="39688"/>
                  <a:pt x="217608" y="41545"/>
                  <a:pt x="214312" y="42863"/>
                </a:cubicBezTo>
                <a:cubicBezTo>
                  <a:pt x="204652" y="46727"/>
                  <a:pt x="199855" y="47668"/>
                  <a:pt x="190500" y="50006"/>
                </a:cubicBezTo>
                <a:cubicBezTo>
                  <a:pt x="187325" y="52387"/>
                  <a:pt x="184204" y="54843"/>
                  <a:pt x="180975" y="57150"/>
                </a:cubicBezTo>
                <a:cubicBezTo>
                  <a:pt x="178646" y="58814"/>
                  <a:pt x="176650" y="61416"/>
                  <a:pt x="173831" y="61913"/>
                </a:cubicBezTo>
                <a:cubicBezTo>
                  <a:pt x="162860" y="63849"/>
                  <a:pt x="151606" y="63500"/>
                  <a:pt x="140493" y="64294"/>
                </a:cubicBezTo>
                <a:cubicBezTo>
                  <a:pt x="136524" y="65088"/>
                  <a:pt x="132613" y="66262"/>
                  <a:pt x="128587" y="66675"/>
                </a:cubicBezTo>
                <a:cubicBezTo>
                  <a:pt x="101636" y="69439"/>
                  <a:pt x="47625" y="73819"/>
                  <a:pt x="47625" y="73819"/>
                </a:cubicBezTo>
                <a:cubicBezTo>
                  <a:pt x="35458" y="92069"/>
                  <a:pt x="7937" y="85725"/>
                  <a:pt x="0" y="88106"/>
                </a:cubicBezTo>
                <a:close/>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3" name="Fußzeilenplatzhalter 1">
            <a:extLst>
              <a:ext uri="{FF2B5EF4-FFF2-40B4-BE49-F238E27FC236}">
                <a16:creationId xmlns:a16="http://schemas.microsoft.com/office/drawing/2014/main" id="{632049CB-BF02-4EE7-3514-83CB4E5E9443}"/>
              </a:ext>
            </a:extLst>
          </p:cNvPr>
          <p:cNvSpPr>
            <a:spLocks noGrp="1"/>
          </p:cNvSpPr>
          <p:nvPr>
            <p:ph type="ftr" sz="quarter" idx="11"/>
          </p:nvPr>
        </p:nvSpPr>
        <p:spPr>
          <a:xfrm>
            <a:off x="4960800" y="6356350"/>
            <a:ext cx="2880000" cy="360000"/>
          </a:xfrm>
        </p:spPr>
        <p:txBody>
          <a:bodyPr/>
          <a:lstStyle/>
          <a:p>
            <a:r>
              <a:rPr lang="de-CH" dirty="0"/>
              <a:t>Lehrgang Biodiversitätsberatung</a:t>
            </a:r>
          </a:p>
        </p:txBody>
      </p:sp>
      <p:sp>
        <p:nvSpPr>
          <p:cNvPr id="9" name="Foliennummernplatzhalter 8">
            <a:extLst>
              <a:ext uri="{FF2B5EF4-FFF2-40B4-BE49-F238E27FC236}">
                <a16:creationId xmlns:a16="http://schemas.microsoft.com/office/drawing/2014/main" id="{AF4697F7-C597-5C3E-CA05-FA6AE83E8921}"/>
              </a:ext>
            </a:extLst>
          </p:cNvPr>
          <p:cNvSpPr>
            <a:spLocks noGrp="1"/>
          </p:cNvSpPr>
          <p:nvPr>
            <p:ph type="sldNum" sz="quarter" idx="4"/>
          </p:nvPr>
        </p:nvSpPr>
        <p:spPr>
          <a:xfrm>
            <a:off x="8076382" y="6356350"/>
            <a:ext cx="476697" cy="360000"/>
          </a:xfrm>
        </p:spPr>
        <p:txBody>
          <a:bodyPr/>
          <a:lstStyle/>
          <a:p>
            <a:fld id="{8543D2B0-58C7-4711-8976-E7A128C2074B}" type="slidenum">
              <a:rPr lang="de-CH" smtClean="0"/>
              <a:t>53</a:t>
            </a:fld>
            <a:endParaRPr lang="de-CH" dirty="0"/>
          </a:p>
        </p:txBody>
      </p:sp>
      <p:pic>
        <p:nvPicPr>
          <p:cNvPr id="5" name="Grafik 4">
            <a:extLst>
              <a:ext uri="{FF2B5EF4-FFF2-40B4-BE49-F238E27FC236}">
                <a16:creationId xmlns:a16="http://schemas.microsoft.com/office/drawing/2014/main" id="{D632E4C5-7745-0584-2532-113C7BE966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8649" y="1369044"/>
            <a:ext cx="7400159" cy="4868268"/>
          </a:xfrm>
          <a:prstGeom prst="rect">
            <a:avLst/>
          </a:prstGeom>
        </p:spPr>
      </p:pic>
      <p:sp>
        <p:nvSpPr>
          <p:cNvPr id="6" name="Textfeld 5">
            <a:extLst>
              <a:ext uri="{FF2B5EF4-FFF2-40B4-BE49-F238E27FC236}">
                <a16:creationId xmlns:a16="http://schemas.microsoft.com/office/drawing/2014/main" id="{9D7814CA-C68A-41CA-BA79-E47CC99B5387}"/>
              </a:ext>
            </a:extLst>
          </p:cNvPr>
          <p:cNvSpPr txBox="1"/>
          <p:nvPr/>
        </p:nvSpPr>
        <p:spPr>
          <a:xfrm>
            <a:off x="6823427" y="5999312"/>
            <a:ext cx="1252955" cy="184666"/>
          </a:xfrm>
          <a:prstGeom prst="rect">
            <a:avLst/>
          </a:prstGeom>
          <a:solidFill>
            <a:schemeClr val="bg1"/>
          </a:solidFill>
          <a:ln>
            <a:solidFill>
              <a:schemeClr val="tx1"/>
            </a:solidFill>
          </a:ln>
        </p:spPr>
        <p:txBody>
          <a:bodyPr wrap="square" rtlCol="0">
            <a:spAutoFit/>
          </a:bodyPr>
          <a:lstStyle/>
          <a:p>
            <a:r>
              <a:rPr lang="en-US" sz="600" dirty="0"/>
              <a:t>Quelle: https://map.geo.admin.ch</a:t>
            </a:r>
            <a:endParaRPr lang="de-CH" sz="600" dirty="0"/>
          </a:p>
        </p:txBody>
      </p:sp>
      <p:sp>
        <p:nvSpPr>
          <p:cNvPr id="8" name="Textfeld 7">
            <a:extLst>
              <a:ext uri="{FF2B5EF4-FFF2-40B4-BE49-F238E27FC236}">
                <a16:creationId xmlns:a16="http://schemas.microsoft.com/office/drawing/2014/main" id="{DD8365AE-5089-02A1-E4D0-84F958308FD2}"/>
              </a:ext>
            </a:extLst>
          </p:cNvPr>
          <p:cNvSpPr txBox="1"/>
          <p:nvPr/>
        </p:nvSpPr>
        <p:spPr>
          <a:xfrm>
            <a:off x="3199954" y="1322525"/>
            <a:ext cx="2422683" cy="1131079"/>
          </a:xfrm>
          <a:prstGeom prst="rect">
            <a:avLst/>
          </a:prstGeom>
          <a:solidFill>
            <a:schemeClr val="bg1"/>
          </a:solidFill>
          <a:ln>
            <a:solidFill>
              <a:schemeClr val="tx1"/>
            </a:solidFill>
          </a:ln>
        </p:spPr>
        <p:txBody>
          <a:bodyPr wrap="square" rtlCol="0">
            <a:spAutoFit/>
          </a:bodyPr>
          <a:lstStyle/>
          <a:p>
            <a:r>
              <a:rPr lang="en-US" sz="1350" dirty="0" err="1">
                <a:latin typeface="Arial" panose="020B0604020202020204" pitchFamily="34" charset="0"/>
                <a:cs typeface="Arial" panose="020B0604020202020204" pitchFamily="34" charset="0"/>
              </a:rPr>
              <a:t>Zeitreise</a:t>
            </a:r>
            <a:r>
              <a:rPr lang="en-US" sz="1350" dirty="0">
                <a:latin typeface="Arial" panose="020B0604020202020204" pitchFamily="34" charset="0"/>
                <a:cs typeface="Arial" panose="020B0604020202020204" pitchFamily="34" charset="0"/>
              </a:rPr>
              <a:t> auf map.geo.admin.ch</a:t>
            </a:r>
          </a:p>
          <a:p>
            <a:endParaRPr lang="en-US" sz="1350" dirty="0">
              <a:latin typeface="Arial" panose="020B0604020202020204" pitchFamily="34" charset="0"/>
              <a:cs typeface="Arial" panose="020B0604020202020204" pitchFamily="34" charset="0"/>
            </a:endParaRPr>
          </a:p>
          <a:p>
            <a:r>
              <a:rPr lang="en-US" sz="1350" dirty="0" err="1">
                <a:latin typeface="Arial" panose="020B0604020202020204" pitchFamily="34" charset="0"/>
                <a:cs typeface="Arial" panose="020B0604020202020204" pitchFamily="34" charset="0"/>
              </a:rPr>
              <a:t>Othmarsingen</a:t>
            </a:r>
            <a:endParaRPr lang="en-US" sz="1350" dirty="0">
              <a:latin typeface="Arial" panose="020B0604020202020204" pitchFamily="34" charset="0"/>
              <a:cs typeface="Arial" panose="020B0604020202020204" pitchFamily="34" charset="0"/>
            </a:endParaRPr>
          </a:p>
          <a:p>
            <a:r>
              <a:rPr lang="en-US" sz="1350" dirty="0">
                <a:latin typeface="Arial" panose="020B0604020202020204" pitchFamily="34" charset="0"/>
                <a:cs typeface="Arial" panose="020B0604020202020204" pitchFamily="34" charset="0"/>
              </a:rPr>
              <a:t>1888 </a:t>
            </a:r>
            <a:endParaRPr lang="de-CH" sz="1350" dirty="0">
              <a:latin typeface="Arial" panose="020B0604020202020204" pitchFamily="34" charset="0"/>
              <a:cs typeface="Arial" panose="020B0604020202020204" pitchFamily="34" charset="0"/>
            </a:endParaRPr>
          </a:p>
        </p:txBody>
      </p:sp>
      <p:sp>
        <p:nvSpPr>
          <p:cNvPr id="2" name="Titel 1">
            <a:extLst>
              <a:ext uri="{FF2B5EF4-FFF2-40B4-BE49-F238E27FC236}">
                <a16:creationId xmlns:a16="http://schemas.microsoft.com/office/drawing/2014/main" id="{72ADC14D-2520-60BC-834A-45301E02AED6}"/>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10150099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ihandform: Form 12">
            <a:extLst>
              <a:ext uri="{FF2B5EF4-FFF2-40B4-BE49-F238E27FC236}">
                <a16:creationId xmlns:a16="http://schemas.microsoft.com/office/drawing/2014/main" id="{8CBF2E67-3E33-97ED-D5B2-2FC382C177BB}"/>
              </a:ext>
            </a:extLst>
          </p:cNvPr>
          <p:cNvSpPr/>
          <p:nvPr/>
        </p:nvSpPr>
        <p:spPr>
          <a:xfrm>
            <a:off x="5409960" y="4653136"/>
            <a:ext cx="424841" cy="452757"/>
          </a:xfrm>
          <a:custGeom>
            <a:avLst/>
            <a:gdLst>
              <a:gd name="connsiteX0" fmla="*/ 0 w 424841"/>
              <a:gd name="connsiteY0" fmla="*/ 88106 h 452757"/>
              <a:gd name="connsiteX1" fmla="*/ 0 w 424841"/>
              <a:gd name="connsiteY1" fmla="*/ 88106 h 452757"/>
              <a:gd name="connsiteX2" fmla="*/ 4762 w 424841"/>
              <a:gd name="connsiteY2" fmla="*/ 128588 h 452757"/>
              <a:gd name="connsiteX3" fmla="*/ 9525 w 424841"/>
              <a:gd name="connsiteY3" fmla="*/ 161925 h 452757"/>
              <a:gd name="connsiteX4" fmla="*/ 14287 w 424841"/>
              <a:gd name="connsiteY4" fmla="*/ 176213 h 452757"/>
              <a:gd name="connsiteX5" fmla="*/ 16668 w 424841"/>
              <a:gd name="connsiteY5" fmla="*/ 185738 h 452757"/>
              <a:gd name="connsiteX6" fmla="*/ 21431 w 424841"/>
              <a:gd name="connsiteY6" fmla="*/ 209550 h 452757"/>
              <a:gd name="connsiteX7" fmla="*/ 16668 w 424841"/>
              <a:gd name="connsiteY7" fmla="*/ 230981 h 452757"/>
              <a:gd name="connsiteX8" fmla="*/ 14287 w 424841"/>
              <a:gd name="connsiteY8" fmla="*/ 240506 h 452757"/>
              <a:gd name="connsiteX9" fmla="*/ 11906 w 424841"/>
              <a:gd name="connsiteY9" fmla="*/ 252413 h 452757"/>
              <a:gd name="connsiteX10" fmla="*/ 38100 w 424841"/>
              <a:gd name="connsiteY10" fmla="*/ 257175 h 452757"/>
              <a:gd name="connsiteX11" fmla="*/ 45243 w 424841"/>
              <a:gd name="connsiteY11" fmla="*/ 250031 h 452757"/>
              <a:gd name="connsiteX12" fmla="*/ 52387 w 424841"/>
              <a:gd name="connsiteY12" fmla="*/ 247650 h 452757"/>
              <a:gd name="connsiteX13" fmla="*/ 59531 w 424841"/>
              <a:gd name="connsiteY13" fmla="*/ 242888 h 452757"/>
              <a:gd name="connsiteX14" fmla="*/ 80962 w 424841"/>
              <a:gd name="connsiteY14" fmla="*/ 235744 h 452757"/>
              <a:gd name="connsiteX15" fmla="*/ 100012 w 424841"/>
              <a:gd name="connsiteY15" fmla="*/ 233363 h 452757"/>
              <a:gd name="connsiteX16" fmla="*/ 104775 w 424841"/>
              <a:gd name="connsiteY16" fmla="*/ 261938 h 452757"/>
              <a:gd name="connsiteX17" fmla="*/ 107156 w 424841"/>
              <a:gd name="connsiteY17" fmla="*/ 276225 h 452757"/>
              <a:gd name="connsiteX18" fmla="*/ 111918 w 424841"/>
              <a:gd name="connsiteY18" fmla="*/ 283369 h 452757"/>
              <a:gd name="connsiteX19" fmla="*/ 119062 w 424841"/>
              <a:gd name="connsiteY19" fmla="*/ 321469 h 452757"/>
              <a:gd name="connsiteX20" fmla="*/ 121443 w 424841"/>
              <a:gd name="connsiteY20" fmla="*/ 330994 h 452757"/>
              <a:gd name="connsiteX21" fmla="*/ 126206 w 424841"/>
              <a:gd name="connsiteY21" fmla="*/ 364331 h 452757"/>
              <a:gd name="connsiteX22" fmla="*/ 140493 w 424841"/>
              <a:gd name="connsiteY22" fmla="*/ 397669 h 452757"/>
              <a:gd name="connsiteX23" fmla="*/ 150018 w 424841"/>
              <a:gd name="connsiteY23" fmla="*/ 419100 h 452757"/>
              <a:gd name="connsiteX24" fmla="*/ 161925 w 424841"/>
              <a:gd name="connsiteY24" fmla="*/ 442913 h 452757"/>
              <a:gd name="connsiteX25" fmla="*/ 164306 w 424841"/>
              <a:gd name="connsiteY25" fmla="*/ 452438 h 452757"/>
              <a:gd name="connsiteX26" fmla="*/ 178593 w 424841"/>
              <a:gd name="connsiteY26" fmla="*/ 447675 h 452757"/>
              <a:gd name="connsiteX27" fmla="*/ 223837 w 424841"/>
              <a:gd name="connsiteY27" fmla="*/ 423863 h 452757"/>
              <a:gd name="connsiteX28" fmla="*/ 247650 w 424841"/>
              <a:gd name="connsiteY28" fmla="*/ 414338 h 452757"/>
              <a:gd name="connsiteX29" fmla="*/ 257175 w 424841"/>
              <a:gd name="connsiteY29" fmla="*/ 409575 h 452757"/>
              <a:gd name="connsiteX30" fmla="*/ 271462 w 424841"/>
              <a:gd name="connsiteY30" fmla="*/ 407194 h 452757"/>
              <a:gd name="connsiteX31" fmla="*/ 278606 w 424841"/>
              <a:gd name="connsiteY31" fmla="*/ 404813 h 452757"/>
              <a:gd name="connsiteX32" fmla="*/ 302418 w 424841"/>
              <a:gd name="connsiteY32" fmla="*/ 402431 h 452757"/>
              <a:gd name="connsiteX33" fmla="*/ 314325 w 424841"/>
              <a:gd name="connsiteY33" fmla="*/ 400050 h 452757"/>
              <a:gd name="connsiteX34" fmla="*/ 359568 w 424841"/>
              <a:gd name="connsiteY34" fmla="*/ 397669 h 452757"/>
              <a:gd name="connsiteX35" fmla="*/ 381000 w 424841"/>
              <a:gd name="connsiteY35" fmla="*/ 392906 h 452757"/>
              <a:gd name="connsiteX36" fmla="*/ 390525 w 424841"/>
              <a:gd name="connsiteY36" fmla="*/ 383381 h 452757"/>
              <a:gd name="connsiteX37" fmla="*/ 409575 w 424841"/>
              <a:gd name="connsiteY37" fmla="*/ 378619 h 452757"/>
              <a:gd name="connsiteX38" fmla="*/ 414337 w 424841"/>
              <a:gd name="connsiteY38" fmla="*/ 295275 h 452757"/>
              <a:gd name="connsiteX39" fmla="*/ 411956 w 424841"/>
              <a:gd name="connsiteY39" fmla="*/ 278606 h 452757"/>
              <a:gd name="connsiteX40" fmla="*/ 404812 w 424841"/>
              <a:gd name="connsiteY40" fmla="*/ 259556 h 452757"/>
              <a:gd name="connsiteX41" fmla="*/ 400050 w 424841"/>
              <a:gd name="connsiteY41" fmla="*/ 233363 h 452757"/>
              <a:gd name="connsiteX42" fmla="*/ 397668 w 424841"/>
              <a:gd name="connsiteY42" fmla="*/ 221456 h 452757"/>
              <a:gd name="connsiteX43" fmla="*/ 395287 w 424841"/>
              <a:gd name="connsiteY43" fmla="*/ 202406 h 452757"/>
              <a:gd name="connsiteX44" fmla="*/ 392906 w 424841"/>
              <a:gd name="connsiteY44" fmla="*/ 195263 h 452757"/>
              <a:gd name="connsiteX45" fmla="*/ 390525 w 424841"/>
              <a:gd name="connsiteY45" fmla="*/ 183356 h 452757"/>
              <a:gd name="connsiteX46" fmla="*/ 392906 w 424841"/>
              <a:gd name="connsiteY46" fmla="*/ 47625 h 452757"/>
              <a:gd name="connsiteX47" fmla="*/ 395287 w 424841"/>
              <a:gd name="connsiteY47" fmla="*/ 40481 h 452757"/>
              <a:gd name="connsiteX48" fmla="*/ 397668 w 424841"/>
              <a:gd name="connsiteY48" fmla="*/ 21431 h 452757"/>
              <a:gd name="connsiteX49" fmla="*/ 402431 w 424841"/>
              <a:gd name="connsiteY49" fmla="*/ 2381 h 452757"/>
              <a:gd name="connsiteX50" fmla="*/ 392906 w 424841"/>
              <a:gd name="connsiteY50" fmla="*/ 0 h 452757"/>
              <a:gd name="connsiteX51" fmla="*/ 364331 w 424841"/>
              <a:gd name="connsiteY51" fmla="*/ 4763 h 452757"/>
              <a:gd name="connsiteX52" fmla="*/ 357187 w 424841"/>
              <a:gd name="connsiteY52" fmla="*/ 7144 h 452757"/>
              <a:gd name="connsiteX53" fmla="*/ 328612 w 424841"/>
              <a:gd name="connsiteY53" fmla="*/ 11906 h 452757"/>
              <a:gd name="connsiteX54" fmla="*/ 311943 w 424841"/>
              <a:gd name="connsiteY54" fmla="*/ 21431 h 452757"/>
              <a:gd name="connsiteX55" fmla="*/ 288131 w 424841"/>
              <a:gd name="connsiteY55" fmla="*/ 23813 h 452757"/>
              <a:gd name="connsiteX56" fmla="*/ 278606 w 424841"/>
              <a:gd name="connsiteY56" fmla="*/ 26194 h 452757"/>
              <a:gd name="connsiteX57" fmla="*/ 271462 w 424841"/>
              <a:gd name="connsiteY57" fmla="*/ 28575 h 452757"/>
              <a:gd name="connsiteX58" fmla="*/ 257175 w 424841"/>
              <a:gd name="connsiteY58" fmla="*/ 30956 h 452757"/>
              <a:gd name="connsiteX59" fmla="*/ 247650 w 424841"/>
              <a:gd name="connsiteY59" fmla="*/ 33338 h 452757"/>
              <a:gd name="connsiteX60" fmla="*/ 223837 w 424841"/>
              <a:gd name="connsiteY60" fmla="*/ 38100 h 452757"/>
              <a:gd name="connsiteX61" fmla="*/ 214312 w 424841"/>
              <a:gd name="connsiteY61" fmla="*/ 42863 h 452757"/>
              <a:gd name="connsiteX62" fmla="*/ 190500 w 424841"/>
              <a:gd name="connsiteY62" fmla="*/ 50006 h 452757"/>
              <a:gd name="connsiteX63" fmla="*/ 180975 w 424841"/>
              <a:gd name="connsiteY63" fmla="*/ 57150 h 452757"/>
              <a:gd name="connsiteX64" fmla="*/ 173831 w 424841"/>
              <a:gd name="connsiteY64" fmla="*/ 61913 h 452757"/>
              <a:gd name="connsiteX65" fmla="*/ 140493 w 424841"/>
              <a:gd name="connsiteY65" fmla="*/ 64294 h 452757"/>
              <a:gd name="connsiteX66" fmla="*/ 128587 w 424841"/>
              <a:gd name="connsiteY66" fmla="*/ 66675 h 452757"/>
              <a:gd name="connsiteX67" fmla="*/ 47625 w 424841"/>
              <a:gd name="connsiteY67" fmla="*/ 73819 h 452757"/>
              <a:gd name="connsiteX68" fmla="*/ 0 w 424841"/>
              <a:gd name="connsiteY68" fmla="*/ 88106 h 452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24841" h="452757">
                <a:moveTo>
                  <a:pt x="0" y="88106"/>
                </a:moveTo>
                <a:lnTo>
                  <a:pt x="0" y="88106"/>
                </a:lnTo>
                <a:cubicBezTo>
                  <a:pt x="5433" y="142438"/>
                  <a:pt x="-501" y="86478"/>
                  <a:pt x="4762" y="128588"/>
                </a:cubicBezTo>
                <a:cubicBezTo>
                  <a:pt x="6173" y="139879"/>
                  <a:pt x="6531" y="150946"/>
                  <a:pt x="9525" y="161925"/>
                </a:cubicBezTo>
                <a:cubicBezTo>
                  <a:pt x="10846" y="166768"/>
                  <a:pt x="12845" y="171404"/>
                  <a:pt x="14287" y="176213"/>
                </a:cubicBezTo>
                <a:cubicBezTo>
                  <a:pt x="15227" y="179348"/>
                  <a:pt x="15982" y="182538"/>
                  <a:pt x="16668" y="185738"/>
                </a:cubicBezTo>
                <a:cubicBezTo>
                  <a:pt x="18364" y="193653"/>
                  <a:pt x="21431" y="209550"/>
                  <a:pt x="21431" y="209550"/>
                </a:cubicBezTo>
                <a:cubicBezTo>
                  <a:pt x="19843" y="216694"/>
                  <a:pt x="18314" y="223850"/>
                  <a:pt x="16668" y="230981"/>
                </a:cubicBezTo>
                <a:cubicBezTo>
                  <a:pt x="15932" y="234170"/>
                  <a:pt x="14997" y="237311"/>
                  <a:pt x="14287" y="240506"/>
                </a:cubicBezTo>
                <a:cubicBezTo>
                  <a:pt x="13409" y="244457"/>
                  <a:pt x="12700" y="248444"/>
                  <a:pt x="11906" y="252413"/>
                </a:cubicBezTo>
                <a:cubicBezTo>
                  <a:pt x="19484" y="263779"/>
                  <a:pt x="16767" y="264286"/>
                  <a:pt x="38100" y="257175"/>
                </a:cubicBezTo>
                <a:cubicBezTo>
                  <a:pt x="41295" y="256110"/>
                  <a:pt x="42441" y="251899"/>
                  <a:pt x="45243" y="250031"/>
                </a:cubicBezTo>
                <a:cubicBezTo>
                  <a:pt x="47332" y="248639"/>
                  <a:pt x="50142" y="248772"/>
                  <a:pt x="52387" y="247650"/>
                </a:cubicBezTo>
                <a:cubicBezTo>
                  <a:pt x="54947" y="246370"/>
                  <a:pt x="56971" y="244168"/>
                  <a:pt x="59531" y="242888"/>
                </a:cubicBezTo>
                <a:cubicBezTo>
                  <a:pt x="65531" y="239888"/>
                  <a:pt x="74138" y="236881"/>
                  <a:pt x="80962" y="235744"/>
                </a:cubicBezTo>
                <a:cubicBezTo>
                  <a:pt x="87274" y="234692"/>
                  <a:pt x="93662" y="234157"/>
                  <a:pt x="100012" y="233363"/>
                </a:cubicBezTo>
                <a:cubicBezTo>
                  <a:pt x="104202" y="254317"/>
                  <a:pt x="100838" y="236347"/>
                  <a:pt x="104775" y="261938"/>
                </a:cubicBezTo>
                <a:cubicBezTo>
                  <a:pt x="105509" y="266710"/>
                  <a:pt x="105629" y="271645"/>
                  <a:pt x="107156" y="276225"/>
                </a:cubicBezTo>
                <a:cubicBezTo>
                  <a:pt x="108061" y="278940"/>
                  <a:pt x="110331" y="280988"/>
                  <a:pt x="111918" y="283369"/>
                </a:cubicBezTo>
                <a:cubicBezTo>
                  <a:pt x="124572" y="340307"/>
                  <a:pt x="110528" y="274525"/>
                  <a:pt x="119062" y="321469"/>
                </a:cubicBezTo>
                <a:cubicBezTo>
                  <a:pt x="119647" y="324689"/>
                  <a:pt x="120905" y="327766"/>
                  <a:pt x="121443" y="330994"/>
                </a:cubicBezTo>
                <a:cubicBezTo>
                  <a:pt x="122851" y="339441"/>
                  <a:pt x="123960" y="355345"/>
                  <a:pt x="126206" y="364331"/>
                </a:cubicBezTo>
                <a:cubicBezTo>
                  <a:pt x="130031" y="379634"/>
                  <a:pt x="133222" y="382218"/>
                  <a:pt x="140493" y="397669"/>
                </a:cubicBezTo>
                <a:cubicBezTo>
                  <a:pt x="143822" y="404742"/>
                  <a:pt x="147115" y="411842"/>
                  <a:pt x="150018" y="419100"/>
                </a:cubicBezTo>
                <a:cubicBezTo>
                  <a:pt x="158615" y="440591"/>
                  <a:pt x="149730" y="426654"/>
                  <a:pt x="161925" y="442913"/>
                </a:cubicBezTo>
                <a:cubicBezTo>
                  <a:pt x="162719" y="446088"/>
                  <a:pt x="161159" y="451539"/>
                  <a:pt x="164306" y="452438"/>
                </a:cubicBezTo>
                <a:cubicBezTo>
                  <a:pt x="169133" y="453817"/>
                  <a:pt x="174416" y="450460"/>
                  <a:pt x="178593" y="447675"/>
                </a:cubicBezTo>
                <a:cubicBezTo>
                  <a:pt x="223727" y="417586"/>
                  <a:pt x="190229" y="435724"/>
                  <a:pt x="223837" y="423863"/>
                </a:cubicBezTo>
                <a:cubicBezTo>
                  <a:pt x="231899" y="421018"/>
                  <a:pt x="240004" y="418162"/>
                  <a:pt x="247650" y="414338"/>
                </a:cubicBezTo>
                <a:cubicBezTo>
                  <a:pt x="250825" y="412750"/>
                  <a:pt x="253775" y="410595"/>
                  <a:pt x="257175" y="409575"/>
                </a:cubicBezTo>
                <a:cubicBezTo>
                  <a:pt x="261799" y="408188"/>
                  <a:pt x="266749" y="408241"/>
                  <a:pt x="271462" y="407194"/>
                </a:cubicBezTo>
                <a:cubicBezTo>
                  <a:pt x="273912" y="406650"/>
                  <a:pt x="276125" y="405195"/>
                  <a:pt x="278606" y="404813"/>
                </a:cubicBezTo>
                <a:cubicBezTo>
                  <a:pt x="286490" y="403600"/>
                  <a:pt x="294511" y="403485"/>
                  <a:pt x="302418" y="402431"/>
                </a:cubicBezTo>
                <a:cubicBezTo>
                  <a:pt x="306430" y="401896"/>
                  <a:pt x="310291" y="400386"/>
                  <a:pt x="314325" y="400050"/>
                </a:cubicBezTo>
                <a:cubicBezTo>
                  <a:pt x="329375" y="398796"/>
                  <a:pt x="344487" y="398463"/>
                  <a:pt x="359568" y="397669"/>
                </a:cubicBezTo>
                <a:cubicBezTo>
                  <a:pt x="360648" y="397489"/>
                  <a:pt x="377430" y="395456"/>
                  <a:pt x="381000" y="392906"/>
                </a:cubicBezTo>
                <a:cubicBezTo>
                  <a:pt x="384654" y="390296"/>
                  <a:pt x="386509" y="385389"/>
                  <a:pt x="390525" y="383381"/>
                </a:cubicBezTo>
                <a:cubicBezTo>
                  <a:pt x="396379" y="380454"/>
                  <a:pt x="409575" y="378619"/>
                  <a:pt x="409575" y="378619"/>
                </a:cubicBezTo>
                <a:cubicBezTo>
                  <a:pt x="438352" y="359431"/>
                  <a:pt x="418357" y="375681"/>
                  <a:pt x="414337" y="295275"/>
                </a:cubicBezTo>
                <a:cubicBezTo>
                  <a:pt x="414057" y="289669"/>
                  <a:pt x="413057" y="284110"/>
                  <a:pt x="411956" y="278606"/>
                </a:cubicBezTo>
                <a:cubicBezTo>
                  <a:pt x="411209" y="274873"/>
                  <a:pt x="405421" y="261078"/>
                  <a:pt x="404812" y="259556"/>
                </a:cubicBezTo>
                <a:cubicBezTo>
                  <a:pt x="398921" y="230098"/>
                  <a:pt x="406154" y="266933"/>
                  <a:pt x="400050" y="233363"/>
                </a:cubicBezTo>
                <a:cubicBezTo>
                  <a:pt x="399326" y="229381"/>
                  <a:pt x="398284" y="225457"/>
                  <a:pt x="397668" y="221456"/>
                </a:cubicBezTo>
                <a:cubicBezTo>
                  <a:pt x="396695" y="215131"/>
                  <a:pt x="396432" y="208702"/>
                  <a:pt x="395287" y="202406"/>
                </a:cubicBezTo>
                <a:cubicBezTo>
                  <a:pt x="394838" y="199937"/>
                  <a:pt x="393515" y="197698"/>
                  <a:pt x="392906" y="195263"/>
                </a:cubicBezTo>
                <a:cubicBezTo>
                  <a:pt x="391924" y="191336"/>
                  <a:pt x="391319" y="187325"/>
                  <a:pt x="390525" y="183356"/>
                </a:cubicBezTo>
                <a:cubicBezTo>
                  <a:pt x="391319" y="138112"/>
                  <a:pt x="391399" y="92851"/>
                  <a:pt x="392906" y="47625"/>
                </a:cubicBezTo>
                <a:cubicBezTo>
                  <a:pt x="392990" y="45116"/>
                  <a:pt x="394838" y="42951"/>
                  <a:pt x="395287" y="40481"/>
                </a:cubicBezTo>
                <a:cubicBezTo>
                  <a:pt x="396432" y="34185"/>
                  <a:pt x="396695" y="27756"/>
                  <a:pt x="397668" y="21431"/>
                </a:cubicBezTo>
                <a:cubicBezTo>
                  <a:pt x="399309" y="10763"/>
                  <a:pt x="399535" y="11070"/>
                  <a:pt x="402431" y="2381"/>
                </a:cubicBezTo>
                <a:cubicBezTo>
                  <a:pt x="399256" y="1587"/>
                  <a:pt x="396179" y="0"/>
                  <a:pt x="392906" y="0"/>
                </a:cubicBezTo>
                <a:cubicBezTo>
                  <a:pt x="384201" y="0"/>
                  <a:pt x="373113" y="2254"/>
                  <a:pt x="364331" y="4763"/>
                </a:cubicBezTo>
                <a:cubicBezTo>
                  <a:pt x="361917" y="5453"/>
                  <a:pt x="359648" y="6652"/>
                  <a:pt x="357187" y="7144"/>
                </a:cubicBezTo>
                <a:cubicBezTo>
                  <a:pt x="347718" y="9038"/>
                  <a:pt x="328612" y="11906"/>
                  <a:pt x="328612" y="11906"/>
                </a:cubicBezTo>
                <a:cubicBezTo>
                  <a:pt x="324667" y="14536"/>
                  <a:pt x="316398" y="20476"/>
                  <a:pt x="311943" y="21431"/>
                </a:cubicBezTo>
                <a:cubicBezTo>
                  <a:pt x="304143" y="23102"/>
                  <a:pt x="296068" y="23019"/>
                  <a:pt x="288131" y="23813"/>
                </a:cubicBezTo>
                <a:cubicBezTo>
                  <a:pt x="284956" y="24607"/>
                  <a:pt x="281753" y="25295"/>
                  <a:pt x="278606" y="26194"/>
                </a:cubicBezTo>
                <a:cubicBezTo>
                  <a:pt x="276192" y="26884"/>
                  <a:pt x="273912" y="28031"/>
                  <a:pt x="271462" y="28575"/>
                </a:cubicBezTo>
                <a:cubicBezTo>
                  <a:pt x="266749" y="29622"/>
                  <a:pt x="261909" y="30009"/>
                  <a:pt x="257175" y="30956"/>
                </a:cubicBezTo>
                <a:cubicBezTo>
                  <a:pt x="253966" y="31598"/>
                  <a:pt x="250859" y="32696"/>
                  <a:pt x="247650" y="33338"/>
                </a:cubicBezTo>
                <a:cubicBezTo>
                  <a:pt x="218432" y="39182"/>
                  <a:pt x="245978" y="32565"/>
                  <a:pt x="223837" y="38100"/>
                </a:cubicBezTo>
                <a:cubicBezTo>
                  <a:pt x="220662" y="39688"/>
                  <a:pt x="217608" y="41545"/>
                  <a:pt x="214312" y="42863"/>
                </a:cubicBezTo>
                <a:cubicBezTo>
                  <a:pt x="204652" y="46727"/>
                  <a:pt x="199855" y="47668"/>
                  <a:pt x="190500" y="50006"/>
                </a:cubicBezTo>
                <a:cubicBezTo>
                  <a:pt x="187325" y="52387"/>
                  <a:pt x="184204" y="54843"/>
                  <a:pt x="180975" y="57150"/>
                </a:cubicBezTo>
                <a:cubicBezTo>
                  <a:pt x="178646" y="58814"/>
                  <a:pt x="176650" y="61416"/>
                  <a:pt x="173831" y="61913"/>
                </a:cubicBezTo>
                <a:cubicBezTo>
                  <a:pt x="162860" y="63849"/>
                  <a:pt x="151606" y="63500"/>
                  <a:pt x="140493" y="64294"/>
                </a:cubicBezTo>
                <a:cubicBezTo>
                  <a:pt x="136524" y="65088"/>
                  <a:pt x="132613" y="66262"/>
                  <a:pt x="128587" y="66675"/>
                </a:cubicBezTo>
                <a:cubicBezTo>
                  <a:pt x="101636" y="69439"/>
                  <a:pt x="47625" y="73819"/>
                  <a:pt x="47625" y="73819"/>
                </a:cubicBezTo>
                <a:cubicBezTo>
                  <a:pt x="35458" y="92069"/>
                  <a:pt x="7937" y="85725"/>
                  <a:pt x="0" y="88106"/>
                </a:cubicBezTo>
                <a:close/>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3" name="Fußzeilenplatzhalter 1">
            <a:extLst>
              <a:ext uri="{FF2B5EF4-FFF2-40B4-BE49-F238E27FC236}">
                <a16:creationId xmlns:a16="http://schemas.microsoft.com/office/drawing/2014/main" id="{632049CB-BF02-4EE7-3514-83CB4E5E9443}"/>
              </a:ext>
            </a:extLst>
          </p:cNvPr>
          <p:cNvSpPr>
            <a:spLocks noGrp="1"/>
          </p:cNvSpPr>
          <p:nvPr>
            <p:ph type="ftr" sz="quarter" idx="11"/>
          </p:nvPr>
        </p:nvSpPr>
        <p:spPr>
          <a:xfrm>
            <a:off x="4960800" y="6356350"/>
            <a:ext cx="2880000" cy="360000"/>
          </a:xfrm>
        </p:spPr>
        <p:txBody>
          <a:bodyPr/>
          <a:lstStyle/>
          <a:p>
            <a:r>
              <a:rPr lang="de-CH" dirty="0"/>
              <a:t>Lehrgang Biodiversitätsberatung</a:t>
            </a:r>
          </a:p>
        </p:txBody>
      </p:sp>
      <p:sp>
        <p:nvSpPr>
          <p:cNvPr id="9" name="Foliennummernplatzhalter 8">
            <a:extLst>
              <a:ext uri="{FF2B5EF4-FFF2-40B4-BE49-F238E27FC236}">
                <a16:creationId xmlns:a16="http://schemas.microsoft.com/office/drawing/2014/main" id="{AF4697F7-C597-5C3E-CA05-FA6AE83E8921}"/>
              </a:ext>
            </a:extLst>
          </p:cNvPr>
          <p:cNvSpPr>
            <a:spLocks noGrp="1"/>
          </p:cNvSpPr>
          <p:nvPr>
            <p:ph type="sldNum" sz="quarter" idx="4"/>
          </p:nvPr>
        </p:nvSpPr>
        <p:spPr>
          <a:xfrm>
            <a:off x="8076382" y="6356350"/>
            <a:ext cx="476697" cy="360000"/>
          </a:xfrm>
        </p:spPr>
        <p:txBody>
          <a:bodyPr/>
          <a:lstStyle/>
          <a:p>
            <a:fld id="{8543D2B0-58C7-4711-8976-E7A128C2074B}" type="slidenum">
              <a:rPr lang="de-CH" smtClean="0"/>
              <a:t>54</a:t>
            </a:fld>
            <a:endParaRPr lang="de-CH" dirty="0"/>
          </a:p>
        </p:txBody>
      </p:sp>
      <p:pic>
        <p:nvPicPr>
          <p:cNvPr id="5" name="Grafik 4">
            <a:extLst>
              <a:ext uri="{FF2B5EF4-FFF2-40B4-BE49-F238E27FC236}">
                <a16:creationId xmlns:a16="http://schemas.microsoft.com/office/drawing/2014/main" id="{D632E4C5-7745-0584-2532-113C7BE966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8649" y="1369044"/>
            <a:ext cx="7400159" cy="4868268"/>
          </a:xfrm>
          <a:prstGeom prst="rect">
            <a:avLst/>
          </a:prstGeom>
        </p:spPr>
      </p:pic>
      <p:sp>
        <p:nvSpPr>
          <p:cNvPr id="6" name="Textfeld 5">
            <a:extLst>
              <a:ext uri="{FF2B5EF4-FFF2-40B4-BE49-F238E27FC236}">
                <a16:creationId xmlns:a16="http://schemas.microsoft.com/office/drawing/2014/main" id="{9D7814CA-C68A-41CA-BA79-E47CC99B5387}"/>
              </a:ext>
            </a:extLst>
          </p:cNvPr>
          <p:cNvSpPr txBox="1"/>
          <p:nvPr/>
        </p:nvSpPr>
        <p:spPr>
          <a:xfrm>
            <a:off x="6823427" y="5999312"/>
            <a:ext cx="1252955" cy="184666"/>
          </a:xfrm>
          <a:prstGeom prst="rect">
            <a:avLst/>
          </a:prstGeom>
          <a:solidFill>
            <a:schemeClr val="bg1"/>
          </a:solidFill>
          <a:ln>
            <a:solidFill>
              <a:schemeClr val="tx1"/>
            </a:solidFill>
          </a:ln>
        </p:spPr>
        <p:txBody>
          <a:bodyPr wrap="square" rtlCol="0">
            <a:spAutoFit/>
          </a:bodyPr>
          <a:lstStyle/>
          <a:p>
            <a:r>
              <a:rPr lang="en-US" sz="600" dirty="0"/>
              <a:t>Quelle: https://map.geo.admin.ch</a:t>
            </a:r>
            <a:endParaRPr lang="de-CH" sz="600" dirty="0"/>
          </a:p>
        </p:txBody>
      </p:sp>
      <p:sp>
        <p:nvSpPr>
          <p:cNvPr id="7" name="Textfeld 6">
            <a:extLst>
              <a:ext uri="{FF2B5EF4-FFF2-40B4-BE49-F238E27FC236}">
                <a16:creationId xmlns:a16="http://schemas.microsoft.com/office/drawing/2014/main" id="{1B6820A3-4EA1-885D-9F61-62FC36C94FBC}"/>
              </a:ext>
            </a:extLst>
          </p:cNvPr>
          <p:cNvSpPr txBox="1"/>
          <p:nvPr/>
        </p:nvSpPr>
        <p:spPr>
          <a:xfrm>
            <a:off x="3199954" y="1322525"/>
            <a:ext cx="2422683" cy="1131079"/>
          </a:xfrm>
          <a:prstGeom prst="rect">
            <a:avLst/>
          </a:prstGeom>
          <a:solidFill>
            <a:schemeClr val="bg1"/>
          </a:solidFill>
          <a:ln>
            <a:solidFill>
              <a:schemeClr val="tx1"/>
            </a:solidFill>
          </a:ln>
        </p:spPr>
        <p:txBody>
          <a:bodyPr wrap="square" rtlCol="0">
            <a:spAutoFit/>
          </a:bodyPr>
          <a:lstStyle/>
          <a:p>
            <a:r>
              <a:rPr lang="en-US" sz="1350" dirty="0" err="1">
                <a:latin typeface="Arial" panose="020B0604020202020204" pitchFamily="34" charset="0"/>
                <a:cs typeface="Arial" panose="020B0604020202020204" pitchFamily="34" charset="0"/>
              </a:rPr>
              <a:t>Zeitreise</a:t>
            </a:r>
            <a:r>
              <a:rPr lang="en-US" sz="1350" dirty="0">
                <a:latin typeface="Arial" panose="020B0604020202020204" pitchFamily="34" charset="0"/>
                <a:cs typeface="Arial" panose="020B0604020202020204" pitchFamily="34" charset="0"/>
              </a:rPr>
              <a:t> auf map.geo.admin.ch</a:t>
            </a:r>
          </a:p>
          <a:p>
            <a:endParaRPr lang="en-US" sz="1350" dirty="0">
              <a:latin typeface="Arial" panose="020B0604020202020204" pitchFamily="34" charset="0"/>
              <a:cs typeface="Arial" panose="020B0604020202020204" pitchFamily="34" charset="0"/>
            </a:endParaRPr>
          </a:p>
          <a:p>
            <a:r>
              <a:rPr lang="en-US" sz="1350" dirty="0" err="1">
                <a:latin typeface="Arial" panose="020B0604020202020204" pitchFamily="34" charset="0"/>
                <a:cs typeface="Arial" panose="020B0604020202020204" pitchFamily="34" charset="0"/>
              </a:rPr>
              <a:t>Othmarsingen</a:t>
            </a:r>
            <a:endParaRPr lang="en-US" sz="1350" dirty="0">
              <a:latin typeface="Arial" panose="020B0604020202020204" pitchFamily="34" charset="0"/>
              <a:cs typeface="Arial" panose="020B0604020202020204" pitchFamily="34" charset="0"/>
            </a:endParaRPr>
          </a:p>
          <a:p>
            <a:r>
              <a:rPr lang="en-US" sz="1350" dirty="0">
                <a:latin typeface="Arial" panose="020B0604020202020204" pitchFamily="34" charset="0"/>
                <a:cs typeface="Arial" panose="020B0604020202020204" pitchFamily="34" charset="0"/>
              </a:rPr>
              <a:t>1888 </a:t>
            </a:r>
            <a:endParaRPr lang="de-CH" sz="1350" dirty="0">
              <a:latin typeface="Arial" panose="020B0604020202020204" pitchFamily="34" charset="0"/>
              <a:cs typeface="Arial" panose="020B0604020202020204" pitchFamily="34" charset="0"/>
            </a:endParaRPr>
          </a:p>
        </p:txBody>
      </p:sp>
      <p:sp>
        <p:nvSpPr>
          <p:cNvPr id="4" name="Pfeil: nach rechts 3">
            <a:extLst>
              <a:ext uri="{FF2B5EF4-FFF2-40B4-BE49-F238E27FC236}">
                <a16:creationId xmlns:a16="http://schemas.microsoft.com/office/drawing/2014/main" id="{3AB1B619-FFF7-CB8E-157B-7A4DBB097943}"/>
              </a:ext>
            </a:extLst>
          </p:cNvPr>
          <p:cNvSpPr/>
          <p:nvPr/>
        </p:nvSpPr>
        <p:spPr>
          <a:xfrm rot="19130121">
            <a:off x="2610651" y="2931914"/>
            <a:ext cx="1038138"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8" name="Pfeil: nach rechts 7">
            <a:extLst>
              <a:ext uri="{FF2B5EF4-FFF2-40B4-BE49-F238E27FC236}">
                <a16:creationId xmlns:a16="http://schemas.microsoft.com/office/drawing/2014/main" id="{60E6FEE9-8470-D60E-0C07-6B2AA19BFBD8}"/>
              </a:ext>
            </a:extLst>
          </p:cNvPr>
          <p:cNvSpPr/>
          <p:nvPr/>
        </p:nvSpPr>
        <p:spPr>
          <a:xfrm rot="19293504">
            <a:off x="4243587" y="3647795"/>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10" name="Pfeil: nach rechts 9">
            <a:extLst>
              <a:ext uri="{FF2B5EF4-FFF2-40B4-BE49-F238E27FC236}">
                <a16:creationId xmlns:a16="http://schemas.microsoft.com/office/drawing/2014/main" id="{4D66C61D-9858-AA0B-1F76-F11DB01B4A1D}"/>
              </a:ext>
            </a:extLst>
          </p:cNvPr>
          <p:cNvSpPr/>
          <p:nvPr/>
        </p:nvSpPr>
        <p:spPr>
          <a:xfrm rot="19293504">
            <a:off x="4803182" y="5174517"/>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11" name="Textfeld 10">
            <a:extLst>
              <a:ext uri="{FF2B5EF4-FFF2-40B4-BE49-F238E27FC236}">
                <a16:creationId xmlns:a16="http://schemas.microsoft.com/office/drawing/2014/main" id="{B5F7E971-E69F-332D-3C3C-033963B110C5}"/>
              </a:ext>
            </a:extLst>
          </p:cNvPr>
          <p:cNvSpPr txBox="1"/>
          <p:nvPr/>
        </p:nvSpPr>
        <p:spPr>
          <a:xfrm>
            <a:off x="828428" y="4026259"/>
            <a:ext cx="3183975" cy="2308324"/>
          </a:xfrm>
          <a:prstGeom prst="rect">
            <a:avLst/>
          </a:prstGeom>
          <a:solidFill>
            <a:srgbClr val="FFC000"/>
          </a:solidFill>
          <a:ln>
            <a:solidFill>
              <a:schemeClr val="tx1"/>
            </a:solidFill>
          </a:ln>
        </p:spPr>
        <p:txBody>
          <a:bodyPr wrap="square" rtlCol="0">
            <a:spAutoFit/>
          </a:bodyPr>
          <a:lstStyle/>
          <a:p>
            <a:r>
              <a:rPr lang="en-US" dirty="0" err="1">
                <a:latin typeface="Arial" panose="020B0604020202020204" pitchFamily="34" charset="0"/>
                <a:cs typeface="Arial" panose="020B0604020202020204" pitchFamily="34" charset="0"/>
              </a:rPr>
              <a:t>Mäandrierende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Bünz</a:t>
            </a:r>
            <a:r>
              <a:rPr lang="de-CH" dirty="0">
                <a:latin typeface="Arial" panose="020B0604020202020204" pitchFamily="34" charset="0"/>
                <a:cs typeface="Arial" panose="020B0604020202020204" pitchFamily="34" charset="0"/>
              </a:rPr>
              <a:t> mit Feuchtgebieten oder </a:t>
            </a:r>
            <a:r>
              <a:rPr lang="de-CH" dirty="0" err="1">
                <a:latin typeface="Arial" panose="020B0604020202020204" pitchFamily="34" charset="0"/>
                <a:cs typeface="Arial" panose="020B0604020202020204" pitchFamily="34" charset="0"/>
              </a:rPr>
              <a:t>Wässermatten</a:t>
            </a:r>
            <a:r>
              <a:rPr lang="de-CH" dirty="0">
                <a:latin typeface="Arial" panose="020B0604020202020204" pitchFamily="34" charset="0"/>
                <a:cs typeface="Arial" panose="020B0604020202020204" pitchFamily="34" charset="0"/>
              </a:rPr>
              <a:t> im Talboden.</a:t>
            </a:r>
          </a:p>
          <a:p>
            <a:r>
              <a:rPr lang="de-CH" dirty="0">
                <a:latin typeface="Arial" panose="020B0604020202020204" pitchFamily="34" charset="0"/>
                <a:cs typeface="Arial" panose="020B0604020202020204" pitchFamily="34" charset="0"/>
              </a:rPr>
              <a:t>Hier ist der richtige Ort für Ersatzlebensräume inkl. ihre Strukturen und Übergänge: Feuchtgebiete und Amphibienlaichgewässer.</a:t>
            </a:r>
            <a:endParaRPr lang="en-US" dirty="0">
              <a:latin typeface="Arial" panose="020B0604020202020204" pitchFamily="34" charset="0"/>
              <a:cs typeface="Arial" panose="020B0604020202020204" pitchFamily="34" charset="0"/>
            </a:endParaRPr>
          </a:p>
        </p:txBody>
      </p:sp>
      <p:sp>
        <p:nvSpPr>
          <p:cNvPr id="2" name="Titel 1">
            <a:extLst>
              <a:ext uri="{FF2B5EF4-FFF2-40B4-BE49-F238E27FC236}">
                <a16:creationId xmlns:a16="http://schemas.microsoft.com/office/drawing/2014/main" id="{30159C71-3AB7-C16E-4E06-646B2410FDA8}"/>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90358813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ihandform: Form 12">
            <a:extLst>
              <a:ext uri="{FF2B5EF4-FFF2-40B4-BE49-F238E27FC236}">
                <a16:creationId xmlns:a16="http://schemas.microsoft.com/office/drawing/2014/main" id="{8CBF2E67-3E33-97ED-D5B2-2FC382C177BB}"/>
              </a:ext>
            </a:extLst>
          </p:cNvPr>
          <p:cNvSpPr/>
          <p:nvPr/>
        </p:nvSpPr>
        <p:spPr>
          <a:xfrm>
            <a:off x="5409960" y="4653136"/>
            <a:ext cx="424841" cy="452757"/>
          </a:xfrm>
          <a:custGeom>
            <a:avLst/>
            <a:gdLst>
              <a:gd name="connsiteX0" fmla="*/ 0 w 424841"/>
              <a:gd name="connsiteY0" fmla="*/ 88106 h 452757"/>
              <a:gd name="connsiteX1" fmla="*/ 0 w 424841"/>
              <a:gd name="connsiteY1" fmla="*/ 88106 h 452757"/>
              <a:gd name="connsiteX2" fmla="*/ 4762 w 424841"/>
              <a:gd name="connsiteY2" fmla="*/ 128588 h 452757"/>
              <a:gd name="connsiteX3" fmla="*/ 9525 w 424841"/>
              <a:gd name="connsiteY3" fmla="*/ 161925 h 452757"/>
              <a:gd name="connsiteX4" fmla="*/ 14287 w 424841"/>
              <a:gd name="connsiteY4" fmla="*/ 176213 h 452757"/>
              <a:gd name="connsiteX5" fmla="*/ 16668 w 424841"/>
              <a:gd name="connsiteY5" fmla="*/ 185738 h 452757"/>
              <a:gd name="connsiteX6" fmla="*/ 21431 w 424841"/>
              <a:gd name="connsiteY6" fmla="*/ 209550 h 452757"/>
              <a:gd name="connsiteX7" fmla="*/ 16668 w 424841"/>
              <a:gd name="connsiteY7" fmla="*/ 230981 h 452757"/>
              <a:gd name="connsiteX8" fmla="*/ 14287 w 424841"/>
              <a:gd name="connsiteY8" fmla="*/ 240506 h 452757"/>
              <a:gd name="connsiteX9" fmla="*/ 11906 w 424841"/>
              <a:gd name="connsiteY9" fmla="*/ 252413 h 452757"/>
              <a:gd name="connsiteX10" fmla="*/ 38100 w 424841"/>
              <a:gd name="connsiteY10" fmla="*/ 257175 h 452757"/>
              <a:gd name="connsiteX11" fmla="*/ 45243 w 424841"/>
              <a:gd name="connsiteY11" fmla="*/ 250031 h 452757"/>
              <a:gd name="connsiteX12" fmla="*/ 52387 w 424841"/>
              <a:gd name="connsiteY12" fmla="*/ 247650 h 452757"/>
              <a:gd name="connsiteX13" fmla="*/ 59531 w 424841"/>
              <a:gd name="connsiteY13" fmla="*/ 242888 h 452757"/>
              <a:gd name="connsiteX14" fmla="*/ 80962 w 424841"/>
              <a:gd name="connsiteY14" fmla="*/ 235744 h 452757"/>
              <a:gd name="connsiteX15" fmla="*/ 100012 w 424841"/>
              <a:gd name="connsiteY15" fmla="*/ 233363 h 452757"/>
              <a:gd name="connsiteX16" fmla="*/ 104775 w 424841"/>
              <a:gd name="connsiteY16" fmla="*/ 261938 h 452757"/>
              <a:gd name="connsiteX17" fmla="*/ 107156 w 424841"/>
              <a:gd name="connsiteY17" fmla="*/ 276225 h 452757"/>
              <a:gd name="connsiteX18" fmla="*/ 111918 w 424841"/>
              <a:gd name="connsiteY18" fmla="*/ 283369 h 452757"/>
              <a:gd name="connsiteX19" fmla="*/ 119062 w 424841"/>
              <a:gd name="connsiteY19" fmla="*/ 321469 h 452757"/>
              <a:gd name="connsiteX20" fmla="*/ 121443 w 424841"/>
              <a:gd name="connsiteY20" fmla="*/ 330994 h 452757"/>
              <a:gd name="connsiteX21" fmla="*/ 126206 w 424841"/>
              <a:gd name="connsiteY21" fmla="*/ 364331 h 452757"/>
              <a:gd name="connsiteX22" fmla="*/ 140493 w 424841"/>
              <a:gd name="connsiteY22" fmla="*/ 397669 h 452757"/>
              <a:gd name="connsiteX23" fmla="*/ 150018 w 424841"/>
              <a:gd name="connsiteY23" fmla="*/ 419100 h 452757"/>
              <a:gd name="connsiteX24" fmla="*/ 161925 w 424841"/>
              <a:gd name="connsiteY24" fmla="*/ 442913 h 452757"/>
              <a:gd name="connsiteX25" fmla="*/ 164306 w 424841"/>
              <a:gd name="connsiteY25" fmla="*/ 452438 h 452757"/>
              <a:gd name="connsiteX26" fmla="*/ 178593 w 424841"/>
              <a:gd name="connsiteY26" fmla="*/ 447675 h 452757"/>
              <a:gd name="connsiteX27" fmla="*/ 223837 w 424841"/>
              <a:gd name="connsiteY27" fmla="*/ 423863 h 452757"/>
              <a:gd name="connsiteX28" fmla="*/ 247650 w 424841"/>
              <a:gd name="connsiteY28" fmla="*/ 414338 h 452757"/>
              <a:gd name="connsiteX29" fmla="*/ 257175 w 424841"/>
              <a:gd name="connsiteY29" fmla="*/ 409575 h 452757"/>
              <a:gd name="connsiteX30" fmla="*/ 271462 w 424841"/>
              <a:gd name="connsiteY30" fmla="*/ 407194 h 452757"/>
              <a:gd name="connsiteX31" fmla="*/ 278606 w 424841"/>
              <a:gd name="connsiteY31" fmla="*/ 404813 h 452757"/>
              <a:gd name="connsiteX32" fmla="*/ 302418 w 424841"/>
              <a:gd name="connsiteY32" fmla="*/ 402431 h 452757"/>
              <a:gd name="connsiteX33" fmla="*/ 314325 w 424841"/>
              <a:gd name="connsiteY33" fmla="*/ 400050 h 452757"/>
              <a:gd name="connsiteX34" fmla="*/ 359568 w 424841"/>
              <a:gd name="connsiteY34" fmla="*/ 397669 h 452757"/>
              <a:gd name="connsiteX35" fmla="*/ 381000 w 424841"/>
              <a:gd name="connsiteY35" fmla="*/ 392906 h 452757"/>
              <a:gd name="connsiteX36" fmla="*/ 390525 w 424841"/>
              <a:gd name="connsiteY36" fmla="*/ 383381 h 452757"/>
              <a:gd name="connsiteX37" fmla="*/ 409575 w 424841"/>
              <a:gd name="connsiteY37" fmla="*/ 378619 h 452757"/>
              <a:gd name="connsiteX38" fmla="*/ 414337 w 424841"/>
              <a:gd name="connsiteY38" fmla="*/ 295275 h 452757"/>
              <a:gd name="connsiteX39" fmla="*/ 411956 w 424841"/>
              <a:gd name="connsiteY39" fmla="*/ 278606 h 452757"/>
              <a:gd name="connsiteX40" fmla="*/ 404812 w 424841"/>
              <a:gd name="connsiteY40" fmla="*/ 259556 h 452757"/>
              <a:gd name="connsiteX41" fmla="*/ 400050 w 424841"/>
              <a:gd name="connsiteY41" fmla="*/ 233363 h 452757"/>
              <a:gd name="connsiteX42" fmla="*/ 397668 w 424841"/>
              <a:gd name="connsiteY42" fmla="*/ 221456 h 452757"/>
              <a:gd name="connsiteX43" fmla="*/ 395287 w 424841"/>
              <a:gd name="connsiteY43" fmla="*/ 202406 h 452757"/>
              <a:gd name="connsiteX44" fmla="*/ 392906 w 424841"/>
              <a:gd name="connsiteY44" fmla="*/ 195263 h 452757"/>
              <a:gd name="connsiteX45" fmla="*/ 390525 w 424841"/>
              <a:gd name="connsiteY45" fmla="*/ 183356 h 452757"/>
              <a:gd name="connsiteX46" fmla="*/ 392906 w 424841"/>
              <a:gd name="connsiteY46" fmla="*/ 47625 h 452757"/>
              <a:gd name="connsiteX47" fmla="*/ 395287 w 424841"/>
              <a:gd name="connsiteY47" fmla="*/ 40481 h 452757"/>
              <a:gd name="connsiteX48" fmla="*/ 397668 w 424841"/>
              <a:gd name="connsiteY48" fmla="*/ 21431 h 452757"/>
              <a:gd name="connsiteX49" fmla="*/ 402431 w 424841"/>
              <a:gd name="connsiteY49" fmla="*/ 2381 h 452757"/>
              <a:gd name="connsiteX50" fmla="*/ 392906 w 424841"/>
              <a:gd name="connsiteY50" fmla="*/ 0 h 452757"/>
              <a:gd name="connsiteX51" fmla="*/ 364331 w 424841"/>
              <a:gd name="connsiteY51" fmla="*/ 4763 h 452757"/>
              <a:gd name="connsiteX52" fmla="*/ 357187 w 424841"/>
              <a:gd name="connsiteY52" fmla="*/ 7144 h 452757"/>
              <a:gd name="connsiteX53" fmla="*/ 328612 w 424841"/>
              <a:gd name="connsiteY53" fmla="*/ 11906 h 452757"/>
              <a:gd name="connsiteX54" fmla="*/ 311943 w 424841"/>
              <a:gd name="connsiteY54" fmla="*/ 21431 h 452757"/>
              <a:gd name="connsiteX55" fmla="*/ 288131 w 424841"/>
              <a:gd name="connsiteY55" fmla="*/ 23813 h 452757"/>
              <a:gd name="connsiteX56" fmla="*/ 278606 w 424841"/>
              <a:gd name="connsiteY56" fmla="*/ 26194 h 452757"/>
              <a:gd name="connsiteX57" fmla="*/ 271462 w 424841"/>
              <a:gd name="connsiteY57" fmla="*/ 28575 h 452757"/>
              <a:gd name="connsiteX58" fmla="*/ 257175 w 424841"/>
              <a:gd name="connsiteY58" fmla="*/ 30956 h 452757"/>
              <a:gd name="connsiteX59" fmla="*/ 247650 w 424841"/>
              <a:gd name="connsiteY59" fmla="*/ 33338 h 452757"/>
              <a:gd name="connsiteX60" fmla="*/ 223837 w 424841"/>
              <a:gd name="connsiteY60" fmla="*/ 38100 h 452757"/>
              <a:gd name="connsiteX61" fmla="*/ 214312 w 424841"/>
              <a:gd name="connsiteY61" fmla="*/ 42863 h 452757"/>
              <a:gd name="connsiteX62" fmla="*/ 190500 w 424841"/>
              <a:gd name="connsiteY62" fmla="*/ 50006 h 452757"/>
              <a:gd name="connsiteX63" fmla="*/ 180975 w 424841"/>
              <a:gd name="connsiteY63" fmla="*/ 57150 h 452757"/>
              <a:gd name="connsiteX64" fmla="*/ 173831 w 424841"/>
              <a:gd name="connsiteY64" fmla="*/ 61913 h 452757"/>
              <a:gd name="connsiteX65" fmla="*/ 140493 w 424841"/>
              <a:gd name="connsiteY65" fmla="*/ 64294 h 452757"/>
              <a:gd name="connsiteX66" fmla="*/ 128587 w 424841"/>
              <a:gd name="connsiteY66" fmla="*/ 66675 h 452757"/>
              <a:gd name="connsiteX67" fmla="*/ 47625 w 424841"/>
              <a:gd name="connsiteY67" fmla="*/ 73819 h 452757"/>
              <a:gd name="connsiteX68" fmla="*/ 0 w 424841"/>
              <a:gd name="connsiteY68" fmla="*/ 88106 h 452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24841" h="452757">
                <a:moveTo>
                  <a:pt x="0" y="88106"/>
                </a:moveTo>
                <a:lnTo>
                  <a:pt x="0" y="88106"/>
                </a:lnTo>
                <a:cubicBezTo>
                  <a:pt x="5433" y="142438"/>
                  <a:pt x="-501" y="86478"/>
                  <a:pt x="4762" y="128588"/>
                </a:cubicBezTo>
                <a:cubicBezTo>
                  <a:pt x="6173" y="139879"/>
                  <a:pt x="6531" y="150946"/>
                  <a:pt x="9525" y="161925"/>
                </a:cubicBezTo>
                <a:cubicBezTo>
                  <a:pt x="10846" y="166768"/>
                  <a:pt x="12845" y="171404"/>
                  <a:pt x="14287" y="176213"/>
                </a:cubicBezTo>
                <a:cubicBezTo>
                  <a:pt x="15227" y="179348"/>
                  <a:pt x="15982" y="182538"/>
                  <a:pt x="16668" y="185738"/>
                </a:cubicBezTo>
                <a:cubicBezTo>
                  <a:pt x="18364" y="193653"/>
                  <a:pt x="21431" y="209550"/>
                  <a:pt x="21431" y="209550"/>
                </a:cubicBezTo>
                <a:cubicBezTo>
                  <a:pt x="19843" y="216694"/>
                  <a:pt x="18314" y="223850"/>
                  <a:pt x="16668" y="230981"/>
                </a:cubicBezTo>
                <a:cubicBezTo>
                  <a:pt x="15932" y="234170"/>
                  <a:pt x="14997" y="237311"/>
                  <a:pt x="14287" y="240506"/>
                </a:cubicBezTo>
                <a:cubicBezTo>
                  <a:pt x="13409" y="244457"/>
                  <a:pt x="12700" y="248444"/>
                  <a:pt x="11906" y="252413"/>
                </a:cubicBezTo>
                <a:cubicBezTo>
                  <a:pt x="19484" y="263779"/>
                  <a:pt x="16767" y="264286"/>
                  <a:pt x="38100" y="257175"/>
                </a:cubicBezTo>
                <a:cubicBezTo>
                  <a:pt x="41295" y="256110"/>
                  <a:pt x="42441" y="251899"/>
                  <a:pt x="45243" y="250031"/>
                </a:cubicBezTo>
                <a:cubicBezTo>
                  <a:pt x="47332" y="248639"/>
                  <a:pt x="50142" y="248772"/>
                  <a:pt x="52387" y="247650"/>
                </a:cubicBezTo>
                <a:cubicBezTo>
                  <a:pt x="54947" y="246370"/>
                  <a:pt x="56971" y="244168"/>
                  <a:pt x="59531" y="242888"/>
                </a:cubicBezTo>
                <a:cubicBezTo>
                  <a:pt x="65531" y="239888"/>
                  <a:pt x="74138" y="236881"/>
                  <a:pt x="80962" y="235744"/>
                </a:cubicBezTo>
                <a:cubicBezTo>
                  <a:pt x="87274" y="234692"/>
                  <a:pt x="93662" y="234157"/>
                  <a:pt x="100012" y="233363"/>
                </a:cubicBezTo>
                <a:cubicBezTo>
                  <a:pt x="104202" y="254317"/>
                  <a:pt x="100838" y="236347"/>
                  <a:pt x="104775" y="261938"/>
                </a:cubicBezTo>
                <a:cubicBezTo>
                  <a:pt x="105509" y="266710"/>
                  <a:pt x="105629" y="271645"/>
                  <a:pt x="107156" y="276225"/>
                </a:cubicBezTo>
                <a:cubicBezTo>
                  <a:pt x="108061" y="278940"/>
                  <a:pt x="110331" y="280988"/>
                  <a:pt x="111918" y="283369"/>
                </a:cubicBezTo>
                <a:cubicBezTo>
                  <a:pt x="124572" y="340307"/>
                  <a:pt x="110528" y="274525"/>
                  <a:pt x="119062" y="321469"/>
                </a:cubicBezTo>
                <a:cubicBezTo>
                  <a:pt x="119647" y="324689"/>
                  <a:pt x="120905" y="327766"/>
                  <a:pt x="121443" y="330994"/>
                </a:cubicBezTo>
                <a:cubicBezTo>
                  <a:pt x="122851" y="339441"/>
                  <a:pt x="123960" y="355345"/>
                  <a:pt x="126206" y="364331"/>
                </a:cubicBezTo>
                <a:cubicBezTo>
                  <a:pt x="130031" y="379634"/>
                  <a:pt x="133222" y="382218"/>
                  <a:pt x="140493" y="397669"/>
                </a:cubicBezTo>
                <a:cubicBezTo>
                  <a:pt x="143822" y="404742"/>
                  <a:pt x="147115" y="411842"/>
                  <a:pt x="150018" y="419100"/>
                </a:cubicBezTo>
                <a:cubicBezTo>
                  <a:pt x="158615" y="440591"/>
                  <a:pt x="149730" y="426654"/>
                  <a:pt x="161925" y="442913"/>
                </a:cubicBezTo>
                <a:cubicBezTo>
                  <a:pt x="162719" y="446088"/>
                  <a:pt x="161159" y="451539"/>
                  <a:pt x="164306" y="452438"/>
                </a:cubicBezTo>
                <a:cubicBezTo>
                  <a:pt x="169133" y="453817"/>
                  <a:pt x="174416" y="450460"/>
                  <a:pt x="178593" y="447675"/>
                </a:cubicBezTo>
                <a:cubicBezTo>
                  <a:pt x="223727" y="417586"/>
                  <a:pt x="190229" y="435724"/>
                  <a:pt x="223837" y="423863"/>
                </a:cubicBezTo>
                <a:cubicBezTo>
                  <a:pt x="231899" y="421018"/>
                  <a:pt x="240004" y="418162"/>
                  <a:pt x="247650" y="414338"/>
                </a:cubicBezTo>
                <a:cubicBezTo>
                  <a:pt x="250825" y="412750"/>
                  <a:pt x="253775" y="410595"/>
                  <a:pt x="257175" y="409575"/>
                </a:cubicBezTo>
                <a:cubicBezTo>
                  <a:pt x="261799" y="408188"/>
                  <a:pt x="266749" y="408241"/>
                  <a:pt x="271462" y="407194"/>
                </a:cubicBezTo>
                <a:cubicBezTo>
                  <a:pt x="273912" y="406650"/>
                  <a:pt x="276125" y="405195"/>
                  <a:pt x="278606" y="404813"/>
                </a:cubicBezTo>
                <a:cubicBezTo>
                  <a:pt x="286490" y="403600"/>
                  <a:pt x="294511" y="403485"/>
                  <a:pt x="302418" y="402431"/>
                </a:cubicBezTo>
                <a:cubicBezTo>
                  <a:pt x="306430" y="401896"/>
                  <a:pt x="310291" y="400386"/>
                  <a:pt x="314325" y="400050"/>
                </a:cubicBezTo>
                <a:cubicBezTo>
                  <a:pt x="329375" y="398796"/>
                  <a:pt x="344487" y="398463"/>
                  <a:pt x="359568" y="397669"/>
                </a:cubicBezTo>
                <a:cubicBezTo>
                  <a:pt x="360648" y="397489"/>
                  <a:pt x="377430" y="395456"/>
                  <a:pt x="381000" y="392906"/>
                </a:cubicBezTo>
                <a:cubicBezTo>
                  <a:pt x="384654" y="390296"/>
                  <a:pt x="386509" y="385389"/>
                  <a:pt x="390525" y="383381"/>
                </a:cubicBezTo>
                <a:cubicBezTo>
                  <a:pt x="396379" y="380454"/>
                  <a:pt x="409575" y="378619"/>
                  <a:pt x="409575" y="378619"/>
                </a:cubicBezTo>
                <a:cubicBezTo>
                  <a:pt x="438352" y="359431"/>
                  <a:pt x="418357" y="375681"/>
                  <a:pt x="414337" y="295275"/>
                </a:cubicBezTo>
                <a:cubicBezTo>
                  <a:pt x="414057" y="289669"/>
                  <a:pt x="413057" y="284110"/>
                  <a:pt x="411956" y="278606"/>
                </a:cubicBezTo>
                <a:cubicBezTo>
                  <a:pt x="411209" y="274873"/>
                  <a:pt x="405421" y="261078"/>
                  <a:pt x="404812" y="259556"/>
                </a:cubicBezTo>
                <a:cubicBezTo>
                  <a:pt x="398921" y="230098"/>
                  <a:pt x="406154" y="266933"/>
                  <a:pt x="400050" y="233363"/>
                </a:cubicBezTo>
                <a:cubicBezTo>
                  <a:pt x="399326" y="229381"/>
                  <a:pt x="398284" y="225457"/>
                  <a:pt x="397668" y="221456"/>
                </a:cubicBezTo>
                <a:cubicBezTo>
                  <a:pt x="396695" y="215131"/>
                  <a:pt x="396432" y="208702"/>
                  <a:pt x="395287" y="202406"/>
                </a:cubicBezTo>
                <a:cubicBezTo>
                  <a:pt x="394838" y="199937"/>
                  <a:pt x="393515" y="197698"/>
                  <a:pt x="392906" y="195263"/>
                </a:cubicBezTo>
                <a:cubicBezTo>
                  <a:pt x="391924" y="191336"/>
                  <a:pt x="391319" y="187325"/>
                  <a:pt x="390525" y="183356"/>
                </a:cubicBezTo>
                <a:cubicBezTo>
                  <a:pt x="391319" y="138112"/>
                  <a:pt x="391399" y="92851"/>
                  <a:pt x="392906" y="47625"/>
                </a:cubicBezTo>
                <a:cubicBezTo>
                  <a:pt x="392990" y="45116"/>
                  <a:pt x="394838" y="42951"/>
                  <a:pt x="395287" y="40481"/>
                </a:cubicBezTo>
                <a:cubicBezTo>
                  <a:pt x="396432" y="34185"/>
                  <a:pt x="396695" y="27756"/>
                  <a:pt x="397668" y="21431"/>
                </a:cubicBezTo>
                <a:cubicBezTo>
                  <a:pt x="399309" y="10763"/>
                  <a:pt x="399535" y="11070"/>
                  <a:pt x="402431" y="2381"/>
                </a:cubicBezTo>
                <a:cubicBezTo>
                  <a:pt x="399256" y="1587"/>
                  <a:pt x="396179" y="0"/>
                  <a:pt x="392906" y="0"/>
                </a:cubicBezTo>
                <a:cubicBezTo>
                  <a:pt x="384201" y="0"/>
                  <a:pt x="373113" y="2254"/>
                  <a:pt x="364331" y="4763"/>
                </a:cubicBezTo>
                <a:cubicBezTo>
                  <a:pt x="361917" y="5453"/>
                  <a:pt x="359648" y="6652"/>
                  <a:pt x="357187" y="7144"/>
                </a:cubicBezTo>
                <a:cubicBezTo>
                  <a:pt x="347718" y="9038"/>
                  <a:pt x="328612" y="11906"/>
                  <a:pt x="328612" y="11906"/>
                </a:cubicBezTo>
                <a:cubicBezTo>
                  <a:pt x="324667" y="14536"/>
                  <a:pt x="316398" y="20476"/>
                  <a:pt x="311943" y="21431"/>
                </a:cubicBezTo>
                <a:cubicBezTo>
                  <a:pt x="304143" y="23102"/>
                  <a:pt x="296068" y="23019"/>
                  <a:pt x="288131" y="23813"/>
                </a:cubicBezTo>
                <a:cubicBezTo>
                  <a:pt x="284956" y="24607"/>
                  <a:pt x="281753" y="25295"/>
                  <a:pt x="278606" y="26194"/>
                </a:cubicBezTo>
                <a:cubicBezTo>
                  <a:pt x="276192" y="26884"/>
                  <a:pt x="273912" y="28031"/>
                  <a:pt x="271462" y="28575"/>
                </a:cubicBezTo>
                <a:cubicBezTo>
                  <a:pt x="266749" y="29622"/>
                  <a:pt x="261909" y="30009"/>
                  <a:pt x="257175" y="30956"/>
                </a:cubicBezTo>
                <a:cubicBezTo>
                  <a:pt x="253966" y="31598"/>
                  <a:pt x="250859" y="32696"/>
                  <a:pt x="247650" y="33338"/>
                </a:cubicBezTo>
                <a:cubicBezTo>
                  <a:pt x="218432" y="39182"/>
                  <a:pt x="245978" y="32565"/>
                  <a:pt x="223837" y="38100"/>
                </a:cubicBezTo>
                <a:cubicBezTo>
                  <a:pt x="220662" y="39688"/>
                  <a:pt x="217608" y="41545"/>
                  <a:pt x="214312" y="42863"/>
                </a:cubicBezTo>
                <a:cubicBezTo>
                  <a:pt x="204652" y="46727"/>
                  <a:pt x="199855" y="47668"/>
                  <a:pt x="190500" y="50006"/>
                </a:cubicBezTo>
                <a:cubicBezTo>
                  <a:pt x="187325" y="52387"/>
                  <a:pt x="184204" y="54843"/>
                  <a:pt x="180975" y="57150"/>
                </a:cubicBezTo>
                <a:cubicBezTo>
                  <a:pt x="178646" y="58814"/>
                  <a:pt x="176650" y="61416"/>
                  <a:pt x="173831" y="61913"/>
                </a:cubicBezTo>
                <a:cubicBezTo>
                  <a:pt x="162860" y="63849"/>
                  <a:pt x="151606" y="63500"/>
                  <a:pt x="140493" y="64294"/>
                </a:cubicBezTo>
                <a:cubicBezTo>
                  <a:pt x="136524" y="65088"/>
                  <a:pt x="132613" y="66262"/>
                  <a:pt x="128587" y="66675"/>
                </a:cubicBezTo>
                <a:cubicBezTo>
                  <a:pt x="101636" y="69439"/>
                  <a:pt x="47625" y="73819"/>
                  <a:pt x="47625" y="73819"/>
                </a:cubicBezTo>
                <a:cubicBezTo>
                  <a:pt x="35458" y="92069"/>
                  <a:pt x="7937" y="85725"/>
                  <a:pt x="0" y="88106"/>
                </a:cubicBezTo>
                <a:close/>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3" name="Fußzeilenplatzhalter 1">
            <a:extLst>
              <a:ext uri="{FF2B5EF4-FFF2-40B4-BE49-F238E27FC236}">
                <a16:creationId xmlns:a16="http://schemas.microsoft.com/office/drawing/2014/main" id="{632049CB-BF02-4EE7-3514-83CB4E5E9443}"/>
              </a:ext>
            </a:extLst>
          </p:cNvPr>
          <p:cNvSpPr>
            <a:spLocks noGrp="1"/>
          </p:cNvSpPr>
          <p:nvPr>
            <p:ph type="ftr" sz="quarter" idx="11"/>
          </p:nvPr>
        </p:nvSpPr>
        <p:spPr>
          <a:xfrm>
            <a:off x="4960800" y="6356350"/>
            <a:ext cx="2880000" cy="360000"/>
          </a:xfrm>
        </p:spPr>
        <p:txBody>
          <a:bodyPr/>
          <a:lstStyle/>
          <a:p>
            <a:r>
              <a:rPr lang="de-CH" dirty="0"/>
              <a:t>Lehrgang Biodiversitätsberatung</a:t>
            </a:r>
          </a:p>
        </p:txBody>
      </p:sp>
      <p:sp>
        <p:nvSpPr>
          <p:cNvPr id="9" name="Foliennummernplatzhalter 8">
            <a:extLst>
              <a:ext uri="{FF2B5EF4-FFF2-40B4-BE49-F238E27FC236}">
                <a16:creationId xmlns:a16="http://schemas.microsoft.com/office/drawing/2014/main" id="{AF4697F7-C597-5C3E-CA05-FA6AE83E8921}"/>
              </a:ext>
            </a:extLst>
          </p:cNvPr>
          <p:cNvSpPr>
            <a:spLocks noGrp="1"/>
          </p:cNvSpPr>
          <p:nvPr>
            <p:ph type="sldNum" sz="quarter" idx="4"/>
          </p:nvPr>
        </p:nvSpPr>
        <p:spPr>
          <a:xfrm>
            <a:off x="8028808" y="6356350"/>
            <a:ext cx="524271" cy="360000"/>
          </a:xfrm>
        </p:spPr>
        <p:txBody>
          <a:bodyPr/>
          <a:lstStyle/>
          <a:p>
            <a:fld id="{8543D2B0-58C7-4711-8976-E7A128C2074B}" type="slidenum">
              <a:rPr lang="de-CH" smtClean="0"/>
              <a:t>55</a:t>
            </a:fld>
            <a:endParaRPr lang="de-CH" dirty="0"/>
          </a:p>
        </p:txBody>
      </p:sp>
      <p:pic>
        <p:nvPicPr>
          <p:cNvPr id="5" name="Grafik 4">
            <a:extLst>
              <a:ext uri="{FF2B5EF4-FFF2-40B4-BE49-F238E27FC236}">
                <a16:creationId xmlns:a16="http://schemas.microsoft.com/office/drawing/2014/main" id="{D632E4C5-7745-0584-2532-113C7BE966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8649" y="1369044"/>
            <a:ext cx="7400159" cy="4868268"/>
          </a:xfrm>
          <a:prstGeom prst="rect">
            <a:avLst/>
          </a:prstGeom>
        </p:spPr>
      </p:pic>
      <p:sp>
        <p:nvSpPr>
          <p:cNvPr id="6" name="Textfeld 5">
            <a:extLst>
              <a:ext uri="{FF2B5EF4-FFF2-40B4-BE49-F238E27FC236}">
                <a16:creationId xmlns:a16="http://schemas.microsoft.com/office/drawing/2014/main" id="{9D7814CA-C68A-41CA-BA79-E47CC99B5387}"/>
              </a:ext>
            </a:extLst>
          </p:cNvPr>
          <p:cNvSpPr txBox="1"/>
          <p:nvPr/>
        </p:nvSpPr>
        <p:spPr>
          <a:xfrm>
            <a:off x="6823427" y="5999312"/>
            <a:ext cx="1252955" cy="184666"/>
          </a:xfrm>
          <a:prstGeom prst="rect">
            <a:avLst/>
          </a:prstGeom>
          <a:solidFill>
            <a:schemeClr val="bg1"/>
          </a:solidFill>
          <a:ln>
            <a:solidFill>
              <a:schemeClr val="tx1"/>
            </a:solidFill>
          </a:ln>
        </p:spPr>
        <p:txBody>
          <a:bodyPr wrap="square" rtlCol="0">
            <a:spAutoFit/>
          </a:bodyPr>
          <a:lstStyle/>
          <a:p>
            <a:r>
              <a:rPr lang="en-US" sz="600" dirty="0"/>
              <a:t>Quelle: https://map.geo.admin.ch</a:t>
            </a:r>
            <a:endParaRPr lang="de-CH" sz="600" dirty="0"/>
          </a:p>
        </p:txBody>
      </p:sp>
      <p:sp>
        <p:nvSpPr>
          <p:cNvPr id="7" name="Textfeld 6">
            <a:extLst>
              <a:ext uri="{FF2B5EF4-FFF2-40B4-BE49-F238E27FC236}">
                <a16:creationId xmlns:a16="http://schemas.microsoft.com/office/drawing/2014/main" id="{1B6820A3-4EA1-885D-9F61-62FC36C94FBC}"/>
              </a:ext>
            </a:extLst>
          </p:cNvPr>
          <p:cNvSpPr txBox="1"/>
          <p:nvPr/>
        </p:nvSpPr>
        <p:spPr>
          <a:xfrm>
            <a:off x="3199954" y="1322525"/>
            <a:ext cx="2422683" cy="1131079"/>
          </a:xfrm>
          <a:prstGeom prst="rect">
            <a:avLst/>
          </a:prstGeom>
          <a:solidFill>
            <a:schemeClr val="bg1"/>
          </a:solidFill>
          <a:ln>
            <a:solidFill>
              <a:schemeClr val="tx1"/>
            </a:solidFill>
          </a:ln>
        </p:spPr>
        <p:txBody>
          <a:bodyPr wrap="square" rtlCol="0">
            <a:spAutoFit/>
          </a:bodyPr>
          <a:lstStyle/>
          <a:p>
            <a:r>
              <a:rPr lang="en-US" sz="1350" dirty="0" err="1">
                <a:latin typeface="Arial" panose="020B0604020202020204" pitchFamily="34" charset="0"/>
                <a:cs typeface="Arial" panose="020B0604020202020204" pitchFamily="34" charset="0"/>
              </a:rPr>
              <a:t>Zeitreise</a:t>
            </a:r>
            <a:r>
              <a:rPr lang="en-US" sz="1350" dirty="0">
                <a:latin typeface="Arial" panose="020B0604020202020204" pitchFamily="34" charset="0"/>
                <a:cs typeface="Arial" panose="020B0604020202020204" pitchFamily="34" charset="0"/>
              </a:rPr>
              <a:t> auf map.geo.admin.ch</a:t>
            </a:r>
          </a:p>
          <a:p>
            <a:endParaRPr lang="en-US" sz="1350" dirty="0">
              <a:latin typeface="Arial" panose="020B0604020202020204" pitchFamily="34" charset="0"/>
              <a:cs typeface="Arial" panose="020B0604020202020204" pitchFamily="34" charset="0"/>
            </a:endParaRPr>
          </a:p>
          <a:p>
            <a:r>
              <a:rPr lang="en-US" sz="1350" dirty="0" err="1">
                <a:latin typeface="Arial" panose="020B0604020202020204" pitchFamily="34" charset="0"/>
                <a:cs typeface="Arial" panose="020B0604020202020204" pitchFamily="34" charset="0"/>
              </a:rPr>
              <a:t>Othmarsingen</a:t>
            </a:r>
            <a:endParaRPr lang="en-US" sz="1350" dirty="0">
              <a:latin typeface="Arial" panose="020B0604020202020204" pitchFamily="34" charset="0"/>
              <a:cs typeface="Arial" panose="020B0604020202020204" pitchFamily="34" charset="0"/>
            </a:endParaRPr>
          </a:p>
          <a:p>
            <a:r>
              <a:rPr lang="en-US" sz="1350" dirty="0">
                <a:latin typeface="Arial" panose="020B0604020202020204" pitchFamily="34" charset="0"/>
                <a:cs typeface="Arial" panose="020B0604020202020204" pitchFamily="34" charset="0"/>
              </a:rPr>
              <a:t>1888 </a:t>
            </a:r>
            <a:endParaRPr lang="de-CH" sz="1350" dirty="0">
              <a:latin typeface="Arial" panose="020B0604020202020204" pitchFamily="34" charset="0"/>
              <a:cs typeface="Arial" panose="020B0604020202020204" pitchFamily="34" charset="0"/>
            </a:endParaRPr>
          </a:p>
        </p:txBody>
      </p:sp>
      <p:sp>
        <p:nvSpPr>
          <p:cNvPr id="8" name="Pfeil: nach rechts 7">
            <a:extLst>
              <a:ext uri="{FF2B5EF4-FFF2-40B4-BE49-F238E27FC236}">
                <a16:creationId xmlns:a16="http://schemas.microsoft.com/office/drawing/2014/main" id="{60E6FEE9-8470-D60E-0C07-6B2AA19BFBD8}"/>
              </a:ext>
            </a:extLst>
          </p:cNvPr>
          <p:cNvSpPr/>
          <p:nvPr/>
        </p:nvSpPr>
        <p:spPr>
          <a:xfrm rot="19293504">
            <a:off x="3280253" y="5444555"/>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14" name="Textfeld 13">
            <a:extLst>
              <a:ext uri="{FF2B5EF4-FFF2-40B4-BE49-F238E27FC236}">
                <a16:creationId xmlns:a16="http://schemas.microsoft.com/office/drawing/2014/main" id="{AAEF70D2-F0E2-880E-B234-B0A83A647237}"/>
              </a:ext>
            </a:extLst>
          </p:cNvPr>
          <p:cNvSpPr txBox="1"/>
          <p:nvPr/>
        </p:nvSpPr>
        <p:spPr>
          <a:xfrm>
            <a:off x="341096" y="2992884"/>
            <a:ext cx="3654840" cy="2308324"/>
          </a:xfrm>
          <a:prstGeom prst="rect">
            <a:avLst/>
          </a:prstGeom>
          <a:solidFill>
            <a:srgbClr val="FFC000"/>
          </a:solidFill>
          <a:ln>
            <a:solidFill>
              <a:schemeClr val="tx1"/>
            </a:solidFill>
          </a:ln>
        </p:spPr>
        <p:txBody>
          <a:bodyPr wrap="square" rtlCol="0">
            <a:spAutoFit/>
          </a:bodyPr>
          <a:lstStyle/>
          <a:p>
            <a:r>
              <a:rPr lang="en-US" dirty="0" err="1">
                <a:latin typeface="Arial" panose="020B0604020202020204" pitchFamily="34" charset="0"/>
                <a:cs typeface="Arial" panose="020B0604020202020204" pitchFamily="34" charset="0"/>
              </a:rPr>
              <a:t>Traditionelle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Dreizelgensysteme</a:t>
            </a:r>
            <a:r>
              <a:rPr lang="en-US" dirty="0">
                <a:latin typeface="Arial" panose="020B0604020202020204" pitchFamily="34" charset="0"/>
                <a:cs typeface="Arial" panose="020B0604020202020204" pitchFamily="34" charset="0"/>
              </a:rPr>
              <a:t>:</a:t>
            </a:r>
          </a:p>
          <a:p>
            <a:r>
              <a:rPr lang="en-US" dirty="0" err="1">
                <a:latin typeface="Arial" panose="020B0604020202020204" pitchFamily="34" charset="0"/>
                <a:cs typeface="Arial" panose="020B0604020202020204" pitchFamily="34" charset="0"/>
              </a:rPr>
              <a:t>Wintergetreide</a:t>
            </a:r>
            <a:r>
              <a:rPr lang="en-US" dirty="0">
                <a:latin typeface="Arial" panose="020B0604020202020204" pitchFamily="34" charset="0"/>
                <a:cs typeface="Arial" panose="020B0604020202020204" pitchFamily="34" charset="0"/>
              </a:rPr>
              <a:t> – </a:t>
            </a:r>
            <a:r>
              <a:rPr lang="en-US" dirty="0" err="1">
                <a:latin typeface="Arial" panose="020B0604020202020204" pitchFamily="34" charset="0"/>
                <a:cs typeface="Arial" panose="020B0604020202020204" pitchFamily="34" charset="0"/>
              </a:rPr>
              <a:t>Stoppelweide</a:t>
            </a:r>
            <a:r>
              <a:rPr lang="en-US" dirty="0">
                <a:latin typeface="Arial" panose="020B0604020202020204" pitchFamily="34" charset="0"/>
                <a:cs typeface="Arial" panose="020B0604020202020204" pitchFamily="34" charset="0"/>
              </a:rPr>
              <a:t> – </a:t>
            </a:r>
            <a:r>
              <a:rPr lang="en-US" dirty="0" err="1">
                <a:latin typeface="Arial" panose="020B0604020202020204" pitchFamily="34" charset="0"/>
                <a:cs typeface="Arial" panose="020B0604020202020204" pitchFamily="34" charset="0"/>
              </a:rPr>
              <a:t>Sommergetreide</a:t>
            </a:r>
            <a:r>
              <a:rPr lang="en-US" dirty="0">
                <a:latin typeface="Arial" panose="020B0604020202020204" pitchFamily="34" charset="0"/>
                <a:cs typeface="Arial" panose="020B0604020202020204" pitchFamily="34" charset="0"/>
              </a:rPr>
              <a:t> – </a:t>
            </a:r>
            <a:r>
              <a:rPr lang="en-US" dirty="0" err="1">
                <a:latin typeface="Arial" panose="020B0604020202020204" pitchFamily="34" charset="0"/>
                <a:cs typeface="Arial" panose="020B0604020202020204" pitchFamily="34" charset="0"/>
              </a:rPr>
              <a:t>Brache</a:t>
            </a:r>
            <a:r>
              <a:rPr lang="en-US" dirty="0">
                <a:latin typeface="Arial" panose="020B0604020202020204" pitchFamily="34" charset="0"/>
                <a:cs typeface="Arial" panose="020B0604020202020204" pitchFamily="34" charset="0"/>
              </a:rPr>
              <a:t>.</a:t>
            </a:r>
          </a:p>
          <a:p>
            <a:r>
              <a:rPr lang="de-CH" dirty="0">
                <a:latin typeface="Arial" panose="020B0604020202020204" pitchFamily="34" charset="0"/>
                <a:cs typeface="Arial" panose="020B0604020202020204" pitchFamily="34" charset="0"/>
              </a:rPr>
              <a:t>Hier ist der richtige Ort für Ersatzlebensräume inkl. ihre Strukturen und Übergänge: Biodiversität im Acker, </a:t>
            </a:r>
            <a:r>
              <a:rPr lang="de-CH" dirty="0" err="1">
                <a:latin typeface="Arial" panose="020B0604020202020204" pitchFamily="34" charset="0"/>
                <a:cs typeface="Arial" panose="020B0604020202020204" pitchFamily="34" charset="0"/>
              </a:rPr>
              <a:t>Ruderalstrukturen</a:t>
            </a:r>
            <a:r>
              <a:rPr lang="de-CH" dirty="0">
                <a:latin typeface="Arial" panose="020B0604020202020204" pitchFamily="34" charset="0"/>
                <a:cs typeface="Arial" panose="020B0604020202020204" pitchFamily="34" charset="0"/>
              </a:rPr>
              <a:t>.</a:t>
            </a:r>
            <a:endParaRPr lang="en-US" dirty="0">
              <a:latin typeface="Arial" panose="020B0604020202020204" pitchFamily="34" charset="0"/>
              <a:cs typeface="Arial" panose="020B0604020202020204" pitchFamily="34" charset="0"/>
            </a:endParaRPr>
          </a:p>
        </p:txBody>
      </p:sp>
      <p:sp>
        <p:nvSpPr>
          <p:cNvPr id="2" name="Titel 1">
            <a:extLst>
              <a:ext uri="{FF2B5EF4-FFF2-40B4-BE49-F238E27FC236}">
                <a16:creationId xmlns:a16="http://schemas.microsoft.com/office/drawing/2014/main" id="{E8A4AB60-D597-4C85-062D-B691DD306233}"/>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85913966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ihandform: Form 12">
            <a:extLst>
              <a:ext uri="{FF2B5EF4-FFF2-40B4-BE49-F238E27FC236}">
                <a16:creationId xmlns:a16="http://schemas.microsoft.com/office/drawing/2014/main" id="{8CBF2E67-3E33-97ED-D5B2-2FC382C177BB}"/>
              </a:ext>
            </a:extLst>
          </p:cNvPr>
          <p:cNvSpPr/>
          <p:nvPr/>
        </p:nvSpPr>
        <p:spPr>
          <a:xfrm>
            <a:off x="5409960" y="4653136"/>
            <a:ext cx="424841" cy="452757"/>
          </a:xfrm>
          <a:custGeom>
            <a:avLst/>
            <a:gdLst>
              <a:gd name="connsiteX0" fmla="*/ 0 w 424841"/>
              <a:gd name="connsiteY0" fmla="*/ 88106 h 452757"/>
              <a:gd name="connsiteX1" fmla="*/ 0 w 424841"/>
              <a:gd name="connsiteY1" fmla="*/ 88106 h 452757"/>
              <a:gd name="connsiteX2" fmla="*/ 4762 w 424841"/>
              <a:gd name="connsiteY2" fmla="*/ 128588 h 452757"/>
              <a:gd name="connsiteX3" fmla="*/ 9525 w 424841"/>
              <a:gd name="connsiteY3" fmla="*/ 161925 h 452757"/>
              <a:gd name="connsiteX4" fmla="*/ 14287 w 424841"/>
              <a:gd name="connsiteY4" fmla="*/ 176213 h 452757"/>
              <a:gd name="connsiteX5" fmla="*/ 16668 w 424841"/>
              <a:gd name="connsiteY5" fmla="*/ 185738 h 452757"/>
              <a:gd name="connsiteX6" fmla="*/ 21431 w 424841"/>
              <a:gd name="connsiteY6" fmla="*/ 209550 h 452757"/>
              <a:gd name="connsiteX7" fmla="*/ 16668 w 424841"/>
              <a:gd name="connsiteY7" fmla="*/ 230981 h 452757"/>
              <a:gd name="connsiteX8" fmla="*/ 14287 w 424841"/>
              <a:gd name="connsiteY8" fmla="*/ 240506 h 452757"/>
              <a:gd name="connsiteX9" fmla="*/ 11906 w 424841"/>
              <a:gd name="connsiteY9" fmla="*/ 252413 h 452757"/>
              <a:gd name="connsiteX10" fmla="*/ 38100 w 424841"/>
              <a:gd name="connsiteY10" fmla="*/ 257175 h 452757"/>
              <a:gd name="connsiteX11" fmla="*/ 45243 w 424841"/>
              <a:gd name="connsiteY11" fmla="*/ 250031 h 452757"/>
              <a:gd name="connsiteX12" fmla="*/ 52387 w 424841"/>
              <a:gd name="connsiteY12" fmla="*/ 247650 h 452757"/>
              <a:gd name="connsiteX13" fmla="*/ 59531 w 424841"/>
              <a:gd name="connsiteY13" fmla="*/ 242888 h 452757"/>
              <a:gd name="connsiteX14" fmla="*/ 80962 w 424841"/>
              <a:gd name="connsiteY14" fmla="*/ 235744 h 452757"/>
              <a:gd name="connsiteX15" fmla="*/ 100012 w 424841"/>
              <a:gd name="connsiteY15" fmla="*/ 233363 h 452757"/>
              <a:gd name="connsiteX16" fmla="*/ 104775 w 424841"/>
              <a:gd name="connsiteY16" fmla="*/ 261938 h 452757"/>
              <a:gd name="connsiteX17" fmla="*/ 107156 w 424841"/>
              <a:gd name="connsiteY17" fmla="*/ 276225 h 452757"/>
              <a:gd name="connsiteX18" fmla="*/ 111918 w 424841"/>
              <a:gd name="connsiteY18" fmla="*/ 283369 h 452757"/>
              <a:gd name="connsiteX19" fmla="*/ 119062 w 424841"/>
              <a:gd name="connsiteY19" fmla="*/ 321469 h 452757"/>
              <a:gd name="connsiteX20" fmla="*/ 121443 w 424841"/>
              <a:gd name="connsiteY20" fmla="*/ 330994 h 452757"/>
              <a:gd name="connsiteX21" fmla="*/ 126206 w 424841"/>
              <a:gd name="connsiteY21" fmla="*/ 364331 h 452757"/>
              <a:gd name="connsiteX22" fmla="*/ 140493 w 424841"/>
              <a:gd name="connsiteY22" fmla="*/ 397669 h 452757"/>
              <a:gd name="connsiteX23" fmla="*/ 150018 w 424841"/>
              <a:gd name="connsiteY23" fmla="*/ 419100 h 452757"/>
              <a:gd name="connsiteX24" fmla="*/ 161925 w 424841"/>
              <a:gd name="connsiteY24" fmla="*/ 442913 h 452757"/>
              <a:gd name="connsiteX25" fmla="*/ 164306 w 424841"/>
              <a:gd name="connsiteY25" fmla="*/ 452438 h 452757"/>
              <a:gd name="connsiteX26" fmla="*/ 178593 w 424841"/>
              <a:gd name="connsiteY26" fmla="*/ 447675 h 452757"/>
              <a:gd name="connsiteX27" fmla="*/ 223837 w 424841"/>
              <a:gd name="connsiteY27" fmla="*/ 423863 h 452757"/>
              <a:gd name="connsiteX28" fmla="*/ 247650 w 424841"/>
              <a:gd name="connsiteY28" fmla="*/ 414338 h 452757"/>
              <a:gd name="connsiteX29" fmla="*/ 257175 w 424841"/>
              <a:gd name="connsiteY29" fmla="*/ 409575 h 452757"/>
              <a:gd name="connsiteX30" fmla="*/ 271462 w 424841"/>
              <a:gd name="connsiteY30" fmla="*/ 407194 h 452757"/>
              <a:gd name="connsiteX31" fmla="*/ 278606 w 424841"/>
              <a:gd name="connsiteY31" fmla="*/ 404813 h 452757"/>
              <a:gd name="connsiteX32" fmla="*/ 302418 w 424841"/>
              <a:gd name="connsiteY32" fmla="*/ 402431 h 452757"/>
              <a:gd name="connsiteX33" fmla="*/ 314325 w 424841"/>
              <a:gd name="connsiteY33" fmla="*/ 400050 h 452757"/>
              <a:gd name="connsiteX34" fmla="*/ 359568 w 424841"/>
              <a:gd name="connsiteY34" fmla="*/ 397669 h 452757"/>
              <a:gd name="connsiteX35" fmla="*/ 381000 w 424841"/>
              <a:gd name="connsiteY35" fmla="*/ 392906 h 452757"/>
              <a:gd name="connsiteX36" fmla="*/ 390525 w 424841"/>
              <a:gd name="connsiteY36" fmla="*/ 383381 h 452757"/>
              <a:gd name="connsiteX37" fmla="*/ 409575 w 424841"/>
              <a:gd name="connsiteY37" fmla="*/ 378619 h 452757"/>
              <a:gd name="connsiteX38" fmla="*/ 414337 w 424841"/>
              <a:gd name="connsiteY38" fmla="*/ 295275 h 452757"/>
              <a:gd name="connsiteX39" fmla="*/ 411956 w 424841"/>
              <a:gd name="connsiteY39" fmla="*/ 278606 h 452757"/>
              <a:gd name="connsiteX40" fmla="*/ 404812 w 424841"/>
              <a:gd name="connsiteY40" fmla="*/ 259556 h 452757"/>
              <a:gd name="connsiteX41" fmla="*/ 400050 w 424841"/>
              <a:gd name="connsiteY41" fmla="*/ 233363 h 452757"/>
              <a:gd name="connsiteX42" fmla="*/ 397668 w 424841"/>
              <a:gd name="connsiteY42" fmla="*/ 221456 h 452757"/>
              <a:gd name="connsiteX43" fmla="*/ 395287 w 424841"/>
              <a:gd name="connsiteY43" fmla="*/ 202406 h 452757"/>
              <a:gd name="connsiteX44" fmla="*/ 392906 w 424841"/>
              <a:gd name="connsiteY44" fmla="*/ 195263 h 452757"/>
              <a:gd name="connsiteX45" fmla="*/ 390525 w 424841"/>
              <a:gd name="connsiteY45" fmla="*/ 183356 h 452757"/>
              <a:gd name="connsiteX46" fmla="*/ 392906 w 424841"/>
              <a:gd name="connsiteY46" fmla="*/ 47625 h 452757"/>
              <a:gd name="connsiteX47" fmla="*/ 395287 w 424841"/>
              <a:gd name="connsiteY47" fmla="*/ 40481 h 452757"/>
              <a:gd name="connsiteX48" fmla="*/ 397668 w 424841"/>
              <a:gd name="connsiteY48" fmla="*/ 21431 h 452757"/>
              <a:gd name="connsiteX49" fmla="*/ 402431 w 424841"/>
              <a:gd name="connsiteY49" fmla="*/ 2381 h 452757"/>
              <a:gd name="connsiteX50" fmla="*/ 392906 w 424841"/>
              <a:gd name="connsiteY50" fmla="*/ 0 h 452757"/>
              <a:gd name="connsiteX51" fmla="*/ 364331 w 424841"/>
              <a:gd name="connsiteY51" fmla="*/ 4763 h 452757"/>
              <a:gd name="connsiteX52" fmla="*/ 357187 w 424841"/>
              <a:gd name="connsiteY52" fmla="*/ 7144 h 452757"/>
              <a:gd name="connsiteX53" fmla="*/ 328612 w 424841"/>
              <a:gd name="connsiteY53" fmla="*/ 11906 h 452757"/>
              <a:gd name="connsiteX54" fmla="*/ 311943 w 424841"/>
              <a:gd name="connsiteY54" fmla="*/ 21431 h 452757"/>
              <a:gd name="connsiteX55" fmla="*/ 288131 w 424841"/>
              <a:gd name="connsiteY55" fmla="*/ 23813 h 452757"/>
              <a:gd name="connsiteX56" fmla="*/ 278606 w 424841"/>
              <a:gd name="connsiteY56" fmla="*/ 26194 h 452757"/>
              <a:gd name="connsiteX57" fmla="*/ 271462 w 424841"/>
              <a:gd name="connsiteY57" fmla="*/ 28575 h 452757"/>
              <a:gd name="connsiteX58" fmla="*/ 257175 w 424841"/>
              <a:gd name="connsiteY58" fmla="*/ 30956 h 452757"/>
              <a:gd name="connsiteX59" fmla="*/ 247650 w 424841"/>
              <a:gd name="connsiteY59" fmla="*/ 33338 h 452757"/>
              <a:gd name="connsiteX60" fmla="*/ 223837 w 424841"/>
              <a:gd name="connsiteY60" fmla="*/ 38100 h 452757"/>
              <a:gd name="connsiteX61" fmla="*/ 214312 w 424841"/>
              <a:gd name="connsiteY61" fmla="*/ 42863 h 452757"/>
              <a:gd name="connsiteX62" fmla="*/ 190500 w 424841"/>
              <a:gd name="connsiteY62" fmla="*/ 50006 h 452757"/>
              <a:gd name="connsiteX63" fmla="*/ 180975 w 424841"/>
              <a:gd name="connsiteY63" fmla="*/ 57150 h 452757"/>
              <a:gd name="connsiteX64" fmla="*/ 173831 w 424841"/>
              <a:gd name="connsiteY64" fmla="*/ 61913 h 452757"/>
              <a:gd name="connsiteX65" fmla="*/ 140493 w 424841"/>
              <a:gd name="connsiteY65" fmla="*/ 64294 h 452757"/>
              <a:gd name="connsiteX66" fmla="*/ 128587 w 424841"/>
              <a:gd name="connsiteY66" fmla="*/ 66675 h 452757"/>
              <a:gd name="connsiteX67" fmla="*/ 47625 w 424841"/>
              <a:gd name="connsiteY67" fmla="*/ 73819 h 452757"/>
              <a:gd name="connsiteX68" fmla="*/ 0 w 424841"/>
              <a:gd name="connsiteY68" fmla="*/ 88106 h 452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24841" h="452757">
                <a:moveTo>
                  <a:pt x="0" y="88106"/>
                </a:moveTo>
                <a:lnTo>
                  <a:pt x="0" y="88106"/>
                </a:lnTo>
                <a:cubicBezTo>
                  <a:pt x="5433" y="142438"/>
                  <a:pt x="-501" y="86478"/>
                  <a:pt x="4762" y="128588"/>
                </a:cubicBezTo>
                <a:cubicBezTo>
                  <a:pt x="6173" y="139879"/>
                  <a:pt x="6531" y="150946"/>
                  <a:pt x="9525" y="161925"/>
                </a:cubicBezTo>
                <a:cubicBezTo>
                  <a:pt x="10846" y="166768"/>
                  <a:pt x="12845" y="171404"/>
                  <a:pt x="14287" y="176213"/>
                </a:cubicBezTo>
                <a:cubicBezTo>
                  <a:pt x="15227" y="179348"/>
                  <a:pt x="15982" y="182538"/>
                  <a:pt x="16668" y="185738"/>
                </a:cubicBezTo>
                <a:cubicBezTo>
                  <a:pt x="18364" y="193653"/>
                  <a:pt x="21431" y="209550"/>
                  <a:pt x="21431" y="209550"/>
                </a:cubicBezTo>
                <a:cubicBezTo>
                  <a:pt x="19843" y="216694"/>
                  <a:pt x="18314" y="223850"/>
                  <a:pt x="16668" y="230981"/>
                </a:cubicBezTo>
                <a:cubicBezTo>
                  <a:pt x="15932" y="234170"/>
                  <a:pt x="14997" y="237311"/>
                  <a:pt x="14287" y="240506"/>
                </a:cubicBezTo>
                <a:cubicBezTo>
                  <a:pt x="13409" y="244457"/>
                  <a:pt x="12700" y="248444"/>
                  <a:pt x="11906" y="252413"/>
                </a:cubicBezTo>
                <a:cubicBezTo>
                  <a:pt x="19484" y="263779"/>
                  <a:pt x="16767" y="264286"/>
                  <a:pt x="38100" y="257175"/>
                </a:cubicBezTo>
                <a:cubicBezTo>
                  <a:pt x="41295" y="256110"/>
                  <a:pt x="42441" y="251899"/>
                  <a:pt x="45243" y="250031"/>
                </a:cubicBezTo>
                <a:cubicBezTo>
                  <a:pt x="47332" y="248639"/>
                  <a:pt x="50142" y="248772"/>
                  <a:pt x="52387" y="247650"/>
                </a:cubicBezTo>
                <a:cubicBezTo>
                  <a:pt x="54947" y="246370"/>
                  <a:pt x="56971" y="244168"/>
                  <a:pt x="59531" y="242888"/>
                </a:cubicBezTo>
                <a:cubicBezTo>
                  <a:pt x="65531" y="239888"/>
                  <a:pt x="74138" y="236881"/>
                  <a:pt x="80962" y="235744"/>
                </a:cubicBezTo>
                <a:cubicBezTo>
                  <a:pt x="87274" y="234692"/>
                  <a:pt x="93662" y="234157"/>
                  <a:pt x="100012" y="233363"/>
                </a:cubicBezTo>
                <a:cubicBezTo>
                  <a:pt x="104202" y="254317"/>
                  <a:pt x="100838" y="236347"/>
                  <a:pt x="104775" y="261938"/>
                </a:cubicBezTo>
                <a:cubicBezTo>
                  <a:pt x="105509" y="266710"/>
                  <a:pt x="105629" y="271645"/>
                  <a:pt x="107156" y="276225"/>
                </a:cubicBezTo>
                <a:cubicBezTo>
                  <a:pt x="108061" y="278940"/>
                  <a:pt x="110331" y="280988"/>
                  <a:pt x="111918" y="283369"/>
                </a:cubicBezTo>
                <a:cubicBezTo>
                  <a:pt x="124572" y="340307"/>
                  <a:pt x="110528" y="274525"/>
                  <a:pt x="119062" y="321469"/>
                </a:cubicBezTo>
                <a:cubicBezTo>
                  <a:pt x="119647" y="324689"/>
                  <a:pt x="120905" y="327766"/>
                  <a:pt x="121443" y="330994"/>
                </a:cubicBezTo>
                <a:cubicBezTo>
                  <a:pt x="122851" y="339441"/>
                  <a:pt x="123960" y="355345"/>
                  <a:pt x="126206" y="364331"/>
                </a:cubicBezTo>
                <a:cubicBezTo>
                  <a:pt x="130031" y="379634"/>
                  <a:pt x="133222" y="382218"/>
                  <a:pt x="140493" y="397669"/>
                </a:cubicBezTo>
                <a:cubicBezTo>
                  <a:pt x="143822" y="404742"/>
                  <a:pt x="147115" y="411842"/>
                  <a:pt x="150018" y="419100"/>
                </a:cubicBezTo>
                <a:cubicBezTo>
                  <a:pt x="158615" y="440591"/>
                  <a:pt x="149730" y="426654"/>
                  <a:pt x="161925" y="442913"/>
                </a:cubicBezTo>
                <a:cubicBezTo>
                  <a:pt x="162719" y="446088"/>
                  <a:pt x="161159" y="451539"/>
                  <a:pt x="164306" y="452438"/>
                </a:cubicBezTo>
                <a:cubicBezTo>
                  <a:pt x="169133" y="453817"/>
                  <a:pt x="174416" y="450460"/>
                  <a:pt x="178593" y="447675"/>
                </a:cubicBezTo>
                <a:cubicBezTo>
                  <a:pt x="223727" y="417586"/>
                  <a:pt x="190229" y="435724"/>
                  <a:pt x="223837" y="423863"/>
                </a:cubicBezTo>
                <a:cubicBezTo>
                  <a:pt x="231899" y="421018"/>
                  <a:pt x="240004" y="418162"/>
                  <a:pt x="247650" y="414338"/>
                </a:cubicBezTo>
                <a:cubicBezTo>
                  <a:pt x="250825" y="412750"/>
                  <a:pt x="253775" y="410595"/>
                  <a:pt x="257175" y="409575"/>
                </a:cubicBezTo>
                <a:cubicBezTo>
                  <a:pt x="261799" y="408188"/>
                  <a:pt x="266749" y="408241"/>
                  <a:pt x="271462" y="407194"/>
                </a:cubicBezTo>
                <a:cubicBezTo>
                  <a:pt x="273912" y="406650"/>
                  <a:pt x="276125" y="405195"/>
                  <a:pt x="278606" y="404813"/>
                </a:cubicBezTo>
                <a:cubicBezTo>
                  <a:pt x="286490" y="403600"/>
                  <a:pt x="294511" y="403485"/>
                  <a:pt x="302418" y="402431"/>
                </a:cubicBezTo>
                <a:cubicBezTo>
                  <a:pt x="306430" y="401896"/>
                  <a:pt x="310291" y="400386"/>
                  <a:pt x="314325" y="400050"/>
                </a:cubicBezTo>
                <a:cubicBezTo>
                  <a:pt x="329375" y="398796"/>
                  <a:pt x="344487" y="398463"/>
                  <a:pt x="359568" y="397669"/>
                </a:cubicBezTo>
                <a:cubicBezTo>
                  <a:pt x="360648" y="397489"/>
                  <a:pt x="377430" y="395456"/>
                  <a:pt x="381000" y="392906"/>
                </a:cubicBezTo>
                <a:cubicBezTo>
                  <a:pt x="384654" y="390296"/>
                  <a:pt x="386509" y="385389"/>
                  <a:pt x="390525" y="383381"/>
                </a:cubicBezTo>
                <a:cubicBezTo>
                  <a:pt x="396379" y="380454"/>
                  <a:pt x="409575" y="378619"/>
                  <a:pt x="409575" y="378619"/>
                </a:cubicBezTo>
                <a:cubicBezTo>
                  <a:pt x="438352" y="359431"/>
                  <a:pt x="418357" y="375681"/>
                  <a:pt x="414337" y="295275"/>
                </a:cubicBezTo>
                <a:cubicBezTo>
                  <a:pt x="414057" y="289669"/>
                  <a:pt x="413057" y="284110"/>
                  <a:pt x="411956" y="278606"/>
                </a:cubicBezTo>
                <a:cubicBezTo>
                  <a:pt x="411209" y="274873"/>
                  <a:pt x="405421" y="261078"/>
                  <a:pt x="404812" y="259556"/>
                </a:cubicBezTo>
                <a:cubicBezTo>
                  <a:pt x="398921" y="230098"/>
                  <a:pt x="406154" y="266933"/>
                  <a:pt x="400050" y="233363"/>
                </a:cubicBezTo>
                <a:cubicBezTo>
                  <a:pt x="399326" y="229381"/>
                  <a:pt x="398284" y="225457"/>
                  <a:pt x="397668" y="221456"/>
                </a:cubicBezTo>
                <a:cubicBezTo>
                  <a:pt x="396695" y="215131"/>
                  <a:pt x="396432" y="208702"/>
                  <a:pt x="395287" y="202406"/>
                </a:cubicBezTo>
                <a:cubicBezTo>
                  <a:pt x="394838" y="199937"/>
                  <a:pt x="393515" y="197698"/>
                  <a:pt x="392906" y="195263"/>
                </a:cubicBezTo>
                <a:cubicBezTo>
                  <a:pt x="391924" y="191336"/>
                  <a:pt x="391319" y="187325"/>
                  <a:pt x="390525" y="183356"/>
                </a:cubicBezTo>
                <a:cubicBezTo>
                  <a:pt x="391319" y="138112"/>
                  <a:pt x="391399" y="92851"/>
                  <a:pt x="392906" y="47625"/>
                </a:cubicBezTo>
                <a:cubicBezTo>
                  <a:pt x="392990" y="45116"/>
                  <a:pt x="394838" y="42951"/>
                  <a:pt x="395287" y="40481"/>
                </a:cubicBezTo>
                <a:cubicBezTo>
                  <a:pt x="396432" y="34185"/>
                  <a:pt x="396695" y="27756"/>
                  <a:pt x="397668" y="21431"/>
                </a:cubicBezTo>
                <a:cubicBezTo>
                  <a:pt x="399309" y="10763"/>
                  <a:pt x="399535" y="11070"/>
                  <a:pt x="402431" y="2381"/>
                </a:cubicBezTo>
                <a:cubicBezTo>
                  <a:pt x="399256" y="1587"/>
                  <a:pt x="396179" y="0"/>
                  <a:pt x="392906" y="0"/>
                </a:cubicBezTo>
                <a:cubicBezTo>
                  <a:pt x="384201" y="0"/>
                  <a:pt x="373113" y="2254"/>
                  <a:pt x="364331" y="4763"/>
                </a:cubicBezTo>
                <a:cubicBezTo>
                  <a:pt x="361917" y="5453"/>
                  <a:pt x="359648" y="6652"/>
                  <a:pt x="357187" y="7144"/>
                </a:cubicBezTo>
                <a:cubicBezTo>
                  <a:pt x="347718" y="9038"/>
                  <a:pt x="328612" y="11906"/>
                  <a:pt x="328612" y="11906"/>
                </a:cubicBezTo>
                <a:cubicBezTo>
                  <a:pt x="324667" y="14536"/>
                  <a:pt x="316398" y="20476"/>
                  <a:pt x="311943" y="21431"/>
                </a:cubicBezTo>
                <a:cubicBezTo>
                  <a:pt x="304143" y="23102"/>
                  <a:pt x="296068" y="23019"/>
                  <a:pt x="288131" y="23813"/>
                </a:cubicBezTo>
                <a:cubicBezTo>
                  <a:pt x="284956" y="24607"/>
                  <a:pt x="281753" y="25295"/>
                  <a:pt x="278606" y="26194"/>
                </a:cubicBezTo>
                <a:cubicBezTo>
                  <a:pt x="276192" y="26884"/>
                  <a:pt x="273912" y="28031"/>
                  <a:pt x="271462" y="28575"/>
                </a:cubicBezTo>
                <a:cubicBezTo>
                  <a:pt x="266749" y="29622"/>
                  <a:pt x="261909" y="30009"/>
                  <a:pt x="257175" y="30956"/>
                </a:cubicBezTo>
                <a:cubicBezTo>
                  <a:pt x="253966" y="31598"/>
                  <a:pt x="250859" y="32696"/>
                  <a:pt x="247650" y="33338"/>
                </a:cubicBezTo>
                <a:cubicBezTo>
                  <a:pt x="218432" y="39182"/>
                  <a:pt x="245978" y="32565"/>
                  <a:pt x="223837" y="38100"/>
                </a:cubicBezTo>
                <a:cubicBezTo>
                  <a:pt x="220662" y="39688"/>
                  <a:pt x="217608" y="41545"/>
                  <a:pt x="214312" y="42863"/>
                </a:cubicBezTo>
                <a:cubicBezTo>
                  <a:pt x="204652" y="46727"/>
                  <a:pt x="199855" y="47668"/>
                  <a:pt x="190500" y="50006"/>
                </a:cubicBezTo>
                <a:cubicBezTo>
                  <a:pt x="187325" y="52387"/>
                  <a:pt x="184204" y="54843"/>
                  <a:pt x="180975" y="57150"/>
                </a:cubicBezTo>
                <a:cubicBezTo>
                  <a:pt x="178646" y="58814"/>
                  <a:pt x="176650" y="61416"/>
                  <a:pt x="173831" y="61913"/>
                </a:cubicBezTo>
                <a:cubicBezTo>
                  <a:pt x="162860" y="63849"/>
                  <a:pt x="151606" y="63500"/>
                  <a:pt x="140493" y="64294"/>
                </a:cubicBezTo>
                <a:cubicBezTo>
                  <a:pt x="136524" y="65088"/>
                  <a:pt x="132613" y="66262"/>
                  <a:pt x="128587" y="66675"/>
                </a:cubicBezTo>
                <a:cubicBezTo>
                  <a:pt x="101636" y="69439"/>
                  <a:pt x="47625" y="73819"/>
                  <a:pt x="47625" y="73819"/>
                </a:cubicBezTo>
                <a:cubicBezTo>
                  <a:pt x="35458" y="92069"/>
                  <a:pt x="7937" y="85725"/>
                  <a:pt x="0" y="88106"/>
                </a:cubicBezTo>
                <a:close/>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3" name="Fußzeilenplatzhalter 1">
            <a:extLst>
              <a:ext uri="{FF2B5EF4-FFF2-40B4-BE49-F238E27FC236}">
                <a16:creationId xmlns:a16="http://schemas.microsoft.com/office/drawing/2014/main" id="{632049CB-BF02-4EE7-3514-83CB4E5E9443}"/>
              </a:ext>
            </a:extLst>
          </p:cNvPr>
          <p:cNvSpPr>
            <a:spLocks noGrp="1"/>
          </p:cNvSpPr>
          <p:nvPr>
            <p:ph type="ftr" sz="quarter" idx="11"/>
          </p:nvPr>
        </p:nvSpPr>
        <p:spPr>
          <a:xfrm>
            <a:off x="4960800" y="6356350"/>
            <a:ext cx="2880000" cy="360000"/>
          </a:xfrm>
        </p:spPr>
        <p:txBody>
          <a:bodyPr/>
          <a:lstStyle/>
          <a:p>
            <a:r>
              <a:rPr lang="de-CH" dirty="0"/>
              <a:t>Lehrgang Biodiversitätsberatung</a:t>
            </a:r>
          </a:p>
        </p:txBody>
      </p:sp>
      <p:sp>
        <p:nvSpPr>
          <p:cNvPr id="9" name="Foliennummernplatzhalter 8">
            <a:extLst>
              <a:ext uri="{FF2B5EF4-FFF2-40B4-BE49-F238E27FC236}">
                <a16:creationId xmlns:a16="http://schemas.microsoft.com/office/drawing/2014/main" id="{AF4697F7-C597-5C3E-CA05-FA6AE83E8921}"/>
              </a:ext>
            </a:extLst>
          </p:cNvPr>
          <p:cNvSpPr>
            <a:spLocks noGrp="1"/>
          </p:cNvSpPr>
          <p:nvPr>
            <p:ph type="sldNum" sz="quarter" idx="4"/>
          </p:nvPr>
        </p:nvSpPr>
        <p:spPr>
          <a:xfrm>
            <a:off x="8076382" y="6356350"/>
            <a:ext cx="476697" cy="360000"/>
          </a:xfrm>
        </p:spPr>
        <p:txBody>
          <a:bodyPr/>
          <a:lstStyle/>
          <a:p>
            <a:fld id="{8543D2B0-58C7-4711-8976-E7A128C2074B}" type="slidenum">
              <a:rPr lang="de-CH" smtClean="0"/>
              <a:t>56</a:t>
            </a:fld>
            <a:endParaRPr lang="de-CH" dirty="0"/>
          </a:p>
        </p:txBody>
      </p:sp>
      <p:pic>
        <p:nvPicPr>
          <p:cNvPr id="5" name="Grafik 4">
            <a:extLst>
              <a:ext uri="{FF2B5EF4-FFF2-40B4-BE49-F238E27FC236}">
                <a16:creationId xmlns:a16="http://schemas.microsoft.com/office/drawing/2014/main" id="{D632E4C5-7745-0584-2532-113C7BE966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8649" y="1369044"/>
            <a:ext cx="7400159" cy="4868268"/>
          </a:xfrm>
          <a:prstGeom prst="rect">
            <a:avLst/>
          </a:prstGeom>
        </p:spPr>
      </p:pic>
      <p:sp>
        <p:nvSpPr>
          <p:cNvPr id="6" name="Textfeld 5">
            <a:extLst>
              <a:ext uri="{FF2B5EF4-FFF2-40B4-BE49-F238E27FC236}">
                <a16:creationId xmlns:a16="http://schemas.microsoft.com/office/drawing/2014/main" id="{9D7814CA-C68A-41CA-BA79-E47CC99B5387}"/>
              </a:ext>
            </a:extLst>
          </p:cNvPr>
          <p:cNvSpPr txBox="1"/>
          <p:nvPr/>
        </p:nvSpPr>
        <p:spPr>
          <a:xfrm>
            <a:off x="6823427" y="5999312"/>
            <a:ext cx="1252955" cy="184666"/>
          </a:xfrm>
          <a:prstGeom prst="rect">
            <a:avLst/>
          </a:prstGeom>
          <a:solidFill>
            <a:schemeClr val="bg1"/>
          </a:solidFill>
          <a:ln>
            <a:solidFill>
              <a:schemeClr val="tx1"/>
            </a:solidFill>
          </a:ln>
        </p:spPr>
        <p:txBody>
          <a:bodyPr wrap="square" rtlCol="0">
            <a:spAutoFit/>
          </a:bodyPr>
          <a:lstStyle/>
          <a:p>
            <a:r>
              <a:rPr lang="en-US" sz="600" dirty="0"/>
              <a:t>Quelle: https://map.geo.admin.ch</a:t>
            </a:r>
            <a:endParaRPr lang="de-CH" sz="600" dirty="0"/>
          </a:p>
        </p:txBody>
      </p:sp>
      <p:sp>
        <p:nvSpPr>
          <p:cNvPr id="7" name="Textfeld 6">
            <a:extLst>
              <a:ext uri="{FF2B5EF4-FFF2-40B4-BE49-F238E27FC236}">
                <a16:creationId xmlns:a16="http://schemas.microsoft.com/office/drawing/2014/main" id="{1B6820A3-4EA1-885D-9F61-62FC36C94FBC}"/>
              </a:ext>
            </a:extLst>
          </p:cNvPr>
          <p:cNvSpPr txBox="1"/>
          <p:nvPr/>
        </p:nvSpPr>
        <p:spPr>
          <a:xfrm>
            <a:off x="3199954" y="1322525"/>
            <a:ext cx="2422683" cy="1131079"/>
          </a:xfrm>
          <a:prstGeom prst="rect">
            <a:avLst/>
          </a:prstGeom>
          <a:solidFill>
            <a:schemeClr val="bg1"/>
          </a:solidFill>
          <a:ln>
            <a:solidFill>
              <a:schemeClr val="tx1"/>
            </a:solidFill>
          </a:ln>
        </p:spPr>
        <p:txBody>
          <a:bodyPr wrap="square" rtlCol="0">
            <a:spAutoFit/>
          </a:bodyPr>
          <a:lstStyle/>
          <a:p>
            <a:r>
              <a:rPr lang="en-US" sz="1350" dirty="0" err="1">
                <a:latin typeface="Arial" panose="020B0604020202020204" pitchFamily="34" charset="0"/>
                <a:cs typeface="Arial" panose="020B0604020202020204" pitchFamily="34" charset="0"/>
              </a:rPr>
              <a:t>Zeitreise</a:t>
            </a:r>
            <a:r>
              <a:rPr lang="en-US" sz="1350" dirty="0">
                <a:latin typeface="Arial" panose="020B0604020202020204" pitchFamily="34" charset="0"/>
                <a:cs typeface="Arial" panose="020B0604020202020204" pitchFamily="34" charset="0"/>
              </a:rPr>
              <a:t> auf map.geo.admin.ch</a:t>
            </a:r>
          </a:p>
          <a:p>
            <a:endParaRPr lang="en-US" sz="1350" dirty="0">
              <a:latin typeface="Arial" panose="020B0604020202020204" pitchFamily="34" charset="0"/>
              <a:cs typeface="Arial" panose="020B0604020202020204" pitchFamily="34" charset="0"/>
            </a:endParaRPr>
          </a:p>
          <a:p>
            <a:r>
              <a:rPr lang="en-US" sz="1350" dirty="0" err="1">
                <a:latin typeface="Arial" panose="020B0604020202020204" pitchFamily="34" charset="0"/>
                <a:cs typeface="Arial" panose="020B0604020202020204" pitchFamily="34" charset="0"/>
              </a:rPr>
              <a:t>Othmarsingen</a:t>
            </a:r>
            <a:endParaRPr lang="en-US" sz="1350" dirty="0">
              <a:latin typeface="Arial" panose="020B0604020202020204" pitchFamily="34" charset="0"/>
              <a:cs typeface="Arial" panose="020B0604020202020204" pitchFamily="34" charset="0"/>
            </a:endParaRPr>
          </a:p>
          <a:p>
            <a:r>
              <a:rPr lang="en-US" sz="1350" dirty="0">
                <a:latin typeface="Arial" panose="020B0604020202020204" pitchFamily="34" charset="0"/>
                <a:cs typeface="Arial" panose="020B0604020202020204" pitchFamily="34" charset="0"/>
              </a:rPr>
              <a:t>1888 </a:t>
            </a:r>
            <a:endParaRPr lang="de-CH" sz="1350" dirty="0">
              <a:latin typeface="Arial" panose="020B0604020202020204" pitchFamily="34" charset="0"/>
              <a:cs typeface="Arial" panose="020B0604020202020204" pitchFamily="34" charset="0"/>
            </a:endParaRPr>
          </a:p>
        </p:txBody>
      </p:sp>
      <p:sp>
        <p:nvSpPr>
          <p:cNvPr id="8" name="Pfeil: nach rechts 7">
            <a:extLst>
              <a:ext uri="{FF2B5EF4-FFF2-40B4-BE49-F238E27FC236}">
                <a16:creationId xmlns:a16="http://schemas.microsoft.com/office/drawing/2014/main" id="{60E6FEE9-8470-D60E-0C07-6B2AA19BFBD8}"/>
              </a:ext>
            </a:extLst>
          </p:cNvPr>
          <p:cNvSpPr/>
          <p:nvPr/>
        </p:nvSpPr>
        <p:spPr>
          <a:xfrm rot="19293504">
            <a:off x="4299127" y="3007133"/>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4" name="Pfeil: nach rechts 3">
            <a:extLst>
              <a:ext uri="{FF2B5EF4-FFF2-40B4-BE49-F238E27FC236}">
                <a16:creationId xmlns:a16="http://schemas.microsoft.com/office/drawing/2014/main" id="{5750FB04-7DFD-44CA-DAB7-ADA33B3B9413}"/>
              </a:ext>
            </a:extLst>
          </p:cNvPr>
          <p:cNvSpPr/>
          <p:nvPr/>
        </p:nvSpPr>
        <p:spPr>
          <a:xfrm rot="19293504">
            <a:off x="5689156" y="3159030"/>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10" name="Pfeil: nach rechts 9">
            <a:extLst>
              <a:ext uri="{FF2B5EF4-FFF2-40B4-BE49-F238E27FC236}">
                <a16:creationId xmlns:a16="http://schemas.microsoft.com/office/drawing/2014/main" id="{8168D348-7B4B-150E-CD2B-FBF85BDCC3B5}"/>
              </a:ext>
            </a:extLst>
          </p:cNvPr>
          <p:cNvSpPr/>
          <p:nvPr/>
        </p:nvSpPr>
        <p:spPr>
          <a:xfrm rot="19293504">
            <a:off x="6041581" y="5340517"/>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11" name="Textfeld 10">
            <a:extLst>
              <a:ext uri="{FF2B5EF4-FFF2-40B4-BE49-F238E27FC236}">
                <a16:creationId xmlns:a16="http://schemas.microsoft.com/office/drawing/2014/main" id="{E15EDA56-C662-957E-AF11-F42C47FDA09F}"/>
              </a:ext>
            </a:extLst>
          </p:cNvPr>
          <p:cNvSpPr txBox="1"/>
          <p:nvPr/>
        </p:nvSpPr>
        <p:spPr>
          <a:xfrm>
            <a:off x="581076" y="2625976"/>
            <a:ext cx="2679714" cy="2585323"/>
          </a:xfrm>
          <a:prstGeom prst="rect">
            <a:avLst/>
          </a:prstGeom>
          <a:solidFill>
            <a:srgbClr val="FFC000"/>
          </a:solidFill>
          <a:ln>
            <a:solidFill>
              <a:schemeClr val="tx1"/>
            </a:solidFill>
          </a:ln>
        </p:spPr>
        <p:txBody>
          <a:bodyPr wrap="square" rtlCol="0">
            <a:spAutoFit/>
          </a:bodyPr>
          <a:lstStyle/>
          <a:p>
            <a:r>
              <a:rPr lang="en-US" dirty="0" err="1">
                <a:latin typeface="Arial" panose="020B0604020202020204" pitchFamily="34" charset="0"/>
                <a:cs typeface="Arial" panose="020B0604020202020204" pitchFamily="34" charset="0"/>
              </a:rPr>
              <a:t>Taditionelle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Rebberge</a:t>
            </a:r>
            <a:r>
              <a:rPr lang="en-US" dirty="0">
                <a:latin typeface="Arial" panose="020B0604020202020204" pitchFamily="34" charset="0"/>
                <a:cs typeface="Arial" panose="020B0604020202020204" pitchFamily="34" charset="0"/>
              </a:rPr>
              <a:t>.</a:t>
            </a:r>
          </a:p>
          <a:p>
            <a:r>
              <a:rPr lang="en-US" dirty="0" err="1">
                <a:latin typeface="Arial" panose="020B0604020202020204" pitchFamily="34" charset="0"/>
                <a:cs typeface="Arial" panose="020B0604020202020204" pitchFamily="34" charset="0"/>
              </a:rPr>
              <a:t>Steile</a:t>
            </a:r>
            <a:r>
              <a:rPr lang="en-US" dirty="0">
                <a:latin typeface="Arial" panose="020B0604020202020204" pitchFamily="34" charset="0"/>
                <a:cs typeface="Arial" panose="020B0604020202020204" pitchFamily="34" charset="0"/>
              </a:rPr>
              <a:t> Süd- </a:t>
            </a:r>
            <a:r>
              <a:rPr lang="en-US" dirty="0" err="1">
                <a:latin typeface="Arial" panose="020B0604020202020204" pitchFamily="34" charset="0"/>
                <a:cs typeface="Arial" panose="020B0604020202020204" pitchFamily="34" charset="0"/>
              </a:rPr>
              <a:t>oder</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Südwesthänge</a:t>
            </a:r>
            <a:r>
              <a:rPr lang="en-US" dirty="0">
                <a:latin typeface="Arial" panose="020B0604020202020204" pitchFamily="34" charset="0"/>
                <a:cs typeface="Arial" panose="020B0604020202020204" pitchFamily="34" charset="0"/>
              </a:rPr>
              <a:t>.</a:t>
            </a:r>
          </a:p>
          <a:p>
            <a:r>
              <a:rPr lang="de-CH" dirty="0">
                <a:latin typeface="Arial" panose="020B0604020202020204" pitchFamily="34" charset="0"/>
                <a:cs typeface="Arial" panose="020B0604020202020204" pitchFamily="34" charset="0"/>
              </a:rPr>
              <a:t>Hier ist der richtige Ort für Ersatzlebensräume inkl. ihre Strukturen und Übergänge: Trockenlebensräume aller Art.</a:t>
            </a:r>
            <a:endParaRPr lang="en-US" dirty="0">
              <a:latin typeface="Arial" panose="020B0604020202020204" pitchFamily="34" charset="0"/>
              <a:cs typeface="Arial" panose="020B0604020202020204" pitchFamily="34" charset="0"/>
            </a:endParaRPr>
          </a:p>
        </p:txBody>
      </p:sp>
      <p:sp>
        <p:nvSpPr>
          <p:cNvPr id="12" name="Pfeil: nach rechts 11">
            <a:extLst>
              <a:ext uri="{FF2B5EF4-FFF2-40B4-BE49-F238E27FC236}">
                <a16:creationId xmlns:a16="http://schemas.microsoft.com/office/drawing/2014/main" id="{5C7677EC-447B-F1A5-4B1C-922F690951E6}"/>
              </a:ext>
            </a:extLst>
          </p:cNvPr>
          <p:cNvSpPr/>
          <p:nvPr/>
        </p:nvSpPr>
        <p:spPr>
          <a:xfrm rot="19293504">
            <a:off x="4987522" y="4569797"/>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2" name="Titel 1">
            <a:extLst>
              <a:ext uri="{FF2B5EF4-FFF2-40B4-BE49-F238E27FC236}">
                <a16:creationId xmlns:a16="http://schemas.microsoft.com/office/drawing/2014/main" id="{24E21B81-8B89-9ACD-77EE-E81228A84A2B}"/>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19089679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ihandform: Form 12">
            <a:extLst>
              <a:ext uri="{FF2B5EF4-FFF2-40B4-BE49-F238E27FC236}">
                <a16:creationId xmlns:a16="http://schemas.microsoft.com/office/drawing/2014/main" id="{8CBF2E67-3E33-97ED-D5B2-2FC382C177BB}"/>
              </a:ext>
            </a:extLst>
          </p:cNvPr>
          <p:cNvSpPr/>
          <p:nvPr/>
        </p:nvSpPr>
        <p:spPr>
          <a:xfrm>
            <a:off x="5409960" y="4653136"/>
            <a:ext cx="424841" cy="452757"/>
          </a:xfrm>
          <a:custGeom>
            <a:avLst/>
            <a:gdLst>
              <a:gd name="connsiteX0" fmla="*/ 0 w 424841"/>
              <a:gd name="connsiteY0" fmla="*/ 88106 h 452757"/>
              <a:gd name="connsiteX1" fmla="*/ 0 w 424841"/>
              <a:gd name="connsiteY1" fmla="*/ 88106 h 452757"/>
              <a:gd name="connsiteX2" fmla="*/ 4762 w 424841"/>
              <a:gd name="connsiteY2" fmla="*/ 128588 h 452757"/>
              <a:gd name="connsiteX3" fmla="*/ 9525 w 424841"/>
              <a:gd name="connsiteY3" fmla="*/ 161925 h 452757"/>
              <a:gd name="connsiteX4" fmla="*/ 14287 w 424841"/>
              <a:gd name="connsiteY4" fmla="*/ 176213 h 452757"/>
              <a:gd name="connsiteX5" fmla="*/ 16668 w 424841"/>
              <a:gd name="connsiteY5" fmla="*/ 185738 h 452757"/>
              <a:gd name="connsiteX6" fmla="*/ 21431 w 424841"/>
              <a:gd name="connsiteY6" fmla="*/ 209550 h 452757"/>
              <a:gd name="connsiteX7" fmla="*/ 16668 w 424841"/>
              <a:gd name="connsiteY7" fmla="*/ 230981 h 452757"/>
              <a:gd name="connsiteX8" fmla="*/ 14287 w 424841"/>
              <a:gd name="connsiteY8" fmla="*/ 240506 h 452757"/>
              <a:gd name="connsiteX9" fmla="*/ 11906 w 424841"/>
              <a:gd name="connsiteY9" fmla="*/ 252413 h 452757"/>
              <a:gd name="connsiteX10" fmla="*/ 38100 w 424841"/>
              <a:gd name="connsiteY10" fmla="*/ 257175 h 452757"/>
              <a:gd name="connsiteX11" fmla="*/ 45243 w 424841"/>
              <a:gd name="connsiteY11" fmla="*/ 250031 h 452757"/>
              <a:gd name="connsiteX12" fmla="*/ 52387 w 424841"/>
              <a:gd name="connsiteY12" fmla="*/ 247650 h 452757"/>
              <a:gd name="connsiteX13" fmla="*/ 59531 w 424841"/>
              <a:gd name="connsiteY13" fmla="*/ 242888 h 452757"/>
              <a:gd name="connsiteX14" fmla="*/ 80962 w 424841"/>
              <a:gd name="connsiteY14" fmla="*/ 235744 h 452757"/>
              <a:gd name="connsiteX15" fmla="*/ 100012 w 424841"/>
              <a:gd name="connsiteY15" fmla="*/ 233363 h 452757"/>
              <a:gd name="connsiteX16" fmla="*/ 104775 w 424841"/>
              <a:gd name="connsiteY16" fmla="*/ 261938 h 452757"/>
              <a:gd name="connsiteX17" fmla="*/ 107156 w 424841"/>
              <a:gd name="connsiteY17" fmla="*/ 276225 h 452757"/>
              <a:gd name="connsiteX18" fmla="*/ 111918 w 424841"/>
              <a:gd name="connsiteY18" fmla="*/ 283369 h 452757"/>
              <a:gd name="connsiteX19" fmla="*/ 119062 w 424841"/>
              <a:gd name="connsiteY19" fmla="*/ 321469 h 452757"/>
              <a:gd name="connsiteX20" fmla="*/ 121443 w 424841"/>
              <a:gd name="connsiteY20" fmla="*/ 330994 h 452757"/>
              <a:gd name="connsiteX21" fmla="*/ 126206 w 424841"/>
              <a:gd name="connsiteY21" fmla="*/ 364331 h 452757"/>
              <a:gd name="connsiteX22" fmla="*/ 140493 w 424841"/>
              <a:gd name="connsiteY22" fmla="*/ 397669 h 452757"/>
              <a:gd name="connsiteX23" fmla="*/ 150018 w 424841"/>
              <a:gd name="connsiteY23" fmla="*/ 419100 h 452757"/>
              <a:gd name="connsiteX24" fmla="*/ 161925 w 424841"/>
              <a:gd name="connsiteY24" fmla="*/ 442913 h 452757"/>
              <a:gd name="connsiteX25" fmla="*/ 164306 w 424841"/>
              <a:gd name="connsiteY25" fmla="*/ 452438 h 452757"/>
              <a:gd name="connsiteX26" fmla="*/ 178593 w 424841"/>
              <a:gd name="connsiteY26" fmla="*/ 447675 h 452757"/>
              <a:gd name="connsiteX27" fmla="*/ 223837 w 424841"/>
              <a:gd name="connsiteY27" fmla="*/ 423863 h 452757"/>
              <a:gd name="connsiteX28" fmla="*/ 247650 w 424841"/>
              <a:gd name="connsiteY28" fmla="*/ 414338 h 452757"/>
              <a:gd name="connsiteX29" fmla="*/ 257175 w 424841"/>
              <a:gd name="connsiteY29" fmla="*/ 409575 h 452757"/>
              <a:gd name="connsiteX30" fmla="*/ 271462 w 424841"/>
              <a:gd name="connsiteY30" fmla="*/ 407194 h 452757"/>
              <a:gd name="connsiteX31" fmla="*/ 278606 w 424841"/>
              <a:gd name="connsiteY31" fmla="*/ 404813 h 452757"/>
              <a:gd name="connsiteX32" fmla="*/ 302418 w 424841"/>
              <a:gd name="connsiteY32" fmla="*/ 402431 h 452757"/>
              <a:gd name="connsiteX33" fmla="*/ 314325 w 424841"/>
              <a:gd name="connsiteY33" fmla="*/ 400050 h 452757"/>
              <a:gd name="connsiteX34" fmla="*/ 359568 w 424841"/>
              <a:gd name="connsiteY34" fmla="*/ 397669 h 452757"/>
              <a:gd name="connsiteX35" fmla="*/ 381000 w 424841"/>
              <a:gd name="connsiteY35" fmla="*/ 392906 h 452757"/>
              <a:gd name="connsiteX36" fmla="*/ 390525 w 424841"/>
              <a:gd name="connsiteY36" fmla="*/ 383381 h 452757"/>
              <a:gd name="connsiteX37" fmla="*/ 409575 w 424841"/>
              <a:gd name="connsiteY37" fmla="*/ 378619 h 452757"/>
              <a:gd name="connsiteX38" fmla="*/ 414337 w 424841"/>
              <a:gd name="connsiteY38" fmla="*/ 295275 h 452757"/>
              <a:gd name="connsiteX39" fmla="*/ 411956 w 424841"/>
              <a:gd name="connsiteY39" fmla="*/ 278606 h 452757"/>
              <a:gd name="connsiteX40" fmla="*/ 404812 w 424841"/>
              <a:gd name="connsiteY40" fmla="*/ 259556 h 452757"/>
              <a:gd name="connsiteX41" fmla="*/ 400050 w 424841"/>
              <a:gd name="connsiteY41" fmla="*/ 233363 h 452757"/>
              <a:gd name="connsiteX42" fmla="*/ 397668 w 424841"/>
              <a:gd name="connsiteY42" fmla="*/ 221456 h 452757"/>
              <a:gd name="connsiteX43" fmla="*/ 395287 w 424841"/>
              <a:gd name="connsiteY43" fmla="*/ 202406 h 452757"/>
              <a:gd name="connsiteX44" fmla="*/ 392906 w 424841"/>
              <a:gd name="connsiteY44" fmla="*/ 195263 h 452757"/>
              <a:gd name="connsiteX45" fmla="*/ 390525 w 424841"/>
              <a:gd name="connsiteY45" fmla="*/ 183356 h 452757"/>
              <a:gd name="connsiteX46" fmla="*/ 392906 w 424841"/>
              <a:gd name="connsiteY46" fmla="*/ 47625 h 452757"/>
              <a:gd name="connsiteX47" fmla="*/ 395287 w 424841"/>
              <a:gd name="connsiteY47" fmla="*/ 40481 h 452757"/>
              <a:gd name="connsiteX48" fmla="*/ 397668 w 424841"/>
              <a:gd name="connsiteY48" fmla="*/ 21431 h 452757"/>
              <a:gd name="connsiteX49" fmla="*/ 402431 w 424841"/>
              <a:gd name="connsiteY49" fmla="*/ 2381 h 452757"/>
              <a:gd name="connsiteX50" fmla="*/ 392906 w 424841"/>
              <a:gd name="connsiteY50" fmla="*/ 0 h 452757"/>
              <a:gd name="connsiteX51" fmla="*/ 364331 w 424841"/>
              <a:gd name="connsiteY51" fmla="*/ 4763 h 452757"/>
              <a:gd name="connsiteX52" fmla="*/ 357187 w 424841"/>
              <a:gd name="connsiteY52" fmla="*/ 7144 h 452757"/>
              <a:gd name="connsiteX53" fmla="*/ 328612 w 424841"/>
              <a:gd name="connsiteY53" fmla="*/ 11906 h 452757"/>
              <a:gd name="connsiteX54" fmla="*/ 311943 w 424841"/>
              <a:gd name="connsiteY54" fmla="*/ 21431 h 452757"/>
              <a:gd name="connsiteX55" fmla="*/ 288131 w 424841"/>
              <a:gd name="connsiteY55" fmla="*/ 23813 h 452757"/>
              <a:gd name="connsiteX56" fmla="*/ 278606 w 424841"/>
              <a:gd name="connsiteY56" fmla="*/ 26194 h 452757"/>
              <a:gd name="connsiteX57" fmla="*/ 271462 w 424841"/>
              <a:gd name="connsiteY57" fmla="*/ 28575 h 452757"/>
              <a:gd name="connsiteX58" fmla="*/ 257175 w 424841"/>
              <a:gd name="connsiteY58" fmla="*/ 30956 h 452757"/>
              <a:gd name="connsiteX59" fmla="*/ 247650 w 424841"/>
              <a:gd name="connsiteY59" fmla="*/ 33338 h 452757"/>
              <a:gd name="connsiteX60" fmla="*/ 223837 w 424841"/>
              <a:gd name="connsiteY60" fmla="*/ 38100 h 452757"/>
              <a:gd name="connsiteX61" fmla="*/ 214312 w 424841"/>
              <a:gd name="connsiteY61" fmla="*/ 42863 h 452757"/>
              <a:gd name="connsiteX62" fmla="*/ 190500 w 424841"/>
              <a:gd name="connsiteY62" fmla="*/ 50006 h 452757"/>
              <a:gd name="connsiteX63" fmla="*/ 180975 w 424841"/>
              <a:gd name="connsiteY63" fmla="*/ 57150 h 452757"/>
              <a:gd name="connsiteX64" fmla="*/ 173831 w 424841"/>
              <a:gd name="connsiteY64" fmla="*/ 61913 h 452757"/>
              <a:gd name="connsiteX65" fmla="*/ 140493 w 424841"/>
              <a:gd name="connsiteY65" fmla="*/ 64294 h 452757"/>
              <a:gd name="connsiteX66" fmla="*/ 128587 w 424841"/>
              <a:gd name="connsiteY66" fmla="*/ 66675 h 452757"/>
              <a:gd name="connsiteX67" fmla="*/ 47625 w 424841"/>
              <a:gd name="connsiteY67" fmla="*/ 73819 h 452757"/>
              <a:gd name="connsiteX68" fmla="*/ 0 w 424841"/>
              <a:gd name="connsiteY68" fmla="*/ 88106 h 452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24841" h="452757">
                <a:moveTo>
                  <a:pt x="0" y="88106"/>
                </a:moveTo>
                <a:lnTo>
                  <a:pt x="0" y="88106"/>
                </a:lnTo>
                <a:cubicBezTo>
                  <a:pt x="5433" y="142438"/>
                  <a:pt x="-501" y="86478"/>
                  <a:pt x="4762" y="128588"/>
                </a:cubicBezTo>
                <a:cubicBezTo>
                  <a:pt x="6173" y="139879"/>
                  <a:pt x="6531" y="150946"/>
                  <a:pt x="9525" y="161925"/>
                </a:cubicBezTo>
                <a:cubicBezTo>
                  <a:pt x="10846" y="166768"/>
                  <a:pt x="12845" y="171404"/>
                  <a:pt x="14287" y="176213"/>
                </a:cubicBezTo>
                <a:cubicBezTo>
                  <a:pt x="15227" y="179348"/>
                  <a:pt x="15982" y="182538"/>
                  <a:pt x="16668" y="185738"/>
                </a:cubicBezTo>
                <a:cubicBezTo>
                  <a:pt x="18364" y="193653"/>
                  <a:pt x="21431" y="209550"/>
                  <a:pt x="21431" y="209550"/>
                </a:cubicBezTo>
                <a:cubicBezTo>
                  <a:pt x="19843" y="216694"/>
                  <a:pt x="18314" y="223850"/>
                  <a:pt x="16668" y="230981"/>
                </a:cubicBezTo>
                <a:cubicBezTo>
                  <a:pt x="15932" y="234170"/>
                  <a:pt x="14997" y="237311"/>
                  <a:pt x="14287" y="240506"/>
                </a:cubicBezTo>
                <a:cubicBezTo>
                  <a:pt x="13409" y="244457"/>
                  <a:pt x="12700" y="248444"/>
                  <a:pt x="11906" y="252413"/>
                </a:cubicBezTo>
                <a:cubicBezTo>
                  <a:pt x="19484" y="263779"/>
                  <a:pt x="16767" y="264286"/>
                  <a:pt x="38100" y="257175"/>
                </a:cubicBezTo>
                <a:cubicBezTo>
                  <a:pt x="41295" y="256110"/>
                  <a:pt x="42441" y="251899"/>
                  <a:pt x="45243" y="250031"/>
                </a:cubicBezTo>
                <a:cubicBezTo>
                  <a:pt x="47332" y="248639"/>
                  <a:pt x="50142" y="248772"/>
                  <a:pt x="52387" y="247650"/>
                </a:cubicBezTo>
                <a:cubicBezTo>
                  <a:pt x="54947" y="246370"/>
                  <a:pt x="56971" y="244168"/>
                  <a:pt x="59531" y="242888"/>
                </a:cubicBezTo>
                <a:cubicBezTo>
                  <a:pt x="65531" y="239888"/>
                  <a:pt x="74138" y="236881"/>
                  <a:pt x="80962" y="235744"/>
                </a:cubicBezTo>
                <a:cubicBezTo>
                  <a:pt x="87274" y="234692"/>
                  <a:pt x="93662" y="234157"/>
                  <a:pt x="100012" y="233363"/>
                </a:cubicBezTo>
                <a:cubicBezTo>
                  <a:pt x="104202" y="254317"/>
                  <a:pt x="100838" y="236347"/>
                  <a:pt x="104775" y="261938"/>
                </a:cubicBezTo>
                <a:cubicBezTo>
                  <a:pt x="105509" y="266710"/>
                  <a:pt x="105629" y="271645"/>
                  <a:pt x="107156" y="276225"/>
                </a:cubicBezTo>
                <a:cubicBezTo>
                  <a:pt x="108061" y="278940"/>
                  <a:pt x="110331" y="280988"/>
                  <a:pt x="111918" y="283369"/>
                </a:cubicBezTo>
                <a:cubicBezTo>
                  <a:pt x="124572" y="340307"/>
                  <a:pt x="110528" y="274525"/>
                  <a:pt x="119062" y="321469"/>
                </a:cubicBezTo>
                <a:cubicBezTo>
                  <a:pt x="119647" y="324689"/>
                  <a:pt x="120905" y="327766"/>
                  <a:pt x="121443" y="330994"/>
                </a:cubicBezTo>
                <a:cubicBezTo>
                  <a:pt x="122851" y="339441"/>
                  <a:pt x="123960" y="355345"/>
                  <a:pt x="126206" y="364331"/>
                </a:cubicBezTo>
                <a:cubicBezTo>
                  <a:pt x="130031" y="379634"/>
                  <a:pt x="133222" y="382218"/>
                  <a:pt x="140493" y="397669"/>
                </a:cubicBezTo>
                <a:cubicBezTo>
                  <a:pt x="143822" y="404742"/>
                  <a:pt x="147115" y="411842"/>
                  <a:pt x="150018" y="419100"/>
                </a:cubicBezTo>
                <a:cubicBezTo>
                  <a:pt x="158615" y="440591"/>
                  <a:pt x="149730" y="426654"/>
                  <a:pt x="161925" y="442913"/>
                </a:cubicBezTo>
                <a:cubicBezTo>
                  <a:pt x="162719" y="446088"/>
                  <a:pt x="161159" y="451539"/>
                  <a:pt x="164306" y="452438"/>
                </a:cubicBezTo>
                <a:cubicBezTo>
                  <a:pt x="169133" y="453817"/>
                  <a:pt x="174416" y="450460"/>
                  <a:pt x="178593" y="447675"/>
                </a:cubicBezTo>
                <a:cubicBezTo>
                  <a:pt x="223727" y="417586"/>
                  <a:pt x="190229" y="435724"/>
                  <a:pt x="223837" y="423863"/>
                </a:cubicBezTo>
                <a:cubicBezTo>
                  <a:pt x="231899" y="421018"/>
                  <a:pt x="240004" y="418162"/>
                  <a:pt x="247650" y="414338"/>
                </a:cubicBezTo>
                <a:cubicBezTo>
                  <a:pt x="250825" y="412750"/>
                  <a:pt x="253775" y="410595"/>
                  <a:pt x="257175" y="409575"/>
                </a:cubicBezTo>
                <a:cubicBezTo>
                  <a:pt x="261799" y="408188"/>
                  <a:pt x="266749" y="408241"/>
                  <a:pt x="271462" y="407194"/>
                </a:cubicBezTo>
                <a:cubicBezTo>
                  <a:pt x="273912" y="406650"/>
                  <a:pt x="276125" y="405195"/>
                  <a:pt x="278606" y="404813"/>
                </a:cubicBezTo>
                <a:cubicBezTo>
                  <a:pt x="286490" y="403600"/>
                  <a:pt x="294511" y="403485"/>
                  <a:pt x="302418" y="402431"/>
                </a:cubicBezTo>
                <a:cubicBezTo>
                  <a:pt x="306430" y="401896"/>
                  <a:pt x="310291" y="400386"/>
                  <a:pt x="314325" y="400050"/>
                </a:cubicBezTo>
                <a:cubicBezTo>
                  <a:pt x="329375" y="398796"/>
                  <a:pt x="344487" y="398463"/>
                  <a:pt x="359568" y="397669"/>
                </a:cubicBezTo>
                <a:cubicBezTo>
                  <a:pt x="360648" y="397489"/>
                  <a:pt x="377430" y="395456"/>
                  <a:pt x="381000" y="392906"/>
                </a:cubicBezTo>
                <a:cubicBezTo>
                  <a:pt x="384654" y="390296"/>
                  <a:pt x="386509" y="385389"/>
                  <a:pt x="390525" y="383381"/>
                </a:cubicBezTo>
                <a:cubicBezTo>
                  <a:pt x="396379" y="380454"/>
                  <a:pt x="409575" y="378619"/>
                  <a:pt x="409575" y="378619"/>
                </a:cubicBezTo>
                <a:cubicBezTo>
                  <a:pt x="438352" y="359431"/>
                  <a:pt x="418357" y="375681"/>
                  <a:pt x="414337" y="295275"/>
                </a:cubicBezTo>
                <a:cubicBezTo>
                  <a:pt x="414057" y="289669"/>
                  <a:pt x="413057" y="284110"/>
                  <a:pt x="411956" y="278606"/>
                </a:cubicBezTo>
                <a:cubicBezTo>
                  <a:pt x="411209" y="274873"/>
                  <a:pt x="405421" y="261078"/>
                  <a:pt x="404812" y="259556"/>
                </a:cubicBezTo>
                <a:cubicBezTo>
                  <a:pt x="398921" y="230098"/>
                  <a:pt x="406154" y="266933"/>
                  <a:pt x="400050" y="233363"/>
                </a:cubicBezTo>
                <a:cubicBezTo>
                  <a:pt x="399326" y="229381"/>
                  <a:pt x="398284" y="225457"/>
                  <a:pt x="397668" y="221456"/>
                </a:cubicBezTo>
                <a:cubicBezTo>
                  <a:pt x="396695" y="215131"/>
                  <a:pt x="396432" y="208702"/>
                  <a:pt x="395287" y="202406"/>
                </a:cubicBezTo>
                <a:cubicBezTo>
                  <a:pt x="394838" y="199937"/>
                  <a:pt x="393515" y="197698"/>
                  <a:pt x="392906" y="195263"/>
                </a:cubicBezTo>
                <a:cubicBezTo>
                  <a:pt x="391924" y="191336"/>
                  <a:pt x="391319" y="187325"/>
                  <a:pt x="390525" y="183356"/>
                </a:cubicBezTo>
                <a:cubicBezTo>
                  <a:pt x="391319" y="138112"/>
                  <a:pt x="391399" y="92851"/>
                  <a:pt x="392906" y="47625"/>
                </a:cubicBezTo>
                <a:cubicBezTo>
                  <a:pt x="392990" y="45116"/>
                  <a:pt x="394838" y="42951"/>
                  <a:pt x="395287" y="40481"/>
                </a:cubicBezTo>
                <a:cubicBezTo>
                  <a:pt x="396432" y="34185"/>
                  <a:pt x="396695" y="27756"/>
                  <a:pt x="397668" y="21431"/>
                </a:cubicBezTo>
                <a:cubicBezTo>
                  <a:pt x="399309" y="10763"/>
                  <a:pt x="399535" y="11070"/>
                  <a:pt x="402431" y="2381"/>
                </a:cubicBezTo>
                <a:cubicBezTo>
                  <a:pt x="399256" y="1587"/>
                  <a:pt x="396179" y="0"/>
                  <a:pt x="392906" y="0"/>
                </a:cubicBezTo>
                <a:cubicBezTo>
                  <a:pt x="384201" y="0"/>
                  <a:pt x="373113" y="2254"/>
                  <a:pt x="364331" y="4763"/>
                </a:cubicBezTo>
                <a:cubicBezTo>
                  <a:pt x="361917" y="5453"/>
                  <a:pt x="359648" y="6652"/>
                  <a:pt x="357187" y="7144"/>
                </a:cubicBezTo>
                <a:cubicBezTo>
                  <a:pt x="347718" y="9038"/>
                  <a:pt x="328612" y="11906"/>
                  <a:pt x="328612" y="11906"/>
                </a:cubicBezTo>
                <a:cubicBezTo>
                  <a:pt x="324667" y="14536"/>
                  <a:pt x="316398" y="20476"/>
                  <a:pt x="311943" y="21431"/>
                </a:cubicBezTo>
                <a:cubicBezTo>
                  <a:pt x="304143" y="23102"/>
                  <a:pt x="296068" y="23019"/>
                  <a:pt x="288131" y="23813"/>
                </a:cubicBezTo>
                <a:cubicBezTo>
                  <a:pt x="284956" y="24607"/>
                  <a:pt x="281753" y="25295"/>
                  <a:pt x="278606" y="26194"/>
                </a:cubicBezTo>
                <a:cubicBezTo>
                  <a:pt x="276192" y="26884"/>
                  <a:pt x="273912" y="28031"/>
                  <a:pt x="271462" y="28575"/>
                </a:cubicBezTo>
                <a:cubicBezTo>
                  <a:pt x="266749" y="29622"/>
                  <a:pt x="261909" y="30009"/>
                  <a:pt x="257175" y="30956"/>
                </a:cubicBezTo>
                <a:cubicBezTo>
                  <a:pt x="253966" y="31598"/>
                  <a:pt x="250859" y="32696"/>
                  <a:pt x="247650" y="33338"/>
                </a:cubicBezTo>
                <a:cubicBezTo>
                  <a:pt x="218432" y="39182"/>
                  <a:pt x="245978" y="32565"/>
                  <a:pt x="223837" y="38100"/>
                </a:cubicBezTo>
                <a:cubicBezTo>
                  <a:pt x="220662" y="39688"/>
                  <a:pt x="217608" y="41545"/>
                  <a:pt x="214312" y="42863"/>
                </a:cubicBezTo>
                <a:cubicBezTo>
                  <a:pt x="204652" y="46727"/>
                  <a:pt x="199855" y="47668"/>
                  <a:pt x="190500" y="50006"/>
                </a:cubicBezTo>
                <a:cubicBezTo>
                  <a:pt x="187325" y="52387"/>
                  <a:pt x="184204" y="54843"/>
                  <a:pt x="180975" y="57150"/>
                </a:cubicBezTo>
                <a:cubicBezTo>
                  <a:pt x="178646" y="58814"/>
                  <a:pt x="176650" y="61416"/>
                  <a:pt x="173831" y="61913"/>
                </a:cubicBezTo>
                <a:cubicBezTo>
                  <a:pt x="162860" y="63849"/>
                  <a:pt x="151606" y="63500"/>
                  <a:pt x="140493" y="64294"/>
                </a:cubicBezTo>
                <a:cubicBezTo>
                  <a:pt x="136524" y="65088"/>
                  <a:pt x="132613" y="66262"/>
                  <a:pt x="128587" y="66675"/>
                </a:cubicBezTo>
                <a:cubicBezTo>
                  <a:pt x="101636" y="69439"/>
                  <a:pt x="47625" y="73819"/>
                  <a:pt x="47625" y="73819"/>
                </a:cubicBezTo>
                <a:cubicBezTo>
                  <a:pt x="35458" y="92069"/>
                  <a:pt x="7937" y="85725"/>
                  <a:pt x="0" y="88106"/>
                </a:cubicBezTo>
                <a:close/>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3" name="Fußzeilenplatzhalter 1">
            <a:extLst>
              <a:ext uri="{FF2B5EF4-FFF2-40B4-BE49-F238E27FC236}">
                <a16:creationId xmlns:a16="http://schemas.microsoft.com/office/drawing/2014/main" id="{632049CB-BF02-4EE7-3514-83CB4E5E9443}"/>
              </a:ext>
            </a:extLst>
          </p:cNvPr>
          <p:cNvSpPr>
            <a:spLocks noGrp="1"/>
          </p:cNvSpPr>
          <p:nvPr>
            <p:ph type="ftr" sz="quarter" idx="11"/>
          </p:nvPr>
        </p:nvSpPr>
        <p:spPr>
          <a:xfrm>
            <a:off x="4960800" y="6356350"/>
            <a:ext cx="2880000" cy="360000"/>
          </a:xfrm>
        </p:spPr>
        <p:txBody>
          <a:bodyPr/>
          <a:lstStyle/>
          <a:p>
            <a:r>
              <a:rPr lang="de-CH" dirty="0"/>
              <a:t>Lehrgang Biodiversitätsberatung</a:t>
            </a:r>
          </a:p>
        </p:txBody>
      </p:sp>
      <p:sp>
        <p:nvSpPr>
          <p:cNvPr id="9" name="Foliennummernplatzhalter 8">
            <a:extLst>
              <a:ext uri="{FF2B5EF4-FFF2-40B4-BE49-F238E27FC236}">
                <a16:creationId xmlns:a16="http://schemas.microsoft.com/office/drawing/2014/main" id="{AF4697F7-C597-5C3E-CA05-FA6AE83E8921}"/>
              </a:ext>
            </a:extLst>
          </p:cNvPr>
          <p:cNvSpPr>
            <a:spLocks noGrp="1"/>
          </p:cNvSpPr>
          <p:nvPr>
            <p:ph type="sldNum" sz="quarter" idx="4"/>
          </p:nvPr>
        </p:nvSpPr>
        <p:spPr>
          <a:xfrm>
            <a:off x="8076382" y="6356350"/>
            <a:ext cx="476697" cy="360000"/>
          </a:xfrm>
        </p:spPr>
        <p:txBody>
          <a:bodyPr/>
          <a:lstStyle/>
          <a:p>
            <a:fld id="{8543D2B0-58C7-4711-8976-E7A128C2074B}" type="slidenum">
              <a:rPr lang="de-CH" smtClean="0"/>
              <a:t>57</a:t>
            </a:fld>
            <a:endParaRPr lang="de-CH" dirty="0"/>
          </a:p>
        </p:txBody>
      </p:sp>
      <p:pic>
        <p:nvPicPr>
          <p:cNvPr id="5" name="Grafik 4">
            <a:extLst>
              <a:ext uri="{FF2B5EF4-FFF2-40B4-BE49-F238E27FC236}">
                <a16:creationId xmlns:a16="http://schemas.microsoft.com/office/drawing/2014/main" id="{D632E4C5-7745-0584-2532-113C7BE966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8649" y="1369044"/>
            <a:ext cx="7400159" cy="4868268"/>
          </a:xfrm>
          <a:prstGeom prst="rect">
            <a:avLst/>
          </a:prstGeom>
        </p:spPr>
      </p:pic>
      <p:sp>
        <p:nvSpPr>
          <p:cNvPr id="6" name="Textfeld 5">
            <a:extLst>
              <a:ext uri="{FF2B5EF4-FFF2-40B4-BE49-F238E27FC236}">
                <a16:creationId xmlns:a16="http://schemas.microsoft.com/office/drawing/2014/main" id="{9D7814CA-C68A-41CA-BA79-E47CC99B5387}"/>
              </a:ext>
            </a:extLst>
          </p:cNvPr>
          <p:cNvSpPr txBox="1"/>
          <p:nvPr/>
        </p:nvSpPr>
        <p:spPr>
          <a:xfrm>
            <a:off x="6823427" y="5999312"/>
            <a:ext cx="1252955" cy="184666"/>
          </a:xfrm>
          <a:prstGeom prst="rect">
            <a:avLst/>
          </a:prstGeom>
          <a:solidFill>
            <a:schemeClr val="bg1"/>
          </a:solidFill>
          <a:ln>
            <a:solidFill>
              <a:schemeClr val="tx1"/>
            </a:solidFill>
          </a:ln>
        </p:spPr>
        <p:txBody>
          <a:bodyPr wrap="square" rtlCol="0">
            <a:spAutoFit/>
          </a:bodyPr>
          <a:lstStyle/>
          <a:p>
            <a:r>
              <a:rPr lang="en-US" sz="600" dirty="0"/>
              <a:t>Quelle: https://map.geo.admin.ch</a:t>
            </a:r>
            <a:endParaRPr lang="de-CH" sz="600" dirty="0"/>
          </a:p>
        </p:txBody>
      </p:sp>
      <p:sp>
        <p:nvSpPr>
          <p:cNvPr id="7" name="Textfeld 6">
            <a:extLst>
              <a:ext uri="{FF2B5EF4-FFF2-40B4-BE49-F238E27FC236}">
                <a16:creationId xmlns:a16="http://schemas.microsoft.com/office/drawing/2014/main" id="{1B6820A3-4EA1-885D-9F61-62FC36C94FBC}"/>
              </a:ext>
            </a:extLst>
          </p:cNvPr>
          <p:cNvSpPr txBox="1"/>
          <p:nvPr/>
        </p:nvSpPr>
        <p:spPr>
          <a:xfrm>
            <a:off x="3199954" y="1322525"/>
            <a:ext cx="2422683" cy="1131079"/>
          </a:xfrm>
          <a:prstGeom prst="rect">
            <a:avLst/>
          </a:prstGeom>
          <a:solidFill>
            <a:schemeClr val="bg1"/>
          </a:solidFill>
          <a:ln>
            <a:solidFill>
              <a:schemeClr val="tx1"/>
            </a:solidFill>
          </a:ln>
        </p:spPr>
        <p:txBody>
          <a:bodyPr wrap="square" rtlCol="0">
            <a:spAutoFit/>
          </a:bodyPr>
          <a:lstStyle/>
          <a:p>
            <a:r>
              <a:rPr lang="en-US" sz="1350" dirty="0" err="1">
                <a:latin typeface="Arial" panose="020B0604020202020204" pitchFamily="34" charset="0"/>
                <a:cs typeface="Arial" panose="020B0604020202020204" pitchFamily="34" charset="0"/>
              </a:rPr>
              <a:t>Zeitreise</a:t>
            </a:r>
            <a:r>
              <a:rPr lang="en-US" sz="1350" dirty="0">
                <a:latin typeface="Arial" panose="020B0604020202020204" pitchFamily="34" charset="0"/>
                <a:cs typeface="Arial" panose="020B0604020202020204" pitchFamily="34" charset="0"/>
              </a:rPr>
              <a:t> auf map.geo.admin.ch</a:t>
            </a:r>
          </a:p>
          <a:p>
            <a:endParaRPr lang="en-US" sz="1350" dirty="0">
              <a:latin typeface="Arial" panose="020B0604020202020204" pitchFamily="34" charset="0"/>
              <a:cs typeface="Arial" panose="020B0604020202020204" pitchFamily="34" charset="0"/>
            </a:endParaRPr>
          </a:p>
          <a:p>
            <a:r>
              <a:rPr lang="en-US" sz="1350" dirty="0" err="1">
                <a:latin typeface="Arial" panose="020B0604020202020204" pitchFamily="34" charset="0"/>
                <a:cs typeface="Arial" panose="020B0604020202020204" pitchFamily="34" charset="0"/>
              </a:rPr>
              <a:t>Othmarsingen</a:t>
            </a:r>
            <a:endParaRPr lang="en-US" sz="1350" dirty="0">
              <a:latin typeface="Arial" panose="020B0604020202020204" pitchFamily="34" charset="0"/>
              <a:cs typeface="Arial" panose="020B0604020202020204" pitchFamily="34" charset="0"/>
            </a:endParaRPr>
          </a:p>
          <a:p>
            <a:r>
              <a:rPr lang="en-US" sz="1350" dirty="0">
                <a:latin typeface="Arial" panose="020B0604020202020204" pitchFamily="34" charset="0"/>
                <a:cs typeface="Arial" panose="020B0604020202020204" pitchFamily="34" charset="0"/>
              </a:rPr>
              <a:t>1888 </a:t>
            </a:r>
            <a:endParaRPr lang="de-CH" sz="1350" dirty="0">
              <a:latin typeface="Arial" panose="020B0604020202020204" pitchFamily="34" charset="0"/>
              <a:cs typeface="Arial" panose="020B0604020202020204" pitchFamily="34" charset="0"/>
            </a:endParaRPr>
          </a:p>
        </p:txBody>
      </p:sp>
      <p:sp>
        <p:nvSpPr>
          <p:cNvPr id="8" name="Pfeil: nach rechts 7">
            <a:extLst>
              <a:ext uri="{FF2B5EF4-FFF2-40B4-BE49-F238E27FC236}">
                <a16:creationId xmlns:a16="http://schemas.microsoft.com/office/drawing/2014/main" id="{60E6FEE9-8470-D60E-0C07-6B2AA19BFBD8}"/>
              </a:ext>
            </a:extLst>
          </p:cNvPr>
          <p:cNvSpPr/>
          <p:nvPr/>
        </p:nvSpPr>
        <p:spPr>
          <a:xfrm rot="19293504">
            <a:off x="3575520" y="2889528"/>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4" name="Pfeil: nach rechts 3">
            <a:extLst>
              <a:ext uri="{FF2B5EF4-FFF2-40B4-BE49-F238E27FC236}">
                <a16:creationId xmlns:a16="http://schemas.microsoft.com/office/drawing/2014/main" id="{5750FB04-7DFD-44CA-DAB7-ADA33B3B9413}"/>
              </a:ext>
            </a:extLst>
          </p:cNvPr>
          <p:cNvSpPr/>
          <p:nvPr/>
        </p:nvSpPr>
        <p:spPr>
          <a:xfrm rot="19293504">
            <a:off x="5165563" y="2764647"/>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10" name="Pfeil: nach rechts 9">
            <a:extLst>
              <a:ext uri="{FF2B5EF4-FFF2-40B4-BE49-F238E27FC236}">
                <a16:creationId xmlns:a16="http://schemas.microsoft.com/office/drawing/2014/main" id="{8168D348-7B4B-150E-CD2B-FBF85BDCC3B5}"/>
              </a:ext>
            </a:extLst>
          </p:cNvPr>
          <p:cNvSpPr/>
          <p:nvPr/>
        </p:nvSpPr>
        <p:spPr>
          <a:xfrm rot="19293504">
            <a:off x="6116318" y="4843474"/>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12" name="Pfeil: nach rechts 11">
            <a:extLst>
              <a:ext uri="{FF2B5EF4-FFF2-40B4-BE49-F238E27FC236}">
                <a16:creationId xmlns:a16="http://schemas.microsoft.com/office/drawing/2014/main" id="{5C7677EC-447B-F1A5-4B1C-922F690951E6}"/>
              </a:ext>
            </a:extLst>
          </p:cNvPr>
          <p:cNvSpPr/>
          <p:nvPr/>
        </p:nvSpPr>
        <p:spPr>
          <a:xfrm rot="19293504">
            <a:off x="6159544" y="3306091"/>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14" name="Textfeld 13">
            <a:extLst>
              <a:ext uri="{FF2B5EF4-FFF2-40B4-BE49-F238E27FC236}">
                <a16:creationId xmlns:a16="http://schemas.microsoft.com/office/drawing/2014/main" id="{CACCB534-91A7-E3FB-54AF-501B39063F48}"/>
              </a:ext>
            </a:extLst>
          </p:cNvPr>
          <p:cNvSpPr txBox="1"/>
          <p:nvPr/>
        </p:nvSpPr>
        <p:spPr>
          <a:xfrm>
            <a:off x="467544" y="2596944"/>
            <a:ext cx="2931953" cy="3416320"/>
          </a:xfrm>
          <a:prstGeom prst="rect">
            <a:avLst/>
          </a:prstGeom>
          <a:solidFill>
            <a:srgbClr val="FFC000"/>
          </a:solidFill>
          <a:ln>
            <a:solidFill>
              <a:schemeClr val="tx1"/>
            </a:solidFill>
          </a:ln>
        </p:spPr>
        <p:txBody>
          <a:bodyPr wrap="square" rtlCol="0">
            <a:spAutoFit/>
          </a:bodyPr>
          <a:lstStyle/>
          <a:p>
            <a:r>
              <a:rPr lang="en-US" dirty="0" err="1">
                <a:latin typeface="Arial" panose="020B0604020202020204" pitchFamily="34" charset="0"/>
                <a:cs typeface="Arial" panose="020B0604020202020204" pitchFamily="34" charset="0"/>
              </a:rPr>
              <a:t>Traditionelle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Wiesen</a:t>
            </a:r>
            <a:r>
              <a:rPr lang="en-US" dirty="0">
                <a:latin typeface="Arial" panose="020B0604020202020204" pitchFamily="34" charset="0"/>
                <a:cs typeface="Arial" panose="020B0604020202020204" pitchFamily="34" charset="0"/>
              </a:rPr>
              <a:t>- und </a:t>
            </a:r>
            <a:r>
              <a:rPr lang="en-US" dirty="0" err="1">
                <a:latin typeface="Arial" panose="020B0604020202020204" pitchFamily="34" charset="0"/>
                <a:cs typeface="Arial" panose="020B0604020202020204" pitchFamily="34" charset="0"/>
              </a:rPr>
              <a:t>Weidenutzung</a:t>
            </a:r>
            <a:r>
              <a:rPr lang="en-US" dirty="0">
                <a:latin typeface="Arial" panose="020B0604020202020204" pitchFamily="34" charset="0"/>
                <a:cs typeface="Arial" panose="020B0604020202020204" pitchFamily="34" charset="0"/>
              </a:rPr>
              <a:t>. </a:t>
            </a:r>
            <a:r>
              <a:rPr lang="de-CH" dirty="0">
                <a:latin typeface="Arial" panose="020B0604020202020204" pitchFamily="34" charset="0"/>
                <a:cs typeface="Arial" panose="020B0604020202020204" pitchFamily="34" charset="0"/>
              </a:rPr>
              <a:t>Hier ist der richtige Ort für Ersatz-</a:t>
            </a:r>
            <a:r>
              <a:rPr lang="de-CH" dirty="0" err="1">
                <a:latin typeface="Arial" panose="020B0604020202020204" pitchFamily="34" charset="0"/>
                <a:cs typeface="Arial" panose="020B0604020202020204" pitchFamily="34" charset="0"/>
              </a:rPr>
              <a:t>lebensräume</a:t>
            </a:r>
            <a:r>
              <a:rPr lang="de-CH" dirty="0">
                <a:latin typeface="Arial" panose="020B0604020202020204" pitchFamily="34" charset="0"/>
                <a:cs typeface="Arial" panose="020B0604020202020204" pitchFamily="34" charset="0"/>
              </a:rPr>
              <a:t> inkl. ihre Strukturen und Übergänge: </a:t>
            </a:r>
            <a:r>
              <a:rPr lang="de-CH" sz="1800" dirty="0">
                <a:latin typeface="Arial" panose="020B0604020202020204" pitchFamily="34" charset="0"/>
                <a:cs typeface="Arial" panose="020B0604020202020204" pitchFamily="34" charset="0"/>
              </a:rPr>
              <a:t>Extensive Weiden, gute Waldrand-aufwertungen mit Verzahnung Wald-Wiese, </a:t>
            </a:r>
            <a:r>
              <a:rPr lang="de-CH" sz="1800" dirty="0" err="1">
                <a:latin typeface="Arial" panose="020B0604020202020204" pitchFamily="34" charset="0"/>
                <a:cs typeface="Arial" panose="020B0604020202020204" pitchFamily="34" charset="0"/>
              </a:rPr>
              <a:t>Fromentalwiesen</a:t>
            </a:r>
            <a:r>
              <a:rPr lang="de-CH" sz="1800" dirty="0">
                <a:latin typeface="Arial" panose="020B0604020202020204" pitchFamily="34" charset="0"/>
                <a:cs typeface="Arial" panose="020B0604020202020204" pitchFamily="34" charset="0"/>
              </a:rPr>
              <a:t>. Möglichkeit für Neues (Altes): </a:t>
            </a:r>
            <a:r>
              <a:rPr lang="de-CH" sz="1800" dirty="0" err="1">
                <a:latin typeface="Arial" panose="020B0604020202020204" pitchFamily="34" charset="0"/>
                <a:cs typeface="Arial" panose="020B0604020202020204" pitchFamily="34" charset="0"/>
              </a:rPr>
              <a:t>Atzweide</a:t>
            </a:r>
            <a:r>
              <a:rPr lang="de-CH" dirty="0">
                <a:latin typeface="Arial" panose="020B0604020202020204" pitchFamily="34" charset="0"/>
                <a:cs typeface="Arial" panose="020B0604020202020204" pitchFamily="34" charset="0"/>
              </a:rPr>
              <a:t>.</a:t>
            </a:r>
            <a:endParaRPr lang="en-US" dirty="0">
              <a:latin typeface="Arial" panose="020B0604020202020204" pitchFamily="34" charset="0"/>
              <a:cs typeface="Arial" panose="020B0604020202020204" pitchFamily="34" charset="0"/>
            </a:endParaRPr>
          </a:p>
        </p:txBody>
      </p:sp>
      <p:sp>
        <p:nvSpPr>
          <p:cNvPr id="15" name="Pfeil: nach rechts 14">
            <a:extLst>
              <a:ext uri="{FF2B5EF4-FFF2-40B4-BE49-F238E27FC236}">
                <a16:creationId xmlns:a16="http://schemas.microsoft.com/office/drawing/2014/main" id="{732B4E04-581A-CCDD-7C5A-C09B2DF66C9E}"/>
              </a:ext>
            </a:extLst>
          </p:cNvPr>
          <p:cNvSpPr/>
          <p:nvPr/>
        </p:nvSpPr>
        <p:spPr>
          <a:xfrm rot="19293504">
            <a:off x="4945700" y="4657335"/>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16" name="Pfeil: nach rechts 15">
            <a:extLst>
              <a:ext uri="{FF2B5EF4-FFF2-40B4-BE49-F238E27FC236}">
                <a16:creationId xmlns:a16="http://schemas.microsoft.com/office/drawing/2014/main" id="{0D47B48D-C55D-8108-999A-BD57856A69C4}"/>
              </a:ext>
            </a:extLst>
          </p:cNvPr>
          <p:cNvSpPr/>
          <p:nvPr/>
        </p:nvSpPr>
        <p:spPr>
          <a:xfrm rot="19293504">
            <a:off x="3579131" y="5221842"/>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18" name="Pfeil: nach rechts 17">
            <a:extLst>
              <a:ext uri="{FF2B5EF4-FFF2-40B4-BE49-F238E27FC236}">
                <a16:creationId xmlns:a16="http://schemas.microsoft.com/office/drawing/2014/main" id="{18BE486C-B49D-6AFF-DB41-0536D80F79B9}"/>
              </a:ext>
            </a:extLst>
          </p:cNvPr>
          <p:cNvSpPr/>
          <p:nvPr/>
        </p:nvSpPr>
        <p:spPr>
          <a:xfrm rot="19293504">
            <a:off x="3832122" y="3861048"/>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19" name="Pfeil: nach rechts 18">
            <a:extLst>
              <a:ext uri="{FF2B5EF4-FFF2-40B4-BE49-F238E27FC236}">
                <a16:creationId xmlns:a16="http://schemas.microsoft.com/office/drawing/2014/main" id="{7C66C1D6-0388-8DA4-957D-F011E2692F19}"/>
              </a:ext>
            </a:extLst>
          </p:cNvPr>
          <p:cNvSpPr/>
          <p:nvPr/>
        </p:nvSpPr>
        <p:spPr>
          <a:xfrm rot="19293504">
            <a:off x="5055282" y="5533517"/>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2" name="Titel 1">
            <a:extLst>
              <a:ext uri="{FF2B5EF4-FFF2-40B4-BE49-F238E27FC236}">
                <a16:creationId xmlns:a16="http://schemas.microsoft.com/office/drawing/2014/main" id="{09E6F0EE-8420-DF43-11EE-324A9E212418}"/>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1800013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ihandform: Form 12">
            <a:extLst>
              <a:ext uri="{FF2B5EF4-FFF2-40B4-BE49-F238E27FC236}">
                <a16:creationId xmlns:a16="http://schemas.microsoft.com/office/drawing/2014/main" id="{8CBF2E67-3E33-97ED-D5B2-2FC382C177BB}"/>
              </a:ext>
            </a:extLst>
          </p:cNvPr>
          <p:cNvSpPr/>
          <p:nvPr/>
        </p:nvSpPr>
        <p:spPr>
          <a:xfrm>
            <a:off x="5409960" y="4653136"/>
            <a:ext cx="424841" cy="452757"/>
          </a:xfrm>
          <a:custGeom>
            <a:avLst/>
            <a:gdLst>
              <a:gd name="connsiteX0" fmla="*/ 0 w 424841"/>
              <a:gd name="connsiteY0" fmla="*/ 88106 h 452757"/>
              <a:gd name="connsiteX1" fmla="*/ 0 w 424841"/>
              <a:gd name="connsiteY1" fmla="*/ 88106 h 452757"/>
              <a:gd name="connsiteX2" fmla="*/ 4762 w 424841"/>
              <a:gd name="connsiteY2" fmla="*/ 128588 h 452757"/>
              <a:gd name="connsiteX3" fmla="*/ 9525 w 424841"/>
              <a:gd name="connsiteY3" fmla="*/ 161925 h 452757"/>
              <a:gd name="connsiteX4" fmla="*/ 14287 w 424841"/>
              <a:gd name="connsiteY4" fmla="*/ 176213 h 452757"/>
              <a:gd name="connsiteX5" fmla="*/ 16668 w 424841"/>
              <a:gd name="connsiteY5" fmla="*/ 185738 h 452757"/>
              <a:gd name="connsiteX6" fmla="*/ 21431 w 424841"/>
              <a:gd name="connsiteY6" fmla="*/ 209550 h 452757"/>
              <a:gd name="connsiteX7" fmla="*/ 16668 w 424841"/>
              <a:gd name="connsiteY7" fmla="*/ 230981 h 452757"/>
              <a:gd name="connsiteX8" fmla="*/ 14287 w 424841"/>
              <a:gd name="connsiteY8" fmla="*/ 240506 h 452757"/>
              <a:gd name="connsiteX9" fmla="*/ 11906 w 424841"/>
              <a:gd name="connsiteY9" fmla="*/ 252413 h 452757"/>
              <a:gd name="connsiteX10" fmla="*/ 38100 w 424841"/>
              <a:gd name="connsiteY10" fmla="*/ 257175 h 452757"/>
              <a:gd name="connsiteX11" fmla="*/ 45243 w 424841"/>
              <a:gd name="connsiteY11" fmla="*/ 250031 h 452757"/>
              <a:gd name="connsiteX12" fmla="*/ 52387 w 424841"/>
              <a:gd name="connsiteY12" fmla="*/ 247650 h 452757"/>
              <a:gd name="connsiteX13" fmla="*/ 59531 w 424841"/>
              <a:gd name="connsiteY13" fmla="*/ 242888 h 452757"/>
              <a:gd name="connsiteX14" fmla="*/ 80962 w 424841"/>
              <a:gd name="connsiteY14" fmla="*/ 235744 h 452757"/>
              <a:gd name="connsiteX15" fmla="*/ 100012 w 424841"/>
              <a:gd name="connsiteY15" fmla="*/ 233363 h 452757"/>
              <a:gd name="connsiteX16" fmla="*/ 104775 w 424841"/>
              <a:gd name="connsiteY16" fmla="*/ 261938 h 452757"/>
              <a:gd name="connsiteX17" fmla="*/ 107156 w 424841"/>
              <a:gd name="connsiteY17" fmla="*/ 276225 h 452757"/>
              <a:gd name="connsiteX18" fmla="*/ 111918 w 424841"/>
              <a:gd name="connsiteY18" fmla="*/ 283369 h 452757"/>
              <a:gd name="connsiteX19" fmla="*/ 119062 w 424841"/>
              <a:gd name="connsiteY19" fmla="*/ 321469 h 452757"/>
              <a:gd name="connsiteX20" fmla="*/ 121443 w 424841"/>
              <a:gd name="connsiteY20" fmla="*/ 330994 h 452757"/>
              <a:gd name="connsiteX21" fmla="*/ 126206 w 424841"/>
              <a:gd name="connsiteY21" fmla="*/ 364331 h 452757"/>
              <a:gd name="connsiteX22" fmla="*/ 140493 w 424841"/>
              <a:gd name="connsiteY22" fmla="*/ 397669 h 452757"/>
              <a:gd name="connsiteX23" fmla="*/ 150018 w 424841"/>
              <a:gd name="connsiteY23" fmla="*/ 419100 h 452757"/>
              <a:gd name="connsiteX24" fmla="*/ 161925 w 424841"/>
              <a:gd name="connsiteY24" fmla="*/ 442913 h 452757"/>
              <a:gd name="connsiteX25" fmla="*/ 164306 w 424841"/>
              <a:gd name="connsiteY25" fmla="*/ 452438 h 452757"/>
              <a:gd name="connsiteX26" fmla="*/ 178593 w 424841"/>
              <a:gd name="connsiteY26" fmla="*/ 447675 h 452757"/>
              <a:gd name="connsiteX27" fmla="*/ 223837 w 424841"/>
              <a:gd name="connsiteY27" fmla="*/ 423863 h 452757"/>
              <a:gd name="connsiteX28" fmla="*/ 247650 w 424841"/>
              <a:gd name="connsiteY28" fmla="*/ 414338 h 452757"/>
              <a:gd name="connsiteX29" fmla="*/ 257175 w 424841"/>
              <a:gd name="connsiteY29" fmla="*/ 409575 h 452757"/>
              <a:gd name="connsiteX30" fmla="*/ 271462 w 424841"/>
              <a:gd name="connsiteY30" fmla="*/ 407194 h 452757"/>
              <a:gd name="connsiteX31" fmla="*/ 278606 w 424841"/>
              <a:gd name="connsiteY31" fmla="*/ 404813 h 452757"/>
              <a:gd name="connsiteX32" fmla="*/ 302418 w 424841"/>
              <a:gd name="connsiteY32" fmla="*/ 402431 h 452757"/>
              <a:gd name="connsiteX33" fmla="*/ 314325 w 424841"/>
              <a:gd name="connsiteY33" fmla="*/ 400050 h 452757"/>
              <a:gd name="connsiteX34" fmla="*/ 359568 w 424841"/>
              <a:gd name="connsiteY34" fmla="*/ 397669 h 452757"/>
              <a:gd name="connsiteX35" fmla="*/ 381000 w 424841"/>
              <a:gd name="connsiteY35" fmla="*/ 392906 h 452757"/>
              <a:gd name="connsiteX36" fmla="*/ 390525 w 424841"/>
              <a:gd name="connsiteY36" fmla="*/ 383381 h 452757"/>
              <a:gd name="connsiteX37" fmla="*/ 409575 w 424841"/>
              <a:gd name="connsiteY37" fmla="*/ 378619 h 452757"/>
              <a:gd name="connsiteX38" fmla="*/ 414337 w 424841"/>
              <a:gd name="connsiteY38" fmla="*/ 295275 h 452757"/>
              <a:gd name="connsiteX39" fmla="*/ 411956 w 424841"/>
              <a:gd name="connsiteY39" fmla="*/ 278606 h 452757"/>
              <a:gd name="connsiteX40" fmla="*/ 404812 w 424841"/>
              <a:gd name="connsiteY40" fmla="*/ 259556 h 452757"/>
              <a:gd name="connsiteX41" fmla="*/ 400050 w 424841"/>
              <a:gd name="connsiteY41" fmla="*/ 233363 h 452757"/>
              <a:gd name="connsiteX42" fmla="*/ 397668 w 424841"/>
              <a:gd name="connsiteY42" fmla="*/ 221456 h 452757"/>
              <a:gd name="connsiteX43" fmla="*/ 395287 w 424841"/>
              <a:gd name="connsiteY43" fmla="*/ 202406 h 452757"/>
              <a:gd name="connsiteX44" fmla="*/ 392906 w 424841"/>
              <a:gd name="connsiteY44" fmla="*/ 195263 h 452757"/>
              <a:gd name="connsiteX45" fmla="*/ 390525 w 424841"/>
              <a:gd name="connsiteY45" fmla="*/ 183356 h 452757"/>
              <a:gd name="connsiteX46" fmla="*/ 392906 w 424841"/>
              <a:gd name="connsiteY46" fmla="*/ 47625 h 452757"/>
              <a:gd name="connsiteX47" fmla="*/ 395287 w 424841"/>
              <a:gd name="connsiteY47" fmla="*/ 40481 h 452757"/>
              <a:gd name="connsiteX48" fmla="*/ 397668 w 424841"/>
              <a:gd name="connsiteY48" fmla="*/ 21431 h 452757"/>
              <a:gd name="connsiteX49" fmla="*/ 402431 w 424841"/>
              <a:gd name="connsiteY49" fmla="*/ 2381 h 452757"/>
              <a:gd name="connsiteX50" fmla="*/ 392906 w 424841"/>
              <a:gd name="connsiteY50" fmla="*/ 0 h 452757"/>
              <a:gd name="connsiteX51" fmla="*/ 364331 w 424841"/>
              <a:gd name="connsiteY51" fmla="*/ 4763 h 452757"/>
              <a:gd name="connsiteX52" fmla="*/ 357187 w 424841"/>
              <a:gd name="connsiteY52" fmla="*/ 7144 h 452757"/>
              <a:gd name="connsiteX53" fmla="*/ 328612 w 424841"/>
              <a:gd name="connsiteY53" fmla="*/ 11906 h 452757"/>
              <a:gd name="connsiteX54" fmla="*/ 311943 w 424841"/>
              <a:gd name="connsiteY54" fmla="*/ 21431 h 452757"/>
              <a:gd name="connsiteX55" fmla="*/ 288131 w 424841"/>
              <a:gd name="connsiteY55" fmla="*/ 23813 h 452757"/>
              <a:gd name="connsiteX56" fmla="*/ 278606 w 424841"/>
              <a:gd name="connsiteY56" fmla="*/ 26194 h 452757"/>
              <a:gd name="connsiteX57" fmla="*/ 271462 w 424841"/>
              <a:gd name="connsiteY57" fmla="*/ 28575 h 452757"/>
              <a:gd name="connsiteX58" fmla="*/ 257175 w 424841"/>
              <a:gd name="connsiteY58" fmla="*/ 30956 h 452757"/>
              <a:gd name="connsiteX59" fmla="*/ 247650 w 424841"/>
              <a:gd name="connsiteY59" fmla="*/ 33338 h 452757"/>
              <a:gd name="connsiteX60" fmla="*/ 223837 w 424841"/>
              <a:gd name="connsiteY60" fmla="*/ 38100 h 452757"/>
              <a:gd name="connsiteX61" fmla="*/ 214312 w 424841"/>
              <a:gd name="connsiteY61" fmla="*/ 42863 h 452757"/>
              <a:gd name="connsiteX62" fmla="*/ 190500 w 424841"/>
              <a:gd name="connsiteY62" fmla="*/ 50006 h 452757"/>
              <a:gd name="connsiteX63" fmla="*/ 180975 w 424841"/>
              <a:gd name="connsiteY63" fmla="*/ 57150 h 452757"/>
              <a:gd name="connsiteX64" fmla="*/ 173831 w 424841"/>
              <a:gd name="connsiteY64" fmla="*/ 61913 h 452757"/>
              <a:gd name="connsiteX65" fmla="*/ 140493 w 424841"/>
              <a:gd name="connsiteY65" fmla="*/ 64294 h 452757"/>
              <a:gd name="connsiteX66" fmla="*/ 128587 w 424841"/>
              <a:gd name="connsiteY66" fmla="*/ 66675 h 452757"/>
              <a:gd name="connsiteX67" fmla="*/ 47625 w 424841"/>
              <a:gd name="connsiteY67" fmla="*/ 73819 h 452757"/>
              <a:gd name="connsiteX68" fmla="*/ 0 w 424841"/>
              <a:gd name="connsiteY68" fmla="*/ 88106 h 452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24841" h="452757">
                <a:moveTo>
                  <a:pt x="0" y="88106"/>
                </a:moveTo>
                <a:lnTo>
                  <a:pt x="0" y="88106"/>
                </a:lnTo>
                <a:cubicBezTo>
                  <a:pt x="5433" y="142438"/>
                  <a:pt x="-501" y="86478"/>
                  <a:pt x="4762" y="128588"/>
                </a:cubicBezTo>
                <a:cubicBezTo>
                  <a:pt x="6173" y="139879"/>
                  <a:pt x="6531" y="150946"/>
                  <a:pt x="9525" y="161925"/>
                </a:cubicBezTo>
                <a:cubicBezTo>
                  <a:pt x="10846" y="166768"/>
                  <a:pt x="12845" y="171404"/>
                  <a:pt x="14287" y="176213"/>
                </a:cubicBezTo>
                <a:cubicBezTo>
                  <a:pt x="15227" y="179348"/>
                  <a:pt x="15982" y="182538"/>
                  <a:pt x="16668" y="185738"/>
                </a:cubicBezTo>
                <a:cubicBezTo>
                  <a:pt x="18364" y="193653"/>
                  <a:pt x="21431" y="209550"/>
                  <a:pt x="21431" y="209550"/>
                </a:cubicBezTo>
                <a:cubicBezTo>
                  <a:pt x="19843" y="216694"/>
                  <a:pt x="18314" y="223850"/>
                  <a:pt x="16668" y="230981"/>
                </a:cubicBezTo>
                <a:cubicBezTo>
                  <a:pt x="15932" y="234170"/>
                  <a:pt x="14997" y="237311"/>
                  <a:pt x="14287" y="240506"/>
                </a:cubicBezTo>
                <a:cubicBezTo>
                  <a:pt x="13409" y="244457"/>
                  <a:pt x="12700" y="248444"/>
                  <a:pt x="11906" y="252413"/>
                </a:cubicBezTo>
                <a:cubicBezTo>
                  <a:pt x="19484" y="263779"/>
                  <a:pt x="16767" y="264286"/>
                  <a:pt x="38100" y="257175"/>
                </a:cubicBezTo>
                <a:cubicBezTo>
                  <a:pt x="41295" y="256110"/>
                  <a:pt x="42441" y="251899"/>
                  <a:pt x="45243" y="250031"/>
                </a:cubicBezTo>
                <a:cubicBezTo>
                  <a:pt x="47332" y="248639"/>
                  <a:pt x="50142" y="248772"/>
                  <a:pt x="52387" y="247650"/>
                </a:cubicBezTo>
                <a:cubicBezTo>
                  <a:pt x="54947" y="246370"/>
                  <a:pt x="56971" y="244168"/>
                  <a:pt x="59531" y="242888"/>
                </a:cubicBezTo>
                <a:cubicBezTo>
                  <a:pt x="65531" y="239888"/>
                  <a:pt x="74138" y="236881"/>
                  <a:pt x="80962" y="235744"/>
                </a:cubicBezTo>
                <a:cubicBezTo>
                  <a:pt x="87274" y="234692"/>
                  <a:pt x="93662" y="234157"/>
                  <a:pt x="100012" y="233363"/>
                </a:cubicBezTo>
                <a:cubicBezTo>
                  <a:pt x="104202" y="254317"/>
                  <a:pt x="100838" y="236347"/>
                  <a:pt x="104775" y="261938"/>
                </a:cubicBezTo>
                <a:cubicBezTo>
                  <a:pt x="105509" y="266710"/>
                  <a:pt x="105629" y="271645"/>
                  <a:pt x="107156" y="276225"/>
                </a:cubicBezTo>
                <a:cubicBezTo>
                  <a:pt x="108061" y="278940"/>
                  <a:pt x="110331" y="280988"/>
                  <a:pt x="111918" y="283369"/>
                </a:cubicBezTo>
                <a:cubicBezTo>
                  <a:pt x="124572" y="340307"/>
                  <a:pt x="110528" y="274525"/>
                  <a:pt x="119062" y="321469"/>
                </a:cubicBezTo>
                <a:cubicBezTo>
                  <a:pt x="119647" y="324689"/>
                  <a:pt x="120905" y="327766"/>
                  <a:pt x="121443" y="330994"/>
                </a:cubicBezTo>
                <a:cubicBezTo>
                  <a:pt x="122851" y="339441"/>
                  <a:pt x="123960" y="355345"/>
                  <a:pt x="126206" y="364331"/>
                </a:cubicBezTo>
                <a:cubicBezTo>
                  <a:pt x="130031" y="379634"/>
                  <a:pt x="133222" y="382218"/>
                  <a:pt x="140493" y="397669"/>
                </a:cubicBezTo>
                <a:cubicBezTo>
                  <a:pt x="143822" y="404742"/>
                  <a:pt x="147115" y="411842"/>
                  <a:pt x="150018" y="419100"/>
                </a:cubicBezTo>
                <a:cubicBezTo>
                  <a:pt x="158615" y="440591"/>
                  <a:pt x="149730" y="426654"/>
                  <a:pt x="161925" y="442913"/>
                </a:cubicBezTo>
                <a:cubicBezTo>
                  <a:pt x="162719" y="446088"/>
                  <a:pt x="161159" y="451539"/>
                  <a:pt x="164306" y="452438"/>
                </a:cubicBezTo>
                <a:cubicBezTo>
                  <a:pt x="169133" y="453817"/>
                  <a:pt x="174416" y="450460"/>
                  <a:pt x="178593" y="447675"/>
                </a:cubicBezTo>
                <a:cubicBezTo>
                  <a:pt x="223727" y="417586"/>
                  <a:pt x="190229" y="435724"/>
                  <a:pt x="223837" y="423863"/>
                </a:cubicBezTo>
                <a:cubicBezTo>
                  <a:pt x="231899" y="421018"/>
                  <a:pt x="240004" y="418162"/>
                  <a:pt x="247650" y="414338"/>
                </a:cubicBezTo>
                <a:cubicBezTo>
                  <a:pt x="250825" y="412750"/>
                  <a:pt x="253775" y="410595"/>
                  <a:pt x="257175" y="409575"/>
                </a:cubicBezTo>
                <a:cubicBezTo>
                  <a:pt x="261799" y="408188"/>
                  <a:pt x="266749" y="408241"/>
                  <a:pt x="271462" y="407194"/>
                </a:cubicBezTo>
                <a:cubicBezTo>
                  <a:pt x="273912" y="406650"/>
                  <a:pt x="276125" y="405195"/>
                  <a:pt x="278606" y="404813"/>
                </a:cubicBezTo>
                <a:cubicBezTo>
                  <a:pt x="286490" y="403600"/>
                  <a:pt x="294511" y="403485"/>
                  <a:pt x="302418" y="402431"/>
                </a:cubicBezTo>
                <a:cubicBezTo>
                  <a:pt x="306430" y="401896"/>
                  <a:pt x="310291" y="400386"/>
                  <a:pt x="314325" y="400050"/>
                </a:cubicBezTo>
                <a:cubicBezTo>
                  <a:pt x="329375" y="398796"/>
                  <a:pt x="344487" y="398463"/>
                  <a:pt x="359568" y="397669"/>
                </a:cubicBezTo>
                <a:cubicBezTo>
                  <a:pt x="360648" y="397489"/>
                  <a:pt x="377430" y="395456"/>
                  <a:pt x="381000" y="392906"/>
                </a:cubicBezTo>
                <a:cubicBezTo>
                  <a:pt x="384654" y="390296"/>
                  <a:pt x="386509" y="385389"/>
                  <a:pt x="390525" y="383381"/>
                </a:cubicBezTo>
                <a:cubicBezTo>
                  <a:pt x="396379" y="380454"/>
                  <a:pt x="409575" y="378619"/>
                  <a:pt x="409575" y="378619"/>
                </a:cubicBezTo>
                <a:cubicBezTo>
                  <a:pt x="438352" y="359431"/>
                  <a:pt x="418357" y="375681"/>
                  <a:pt x="414337" y="295275"/>
                </a:cubicBezTo>
                <a:cubicBezTo>
                  <a:pt x="414057" y="289669"/>
                  <a:pt x="413057" y="284110"/>
                  <a:pt x="411956" y="278606"/>
                </a:cubicBezTo>
                <a:cubicBezTo>
                  <a:pt x="411209" y="274873"/>
                  <a:pt x="405421" y="261078"/>
                  <a:pt x="404812" y="259556"/>
                </a:cubicBezTo>
                <a:cubicBezTo>
                  <a:pt x="398921" y="230098"/>
                  <a:pt x="406154" y="266933"/>
                  <a:pt x="400050" y="233363"/>
                </a:cubicBezTo>
                <a:cubicBezTo>
                  <a:pt x="399326" y="229381"/>
                  <a:pt x="398284" y="225457"/>
                  <a:pt x="397668" y="221456"/>
                </a:cubicBezTo>
                <a:cubicBezTo>
                  <a:pt x="396695" y="215131"/>
                  <a:pt x="396432" y="208702"/>
                  <a:pt x="395287" y="202406"/>
                </a:cubicBezTo>
                <a:cubicBezTo>
                  <a:pt x="394838" y="199937"/>
                  <a:pt x="393515" y="197698"/>
                  <a:pt x="392906" y="195263"/>
                </a:cubicBezTo>
                <a:cubicBezTo>
                  <a:pt x="391924" y="191336"/>
                  <a:pt x="391319" y="187325"/>
                  <a:pt x="390525" y="183356"/>
                </a:cubicBezTo>
                <a:cubicBezTo>
                  <a:pt x="391319" y="138112"/>
                  <a:pt x="391399" y="92851"/>
                  <a:pt x="392906" y="47625"/>
                </a:cubicBezTo>
                <a:cubicBezTo>
                  <a:pt x="392990" y="45116"/>
                  <a:pt x="394838" y="42951"/>
                  <a:pt x="395287" y="40481"/>
                </a:cubicBezTo>
                <a:cubicBezTo>
                  <a:pt x="396432" y="34185"/>
                  <a:pt x="396695" y="27756"/>
                  <a:pt x="397668" y="21431"/>
                </a:cubicBezTo>
                <a:cubicBezTo>
                  <a:pt x="399309" y="10763"/>
                  <a:pt x="399535" y="11070"/>
                  <a:pt x="402431" y="2381"/>
                </a:cubicBezTo>
                <a:cubicBezTo>
                  <a:pt x="399256" y="1587"/>
                  <a:pt x="396179" y="0"/>
                  <a:pt x="392906" y="0"/>
                </a:cubicBezTo>
                <a:cubicBezTo>
                  <a:pt x="384201" y="0"/>
                  <a:pt x="373113" y="2254"/>
                  <a:pt x="364331" y="4763"/>
                </a:cubicBezTo>
                <a:cubicBezTo>
                  <a:pt x="361917" y="5453"/>
                  <a:pt x="359648" y="6652"/>
                  <a:pt x="357187" y="7144"/>
                </a:cubicBezTo>
                <a:cubicBezTo>
                  <a:pt x="347718" y="9038"/>
                  <a:pt x="328612" y="11906"/>
                  <a:pt x="328612" y="11906"/>
                </a:cubicBezTo>
                <a:cubicBezTo>
                  <a:pt x="324667" y="14536"/>
                  <a:pt x="316398" y="20476"/>
                  <a:pt x="311943" y="21431"/>
                </a:cubicBezTo>
                <a:cubicBezTo>
                  <a:pt x="304143" y="23102"/>
                  <a:pt x="296068" y="23019"/>
                  <a:pt x="288131" y="23813"/>
                </a:cubicBezTo>
                <a:cubicBezTo>
                  <a:pt x="284956" y="24607"/>
                  <a:pt x="281753" y="25295"/>
                  <a:pt x="278606" y="26194"/>
                </a:cubicBezTo>
                <a:cubicBezTo>
                  <a:pt x="276192" y="26884"/>
                  <a:pt x="273912" y="28031"/>
                  <a:pt x="271462" y="28575"/>
                </a:cubicBezTo>
                <a:cubicBezTo>
                  <a:pt x="266749" y="29622"/>
                  <a:pt x="261909" y="30009"/>
                  <a:pt x="257175" y="30956"/>
                </a:cubicBezTo>
                <a:cubicBezTo>
                  <a:pt x="253966" y="31598"/>
                  <a:pt x="250859" y="32696"/>
                  <a:pt x="247650" y="33338"/>
                </a:cubicBezTo>
                <a:cubicBezTo>
                  <a:pt x="218432" y="39182"/>
                  <a:pt x="245978" y="32565"/>
                  <a:pt x="223837" y="38100"/>
                </a:cubicBezTo>
                <a:cubicBezTo>
                  <a:pt x="220662" y="39688"/>
                  <a:pt x="217608" y="41545"/>
                  <a:pt x="214312" y="42863"/>
                </a:cubicBezTo>
                <a:cubicBezTo>
                  <a:pt x="204652" y="46727"/>
                  <a:pt x="199855" y="47668"/>
                  <a:pt x="190500" y="50006"/>
                </a:cubicBezTo>
                <a:cubicBezTo>
                  <a:pt x="187325" y="52387"/>
                  <a:pt x="184204" y="54843"/>
                  <a:pt x="180975" y="57150"/>
                </a:cubicBezTo>
                <a:cubicBezTo>
                  <a:pt x="178646" y="58814"/>
                  <a:pt x="176650" y="61416"/>
                  <a:pt x="173831" y="61913"/>
                </a:cubicBezTo>
                <a:cubicBezTo>
                  <a:pt x="162860" y="63849"/>
                  <a:pt x="151606" y="63500"/>
                  <a:pt x="140493" y="64294"/>
                </a:cubicBezTo>
                <a:cubicBezTo>
                  <a:pt x="136524" y="65088"/>
                  <a:pt x="132613" y="66262"/>
                  <a:pt x="128587" y="66675"/>
                </a:cubicBezTo>
                <a:cubicBezTo>
                  <a:pt x="101636" y="69439"/>
                  <a:pt x="47625" y="73819"/>
                  <a:pt x="47625" y="73819"/>
                </a:cubicBezTo>
                <a:cubicBezTo>
                  <a:pt x="35458" y="92069"/>
                  <a:pt x="7937" y="85725"/>
                  <a:pt x="0" y="88106"/>
                </a:cubicBezTo>
                <a:close/>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3" name="Fußzeilenplatzhalter 1">
            <a:extLst>
              <a:ext uri="{FF2B5EF4-FFF2-40B4-BE49-F238E27FC236}">
                <a16:creationId xmlns:a16="http://schemas.microsoft.com/office/drawing/2014/main" id="{632049CB-BF02-4EE7-3514-83CB4E5E9443}"/>
              </a:ext>
            </a:extLst>
          </p:cNvPr>
          <p:cNvSpPr>
            <a:spLocks noGrp="1"/>
          </p:cNvSpPr>
          <p:nvPr>
            <p:ph type="ftr" sz="quarter" idx="11"/>
          </p:nvPr>
        </p:nvSpPr>
        <p:spPr>
          <a:xfrm>
            <a:off x="4960800" y="6356350"/>
            <a:ext cx="2880000" cy="360000"/>
          </a:xfrm>
        </p:spPr>
        <p:txBody>
          <a:bodyPr/>
          <a:lstStyle/>
          <a:p>
            <a:r>
              <a:rPr lang="de-CH" dirty="0"/>
              <a:t>Lehrgang Biodiversitätsberatung</a:t>
            </a:r>
          </a:p>
        </p:txBody>
      </p:sp>
      <p:sp>
        <p:nvSpPr>
          <p:cNvPr id="9" name="Foliennummernplatzhalter 8">
            <a:extLst>
              <a:ext uri="{FF2B5EF4-FFF2-40B4-BE49-F238E27FC236}">
                <a16:creationId xmlns:a16="http://schemas.microsoft.com/office/drawing/2014/main" id="{AF4697F7-C597-5C3E-CA05-FA6AE83E8921}"/>
              </a:ext>
            </a:extLst>
          </p:cNvPr>
          <p:cNvSpPr>
            <a:spLocks noGrp="1"/>
          </p:cNvSpPr>
          <p:nvPr>
            <p:ph type="sldNum" sz="quarter" idx="4"/>
          </p:nvPr>
        </p:nvSpPr>
        <p:spPr>
          <a:xfrm>
            <a:off x="8076382" y="6356350"/>
            <a:ext cx="476697" cy="360000"/>
          </a:xfrm>
        </p:spPr>
        <p:txBody>
          <a:bodyPr/>
          <a:lstStyle/>
          <a:p>
            <a:fld id="{8543D2B0-58C7-4711-8976-E7A128C2074B}" type="slidenum">
              <a:rPr lang="de-CH" smtClean="0"/>
              <a:t>58</a:t>
            </a:fld>
            <a:endParaRPr lang="de-CH" dirty="0"/>
          </a:p>
        </p:txBody>
      </p:sp>
      <p:pic>
        <p:nvPicPr>
          <p:cNvPr id="5" name="Grafik 4">
            <a:extLst>
              <a:ext uri="{FF2B5EF4-FFF2-40B4-BE49-F238E27FC236}">
                <a16:creationId xmlns:a16="http://schemas.microsoft.com/office/drawing/2014/main" id="{D632E4C5-7745-0584-2532-113C7BE966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8649" y="1369044"/>
            <a:ext cx="7400159" cy="4868268"/>
          </a:xfrm>
          <a:prstGeom prst="rect">
            <a:avLst/>
          </a:prstGeom>
        </p:spPr>
      </p:pic>
      <p:sp>
        <p:nvSpPr>
          <p:cNvPr id="6" name="Textfeld 5">
            <a:extLst>
              <a:ext uri="{FF2B5EF4-FFF2-40B4-BE49-F238E27FC236}">
                <a16:creationId xmlns:a16="http://schemas.microsoft.com/office/drawing/2014/main" id="{9D7814CA-C68A-41CA-BA79-E47CC99B5387}"/>
              </a:ext>
            </a:extLst>
          </p:cNvPr>
          <p:cNvSpPr txBox="1"/>
          <p:nvPr/>
        </p:nvSpPr>
        <p:spPr>
          <a:xfrm>
            <a:off x="6823427" y="5999312"/>
            <a:ext cx="1252955" cy="184666"/>
          </a:xfrm>
          <a:prstGeom prst="rect">
            <a:avLst/>
          </a:prstGeom>
          <a:solidFill>
            <a:schemeClr val="bg1"/>
          </a:solidFill>
          <a:ln>
            <a:solidFill>
              <a:schemeClr val="tx1"/>
            </a:solidFill>
          </a:ln>
        </p:spPr>
        <p:txBody>
          <a:bodyPr wrap="square" rtlCol="0">
            <a:spAutoFit/>
          </a:bodyPr>
          <a:lstStyle/>
          <a:p>
            <a:r>
              <a:rPr lang="en-US" sz="600" dirty="0"/>
              <a:t>Quelle: https://map.geo.admin.ch</a:t>
            </a:r>
            <a:endParaRPr lang="de-CH" sz="600" dirty="0"/>
          </a:p>
        </p:txBody>
      </p:sp>
      <p:sp>
        <p:nvSpPr>
          <p:cNvPr id="7" name="Textfeld 6">
            <a:extLst>
              <a:ext uri="{FF2B5EF4-FFF2-40B4-BE49-F238E27FC236}">
                <a16:creationId xmlns:a16="http://schemas.microsoft.com/office/drawing/2014/main" id="{1B6820A3-4EA1-885D-9F61-62FC36C94FBC}"/>
              </a:ext>
            </a:extLst>
          </p:cNvPr>
          <p:cNvSpPr txBox="1"/>
          <p:nvPr/>
        </p:nvSpPr>
        <p:spPr>
          <a:xfrm>
            <a:off x="3199954" y="1322525"/>
            <a:ext cx="2422683" cy="1131079"/>
          </a:xfrm>
          <a:prstGeom prst="rect">
            <a:avLst/>
          </a:prstGeom>
          <a:solidFill>
            <a:schemeClr val="bg1"/>
          </a:solidFill>
          <a:ln>
            <a:solidFill>
              <a:schemeClr val="tx1"/>
            </a:solidFill>
          </a:ln>
        </p:spPr>
        <p:txBody>
          <a:bodyPr wrap="square" rtlCol="0">
            <a:spAutoFit/>
          </a:bodyPr>
          <a:lstStyle/>
          <a:p>
            <a:r>
              <a:rPr lang="en-US" sz="1350" dirty="0" err="1">
                <a:latin typeface="Arial" panose="020B0604020202020204" pitchFamily="34" charset="0"/>
                <a:cs typeface="Arial" panose="020B0604020202020204" pitchFamily="34" charset="0"/>
              </a:rPr>
              <a:t>Zeitreise</a:t>
            </a:r>
            <a:r>
              <a:rPr lang="en-US" sz="1350" dirty="0">
                <a:latin typeface="Arial" panose="020B0604020202020204" pitchFamily="34" charset="0"/>
                <a:cs typeface="Arial" panose="020B0604020202020204" pitchFamily="34" charset="0"/>
              </a:rPr>
              <a:t> auf map.geo.admin.ch</a:t>
            </a:r>
          </a:p>
          <a:p>
            <a:endParaRPr lang="en-US" sz="1350" dirty="0">
              <a:latin typeface="Arial" panose="020B0604020202020204" pitchFamily="34" charset="0"/>
              <a:cs typeface="Arial" panose="020B0604020202020204" pitchFamily="34" charset="0"/>
            </a:endParaRPr>
          </a:p>
          <a:p>
            <a:r>
              <a:rPr lang="en-US" sz="1350" dirty="0" err="1">
                <a:latin typeface="Arial" panose="020B0604020202020204" pitchFamily="34" charset="0"/>
                <a:cs typeface="Arial" panose="020B0604020202020204" pitchFamily="34" charset="0"/>
              </a:rPr>
              <a:t>Othmarsingen</a:t>
            </a:r>
            <a:endParaRPr lang="en-US" sz="1350" dirty="0">
              <a:latin typeface="Arial" panose="020B0604020202020204" pitchFamily="34" charset="0"/>
              <a:cs typeface="Arial" panose="020B0604020202020204" pitchFamily="34" charset="0"/>
            </a:endParaRPr>
          </a:p>
          <a:p>
            <a:r>
              <a:rPr lang="en-US" sz="1350" dirty="0">
                <a:latin typeface="Arial" panose="020B0604020202020204" pitchFamily="34" charset="0"/>
                <a:cs typeface="Arial" panose="020B0604020202020204" pitchFamily="34" charset="0"/>
              </a:rPr>
              <a:t>1888 </a:t>
            </a:r>
            <a:endParaRPr lang="de-CH" sz="1350" dirty="0">
              <a:latin typeface="Arial" panose="020B0604020202020204" pitchFamily="34" charset="0"/>
              <a:cs typeface="Arial" panose="020B0604020202020204" pitchFamily="34" charset="0"/>
            </a:endParaRPr>
          </a:p>
        </p:txBody>
      </p:sp>
      <p:sp>
        <p:nvSpPr>
          <p:cNvPr id="8" name="Pfeil: nach rechts 7">
            <a:extLst>
              <a:ext uri="{FF2B5EF4-FFF2-40B4-BE49-F238E27FC236}">
                <a16:creationId xmlns:a16="http://schemas.microsoft.com/office/drawing/2014/main" id="{60E6FEE9-8470-D60E-0C07-6B2AA19BFBD8}"/>
              </a:ext>
            </a:extLst>
          </p:cNvPr>
          <p:cNvSpPr/>
          <p:nvPr/>
        </p:nvSpPr>
        <p:spPr>
          <a:xfrm rot="19293504">
            <a:off x="3575520" y="2889528"/>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4" name="Pfeil: nach rechts 3">
            <a:extLst>
              <a:ext uri="{FF2B5EF4-FFF2-40B4-BE49-F238E27FC236}">
                <a16:creationId xmlns:a16="http://schemas.microsoft.com/office/drawing/2014/main" id="{5750FB04-7DFD-44CA-DAB7-ADA33B3B9413}"/>
              </a:ext>
            </a:extLst>
          </p:cNvPr>
          <p:cNvSpPr/>
          <p:nvPr/>
        </p:nvSpPr>
        <p:spPr>
          <a:xfrm rot="19293504">
            <a:off x="5165563" y="2764647"/>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10" name="Pfeil: nach rechts 9">
            <a:extLst>
              <a:ext uri="{FF2B5EF4-FFF2-40B4-BE49-F238E27FC236}">
                <a16:creationId xmlns:a16="http://schemas.microsoft.com/office/drawing/2014/main" id="{8168D348-7B4B-150E-CD2B-FBF85BDCC3B5}"/>
              </a:ext>
            </a:extLst>
          </p:cNvPr>
          <p:cNvSpPr/>
          <p:nvPr/>
        </p:nvSpPr>
        <p:spPr>
          <a:xfrm rot="19293504">
            <a:off x="6116318" y="4843474"/>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12" name="Pfeil: nach rechts 11">
            <a:extLst>
              <a:ext uri="{FF2B5EF4-FFF2-40B4-BE49-F238E27FC236}">
                <a16:creationId xmlns:a16="http://schemas.microsoft.com/office/drawing/2014/main" id="{5C7677EC-447B-F1A5-4B1C-922F690951E6}"/>
              </a:ext>
            </a:extLst>
          </p:cNvPr>
          <p:cNvSpPr/>
          <p:nvPr/>
        </p:nvSpPr>
        <p:spPr>
          <a:xfrm rot="19293504">
            <a:off x="6159544" y="3306091"/>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14" name="Textfeld 13">
            <a:extLst>
              <a:ext uri="{FF2B5EF4-FFF2-40B4-BE49-F238E27FC236}">
                <a16:creationId xmlns:a16="http://schemas.microsoft.com/office/drawing/2014/main" id="{CACCB534-91A7-E3FB-54AF-501B39063F48}"/>
              </a:ext>
            </a:extLst>
          </p:cNvPr>
          <p:cNvSpPr txBox="1"/>
          <p:nvPr/>
        </p:nvSpPr>
        <p:spPr>
          <a:xfrm>
            <a:off x="467544" y="2596944"/>
            <a:ext cx="2931953" cy="3416320"/>
          </a:xfrm>
          <a:prstGeom prst="rect">
            <a:avLst/>
          </a:prstGeom>
          <a:solidFill>
            <a:srgbClr val="FFC000"/>
          </a:solidFill>
          <a:ln>
            <a:solidFill>
              <a:schemeClr val="tx1"/>
            </a:solidFill>
          </a:ln>
        </p:spPr>
        <p:txBody>
          <a:bodyPr wrap="square" rtlCol="0">
            <a:spAutoFit/>
          </a:bodyPr>
          <a:lstStyle/>
          <a:p>
            <a:r>
              <a:rPr lang="en-US" dirty="0" err="1">
                <a:latin typeface="Arial" panose="020B0604020202020204" pitchFamily="34" charset="0"/>
                <a:cs typeface="Arial" panose="020B0604020202020204" pitchFamily="34" charset="0"/>
              </a:rPr>
              <a:t>Traditionelle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Wiesen</a:t>
            </a:r>
            <a:r>
              <a:rPr lang="en-US" dirty="0">
                <a:latin typeface="Arial" panose="020B0604020202020204" pitchFamily="34" charset="0"/>
                <a:cs typeface="Arial" panose="020B0604020202020204" pitchFamily="34" charset="0"/>
              </a:rPr>
              <a:t>- und </a:t>
            </a:r>
            <a:r>
              <a:rPr lang="en-US" dirty="0" err="1">
                <a:latin typeface="Arial" panose="020B0604020202020204" pitchFamily="34" charset="0"/>
                <a:cs typeface="Arial" panose="020B0604020202020204" pitchFamily="34" charset="0"/>
              </a:rPr>
              <a:t>Weidenutzung</a:t>
            </a:r>
            <a:r>
              <a:rPr lang="en-US" dirty="0">
                <a:latin typeface="Arial" panose="020B0604020202020204" pitchFamily="34" charset="0"/>
                <a:cs typeface="Arial" panose="020B0604020202020204" pitchFamily="34" charset="0"/>
              </a:rPr>
              <a:t>. </a:t>
            </a:r>
            <a:r>
              <a:rPr lang="de-CH" dirty="0">
                <a:latin typeface="Arial" panose="020B0604020202020204" pitchFamily="34" charset="0"/>
                <a:cs typeface="Arial" panose="020B0604020202020204" pitchFamily="34" charset="0"/>
              </a:rPr>
              <a:t>Hier ist der richtige Ort für Ersatz-</a:t>
            </a:r>
            <a:r>
              <a:rPr lang="de-CH" dirty="0" err="1">
                <a:latin typeface="Arial" panose="020B0604020202020204" pitchFamily="34" charset="0"/>
                <a:cs typeface="Arial" panose="020B0604020202020204" pitchFamily="34" charset="0"/>
              </a:rPr>
              <a:t>lebensräume</a:t>
            </a:r>
            <a:r>
              <a:rPr lang="de-CH" dirty="0">
                <a:latin typeface="Arial" panose="020B0604020202020204" pitchFamily="34" charset="0"/>
                <a:cs typeface="Arial" panose="020B0604020202020204" pitchFamily="34" charset="0"/>
              </a:rPr>
              <a:t> inkl. ihre Strukturen und Übergänge: </a:t>
            </a:r>
            <a:r>
              <a:rPr lang="de-CH" sz="1800" dirty="0">
                <a:latin typeface="Arial" panose="020B0604020202020204" pitchFamily="34" charset="0"/>
                <a:cs typeface="Arial" panose="020B0604020202020204" pitchFamily="34" charset="0"/>
              </a:rPr>
              <a:t>Extensive Weiden, gute Waldrand-aufwertungen mit Verzahnung Wald-Wiese, </a:t>
            </a:r>
            <a:r>
              <a:rPr lang="de-CH" sz="1800" dirty="0" err="1">
                <a:latin typeface="Arial" panose="020B0604020202020204" pitchFamily="34" charset="0"/>
                <a:cs typeface="Arial" panose="020B0604020202020204" pitchFamily="34" charset="0"/>
              </a:rPr>
              <a:t>Fromentalwiesen</a:t>
            </a:r>
            <a:r>
              <a:rPr lang="de-CH" sz="1800" dirty="0">
                <a:latin typeface="Arial" panose="020B0604020202020204" pitchFamily="34" charset="0"/>
                <a:cs typeface="Arial" panose="020B0604020202020204" pitchFamily="34" charset="0"/>
              </a:rPr>
              <a:t>. Möglichkeit für Neues (Altes): </a:t>
            </a:r>
            <a:r>
              <a:rPr lang="de-CH" sz="1800" dirty="0" err="1">
                <a:latin typeface="Arial" panose="020B0604020202020204" pitchFamily="34" charset="0"/>
                <a:cs typeface="Arial" panose="020B0604020202020204" pitchFamily="34" charset="0"/>
              </a:rPr>
              <a:t>Atzweide</a:t>
            </a:r>
            <a:r>
              <a:rPr lang="de-CH" dirty="0">
                <a:latin typeface="Arial" panose="020B0604020202020204" pitchFamily="34" charset="0"/>
                <a:cs typeface="Arial" panose="020B0604020202020204" pitchFamily="34" charset="0"/>
              </a:rPr>
              <a:t>.</a:t>
            </a:r>
            <a:endParaRPr lang="en-US" dirty="0">
              <a:latin typeface="Arial" panose="020B0604020202020204" pitchFamily="34" charset="0"/>
              <a:cs typeface="Arial" panose="020B0604020202020204" pitchFamily="34" charset="0"/>
            </a:endParaRPr>
          </a:p>
        </p:txBody>
      </p:sp>
      <p:sp>
        <p:nvSpPr>
          <p:cNvPr id="15" name="Pfeil: nach rechts 14">
            <a:extLst>
              <a:ext uri="{FF2B5EF4-FFF2-40B4-BE49-F238E27FC236}">
                <a16:creationId xmlns:a16="http://schemas.microsoft.com/office/drawing/2014/main" id="{732B4E04-581A-CCDD-7C5A-C09B2DF66C9E}"/>
              </a:ext>
            </a:extLst>
          </p:cNvPr>
          <p:cNvSpPr/>
          <p:nvPr/>
        </p:nvSpPr>
        <p:spPr>
          <a:xfrm rot="19293504">
            <a:off x="4945700" y="4657335"/>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16" name="Pfeil: nach rechts 15">
            <a:extLst>
              <a:ext uri="{FF2B5EF4-FFF2-40B4-BE49-F238E27FC236}">
                <a16:creationId xmlns:a16="http://schemas.microsoft.com/office/drawing/2014/main" id="{0D47B48D-C55D-8108-999A-BD57856A69C4}"/>
              </a:ext>
            </a:extLst>
          </p:cNvPr>
          <p:cNvSpPr/>
          <p:nvPr/>
        </p:nvSpPr>
        <p:spPr>
          <a:xfrm rot="19293504">
            <a:off x="3579131" y="5221842"/>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18" name="Pfeil: nach rechts 17">
            <a:extLst>
              <a:ext uri="{FF2B5EF4-FFF2-40B4-BE49-F238E27FC236}">
                <a16:creationId xmlns:a16="http://schemas.microsoft.com/office/drawing/2014/main" id="{18BE486C-B49D-6AFF-DB41-0536D80F79B9}"/>
              </a:ext>
            </a:extLst>
          </p:cNvPr>
          <p:cNvSpPr/>
          <p:nvPr/>
        </p:nvSpPr>
        <p:spPr>
          <a:xfrm rot="19293504">
            <a:off x="3832122" y="3861048"/>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19" name="Pfeil: nach rechts 18">
            <a:extLst>
              <a:ext uri="{FF2B5EF4-FFF2-40B4-BE49-F238E27FC236}">
                <a16:creationId xmlns:a16="http://schemas.microsoft.com/office/drawing/2014/main" id="{7C66C1D6-0388-8DA4-957D-F011E2692F19}"/>
              </a:ext>
            </a:extLst>
          </p:cNvPr>
          <p:cNvSpPr/>
          <p:nvPr/>
        </p:nvSpPr>
        <p:spPr>
          <a:xfrm rot="19293504">
            <a:off x="5055282" y="5533517"/>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11" name="TextBox 11">
            <a:extLst>
              <a:ext uri="{FF2B5EF4-FFF2-40B4-BE49-F238E27FC236}">
                <a16:creationId xmlns:a16="http://schemas.microsoft.com/office/drawing/2014/main" id="{CC347F45-1B5D-D7A6-E9BA-9AF1DC81F3B2}"/>
              </a:ext>
            </a:extLst>
          </p:cNvPr>
          <p:cNvSpPr txBox="1"/>
          <p:nvPr/>
        </p:nvSpPr>
        <p:spPr>
          <a:xfrm rot="20055284">
            <a:off x="2424908" y="2945415"/>
            <a:ext cx="5548553" cy="2308324"/>
          </a:xfrm>
          <a:prstGeom prst="rect">
            <a:avLst/>
          </a:prstGeom>
          <a:solidFill>
            <a:schemeClr val="bg1"/>
          </a:solidFill>
          <a:ln w="76200">
            <a:solidFill>
              <a:srgbClr val="FF0000"/>
            </a:solidFill>
          </a:ln>
        </p:spPr>
        <p:txBody>
          <a:bodyPr wrap="square" rtlCol="0">
            <a:spAutoFit/>
          </a:bodyPr>
          <a:lstStyle/>
          <a:p>
            <a:r>
              <a:rPr lang="de-CH" sz="2400" dirty="0">
                <a:latin typeface="Arial" panose="020B0604020202020204" pitchFamily="34" charset="0"/>
                <a:cs typeface="Arial" panose="020B0604020202020204" pitchFamily="34" charset="0"/>
              </a:rPr>
              <a:t>Bedenken:</a:t>
            </a:r>
          </a:p>
          <a:p>
            <a:r>
              <a:rPr lang="de-CH" sz="2400" dirty="0">
                <a:latin typeface="Arial" panose="020B0604020202020204" pitchFamily="34" charset="0"/>
                <a:cs typeface="Arial" panose="020B0604020202020204" pitchFamily="34" charset="0"/>
              </a:rPr>
              <a:t>200 Jahre Mahd vs. 200 000 000 Jahre Beweidung (zuerst Wildtiere, dann Nutztiere)</a:t>
            </a:r>
          </a:p>
          <a:p>
            <a:r>
              <a:rPr lang="de-CH" sz="2400" dirty="0">
                <a:solidFill>
                  <a:srgbClr val="FF0000"/>
                </a:solidFill>
                <a:latin typeface="Arial" panose="020B0604020202020204" pitchFamily="34" charset="0"/>
                <a:cs typeface="Arial" panose="020B0604020202020204" pitchFamily="34" charset="0"/>
              </a:rPr>
              <a:t>-&gt; Biodiversität von </a:t>
            </a:r>
            <a:r>
              <a:rPr lang="de-CH" sz="2400" dirty="0" err="1">
                <a:solidFill>
                  <a:srgbClr val="FF0000"/>
                </a:solidFill>
                <a:latin typeface="Arial" panose="020B0604020202020204" pitchFamily="34" charset="0"/>
                <a:cs typeface="Arial" panose="020B0604020202020204" pitchFamily="34" charset="0"/>
              </a:rPr>
              <a:t>Gründland</a:t>
            </a:r>
            <a:r>
              <a:rPr lang="de-CH" sz="2400" dirty="0">
                <a:solidFill>
                  <a:srgbClr val="FF0000"/>
                </a:solidFill>
                <a:latin typeface="Arial" panose="020B0604020202020204" pitchFamily="34" charset="0"/>
                <a:cs typeface="Arial" panose="020B0604020202020204" pitchFamily="34" charset="0"/>
              </a:rPr>
              <a:t> entstand durch Beweidung!</a:t>
            </a:r>
          </a:p>
        </p:txBody>
      </p:sp>
      <p:sp>
        <p:nvSpPr>
          <p:cNvPr id="2" name="Titel 1">
            <a:extLst>
              <a:ext uri="{FF2B5EF4-FFF2-40B4-BE49-F238E27FC236}">
                <a16:creationId xmlns:a16="http://schemas.microsoft.com/office/drawing/2014/main" id="{FD86770F-E66C-9C29-78E2-CDF059E87317}"/>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377388946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ihandform: Form 12">
            <a:extLst>
              <a:ext uri="{FF2B5EF4-FFF2-40B4-BE49-F238E27FC236}">
                <a16:creationId xmlns:a16="http://schemas.microsoft.com/office/drawing/2014/main" id="{8CBF2E67-3E33-97ED-D5B2-2FC382C177BB}"/>
              </a:ext>
            </a:extLst>
          </p:cNvPr>
          <p:cNvSpPr/>
          <p:nvPr/>
        </p:nvSpPr>
        <p:spPr>
          <a:xfrm>
            <a:off x="5409960" y="4653136"/>
            <a:ext cx="424841" cy="452757"/>
          </a:xfrm>
          <a:custGeom>
            <a:avLst/>
            <a:gdLst>
              <a:gd name="connsiteX0" fmla="*/ 0 w 424841"/>
              <a:gd name="connsiteY0" fmla="*/ 88106 h 452757"/>
              <a:gd name="connsiteX1" fmla="*/ 0 w 424841"/>
              <a:gd name="connsiteY1" fmla="*/ 88106 h 452757"/>
              <a:gd name="connsiteX2" fmla="*/ 4762 w 424841"/>
              <a:gd name="connsiteY2" fmla="*/ 128588 h 452757"/>
              <a:gd name="connsiteX3" fmla="*/ 9525 w 424841"/>
              <a:gd name="connsiteY3" fmla="*/ 161925 h 452757"/>
              <a:gd name="connsiteX4" fmla="*/ 14287 w 424841"/>
              <a:gd name="connsiteY4" fmla="*/ 176213 h 452757"/>
              <a:gd name="connsiteX5" fmla="*/ 16668 w 424841"/>
              <a:gd name="connsiteY5" fmla="*/ 185738 h 452757"/>
              <a:gd name="connsiteX6" fmla="*/ 21431 w 424841"/>
              <a:gd name="connsiteY6" fmla="*/ 209550 h 452757"/>
              <a:gd name="connsiteX7" fmla="*/ 16668 w 424841"/>
              <a:gd name="connsiteY7" fmla="*/ 230981 h 452757"/>
              <a:gd name="connsiteX8" fmla="*/ 14287 w 424841"/>
              <a:gd name="connsiteY8" fmla="*/ 240506 h 452757"/>
              <a:gd name="connsiteX9" fmla="*/ 11906 w 424841"/>
              <a:gd name="connsiteY9" fmla="*/ 252413 h 452757"/>
              <a:gd name="connsiteX10" fmla="*/ 38100 w 424841"/>
              <a:gd name="connsiteY10" fmla="*/ 257175 h 452757"/>
              <a:gd name="connsiteX11" fmla="*/ 45243 w 424841"/>
              <a:gd name="connsiteY11" fmla="*/ 250031 h 452757"/>
              <a:gd name="connsiteX12" fmla="*/ 52387 w 424841"/>
              <a:gd name="connsiteY12" fmla="*/ 247650 h 452757"/>
              <a:gd name="connsiteX13" fmla="*/ 59531 w 424841"/>
              <a:gd name="connsiteY13" fmla="*/ 242888 h 452757"/>
              <a:gd name="connsiteX14" fmla="*/ 80962 w 424841"/>
              <a:gd name="connsiteY14" fmla="*/ 235744 h 452757"/>
              <a:gd name="connsiteX15" fmla="*/ 100012 w 424841"/>
              <a:gd name="connsiteY15" fmla="*/ 233363 h 452757"/>
              <a:gd name="connsiteX16" fmla="*/ 104775 w 424841"/>
              <a:gd name="connsiteY16" fmla="*/ 261938 h 452757"/>
              <a:gd name="connsiteX17" fmla="*/ 107156 w 424841"/>
              <a:gd name="connsiteY17" fmla="*/ 276225 h 452757"/>
              <a:gd name="connsiteX18" fmla="*/ 111918 w 424841"/>
              <a:gd name="connsiteY18" fmla="*/ 283369 h 452757"/>
              <a:gd name="connsiteX19" fmla="*/ 119062 w 424841"/>
              <a:gd name="connsiteY19" fmla="*/ 321469 h 452757"/>
              <a:gd name="connsiteX20" fmla="*/ 121443 w 424841"/>
              <a:gd name="connsiteY20" fmla="*/ 330994 h 452757"/>
              <a:gd name="connsiteX21" fmla="*/ 126206 w 424841"/>
              <a:gd name="connsiteY21" fmla="*/ 364331 h 452757"/>
              <a:gd name="connsiteX22" fmla="*/ 140493 w 424841"/>
              <a:gd name="connsiteY22" fmla="*/ 397669 h 452757"/>
              <a:gd name="connsiteX23" fmla="*/ 150018 w 424841"/>
              <a:gd name="connsiteY23" fmla="*/ 419100 h 452757"/>
              <a:gd name="connsiteX24" fmla="*/ 161925 w 424841"/>
              <a:gd name="connsiteY24" fmla="*/ 442913 h 452757"/>
              <a:gd name="connsiteX25" fmla="*/ 164306 w 424841"/>
              <a:gd name="connsiteY25" fmla="*/ 452438 h 452757"/>
              <a:gd name="connsiteX26" fmla="*/ 178593 w 424841"/>
              <a:gd name="connsiteY26" fmla="*/ 447675 h 452757"/>
              <a:gd name="connsiteX27" fmla="*/ 223837 w 424841"/>
              <a:gd name="connsiteY27" fmla="*/ 423863 h 452757"/>
              <a:gd name="connsiteX28" fmla="*/ 247650 w 424841"/>
              <a:gd name="connsiteY28" fmla="*/ 414338 h 452757"/>
              <a:gd name="connsiteX29" fmla="*/ 257175 w 424841"/>
              <a:gd name="connsiteY29" fmla="*/ 409575 h 452757"/>
              <a:gd name="connsiteX30" fmla="*/ 271462 w 424841"/>
              <a:gd name="connsiteY30" fmla="*/ 407194 h 452757"/>
              <a:gd name="connsiteX31" fmla="*/ 278606 w 424841"/>
              <a:gd name="connsiteY31" fmla="*/ 404813 h 452757"/>
              <a:gd name="connsiteX32" fmla="*/ 302418 w 424841"/>
              <a:gd name="connsiteY32" fmla="*/ 402431 h 452757"/>
              <a:gd name="connsiteX33" fmla="*/ 314325 w 424841"/>
              <a:gd name="connsiteY33" fmla="*/ 400050 h 452757"/>
              <a:gd name="connsiteX34" fmla="*/ 359568 w 424841"/>
              <a:gd name="connsiteY34" fmla="*/ 397669 h 452757"/>
              <a:gd name="connsiteX35" fmla="*/ 381000 w 424841"/>
              <a:gd name="connsiteY35" fmla="*/ 392906 h 452757"/>
              <a:gd name="connsiteX36" fmla="*/ 390525 w 424841"/>
              <a:gd name="connsiteY36" fmla="*/ 383381 h 452757"/>
              <a:gd name="connsiteX37" fmla="*/ 409575 w 424841"/>
              <a:gd name="connsiteY37" fmla="*/ 378619 h 452757"/>
              <a:gd name="connsiteX38" fmla="*/ 414337 w 424841"/>
              <a:gd name="connsiteY38" fmla="*/ 295275 h 452757"/>
              <a:gd name="connsiteX39" fmla="*/ 411956 w 424841"/>
              <a:gd name="connsiteY39" fmla="*/ 278606 h 452757"/>
              <a:gd name="connsiteX40" fmla="*/ 404812 w 424841"/>
              <a:gd name="connsiteY40" fmla="*/ 259556 h 452757"/>
              <a:gd name="connsiteX41" fmla="*/ 400050 w 424841"/>
              <a:gd name="connsiteY41" fmla="*/ 233363 h 452757"/>
              <a:gd name="connsiteX42" fmla="*/ 397668 w 424841"/>
              <a:gd name="connsiteY42" fmla="*/ 221456 h 452757"/>
              <a:gd name="connsiteX43" fmla="*/ 395287 w 424841"/>
              <a:gd name="connsiteY43" fmla="*/ 202406 h 452757"/>
              <a:gd name="connsiteX44" fmla="*/ 392906 w 424841"/>
              <a:gd name="connsiteY44" fmla="*/ 195263 h 452757"/>
              <a:gd name="connsiteX45" fmla="*/ 390525 w 424841"/>
              <a:gd name="connsiteY45" fmla="*/ 183356 h 452757"/>
              <a:gd name="connsiteX46" fmla="*/ 392906 w 424841"/>
              <a:gd name="connsiteY46" fmla="*/ 47625 h 452757"/>
              <a:gd name="connsiteX47" fmla="*/ 395287 w 424841"/>
              <a:gd name="connsiteY47" fmla="*/ 40481 h 452757"/>
              <a:gd name="connsiteX48" fmla="*/ 397668 w 424841"/>
              <a:gd name="connsiteY48" fmla="*/ 21431 h 452757"/>
              <a:gd name="connsiteX49" fmla="*/ 402431 w 424841"/>
              <a:gd name="connsiteY49" fmla="*/ 2381 h 452757"/>
              <a:gd name="connsiteX50" fmla="*/ 392906 w 424841"/>
              <a:gd name="connsiteY50" fmla="*/ 0 h 452757"/>
              <a:gd name="connsiteX51" fmla="*/ 364331 w 424841"/>
              <a:gd name="connsiteY51" fmla="*/ 4763 h 452757"/>
              <a:gd name="connsiteX52" fmla="*/ 357187 w 424841"/>
              <a:gd name="connsiteY52" fmla="*/ 7144 h 452757"/>
              <a:gd name="connsiteX53" fmla="*/ 328612 w 424841"/>
              <a:gd name="connsiteY53" fmla="*/ 11906 h 452757"/>
              <a:gd name="connsiteX54" fmla="*/ 311943 w 424841"/>
              <a:gd name="connsiteY54" fmla="*/ 21431 h 452757"/>
              <a:gd name="connsiteX55" fmla="*/ 288131 w 424841"/>
              <a:gd name="connsiteY55" fmla="*/ 23813 h 452757"/>
              <a:gd name="connsiteX56" fmla="*/ 278606 w 424841"/>
              <a:gd name="connsiteY56" fmla="*/ 26194 h 452757"/>
              <a:gd name="connsiteX57" fmla="*/ 271462 w 424841"/>
              <a:gd name="connsiteY57" fmla="*/ 28575 h 452757"/>
              <a:gd name="connsiteX58" fmla="*/ 257175 w 424841"/>
              <a:gd name="connsiteY58" fmla="*/ 30956 h 452757"/>
              <a:gd name="connsiteX59" fmla="*/ 247650 w 424841"/>
              <a:gd name="connsiteY59" fmla="*/ 33338 h 452757"/>
              <a:gd name="connsiteX60" fmla="*/ 223837 w 424841"/>
              <a:gd name="connsiteY60" fmla="*/ 38100 h 452757"/>
              <a:gd name="connsiteX61" fmla="*/ 214312 w 424841"/>
              <a:gd name="connsiteY61" fmla="*/ 42863 h 452757"/>
              <a:gd name="connsiteX62" fmla="*/ 190500 w 424841"/>
              <a:gd name="connsiteY62" fmla="*/ 50006 h 452757"/>
              <a:gd name="connsiteX63" fmla="*/ 180975 w 424841"/>
              <a:gd name="connsiteY63" fmla="*/ 57150 h 452757"/>
              <a:gd name="connsiteX64" fmla="*/ 173831 w 424841"/>
              <a:gd name="connsiteY64" fmla="*/ 61913 h 452757"/>
              <a:gd name="connsiteX65" fmla="*/ 140493 w 424841"/>
              <a:gd name="connsiteY65" fmla="*/ 64294 h 452757"/>
              <a:gd name="connsiteX66" fmla="*/ 128587 w 424841"/>
              <a:gd name="connsiteY66" fmla="*/ 66675 h 452757"/>
              <a:gd name="connsiteX67" fmla="*/ 47625 w 424841"/>
              <a:gd name="connsiteY67" fmla="*/ 73819 h 452757"/>
              <a:gd name="connsiteX68" fmla="*/ 0 w 424841"/>
              <a:gd name="connsiteY68" fmla="*/ 88106 h 452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24841" h="452757">
                <a:moveTo>
                  <a:pt x="0" y="88106"/>
                </a:moveTo>
                <a:lnTo>
                  <a:pt x="0" y="88106"/>
                </a:lnTo>
                <a:cubicBezTo>
                  <a:pt x="5433" y="142438"/>
                  <a:pt x="-501" y="86478"/>
                  <a:pt x="4762" y="128588"/>
                </a:cubicBezTo>
                <a:cubicBezTo>
                  <a:pt x="6173" y="139879"/>
                  <a:pt x="6531" y="150946"/>
                  <a:pt x="9525" y="161925"/>
                </a:cubicBezTo>
                <a:cubicBezTo>
                  <a:pt x="10846" y="166768"/>
                  <a:pt x="12845" y="171404"/>
                  <a:pt x="14287" y="176213"/>
                </a:cubicBezTo>
                <a:cubicBezTo>
                  <a:pt x="15227" y="179348"/>
                  <a:pt x="15982" y="182538"/>
                  <a:pt x="16668" y="185738"/>
                </a:cubicBezTo>
                <a:cubicBezTo>
                  <a:pt x="18364" y="193653"/>
                  <a:pt x="21431" y="209550"/>
                  <a:pt x="21431" y="209550"/>
                </a:cubicBezTo>
                <a:cubicBezTo>
                  <a:pt x="19843" y="216694"/>
                  <a:pt x="18314" y="223850"/>
                  <a:pt x="16668" y="230981"/>
                </a:cubicBezTo>
                <a:cubicBezTo>
                  <a:pt x="15932" y="234170"/>
                  <a:pt x="14997" y="237311"/>
                  <a:pt x="14287" y="240506"/>
                </a:cubicBezTo>
                <a:cubicBezTo>
                  <a:pt x="13409" y="244457"/>
                  <a:pt x="12700" y="248444"/>
                  <a:pt x="11906" y="252413"/>
                </a:cubicBezTo>
                <a:cubicBezTo>
                  <a:pt x="19484" y="263779"/>
                  <a:pt x="16767" y="264286"/>
                  <a:pt x="38100" y="257175"/>
                </a:cubicBezTo>
                <a:cubicBezTo>
                  <a:pt x="41295" y="256110"/>
                  <a:pt x="42441" y="251899"/>
                  <a:pt x="45243" y="250031"/>
                </a:cubicBezTo>
                <a:cubicBezTo>
                  <a:pt x="47332" y="248639"/>
                  <a:pt x="50142" y="248772"/>
                  <a:pt x="52387" y="247650"/>
                </a:cubicBezTo>
                <a:cubicBezTo>
                  <a:pt x="54947" y="246370"/>
                  <a:pt x="56971" y="244168"/>
                  <a:pt x="59531" y="242888"/>
                </a:cubicBezTo>
                <a:cubicBezTo>
                  <a:pt x="65531" y="239888"/>
                  <a:pt x="74138" y="236881"/>
                  <a:pt x="80962" y="235744"/>
                </a:cubicBezTo>
                <a:cubicBezTo>
                  <a:pt x="87274" y="234692"/>
                  <a:pt x="93662" y="234157"/>
                  <a:pt x="100012" y="233363"/>
                </a:cubicBezTo>
                <a:cubicBezTo>
                  <a:pt x="104202" y="254317"/>
                  <a:pt x="100838" y="236347"/>
                  <a:pt x="104775" y="261938"/>
                </a:cubicBezTo>
                <a:cubicBezTo>
                  <a:pt x="105509" y="266710"/>
                  <a:pt x="105629" y="271645"/>
                  <a:pt x="107156" y="276225"/>
                </a:cubicBezTo>
                <a:cubicBezTo>
                  <a:pt x="108061" y="278940"/>
                  <a:pt x="110331" y="280988"/>
                  <a:pt x="111918" y="283369"/>
                </a:cubicBezTo>
                <a:cubicBezTo>
                  <a:pt x="124572" y="340307"/>
                  <a:pt x="110528" y="274525"/>
                  <a:pt x="119062" y="321469"/>
                </a:cubicBezTo>
                <a:cubicBezTo>
                  <a:pt x="119647" y="324689"/>
                  <a:pt x="120905" y="327766"/>
                  <a:pt x="121443" y="330994"/>
                </a:cubicBezTo>
                <a:cubicBezTo>
                  <a:pt x="122851" y="339441"/>
                  <a:pt x="123960" y="355345"/>
                  <a:pt x="126206" y="364331"/>
                </a:cubicBezTo>
                <a:cubicBezTo>
                  <a:pt x="130031" y="379634"/>
                  <a:pt x="133222" y="382218"/>
                  <a:pt x="140493" y="397669"/>
                </a:cubicBezTo>
                <a:cubicBezTo>
                  <a:pt x="143822" y="404742"/>
                  <a:pt x="147115" y="411842"/>
                  <a:pt x="150018" y="419100"/>
                </a:cubicBezTo>
                <a:cubicBezTo>
                  <a:pt x="158615" y="440591"/>
                  <a:pt x="149730" y="426654"/>
                  <a:pt x="161925" y="442913"/>
                </a:cubicBezTo>
                <a:cubicBezTo>
                  <a:pt x="162719" y="446088"/>
                  <a:pt x="161159" y="451539"/>
                  <a:pt x="164306" y="452438"/>
                </a:cubicBezTo>
                <a:cubicBezTo>
                  <a:pt x="169133" y="453817"/>
                  <a:pt x="174416" y="450460"/>
                  <a:pt x="178593" y="447675"/>
                </a:cubicBezTo>
                <a:cubicBezTo>
                  <a:pt x="223727" y="417586"/>
                  <a:pt x="190229" y="435724"/>
                  <a:pt x="223837" y="423863"/>
                </a:cubicBezTo>
                <a:cubicBezTo>
                  <a:pt x="231899" y="421018"/>
                  <a:pt x="240004" y="418162"/>
                  <a:pt x="247650" y="414338"/>
                </a:cubicBezTo>
                <a:cubicBezTo>
                  <a:pt x="250825" y="412750"/>
                  <a:pt x="253775" y="410595"/>
                  <a:pt x="257175" y="409575"/>
                </a:cubicBezTo>
                <a:cubicBezTo>
                  <a:pt x="261799" y="408188"/>
                  <a:pt x="266749" y="408241"/>
                  <a:pt x="271462" y="407194"/>
                </a:cubicBezTo>
                <a:cubicBezTo>
                  <a:pt x="273912" y="406650"/>
                  <a:pt x="276125" y="405195"/>
                  <a:pt x="278606" y="404813"/>
                </a:cubicBezTo>
                <a:cubicBezTo>
                  <a:pt x="286490" y="403600"/>
                  <a:pt x="294511" y="403485"/>
                  <a:pt x="302418" y="402431"/>
                </a:cubicBezTo>
                <a:cubicBezTo>
                  <a:pt x="306430" y="401896"/>
                  <a:pt x="310291" y="400386"/>
                  <a:pt x="314325" y="400050"/>
                </a:cubicBezTo>
                <a:cubicBezTo>
                  <a:pt x="329375" y="398796"/>
                  <a:pt x="344487" y="398463"/>
                  <a:pt x="359568" y="397669"/>
                </a:cubicBezTo>
                <a:cubicBezTo>
                  <a:pt x="360648" y="397489"/>
                  <a:pt x="377430" y="395456"/>
                  <a:pt x="381000" y="392906"/>
                </a:cubicBezTo>
                <a:cubicBezTo>
                  <a:pt x="384654" y="390296"/>
                  <a:pt x="386509" y="385389"/>
                  <a:pt x="390525" y="383381"/>
                </a:cubicBezTo>
                <a:cubicBezTo>
                  <a:pt x="396379" y="380454"/>
                  <a:pt x="409575" y="378619"/>
                  <a:pt x="409575" y="378619"/>
                </a:cubicBezTo>
                <a:cubicBezTo>
                  <a:pt x="438352" y="359431"/>
                  <a:pt x="418357" y="375681"/>
                  <a:pt x="414337" y="295275"/>
                </a:cubicBezTo>
                <a:cubicBezTo>
                  <a:pt x="414057" y="289669"/>
                  <a:pt x="413057" y="284110"/>
                  <a:pt x="411956" y="278606"/>
                </a:cubicBezTo>
                <a:cubicBezTo>
                  <a:pt x="411209" y="274873"/>
                  <a:pt x="405421" y="261078"/>
                  <a:pt x="404812" y="259556"/>
                </a:cubicBezTo>
                <a:cubicBezTo>
                  <a:pt x="398921" y="230098"/>
                  <a:pt x="406154" y="266933"/>
                  <a:pt x="400050" y="233363"/>
                </a:cubicBezTo>
                <a:cubicBezTo>
                  <a:pt x="399326" y="229381"/>
                  <a:pt x="398284" y="225457"/>
                  <a:pt x="397668" y="221456"/>
                </a:cubicBezTo>
                <a:cubicBezTo>
                  <a:pt x="396695" y="215131"/>
                  <a:pt x="396432" y="208702"/>
                  <a:pt x="395287" y="202406"/>
                </a:cubicBezTo>
                <a:cubicBezTo>
                  <a:pt x="394838" y="199937"/>
                  <a:pt x="393515" y="197698"/>
                  <a:pt x="392906" y="195263"/>
                </a:cubicBezTo>
                <a:cubicBezTo>
                  <a:pt x="391924" y="191336"/>
                  <a:pt x="391319" y="187325"/>
                  <a:pt x="390525" y="183356"/>
                </a:cubicBezTo>
                <a:cubicBezTo>
                  <a:pt x="391319" y="138112"/>
                  <a:pt x="391399" y="92851"/>
                  <a:pt x="392906" y="47625"/>
                </a:cubicBezTo>
                <a:cubicBezTo>
                  <a:pt x="392990" y="45116"/>
                  <a:pt x="394838" y="42951"/>
                  <a:pt x="395287" y="40481"/>
                </a:cubicBezTo>
                <a:cubicBezTo>
                  <a:pt x="396432" y="34185"/>
                  <a:pt x="396695" y="27756"/>
                  <a:pt x="397668" y="21431"/>
                </a:cubicBezTo>
                <a:cubicBezTo>
                  <a:pt x="399309" y="10763"/>
                  <a:pt x="399535" y="11070"/>
                  <a:pt x="402431" y="2381"/>
                </a:cubicBezTo>
                <a:cubicBezTo>
                  <a:pt x="399256" y="1587"/>
                  <a:pt x="396179" y="0"/>
                  <a:pt x="392906" y="0"/>
                </a:cubicBezTo>
                <a:cubicBezTo>
                  <a:pt x="384201" y="0"/>
                  <a:pt x="373113" y="2254"/>
                  <a:pt x="364331" y="4763"/>
                </a:cubicBezTo>
                <a:cubicBezTo>
                  <a:pt x="361917" y="5453"/>
                  <a:pt x="359648" y="6652"/>
                  <a:pt x="357187" y="7144"/>
                </a:cubicBezTo>
                <a:cubicBezTo>
                  <a:pt x="347718" y="9038"/>
                  <a:pt x="328612" y="11906"/>
                  <a:pt x="328612" y="11906"/>
                </a:cubicBezTo>
                <a:cubicBezTo>
                  <a:pt x="324667" y="14536"/>
                  <a:pt x="316398" y="20476"/>
                  <a:pt x="311943" y="21431"/>
                </a:cubicBezTo>
                <a:cubicBezTo>
                  <a:pt x="304143" y="23102"/>
                  <a:pt x="296068" y="23019"/>
                  <a:pt x="288131" y="23813"/>
                </a:cubicBezTo>
                <a:cubicBezTo>
                  <a:pt x="284956" y="24607"/>
                  <a:pt x="281753" y="25295"/>
                  <a:pt x="278606" y="26194"/>
                </a:cubicBezTo>
                <a:cubicBezTo>
                  <a:pt x="276192" y="26884"/>
                  <a:pt x="273912" y="28031"/>
                  <a:pt x="271462" y="28575"/>
                </a:cubicBezTo>
                <a:cubicBezTo>
                  <a:pt x="266749" y="29622"/>
                  <a:pt x="261909" y="30009"/>
                  <a:pt x="257175" y="30956"/>
                </a:cubicBezTo>
                <a:cubicBezTo>
                  <a:pt x="253966" y="31598"/>
                  <a:pt x="250859" y="32696"/>
                  <a:pt x="247650" y="33338"/>
                </a:cubicBezTo>
                <a:cubicBezTo>
                  <a:pt x="218432" y="39182"/>
                  <a:pt x="245978" y="32565"/>
                  <a:pt x="223837" y="38100"/>
                </a:cubicBezTo>
                <a:cubicBezTo>
                  <a:pt x="220662" y="39688"/>
                  <a:pt x="217608" y="41545"/>
                  <a:pt x="214312" y="42863"/>
                </a:cubicBezTo>
                <a:cubicBezTo>
                  <a:pt x="204652" y="46727"/>
                  <a:pt x="199855" y="47668"/>
                  <a:pt x="190500" y="50006"/>
                </a:cubicBezTo>
                <a:cubicBezTo>
                  <a:pt x="187325" y="52387"/>
                  <a:pt x="184204" y="54843"/>
                  <a:pt x="180975" y="57150"/>
                </a:cubicBezTo>
                <a:cubicBezTo>
                  <a:pt x="178646" y="58814"/>
                  <a:pt x="176650" y="61416"/>
                  <a:pt x="173831" y="61913"/>
                </a:cubicBezTo>
                <a:cubicBezTo>
                  <a:pt x="162860" y="63849"/>
                  <a:pt x="151606" y="63500"/>
                  <a:pt x="140493" y="64294"/>
                </a:cubicBezTo>
                <a:cubicBezTo>
                  <a:pt x="136524" y="65088"/>
                  <a:pt x="132613" y="66262"/>
                  <a:pt x="128587" y="66675"/>
                </a:cubicBezTo>
                <a:cubicBezTo>
                  <a:pt x="101636" y="69439"/>
                  <a:pt x="47625" y="73819"/>
                  <a:pt x="47625" y="73819"/>
                </a:cubicBezTo>
                <a:cubicBezTo>
                  <a:pt x="35458" y="92069"/>
                  <a:pt x="7937" y="85725"/>
                  <a:pt x="0" y="88106"/>
                </a:cubicBezTo>
                <a:close/>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3" name="Fußzeilenplatzhalter 1">
            <a:extLst>
              <a:ext uri="{FF2B5EF4-FFF2-40B4-BE49-F238E27FC236}">
                <a16:creationId xmlns:a16="http://schemas.microsoft.com/office/drawing/2014/main" id="{632049CB-BF02-4EE7-3514-83CB4E5E9443}"/>
              </a:ext>
            </a:extLst>
          </p:cNvPr>
          <p:cNvSpPr>
            <a:spLocks noGrp="1"/>
          </p:cNvSpPr>
          <p:nvPr>
            <p:ph type="ftr" sz="quarter" idx="11"/>
          </p:nvPr>
        </p:nvSpPr>
        <p:spPr>
          <a:xfrm>
            <a:off x="4960800" y="6356350"/>
            <a:ext cx="2880000" cy="360000"/>
          </a:xfrm>
        </p:spPr>
        <p:txBody>
          <a:bodyPr/>
          <a:lstStyle/>
          <a:p>
            <a:r>
              <a:rPr lang="de-CH" dirty="0"/>
              <a:t>Lehrgang Biodiversitätsberatung</a:t>
            </a:r>
          </a:p>
        </p:txBody>
      </p:sp>
      <p:sp>
        <p:nvSpPr>
          <p:cNvPr id="9" name="Foliennummernplatzhalter 8">
            <a:extLst>
              <a:ext uri="{FF2B5EF4-FFF2-40B4-BE49-F238E27FC236}">
                <a16:creationId xmlns:a16="http://schemas.microsoft.com/office/drawing/2014/main" id="{AF4697F7-C597-5C3E-CA05-FA6AE83E8921}"/>
              </a:ext>
            </a:extLst>
          </p:cNvPr>
          <p:cNvSpPr>
            <a:spLocks noGrp="1"/>
          </p:cNvSpPr>
          <p:nvPr>
            <p:ph type="sldNum" sz="quarter" idx="4"/>
          </p:nvPr>
        </p:nvSpPr>
        <p:spPr>
          <a:xfrm>
            <a:off x="8076382" y="6356350"/>
            <a:ext cx="476697" cy="360000"/>
          </a:xfrm>
        </p:spPr>
        <p:txBody>
          <a:bodyPr/>
          <a:lstStyle/>
          <a:p>
            <a:fld id="{8543D2B0-58C7-4711-8976-E7A128C2074B}" type="slidenum">
              <a:rPr lang="de-CH" smtClean="0"/>
              <a:t>59</a:t>
            </a:fld>
            <a:endParaRPr lang="de-CH" dirty="0"/>
          </a:p>
        </p:txBody>
      </p:sp>
      <p:pic>
        <p:nvPicPr>
          <p:cNvPr id="5" name="Grafik 4">
            <a:extLst>
              <a:ext uri="{FF2B5EF4-FFF2-40B4-BE49-F238E27FC236}">
                <a16:creationId xmlns:a16="http://schemas.microsoft.com/office/drawing/2014/main" id="{D632E4C5-7745-0584-2532-113C7BE966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8649" y="1369044"/>
            <a:ext cx="7400159" cy="4868268"/>
          </a:xfrm>
          <a:prstGeom prst="rect">
            <a:avLst/>
          </a:prstGeom>
        </p:spPr>
      </p:pic>
      <p:sp>
        <p:nvSpPr>
          <p:cNvPr id="6" name="Textfeld 5">
            <a:extLst>
              <a:ext uri="{FF2B5EF4-FFF2-40B4-BE49-F238E27FC236}">
                <a16:creationId xmlns:a16="http://schemas.microsoft.com/office/drawing/2014/main" id="{9D7814CA-C68A-41CA-BA79-E47CC99B5387}"/>
              </a:ext>
            </a:extLst>
          </p:cNvPr>
          <p:cNvSpPr txBox="1"/>
          <p:nvPr/>
        </p:nvSpPr>
        <p:spPr>
          <a:xfrm>
            <a:off x="6823427" y="5999312"/>
            <a:ext cx="1252955" cy="184666"/>
          </a:xfrm>
          <a:prstGeom prst="rect">
            <a:avLst/>
          </a:prstGeom>
          <a:solidFill>
            <a:schemeClr val="bg1"/>
          </a:solidFill>
          <a:ln>
            <a:solidFill>
              <a:schemeClr val="tx1"/>
            </a:solidFill>
          </a:ln>
        </p:spPr>
        <p:txBody>
          <a:bodyPr wrap="square" rtlCol="0">
            <a:spAutoFit/>
          </a:bodyPr>
          <a:lstStyle/>
          <a:p>
            <a:r>
              <a:rPr lang="en-US" sz="600" dirty="0"/>
              <a:t>Quelle: https://map.geo.admin.ch</a:t>
            </a:r>
            <a:endParaRPr lang="de-CH" sz="600" dirty="0"/>
          </a:p>
        </p:txBody>
      </p:sp>
      <p:sp>
        <p:nvSpPr>
          <p:cNvPr id="7" name="Textfeld 6">
            <a:extLst>
              <a:ext uri="{FF2B5EF4-FFF2-40B4-BE49-F238E27FC236}">
                <a16:creationId xmlns:a16="http://schemas.microsoft.com/office/drawing/2014/main" id="{1B6820A3-4EA1-885D-9F61-62FC36C94FBC}"/>
              </a:ext>
            </a:extLst>
          </p:cNvPr>
          <p:cNvSpPr txBox="1"/>
          <p:nvPr/>
        </p:nvSpPr>
        <p:spPr>
          <a:xfrm>
            <a:off x="3199954" y="1322525"/>
            <a:ext cx="2422683" cy="1131079"/>
          </a:xfrm>
          <a:prstGeom prst="rect">
            <a:avLst/>
          </a:prstGeom>
          <a:solidFill>
            <a:schemeClr val="bg1"/>
          </a:solidFill>
          <a:ln>
            <a:solidFill>
              <a:schemeClr val="tx1"/>
            </a:solidFill>
          </a:ln>
        </p:spPr>
        <p:txBody>
          <a:bodyPr wrap="square" rtlCol="0">
            <a:spAutoFit/>
          </a:bodyPr>
          <a:lstStyle/>
          <a:p>
            <a:r>
              <a:rPr lang="en-US" sz="1350" dirty="0" err="1">
                <a:latin typeface="Arial" panose="020B0604020202020204" pitchFamily="34" charset="0"/>
                <a:cs typeface="Arial" panose="020B0604020202020204" pitchFamily="34" charset="0"/>
              </a:rPr>
              <a:t>Zeitreise</a:t>
            </a:r>
            <a:r>
              <a:rPr lang="en-US" sz="1350" dirty="0">
                <a:latin typeface="Arial" panose="020B0604020202020204" pitchFamily="34" charset="0"/>
                <a:cs typeface="Arial" panose="020B0604020202020204" pitchFamily="34" charset="0"/>
              </a:rPr>
              <a:t> auf map.geo.admin.ch</a:t>
            </a:r>
          </a:p>
          <a:p>
            <a:endParaRPr lang="en-US" sz="1350" dirty="0">
              <a:latin typeface="Arial" panose="020B0604020202020204" pitchFamily="34" charset="0"/>
              <a:cs typeface="Arial" panose="020B0604020202020204" pitchFamily="34" charset="0"/>
            </a:endParaRPr>
          </a:p>
          <a:p>
            <a:r>
              <a:rPr lang="en-US" sz="1350" dirty="0" err="1">
                <a:latin typeface="Arial" panose="020B0604020202020204" pitchFamily="34" charset="0"/>
                <a:cs typeface="Arial" panose="020B0604020202020204" pitchFamily="34" charset="0"/>
              </a:rPr>
              <a:t>Othmarsingen</a:t>
            </a:r>
            <a:endParaRPr lang="en-US" sz="1350" dirty="0">
              <a:latin typeface="Arial" panose="020B0604020202020204" pitchFamily="34" charset="0"/>
              <a:cs typeface="Arial" panose="020B0604020202020204" pitchFamily="34" charset="0"/>
            </a:endParaRPr>
          </a:p>
          <a:p>
            <a:r>
              <a:rPr lang="en-US" sz="1350" dirty="0">
                <a:latin typeface="Arial" panose="020B0604020202020204" pitchFamily="34" charset="0"/>
                <a:cs typeface="Arial" panose="020B0604020202020204" pitchFamily="34" charset="0"/>
              </a:rPr>
              <a:t>1888 </a:t>
            </a:r>
            <a:endParaRPr lang="de-CH" sz="1350" dirty="0">
              <a:latin typeface="Arial" panose="020B0604020202020204" pitchFamily="34" charset="0"/>
              <a:cs typeface="Arial" panose="020B0604020202020204" pitchFamily="34" charset="0"/>
            </a:endParaRPr>
          </a:p>
        </p:txBody>
      </p:sp>
      <p:sp>
        <p:nvSpPr>
          <p:cNvPr id="4" name="Pfeil: nach rechts 3">
            <a:extLst>
              <a:ext uri="{FF2B5EF4-FFF2-40B4-BE49-F238E27FC236}">
                <a16:creationId xmlns:a16="http://schemas.microsoft.com/office/drawing/2014/main" id="{5750FB04-7DFD-44CA-DAB7-ADA33B3B9413}"/>
              </a:ext>
            </a:extLst>
          </p:cNvPr>
          <p:cNvSpPr/>
          <p:nvPr/>
        </p:nvSpPr>
        <p:spPr>
          <a:xfrm rot="19293504">
            <a:off x="4537366" y="2968407"/>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10" name="Pfeil: nach rechts 9">
            <a:extLst>
              <a:ext uri="{FF2B5EF4-FFF2-40B4-BE49-F238E27FC236}">
                <a16:creationId xmlns:a16="http://schemas.microsoft.com/office/drawing/2014/main" id="{8168D348-7B4B-150E-CD2B-FBF85BDCC3B5}"/>
              </a:ext>
            </a:extLst>
          </p:cNvPr>
          <p:cNvSpPr/>
          <p:nvPr/>
        </p:nvSpPr>
        <p:spPr>
          <a:xfrm rot="19293504">
            <a:off x="6337286" y="5246593"/>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12" name="Pfeil: nach rechts 11">
            <a:extLst>
              <a:ext uri="{FF2B5EF4-FFF2-40B4-BE49-F238E27FC236}">
                <a16:creationId xmlns:a16="http://schemas.microsoft.com/office/drawing/2014/main" id="{5C7677EC-447B-F1A5-4B1C-922F690951E6}"/>
              </a:ext>
            </a:extLst>
          </p:cNvPr>
          <p:cNvSpPr/>
          <p:nvPr/>
        </p:nvSpPr>
        <p:spPr>
          <a:xfrm rot="19293504">
            <a:off x="5012927" y="3719132"/>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14" name="Textfeld 13">
            <a:extLst>
              <a:ext uri="{FF2B5EF4-FFF2-40B4-BE49-F238E27FC236}">
                <a16:creationId xmlns:a16="http://schemas.microsoft.com/office/drawing/2014/main" id="{CACCB534-91A7-E3FB-54AF-501B39063F48}"/>
              </a:ext>
            </a:extLst>
          </p:cNvPr>
          <p:cNvSpPr txBox="1"/>
          <p:nvPr/>
        </p:nvSpPr>
        <p:spPr>
          <a:xfrm>
            <a:off x="467544" y="2596944"/>
            <a:ext cx="2931953" cy="1477328"/>
          </a:xfrm>
          <a:prstGeom prst="rect">
            <a:avLst/>
          </a:prstGeom>
          <a:solidFill>
            <a:srgbClr val="FFC000"/>
          </a:solidFill>
          <a:ln>
            <a:solidFill>
              <a:schemeClr val="tx1"/>
            </a:solidFill>
          </a:ln>
        </p:spPr>
        <p:txBody>
          <a:bodyPr wrap="square" rtlCol="0">
            <a:spAutoFit/>
          </a:bodyPr>
          <a:lstStyle/>
          <a:p>
            <a:r>
              <a:rPr lang="de-CH" dirty="0">
                <a:latin typeface="Arial" panose="020B0604020202020204" pitchFamily="34" charset="0"/>
                <a:cs typeface="Arial" panose="020B0604020202020204" pitchFamily="34" charset="0"/>
              </a:rPr>
              <a:t>Rest: Im Mittelalter vermutlich hauptsächlich Ackernutzung, später Wiesland. Potential für beides.</a:t>
            </a:r>
            <a:endParaRPr lang="en-US" dirty="0">
              <a:latin typeface="Arial" panose="020B0604020202020204" pitchFamily="34" charset="0"/>
              <a:cs typeface="Arial" panose="020B0604020202020204" pitchFamily="34" charset="0"/>
            </a:endParaRPr>
          </a:p>
        </p:txBody>
      </p:sp>
      <p:sp>
        <p:nvSpPr>
          <p:cNvPr id="15" name="Pfeil: nach rechts 14">
            <a:extLst>
              <a:ext uri="{FF2B5EF4-FFF2-40B4-BE49-F238E27FC236}">
                <a16:creationId xmlns:a16="http://schemas.microsoft.com/office/drawing/2014/main" id="{732B4E04-581A-CCDD-7C5A-C09B2DF66C9E}"/>
              </a:ext>
            </a:extLst>
          </p:cNvPr>
          <p:cNvSpPr/>
          <p:nvPr/>
        </p:nvSpPr>
        <p:spPr>
          <a:xfrm rot="19293504">
            <a:off x="5242608" y="4425717"/>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16" name="Pfeil: nach rechts 15">
            <a:extLst>
              <a:ext uri="{FF2B5EF4-FFF2-40B4-BE49-F238E27FC236}">
                <a16:creationId xmlns:a16="http://schemas.microsoft.com/office/drawing/2014/main" id="{0D47B48D-C55D-8108-999A-BD57856A69C4}"/>
              </a:ext>
            </a:extLst>
          </p:cNvPr>
          <p:cNvSpPr/>
          <p:nvPr/>
        </p:nvSpPr>
        <p:spPr>
          <a:xfrm rot="19293504">
            <a:off x="2453694" y="5254973"/>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18" name="Pfeil: nach rechts 17">
            <a:extLst>
              <a:ext uri="{FF2B5EF4-FFF2-40B4-BE49-F238E27FC236}">
                <a16:creationId xmlns:a16="http://schemas.microsoft.com/office/drawing/2014/main" id="{18BE486C-B49D-6AFF-DB41-0536D80F79B9}"/>
              </a:ext>
            </a:extLst>
          </p:cNvPr>
          <p:cNvSpPr/>
          <p:nvPr/>
        </p:nvSpPr>
        <p:spPr>
          <a:xfrm rot="19293504">
            <a:off x="3848152" y="3765651"/>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19" name="Pfeil: nach rechts 18">
            <a:extLst>
              <a:ext uri="{FF2B5EF4-FFF2-40B4-BE49-F238E27FC236}">
                <a16:creationId xmlns:a16="http://schemas.microsoft.com/office/drawing/2014/main" id="{7C66C1D6-0388-8DA4-957D-F011E2692F19}"/>
              </a:ext>
            </a:extLst>
          </p:cNvPr>
          <p:cNvSpPr/>
          <p:nvPr/>
        </p:nvSpPr>
        <p:spPr>
          <a:xfrm rot="19293504">
            <a:off x="5549703" y="5533518"/>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2" name="Titel 1">
            <a:extLst>
              <a:ext uri="{FF2B5EF4-FFF2-40B4-BE49-F238E27FC236}">
                <a16:creationId xmlns:a16="http://schemas.microsoft.com/office/drawing/2014/main" id="{1A560835-E758-B00E-5B5A-36581B2883E8}"/>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8729846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C98C0F-00D0-229E-0D53-0A756BCEFB22}"/>
            </a:ext>
          </a:extLst>
        </p:cNvPr>
        <p:cNvGrpSpPr/>
        <p:nvPr/>
      </p:nvGrpSpPr>
      <p:grpSpPr>
        <a:xfrm>
          <a:off x="0" y="0"/>
          <a:ext cx="0" cy="0"/>
          <a:chOff x="0" y="0"/>
          <a:chExt cx="0" cy="0"/>
        </a:xfrm>
      </p:grpSpPr>
      <p:pic>
        <p:nvPicPr>
          <p:cNvPr id="2" name="Picture 4" descr="C:\Users\Win7\Desktop\Jole\Fotos\2022\Jan-Mai\IMG_20220524_140021.jpg">
            <a:extLst>
              <a:ext uri="{FF2B5EF4-FFF2-40B4-BE49-F238E27FC236}">
                <a16:creationId xmlns:a16="http://schemas.microsoft.com/office/drawing/2014/main" id="{BE00C746-EAE7-37D3-C86E-4EC83C7BE2C5}"/>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151619" y="1101151"/>
            <a:ext cx="6840761" cy="5136489"/>
          </a:xfrm>
          <a:prstGeom prst="rect">
            <a:avLst/>
          </a:prstGeom>
          <a:noFill/>
        </p:spPr>
      </p:pic>
      <p:sp>
        <p:nvSpPr>
          <p:cNvPr id="9" name="Sprechblase: oval 8">
            <a:extLst>
              <a:ext uri="{FF2B5EF4-FFF2-40B4-BE49-F238E27FC236}">
                <a16:creationId xmlns:a16="http://schemas.microsoft.com/office/drawing/2014/main" id="{A25A1529-91E1-296E-1DC1-D3C2BB1382F9}"/>
              </a:ext>
            </a:extLst>
          </p:cNvPr>
          <p:cNvSpPr/>
          <p:nvPr/>
        </p:nvSpPr>
        <p:spPr>
          <a:xfrm>
            <a:off x="3851920" y="937811"/>
            <a:ext cx="5040560" cy="1987133"/>
          </a:xfrm>
          <a:prstGeom prst="wedgeEllipse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CH" sz="1400" dirty="0">
                <a:solidFill>
                  <a:schemeClr val="tx1"/>
                </a:solidFill>
              </a:rPr>
              <a:t>Pro Region oder Landschaftsraum:</a:t>
            </a:r>
          </a:p>
          <a:p>
            <a:pPr marL="285750" indent="-285750">
              <a:buFont typeface="Arial" panose="020B0604020202020204" pitchFamily="34" charset="0"/>
              <a:buChar char="•"/>
            </a:pPr>
            <a:r>
              <a:rPr lang="de-CH" sz="1400" dirty="0">
                <a:solidFill>
                  <a:schemeClr val="tx1"/>
                </a:solidFill>
              </a:rPr>
              <a:t>Möglichst viele verschiedene Lebensraumtypen.</a:t>
            </a:r>
          </a:p>
          <a:p>
            <a:pPr marL="285750" indent="-285750">
              <a:buFont typeface="Arial" panose="020B0604020202020204" pitchFamily="34" charset="0"/>
              <a:buChar char="•"/>
            </a:pPr>
            <a:r>
              <a:rPr lang="de-CH" sz="1400" dirty="0">
                <a:solidFill>
                  <a:schemeClr val="tx1"/>
                </a:solidFill>
              </a:rPr>
              <a:t>Möglichst viele seltene Lebensraumtypen.</a:t>
            </a:r>
          </a:p>
          <a:p>
            <a:pPr marL="285750" indent="-285750">
              <a:buFont typeface="Arial" panose="020B0604020202020204" pitchFamily="34" charset="0"/>
              <a:buChar char="•"/>
            </a:pPr>
            <a:r>
              <a:rPr lang="de-CH" sz="1400" dirty="0">
                <a:solidFill>
                  <a:schemeClr val="tx1"/>
                </a:solidFill>
              </a:rPr>
              <a:t>Die richtigen Lebensraumtypen am richtigen Ort konkret fördern und neu schaffen, mit dem nötigen Flächenanteil.</a:t>
            </a:r>
          </a:p>
        </p:txBody>
      </p:sp>
      <p:sp>
        <p:nvSpPr>
          <p:cNvPr id="4" name="Sprechblase: oval 3">
            <a:extLst>
              <a:ext uri="{FF2B5EF4-FFF2-40B4-BE49-F238E27FC236}">
                <a16:creationId xmlns:a16="http://schemas.microsoft.com/office/drawing/2014/main" id="{EA2918A0-4D6D-BD20-B4EE-F193F7190E16}"/>
              </a:ext>
            </a:extLst>
          </p:cNvPr>
          <p:cNvSpPr/>
          <p:nvPr/>
        </p:nvSpPr>
        <p:spPr>
          <a:xfrm>
            <a:off x="497030" y="2564904"/>
            <a:ext cx="4896544" cy="2975921"/>
          </a:xfrm>
          <a:prstGeom prst="wedgeEllipse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CH" sz="1400" dirty="0">
                <a:solidFill>
                  <a:sysClr val="windowText" lastClr="000000"/>
                </a:solidFill>
              </a:rPr>
              <a:t>Pro Lebensraumtyp:</a:t>
            </a:r>
          </a:p>
          <a:p>
            <a:pPr marL="285750" indent="-285750">
              <a:buFont typeface="Arial" panose="020B0604020202020204" pitchFamily="34" charset="0"/>
              <a:buChar char="•"/>
            </a:pPr>
            <a:r>
              <a:rPr lang="de-CH" sz="1400" dirty="0">
                <a:solidFill>
                  <a:sysClr val="windowText" lastClr="000000"/>
                </a:solidFill>
              </a:rPr>
              <a:t>Möglichst grosse Fläche.</a:t>
            </a:r>
          </a:p>
          <a:p>
            <a:pPr marL="285750" indent="-285750">
              <a:buFont typeface="Arial" panose="020B0604020202020204" pitchFamily="34" charset="0"/>
              <a:buChar char="•"/>
            </a:pPr>
            <a:r>
              <a:rPr lang="de-CH" sz="1400" dirty="0">
                <a:solidFill>
                  <a:sysClr val="windowText" lastClr="000000"/>
                </a:solidFill>
              </a:rPr>
              <a:t>Möglichst gute Vernetzung mit gleichen Lebensraumtypen.</a:t>
            </a:r>
          </a:p>
          <a:p>
            <a:pPr marL="285750" indent="-285750">
              <a:buFont typeface="Arial" panose="020B0604020202020204" pitchFamily="34" charset="0"/>
              <a:buChar char="•"/>
            </a:pPr>
            <a:r>
              <a:rPr lang="de-CH" sz="1400" dirty="0">
                <a:solidFill>
                  <a:sysClr val="windowText" lastClr="000000"/>
                </a:solidFill>
              </a:rPr>
              <a:t>Möglichst viele verschiedene Arten (Leitarten helfen).</a:t>
            </a:r>
          </a:p>
          <a:p>
            <a:pPr marL="285750" indent="-285750">
              <a:buFont typeface="Arial" panose="020B0604020202020204" pitchFamily="34" charset="0"/>
              <a:buChar char="•"/>
            </a:pPr>
            <a:r>
              <a:rPr lang="de-CH" sz="1400" dirty="0">
                <a:solidFill>
                  <a:sysClr val="windowText" lastClr="000000"/>
                </a:solidFill>
              </a:rPr>
              <a:t>Möglichst viele seltene Arten (Zielarten konkret fördern).</a:t>
            </a:r>
          </a:p>
        </p:txBody>
      </p:sp>
      <p:sp>
        <p:nvSpPr>
          <p:cNvPr id="7" name="Fußzeilenplatzhalter 1">
            <a:extLst>
              <a:ext uri="{FF2B5EF4-FFF2-40B4-BE49-F238E27FC236}">
                <a16:creationId xmlns:a16="http://schemas.microsoft.com/office/drawing/2014/main" id="{65E57174-C7B2-504D-032F-105F7B795C47}"/>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8" name="Foliennummernplatzhalter 4">
            <a:extLst>
              <a:ext uri="{FF2B5EF4-FFF2-40B4-BE49-F238E27FC236}">
                <a16:creationId xmlns:a16="http://schemas.microsoft.com/office/drawing/2014/main" id="{DFAE70C2-B3D7-1CA5-5A6D-0162904D35F7}"/>
              </a:ext>
            </a:extLst>
          </p:cNvPr>
          <p:cNvSpPr>
            <a:spLocks noGrp="1"/>
          </p:cNvSpPr>
          <p:nvPr>
            <p:ph type="sldNum" sz="quarter" idx="4"/>
          </p:nvPr>
        </p:nvSpPr>
        <p:spPr>
          <a:xfrm>
            <a:off x="8155350" y="6368928"/>
            <a:ext cx="449098" cy="360000"/>
          </a:xfrm>
        </p:spPr>
        <p:txBody>
          <a:bodyPr/>
          <a:lstStyle/>
          <a:p>
            <a:fld id="{8543D2B0-58C7-4711-8976-E7A128C2074B}" type="slidenum">
              <a:rPr lang="de-CH" smtClean="0"/>
              <a:t>6</a:t>
            </a:fld>
            <a:endParaRPr lang="de-CH" dirty="0"/>
          </a:p>
        </p:txBody>
      </p:sp>
      <p:sp>
        <p:nvSpPr>
          <p:cNvPr id="3" name="Inhaltsplatzhalter 3">
            <a:extLst>
              <a:ext uri="{FF2B5EF4-FFF2-40B4-BE49-F238E27FC236}">
                <a16:creationId xmlns:a16="http://schemas.microsoft.com/office/drawing/2014/main" id="{8F1BC284-5005-0241-9BF5-961C36C39D33}"/>
              </a:ext>
            </a:extLst>
          </p:cNvPr>
          <p:cNvSpPr>
            <a:spLocks noGrp="1"/>
          </p:cNvSpPr>
          <p:nvPr>
            <p:ph idx="1"/>
          </p:nvPr>
        </p:nvSpPr>
        <p:spPr>
          <a:xfrm>
            <a:off x="5669210" y="3294809"/>
            <a:ext cx="3223270" cy="2736305"/>
          </a:xfrm>
          <a:solidFill>
            <a:srgbClr val="FFC000"/>
          </a:solidFill>
          <a:ln>
            <a:solidFill>
              <a:schemeClr val="tx1"/>
            </a:solidFill>
          </a:ln>
        </p:spPr>
        <p:txBody>
          <a:bodyPr>
            <a:normAutofit/>
          </a:bodyPr>
          <a:lstStyle/>
          <a:p>
            <a:pPr marL="0" indent="0">
              <a:lnSpc>
                <a:spcPct val="110000"/>
              </a:lnSpc>
              <a:buNone/>
            </a:pPr>
            <a:r>
              <a:rPr lang="de-CH" sz="1400" dirty="0">
                <a:ea typeface="Times New Roman" panose="02020603050405020304" pitchFamily="18" charset="0"/>
                <a:cs typeface="Times New Roman" panose="02020603050405020304" pitchFamily="18" charset="0"/>
              </a:rPr>
              <a:t>Priorisierung:</a:t>
            </a:r>
          </a:p>
          <a:p>
            <a:pPr marL="457200" indent="-457200">
              <a:lnSpc>
                <a:spcPct val="110000"/>
              </a:lnSpc>
              <a:buAutoNum type="arabicPeriod"/>
            </a:pPr>
            <a:r>
              <a:rPr lang="de-CH" sz="1400" dirty="0">
                <a:ea typeface="Times New Roman" panose="02020603050405020304" pitchFamily="18" charset="0"/>
                <a:cs typeface="Times New Roman" panose="02020603050405020304" pitchFamily="18" charset="0"/>
              </a:rPr>
              <a:t>Bestehendes sichern</a:t>
            </a:r>
          </a:p>
          <a:p>
            <a:pPr marL="457200" indent="-457200">
              <a:lnSpc>
                <a:spcPct val="110000"/>
              </a:lnSpc>
              <a:buAutoNum type="arabicPeriod"/>
            </a:pPr>
            <a:r>
              <a:rPr lang="de-CH" sz="1400" dirty="0">
                <a:ea typeface="Times New Roman" panose="02020603050405020304" pitchFamily="18" charset="0"/>
                <a:cs typeface="Times New Roman" panose="02020603050405020304" pitchFamily="18" charset="0"/>
              </a:rPr>
              <a:t>Bestehendes aufwerten</a:t>
            </a:r>
          </a:p>
          <a:p>
            <a:pPr marL="457200" indent="-457200">
              <a:lnSpc>
                <a:spcPct val="110000"/>
              </a:lnSpc>
              <a:buAutoNum type="arabicPeriod"/>
            </a:pPr>
            <a:r>
              <a:rPr lang="de-CH" sz="1400" dirty="0">
                <a:ea typeface="Times New Roman" panose="02020603050405020304" pitchFamily="18" charset="0"/>
                <a:cs typeface="Times New Roman" panose="02020603050405020304" pitchFamily="18" charset="0"/>
              </a:rPr>
              <a:t>Bestehendes vergrössern</a:t>
            </a:r>
          </a:p>
          <a:p>
            <a:pPr marL="457200" indent="-457200">
              <a:lnSpc>
                <a:spcPct val="110000"/>
              </a:lnSpc>
              <a:buAutoNum type="arabicPeriod"/>
            </a:pPr>
            <a:r>
              <a:rPr lang="de-CH" sz="1400" dirty="0">
                <a:ea typeface="Times New Roman" panose="02020603050405020304" pitchFamily="18" charset="0"/>
                <a:cs typeface="Times New Roman" panose="02020603050405020304" pitchFamily="18" charset="0"/>
              </a:rPr>
              <a:t>Zerstörtes Wiederherstellen (Restpopulationen sichern)</a:t>
            </a:r>
          </a:p>
          <a:p>
            <a:pPr marL="457200" indent="-457200">
              <a:lnSpc>
                <a:spcPct val="110000"/>
              </a:lnSpc>
              <a:buAutoNum type="arabicPeriod"/>
            </a:pPr>
            <a:r>
              <a:rPr lang="de-CH" sz="1400" dirty="0">
                <a:ea typeface="Times New Roman" panose="02020603050405020304" pitchFamily="18" charset="0"/>
                <a:cs typeface="Times New Roman" panose="02020603050405020304" pitchFamily="18" charset="0"/>
              </a:rPr>
              <a:t>Neues schaffen und bestehendes Vernetzen.</a:t>
            </a:r>
          </a:p>
        </p:txBody>
      </p:sp>
      <p:sp>
        <p:nvSpPr>
          <p:cNvPr id="11" name="Titel 1">
            <a:extLst>
              <a:ext uri="{FF2B5EF4-FFF2-40B4-BE49-F238E27FC236}">
                <a16:creationId xmlns:a16="http://schemas.microsoft.com/office/drawing/2014/main" id="{1609A6D5-C2D1-9069-C83F-8C2081C19FE3}"/>
              </a:ext>
            </a:extLst>
          </p:cNvPr>
          <p:cNvSpPr>
            <a:spLocks noGrp="1"/>
          </p:cNvSpPr>
          <p:nvPr>
            <p:ph type="title" idx="4294967295"/>
          </p:nvPr>
        </p:nvSpPr>
        <p:spPr>
          <a:xfrm>
            <a:off x="413969" y="365246"/>
            <a:ext cx="7886700" cy="720000"/>
          </a:xfrm>
        </p:spPr>
        <p:txBody>
          <a:bodyPr>
            <a:normAutofit/>
          </a:body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
        <p:nvSpPr>
          <p:cNvPr id="5" name="Textfeld 4">
            <a:extLst>
              <a:ext uri="{FF2B5EF4-FFF2-40B4-BE49-F238E27FC236}">
                <a16:creationId xmlns:a16="http://schemas.microsoft.com/office/drawing/2014/main" id="{C93C8505-DB18-A3C1-DD3D-8B4B8B3E9C71}"/>
              </a:ext>
            </a:extLst>
          </p:cNvPr>
          <p:cNvSpPr txBox="1"/>
          <p:nvPr/>
        </p:nvSpPr>
        <p:spPr>
          <a:xfrm>
            <a:off x="447005" y="1101151"/>
            <a:ext cx="3908972" cy="1754326"/>
          </a:xfrm>
          <a:prstGeom prst="rect">
            <a:avLst/>
          </a:prstGeom>
          <a:solidFill>
            <a:schemeClr val="bg1"/>
          </a:solidFill>
          <a:ln w="57150">
            <a:solidFill>
              <a:srgbClr val="FF0000"/>
            </a:solidFill>
          </a:ln>
        </p:spPr>
        <p:txBody>
          <a:bodyPr wrap="square" rtlCol="0">
            <a:spAutoFit/>
          </a:bodyPr>
          <a:lstStyle/>
          <a:p>
            <a:r>
              <a:rPr lang="de-CH" dirty="0"/>
              <a:t>Diese Darstellung fasst alle politischen Ziele zu Biodiversität und Landschaft sowie die wissenschaftlichen Erkenntnisse zusammen als Richtlinie für zielorientierte Förderung von Biodiversität und Landschaft!</a:t>
            </a:r>
          </a:p>
        </p:txBody>
      </p:sp>
    </p:spTree>
    <p:extLst>
      <p:ext uri="{BB962C8B-B14F-4D97-AF65-F5344CB8AC3E}">
        <p14:creationId xmlns:p14="http://schemas.microsoft.com/office/powerpoint/2010/main" val="52204046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ußzeilenplatzhalter 1">
            <a:extLst>
              <a:ext uri="{FF2B5EF4-FFF2-40B4-BE49-F238E27FC236}">
                <a16:creationId xmlns:a16="http://schemas.microsoft.com/office/drawing/2014/main" id="{C01DBF1B-B9C6-3CE8-CF9A-1B37E688EF09}"/>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16" name="Foliennummernplatzhalter 4">
            <a:extLst>
              <a:ext uri="{FF2B5EF4-FFF2-40B4-BE49-F238E27FC236}">
                <a16:creationId xmlns:a16="http://schemas.microsoft.com/office/drawing/2014/main" id="{2BE39173-AA2C-408E-0982-D5AA483126B0}"/>
              </a:ext>
            </a:extLst>
          </p:cNvPr>
          <p:cNvSpPr>
            <a:spLocks noGrp="1"/>
          </p:cNvSpPr>
          <p:nvPr>
            <p:ph type="sldNum" sz="quarter" idx="4"/>
          </p:nvPr>
        </p:nvSpPr>
        <p:spPr>
          <a:xfrm>
            <a:off x="8028384" y="6368928"/>
            <a:ext cx="486966" cy="360000"/>
          </a:xfrm>
        </p:spPr>
        <p:txBody>
          <a:bodyPr/>
          <a:lstStyle/>
          <a:p>
            <a:fld id="{8543D2B0-58C7-4711-8976-E7A128C2074B}" type="slidenum">
              <a:rPr lang="de-CH" smtClean="0"/>
              <a:t>60</a:t>
            </a:fld>
            <a:endParaRPr lang="de-CH" dirty="0"/>
          </a:p>
        </p:txBody>
      </p:sp>
      <p:grpSp>
        <p:nvGrpSpPr>
          <p:cNvPr id="5" name="Gruppieren 4">
            <a:extLst>
              <a:ext uri="{FF2B5EF4-FFF2-40B4-BE49-F238E27FC236}">
                <a16:creationId xmlns:a16="http://schemas.microsoft.com/office/drawing/2014/main" id="{805AAF79-051A-7AE0-01A1-4E5EA111099B}"/>
              </a:ext>
            </a:extLst>
          </p:cNvPr>
          <p:cNvGrpSpPr/>
          <p:nvPr/>
        </p:nvGrpSpPr>
        <p:grpSpPr>
          <a:xfrm>
            <a:off x="630029" y="1901101"/>
            <a:ext cx="5358341" cy="3763398"/>
            <a:chOff x="1434518" y="1963508"/>
            <a:chExt cx="5358341" cy="3763398"/>
          </a:xfrm>
        </p:grpSpPr>
        <p:pic>
          <p:nvPicPr>
            <p:cNvPr id="7" name="Grafik 6">
              <a:extLst>
                <a:ext uri="{FF2B5EF4-FFF2-40B4-BE49-F238E27FC236}">
                  <a16:creationId xmlns:a16="http://schemas.microsoft.com/office/drawing/2014/main" id="{9FBBAD45-216F-472B-35E9-045C14FF9F2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434518" y="1963508"/>
              <a:ext cx="5358341" cy="3763398"/>
            </a:xfrm>
            <a:prstGeom prst="rect">
              <a:avLst/>
            </a:prstGeom>
          </p:spPr>
        </p:pic>
        <p:sp>
          <p:nvSpPr>
            <p:cNvPr id="8" name="Textfeld 7">
              <a:extLst>
                <a:ext uri="{FF2B5EF4-FFF2-40B4-BE49-F238E27FC236}">
                  <a16:creationId xmlns:a16="http://schemas.microsoft.com/office/drawing/2014/main" id="{24B3C72D-45A1-2AC8-BEAF-C6F0B1501D6F}"/>
                </a:ext>
              </a:extLst>
            </p:cNvPr>
            <p:cNvSpPr txBox="1"/>
            <p:nvPr/>
          </p:nvSpPr>
          <p:spPr>
            <a:xfrm>
              <a:off x="5360437" y="5475903"/>
              <a:ext cx="1252955" cy="184666"/>
            </a:xfrm>
            <a:prstGeom prst="rect">
              <a:avLst/>
            </a:prstGeom>
            <a:solidFill>
              <a:schemeClr val="bg1"/>
            </a:solidFill>
            <a:ln>
              <a:solidFill>
                <a:schemeClr val="tx1"/>
              </a:solidFill>
            </a:ln>
          </p:spPr>
          <p:txBody>
            <a:bodyPr wrap="square" rtlCol="0">
              <a:spAutoFit/>
            </a:bodyPr>
            <a:lstStyle/>
            <a:p>
              <a:r>
                <a:rPr lang="en-US" sz="600" dirty="0"/>
                <a:t>Quelle: https://de.wikipedia.org</a:t>
              </a:r>
              <a:endParaRPr lang="de-CH" sz="600" dirty="0"/>
            </a:p>
          </p:txBody>
        </p:sp>
      </p:grpSp>
      <p:sp>
        <p:nvSpPr>
          <p:cNvPr id="9" name="Textfeld 8">
            <a:extLst>
              <a:ext uri="{FF2B5EF4-FFF2-40B4-BE49-F238E27FC236}">
                <a16:creationId xmlns:a16="http://schemas.microsoft.com/office/drawing/2014/main" id="{736CE0A0-419F-F2C6-B354-6FD2D9DC3C99}"/>
              </a:ext>
            </a:extLst>
          </p:cNvPr>
          <p:cNvSpPr txBox="1"/>
          <p:nvPr/>
        </p:nvSpPr>
        <p:spPr>
          <a:xfrm>
            <a:off x="6418853" y="2636912"/>
            <a:ext cx="1609531" cy="507831"/>
          </a:xfrm>
          <a:prstGeom prst="rect">
            <a:avLst/>
          </a:prstGeom>
          <a:noFill/>
        </p:spPr>
        <p:txBody>
          <a:bodyPr wrap="square" rtlCol="0">
            <a:spAutoFit/>
          </a:bodyPr>
          <a:lstStyle/>
          <a:p>
            <a:r>
              <a:rPr lang="en-US" sz="1350" dirty="0" err="1">
                <a:latin typeface="Arial" panose="020B0604020202020204" pitchFamily="34" charset="0"/>
                <a:cs typeface="Arial" panose="020B0604020202020204" pitchFamily="34" charset="0"/>
              </a:rPr>
              <a:t>Othmarsingen</a:t>
            </a:r>
            <a:endParaRPr lang="en-US" sz="1350" dirty="0">
              <a:latin typeface="Arial" panose="020B0604020202020204" pitchFamily="34" charset="0"/>
              <a:cs typeface="Arial" panose="020B0604020202020204" pitchFamily="34" charset="0"/>
            </a:endParaRPr>
          </a:p>
          <a:p>
            <a:r>
              <a:rPr lang="en-US" sz="1350" dirty="0">
                <a:latin typeface="Arial" panose="020B0604020202020204" pitchFamily="34" charset="0"/>
                <a:cs typeface="Arial" panose="020B0604020202020204" pitchFamily="34" charset="0"/>
              </a:rPr>
              <a:t>1954 </a:t>
            </a:r>
            <a:endParaRPr lang="de-CH" sz="1350" dirty="0">
              <a:latin typeface="Arial" panose="020B0604020202020204" pitchFamily="34" charset="0"/>
              <a:cs typeface="Arial" panose="020B0604020202020204" pitchFamily="34" charset="0"/>
            </a:endParaRPr>
          </a:p>
        </p:txBody>
      </p:sp>
      <p:sp>
        <p:nvSpPr>
          <p:cNvPr id="10" name="Textfeld 9">
            <a:extLst>
              <a:ext uri="{FF2B5EF4-FFF2-40B4-BE49-F238E27FC236}">
                <a16:creationId xmlns:a16="http://schemas.microsoft.com/office/drawing/2014/main" id="{F69BCC56-A283-6AC1-A567-3725A0BDA581}"/>
              </a:ext>
            </a:extLst>
          </p:cNvPr>
          <p:cNvSpPr txBox="1"/>
          <p:nvPr/>
        </p:nvSpPr>
        <p:spPr>
          <a:xfrm>
            <a:off x="5582018" y="3405212"/>
            <a:ext cx="2931953" cy="923330"/>
          </a:xfrm>
          <a:prstGeom prst="rect">
            <a:avLst/>
          </a:prstGeom>
          <a:solidFill>
            <a:schemeClr val="bg1"/>
          </a:solidFill>
          <a:ln>
            <a:solidFill>
              <a:schemeClr val="tx1"/>
            </a:solidFill>
          </a:ln>
        </p:spPr>
        <p:txBody>
          <a:bodyPr wrap="square" rtlCol="0">
            <a:spAutoFit/>
          </a:bodyPr>
          <a:lstStyle/>
          <a:p>
            <a:r>
              <a:rPr lang="en-US" dirty="0" err="1">
                <a:latin typeface="Arial" panose="020B0604020202020204" pitchFamily="34" charset="0"/>
                <a:cs typeface="Arial" panose="020B0604020202020204" pitchFamily="34" charset="0"/>
              </a:rPr>
              <a:t>Strukturen</a:t>
            </a:r>
            <a:r>
              <a:rPr lang="en-US" dirty="0">
                <a:latin typeface="Arial" panose="020B0604020202020204" pitchFamily="34" charset="0"/>
                <a:cs typeface="Arial" panose="020B0604020202020204" pitchFamily="34" charset="0"/>
              </a:rPr>
              <a:t> in der </a:t>
            </a:r>
            <a:r>
              <a:rPr lang="en-US" dirty="0" err="1">
                <a:latin typeface="Arial" panose="020B0604020202020204" pitchFamily="34" charset="0"/>
                <a:cs typeface="Arial" panose="020B0604020202020204" pitchFamily="34" charset="0"/>
              </a:rPr>
              <a:t>Landschaft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Hochstamm-Obstgärten</a:t>
            </a:r>
            <a:r>
              <a:rPr lang="en-US" dirty="0">
                <a:latin typeface="Arial" panose="020B0604020202020204" pitchFamily="34" charset="0"/>
                <a:cs typeface="Arial" panose="020B0604020202020204" pitchFamily="34" charset="0"/>
              </a:rPr>
              <a:t> und </a:t>
            </a:r>
            <a:r>
              <a:rPr lang="en-US" dirty="0" err="1">
                <a:latin typeface="Arial" panose="020B0604020202020204" pitchFamily="34" charset="0"/>
                <a:cs typeface="Arial" panose="020B0604020202020204" pitchFamily="34" charset="0"/>
              </a:rPr>
              <a:t>Hecken</a:t>
            </a:r>
            <a:r>
              <a:rPr lang="en-US" dirty="0">
                <a:latin typeface="Arial" panose="020B0604020202020204" pitchFamily="34" charset="0"/>
                <a:cs typeface="Arial" panose="020B0604020202020204" pitchFamily="34" charset="0"/>
              </a:rPr>
              <a:t>.</a:t>
            </a:r>
          </a:p>
        </p:txBody>
      </p:sp>
      <p:sp>
        <p:nvSpPr>
          <p:cNvPr id="2" name="Titel 1">
            <a:extLst>
              <a:ext uri="{FF2B5EF4-FFF2-40B4-BE49-F238E27FC236}">
                <a16:creationId xmlns:a16="http://schemas.microsoft.com/office/drawing/2014/main" id="{114FCD3E-5019-C25E-1A8C-239625214468}"/>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377795080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Grafik 12">
            <a:extLst>
              <a:ext uri="{FF2B5EF4-FFF2-40B4-BE49-F238E27FC236}">
                <a16:creationId xmlns:a16="http://schemas.microsoft.com/office/drawing/2014/main" id="{2E6BD8A5-1708-4BE9-AF54-63AD5A50108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40883" y="2151666"/>
            <a:ext cx="4320540" cy="3666173"/>
          </a:xfrm>
          <a:prstGeom prst="rect">
            <a:avLst/>
          </a:prstGeom>
        </p:spPr>
      </p:pic>
      <p:sp>
        <p:nvSpPr>
          <p:cNvPr id="11" name="Textfeld 10">
            <a:extLst>
              <a:ext uri="{FF2B5EF4-FFF2-40B4-BE49-F238E27FC236}">
                <a16:creationId xmlns:a16="http://schemas.microsoft.com/office/drawing/2014/main" id="{7E428AD5-01A9-4C9F-87D0-016A57D98CED}"/>
              </a:ext>
            </a:extLst>
          </p:cNvPr>
          <p:cNvSpPr txBox="1"/>
          <p:nvPr/>
        </p:nvSpPr>
        <p:spPr>
          <a:xfrm>
            <a:off x="5360437" y="5475903"/>
            <a:ext cx="1252955" cy="184666"/>
          </a:xfrm>
          <a:prstGeom prst="rect">
            <a:avLst/>
          </a:prstGeom>
          <a:solidFill>
            <a:schemeClr val="bg1"/>
          </a:solidFill>
          <a:ln>
            <a:solidFill>
              <a:schemeClr val="tx1"/>
            </a:solidFill>
          </a:ln>
        </p:spPr>
        <p:txBody>
          <a:bodyPr wrap="square" rtlCol="0">
            <a:spAutoFit/>
          </a:bodyPr>
          <a:lstStyle/>
          <a:p>
            <a:r>
              <a:rPr lang="en-US" sz="600" dirty="0"/>
              <a:t>Quelle: https://map.geo.admin.ch</a:t>
            </a:r>
            <a:endParaRPr lang="de-CH" sz="600" dirty="0"/>
          </a:p>
        </p:txBody>
      </p:sp>
      <p:sp>
        <p:nvSpPr>
          <p:cNvPr id="4" name="Textfeld 3">
            <a:extLst>
              <a:ext uri="{FF2B5EF4-FFF2-40B4-BE49-F238E27FC236}">
                <a16:creationId xmlns:a16="http://schemas.microsoft.com/office/drawing/2014/main" id="{FCB95DC9-0004-2206-9296-3C13E4C3E520}"/>
              </a:ext>
            </a:extLst>
          </p:cNvPr>
          <p:cNvSpPr txBox="1"/>
          <p:nvPr/>
        </p:nvSpPr>
        <p:spPr>
          <a:xfrm>
            <a:off x="6975722" y="4241238"/>
            <a:ext cx="1609531" cy="1131079"/>
          </a:xfrm>
          <a:prstGeom prst="rect">
            <a:avLst/>
          </a:prstGeom>
          <a:noFill/>
        </p:spPr>
        <p:txBody>
          <a:bodyPr wrap="square" rtlCol="0">
            <a:spAutoFit/>
          </a:bodyPr>
          <a:lstStyle/>
          <a:p>
            <a:r>
              <a:rPr lang="en-US" sz="1350" dirty="0" err="1">
                <a:latin typeface="Arial" panose="020B0604020202020204" pitchFamily="34" charset="0"/>
                <a:cs typeface="Arial" panose="020B0604020202020204" pitchFamily="34" charset="0"/>
              </a:rPr>
              <a:t>Zeitreise</a:t>
            </a:r>
            <a:r>
              <a:rPr lang="en-US" sz="1350" dirty="0">
                <a:latin typeface="Arial" panose="020B0604020202020204" pitchFamily="34" charset="0"/>
                <a:cs typeface="Arial" panose="020B0604020202020204" pitchFamily="34" charset="0"/>
              </a:rPr>
              <a:t> auf map.geo.ch</a:t>
            </a:r>
          </a:p>
          <a:p>
            <a:endParaRPr lang="en-US" sz="1350" dirty="0">
              <a:latin typeface="Arial" panose="020B0604020202020204" pitchFamily="34" charset="0"/>
              <a:cs typeface="Arial" panose="020B0604020202020204" pitchFamily="34" charset="0"/>
            </a:endParaRPr>
          </a:p>
          <a:p>
            <a:r>
              <a:rPr lang="en-US" sz="1350" dirty="0" err="1">
                <a:latin typeface="Arial" panose="020B0604020202020204" pitchFamily="34" charset="0"/>
                <a:cs typeface="Arial" panose="020B0604020202020204" pitchFamily="34" charset="0"/>
              </a:rPr>
              <a:t>Othmarsingen</a:t>
            </a:r>
            <a:endParaRPr lang="en-US" sz="1350" dirty="0">
              <a:latin typeface="Arial" panose="020B0604020202020204" pitchFamily="34" charset="0"/>
              <a:cs typeface="Arial" panose="020B0604020202020204" pitchFamily="34" charset="0"/>
            </a:endParaRPr>
          </a:p>
          <a:p>
            <a:r>
              <a:rPr lang="en-US" sz="1350" dirty="0" err="1">
                <a:latin typeface="Arial" panose="020B0604020202020204" pitchFamily="34" charset="0"/>
                <a:cs typeface="Arial" panose="020B0604020202020204" pitchFamily="34" charset="0"/>
              </a:rPr>
              <a:t>heute</a:t>
            </a:r>
            <a:endParaRPr lang="de-CH" sz="1350" dirty="0">
              <a:latin typeface="Arial" panose="020B0604020202020204" pitchFamily="34" charset="0"/>
              <a:cs typeface="Arial" panose="020B0604020202020204" pitchFamily="34" charset="0"/>
            </a:endParaRPr>
          </a:p>
        </p:txBody>
      </p:sp>
      <p:sp>
        <p:nvSpPr>
          <p:cNvPr id="2" name="Freihandform: Form 1">
            <a:extLst>
              <a:ext uri="{FF2B5EF4-FFF2-40B4-BE49-F238E27FC236}">
                <a16:creationId xmlns:a16="http://schemas.microsoft.com/office/drawing/2014/main" id="{28DB4492-D651-8E98-1645-9722B16F020C}"/>
              </a:ext>
            </a:extLst>
          </p:cNvPr>
          <p:cNvSpPr/>
          <p:nvPr/>
        </p:nvSpPr>
        <p:spPr>
          <a:xfrm>
            <a:off x="1999034" y="2402732"/>
            <a:ext cx="1342417" cy="359923"/>
          </a:xfrm>
          <a:custGeom>
            <a:avLst/>
            <a:gdLst>
              <a:gd name="connsiteX0" fmla="*/ 29183 w 1342417"/>
              <a:gd name="connsiteY0" fmla="*/ 0 h 359923"/>
              <a:gd name="connsiteX1" fmla="*/ 0 w 1342417"/>
              <a:gd name="connsiteY1" fmla="*/ 155642 h 359923"/>
              <a:gd name="connsiteX2" fmla="*/ 267511 w 1342417"/>
              <a:gd name="connsiteY2" fmla="*/ 189689 h 359923"/>
              <a:gd name="connsiteX3" fmla="*/ 476655 w 1342417"/>
              <a:gd name="connsiteY3" fmla="*/ 311285 h 359923"/>
              <a:gd name="connsiteX4" fmla="*/ 875489 w 1342417"/>
              <a:gd name="connsiteY4" fmla="*/ 355059 h 359923"/>
              <a:gd name="connsiteX5" fmla="*/ 1177047 w 1342417"/>
              <a:gd name="connsiteY5" fmla="*/ 359923 h 359923"/>
              <a:gd name="connsiteX6" fmla="*/ 1342417 w 1342417"/>
              <a:gd name="connsiteY6" fmla="*/ 194553 h 359923"/>
              <a:gd name="connsiteX7" fmla="*/ 938719 w 1342417"/>
              <a:gd name="connsiteY7" fmla="*/ 218872 h 359923"/>
              <a:gd name="connsiteX8" fmla="*/ 535021 w 1342417"/>
              <a:gd name="connsiteY8" fmla="*/ 77821 h 359923"/>
              <a:gd name="connsiteX9" fmla="*/ 277238 w 1342417"/>
              <a:gd name="connsiteY9" fmla="*/ 0 h 359923"/>
              <a:gd name="connsiteX10" fmla="*/ 29183 w 1342417"/>
              <a:gd name="connsiteY10" fmla="*/ 0 h 359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42417" h="359923">
                <a:moveTo>
                  <a:pt x="29183" y="0"/>
                </a:moveTo>
                <a:lnTo>
                  <a:pt x="0" y="155642"/>
                </a:lnTo>
                <a:lnTo>
                  <a:pt x="267511" y="189689"/>
                </a:lnTo>
                <a:lnTo>
                  <a:pt x="476655" y="311285"/>
                </a:lnTo>
                <a:lnTo>
                  <a:pt x="875489" y="355059"/>
                </a:lnTo>
                <a:lnTo>
                  <a:pt x="1177047" y="359923"/>
                </a:lnTo>
                <a:lnTo>
                  <a:pt x="1342417" y="194553"/>
                </a:lnTo>
                <a:lnTo>
                  <a:pt x="938719" y="218872"/>
                </a:lnTo>
                <a:lnTo>
                  <a:pt x="535021" y="77821"/>
                </a:lnTo>
                <a:lnTo>
                  <a:pt x="277238" y="0"/>
                </a:lnTo>
                <a:lnTo>
                  <a:pt x="29183" y="0"/>
                </a:lnTo>
                <a:close/>
              </a:path>
            </a:pathLst>
          </a:custGeom>
          <a:solidFill>
            <a:srgbClr val="CCFFFF">
              <a:alpha val="6980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p>
        </p:txBody>
      </p:sp>
      <p:sp>
        <p:nvSpPr>
          <p:cNvPr id="6" name="Freihandform: Form 5">
            <a:extLst>
              <a:ext uri="{FF2B5EF4-FFF2-40B4-BE49-F238E27FC236}">
                <a16:creationId xmlns:a16="http://schemas.microsoft.com/office/drawing/2014/main" id="{B27506A0-4327-AB32-B608-172764D60F03}"/>
              </a:ext>
            </a:extLst>
          </p:cNvPr>
          <p:cNvSpPr/>
          <p:nvPr/>
        </p:nvSpPr>
        <p:spPr>
          <a:xfrm>
            <a:off x="3336587" y="2728609"/>
            <a:ext cx="583660" cy="666344"/>
          </a:xfrm>
          <a:custGeom>
            <a:avLst/>
            <a:gdLst>
              <a:gd name="connsiteX0" fmla="*/ 204281 w 583660"/>
              <a:gd name="connsiteY0" fmla="*/ 0 h 666344"/>
              <a:gd name="connsiteX1" fmla="*/ 0 w 583660"/>
              <a:gd name="connsiteY1" fmla="*/ 238327 h 666344"/>
              <a:gd name="connsiteX2" fmla="*/ 77822 w 583660"/>
              <a:gd name="connsiteY2" fmla="*/ 432880 h 666344"/>
              <a:gd name="connsiteX3" fmla="*/ 262647 w 583660"/>
              <a:gd name="connsiteY3" fmla="*/ 627434 h 666344"/>
              <a:gd name="connsiteX4" fmla="*/ 393970 w 583660"/>
              <a:gd name="connsiteY4" fmla="*/ 569068 h 666344"/>
              <a:gd name="connsiteX5" fmla="*/ 564204 w 583660"/>
              <a:gd name="connsiteY5" fmla="*/ 666344 h 666344"/>
              <a:gd name="connsiteX6" fmla="*/ 583660 w 583660"/>
              <a:gd name="connsiteY6" fmla="*/ 583659 h 666344"/>
              <a:gd name="connsiteX7" fmla="*/ 418290 w 583660"/>
              <a:gd name="connsiteY7" fmla="*/ 223736 h 666344"/>
              <a:gd name="connsiteX8" fmla="*/ 204281 w 583660"/>
              <a:gd name="connsiteY8" fmla="*/ 0 h 666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3660" h="666344">
                <a:moveTo>
                  <a:pt x="204281" y="0"/>
                </a:moveTo>
                <a:lnTo>
                  <a:pt x="0" y="238327"/>
                </a:lnTo>
                <a:lnTo>
                  <a:pt x="77822" y="432880"/>
                </a:lnTo>
                <a:lnTo>
                  <a:pt x="262647" y="627434"/>
                </a:lnTo>
                <a:lnTo>
                  <a:pt x="393970" y="569068"/>
                </a:lnTo>
                <a:lnTo>
                  <a:pt x="564204" y="666344"/>
                </a:lnTo>
                <a:lnTo>
                  <a:pt x="583660" y="583659"/>
                </a:lnTo>
                <a:lnTo>
                  <a:pt x="418290" y="223736"/>
                </a:lnTo>
                <a:lnTo>
                  <a:pt x="204281" y="0"/>
                </a:lnTo>
                <a:close/>
              </a:path>
            </a:pathLst>
          </a:custGeom>
          <a:solidFill>
            <a:srgbClr val="CCFFFF">
              <a:alpha val="6980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7" name="Freihandform: Form 6">
            <a:extLst>
              <a:ext uri="{FF2B5EF4-FFF2-40B4-BE49-F238E27FC236}">
                <a16:creationId xmlns:a16="http://schemas.microsoft.com/office/drawing/2014/main" id="{9A10B4BD-778A-3541-2631-032F2F1D28AE}"/>
              </a:ext>
            </a:extLst>
          </p:cNvPr>
          <p:cNvSpPr/>
          <p:nvPr/>
        </p:nvSpPr>
        <p:spPr>
          <a:xfrm>
            <a:off x="4080753" y="4216940"/>
            <a:ext cx="656617" cy="1595337"/>
          </a:xfrm>
          <a:custGeom>
            <a:avLst/>
            <a:gdLst>
              <a:gd name="connsiteX0" fmla="*/ 204281 w 656617"/>
              <a:gd name="connsiteY0" fmla="*/ 4864 h 1595337"/>
              <a:gd name="connsiteX1" fmla="*/ 72958 w 656617"/>
              <a:gd name="connsiteY1" fmla="*/ 0 h 1595337"/>
              <a:gd name="connsiteX2" fmla="*/ 0 w 656617"/>
              <a:gd name="connsiteY2" fmla="*/ 58366 h 1595337"/>
              <a:gd name="connsiteX3" fmla="*/ 116732 w 656617"/>
              <a:gd name="connsiteY3" fmla="*/ 369651 h 1595337"/>
              <a:gd name="connsiteX4" fmla="*/ 145915 w 656617"/>
              <a:gd name="connsiteY4" fmla="*/ 496111 h 1595337"/>
              <a:gd name="connsiteX5" fmla="*/ 155643 w 656617"/>
              <a:gd name="connsiteY5" fmla="*/ 1094362 h 1595337"/>
              <a:gd name="connsiteX6" fmla="*/ 238328 w 656617"/>
              <a:gd name="connsiteY6" fmla="*/ 1595337 h 1595337"/>
              <a:gd name="connsiteX7" fmla="*/ 656617 w 656617"/>
              <a:gd name="connsiteY7" fmla="*/ 1585609 h 1595337"/>
              <a:gd name="connsiteX8" fmla="*/ 564204 w 656617"/>
              <a:gd name="connsiteY8" fmla="*/ 1449422 h 1595337"/>
              <a:gd name="connsiteX9" fmla="*/ 622570 w 656617"/>
              <a:gd name="connsiteY9" fmla="*/ 1288915 h 1595337"/>
              <a:gd name="connsiteX10" fmla="*/ 539885 w 656617"/>
              <a:gd name="connsiteY10" fmla="*/ 856034 h 1595337"/>
              <a:gd name="connsiteX11" fmla="*/ 466928 w 656617"/>
              <a:gd name="connsiteY11" fmla="*/ 500975 h 1595337"/>
              <a:gd name="connsiteX12" fmla="*/ 267511 w 656617"/>
              <a:gd name="connsiteY12" fmla="*/ 145915 h 1595337"/>
              <a:gd name="connsiteX13" fmla="*/ 204281 w 656617"/>
              <a:gd name="connsiteY13" fmla="*/ 4864 h 1595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56617" h="1595337">
                <a:moveTo>
                  <a:pt x="204281" y="4864"/>
                </a:moveTo>
                <a:lnTo>
                  <a:pt x="72958" y="0"/>
                </a:lnTo>
                <a:lnTo>
                  <a:pt x="0" y="58366"/>
                </a:lnTo>
                <a:lnTo>
                  <a:pt x="116732" y="369651"/>
                </a:lnTo>
                <a:lnTo>
                  <a:pt x="145915" y="496111"/>
                </a:lnTo>
                <a:lnTo>
                  <a:pt x="155643" y="1094362"/>
                </a:lnTo>
                <a:lnTo>
                  <a:pt x="238328" y="1595337"/>
                </a:lnTo>
                <a:lnTo>
                  <a:pt x="656617" y="1585609"/>
                </a:lnTo>
                <a:lnTo>
                  <a:pt x="564204" y="1449422"/>
                </a:lnTo>
                <a:lnTo>
                  <a:pt x="622570" y="1288915"/>
                </a:lnTo>
                <a:lnTo>
                  <a:pt x="539885" y="856034"/>
                </a:lnTo>
                <a:lnTo>
                  <a:pt x="466928" y="500975"/>
                </a:lnTo>
                <a:lnTo>
                  <a:pt x="267511" y="145915"/>
                </a:lnTo>
                <a:lnTo>
                  <a:pt x="204281" y="4864"/>
                </a:lnTo>
                <a:close/>
              </a:path>
            </a:pathLst>
          </a:custGeom>
          <a:solidFill>
            <a:srgbClr val="CCFFFF">
              <a:alpha val="6980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4" name="Freihandform: Form 13">
            <a:extLst>
              <a:ext uri="{FF2B5EF4-FFF2-40B4-BE49-F238E27FC236}">
                <a16:creationId xmlns:a16="http://schemas.microsoft.com/office/drawing/2014/main" id="{01B1DA21-C299-2A28-53FE-3476E1065F37}"/>
              </a:ext>
            </a:extLst>
          </p:cNvPr>
          <p:cNvSpPr/>
          <p:nvPr/>
        </p:nvSpPr>
        <p:spPr>
          <a:xfrm>
            <a:off x="2465962" y="4309353"/>
            <a:ext cx="1575881" cy="1502924"/>
          </a:xfrm>
          <a:custGeom>
            <a:avLst/>
            <a:gdLst>
              <a:gd name="connsiteX0" fmla="*/ 1371600 w 1575881"/>
              <a:gd name="connsiteY0" fmla="*/ 0 h 1502924"/>
              <a:gd name="connsiteX1" fmla="*/ 1298642 w 1575881"/>
              <a:gd name="connsiteY1" fmla="*/ 58366 h 1502924"/>
              <a:gd name="connsiteX2" fmla="*/ 821987 w 1575881"/>
              <a:gd name="connsiteY2" fmla="*/ 165370 h 1502924"/>
              <a:gd name="connsiteX3" fmla="*/ 428017 w 1575881"/>
              <a:gd name="connsiteY3" fmla="*/ 228600 h 1502924"/>
              <a:gd name="connsiteX4" fmla="*/ 311285 w 1575881"/>
              <a:gd name="connsiteY4" fmla="*/ 374515 h 1502924"/>
              <a:gd name="connsiteX5" fmla="*/ 199417 w 1575881"/>
              <a:gd name="connsiteY5" fmla="*/ 452336 h 1502924"/>
              <a:gd name="connsiteX6" fmla="*/ 0 w 1575881"/>
              <a:gd name="connsiteY6" fmla="*/ 539885 h 1502924"/>
              <a:gd name="connsiteX7" fmla="*/ 34047 w 1575881"/>
              <a:gd name="connsiteY7" fmla="*/ 851170 h 1502924"/>
              <a:gd name="connsiteX8" fmla="*/ 175098 w 1575881"/>
              <a:gd name="connsiteY8" fmla="*/ 1230549 h 1502924"/>
              <a:gd name="connsiteX9" fmla="*/ 398834 w 1575881"/>
              <a:gd name="connsiteY9" fmla="*/ 1502924 h 1502924"/>
              <a:gd name="connsiteX10" fmla="*/ 1473740 w 1575881"/>
              <a:gd name="connsiteY10" fmla="*/ 1493196 h 1502924"/>
              <a:gd name="connsiteX11" fmla="*/ 1561289 w 1575881"/>
              <a:gd name="connsiteY11" fmla="*/ 1196502 h 1502924"/>
              <a:gd name="connsiteX12" fmla="*/ 1507787 w 1575881"/>
              <a:gd name="connsiteY12" fmla="*/ 821987 h 1502924"/>
              <a:gd name="connsiteX13" fmla="*/ 1532106 w 1575881"/>
              <a:gd name="connsiteY13" fmla="*/ 554477 h 1502924"/>
              <a:gd name="connsiteX14" fmla="*/ 1575881 w 1575881"/>
              <a:gd name="connsiteY14" fmla="*/ 393970 h 1502924"/>
              <a:gd name="connsiteX15" fmla="*/ 1371600 w 1575881"/>
              <a:gd name="connsiteY15" fmla="*/ 0 h 150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75881" h="1502924">
                <a:moveTo>
                  <a:pt x="1371600" y="0"/>
                </a:moveTo>
                <a:lnTo>
                  <a:pt x="1298642" y="58366"/>
                </a:lnTo>
                <a:lnTo>
                  <a:pt x="821987" y="165370"/>
                </a:lnTo>
                <a:lnTo>
                  <a:pt x="428017" y="228600"/>
                </a:lnTo>
                <a:lnTo>
                  <a:pt x="311285" y="374515"/>
                </a:lnTo>
                <a:lnTo>
                  <a:pt x="199417" y="452336"/>
                </a:lnTo>
                <a:lnTo>
                  <a:pt x="0" y="539885"/>
                </a:lnTo>
                <a:lnTo>
                  <a:pt x="34047" y="851170"/>
                </a:lnTo>
                <a:lnTo>
                  <a:pt x="175098" y="1230549"/>
                </a:lnTo>
                <a:lnTo>
                  <a:pt x="398834" y="1502924"/>
                </a:lnTo>
                <a:lnTo>
                  <a:pt x="1473740" y="1493196"/>
                </a:lnTo>
                <a:lnTo>
                  <a:pt x="1561289" y="1196502"/>
                </a:lnTo>
                <a:lnTo>
                  <a:pt x="1507787" y="821987"/>
                </a:lnTo>
                <a:lnTo>
                  <a:pt x="1532106" y="554477"/>
                </a:lnTo>
                <a:lnTo>
                  <a:pt x="1575881" y="393970"/>
                </a:lnTo>
                <a:lnTo>
                  <a:pt x="1371600" y="0"/>
                </a:lnTo>
                <a:close/>
              </a:path>
            </a:pathLst>
          </a:custGeom>
          <a:solidFill>
            <a:srgbClr val="FFD966">
              <a:alpha val="6980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6" name="Freihandform: Form 15">
            <a:extLst>
              <a:ext uri="{FF2B5EF4-FFF2-40B4-BE49-F238E27FC236}">
                <a16:creationId xmlns:a16="http://schemas.microsoft.com/office/drawing/2014/main" id="{7B3F9DF5-71A2-1948-7C32-BCD06AFA77A1}"/>
              </a:ext>
            </a:extLst>
          </p:cNvPr>
          <p:cNvSpPr/>
          <p:nvPr/>
        </p:nvSpPr>
        <p:spPr>
          <a:xfrm>
            <a:off x="1882302" y="4854102"/>
            <a:ext cx="607979" cy="569068"/>
          </a:xfrm>
          <a:custGeom>
            <a:avLst/>
            <a:gdLst>
              <a:gd name="connsiteX0" fmla="*/ 520430 w 607979"/>
              <a:gd name="connsiteY0" fmla="*/ 0 h 569068"/>
              <a:gd name="connsiteX1" fmla="*/ 282102 w 607979"/>
              <a:gd name="connsiteY1" fmla="*/ 150779 h 569068"/>
              <a:gd name="connsiteX2" fmla="*/ 0 w 607979"/>
              <a:gd name="connsiteY2" fmla="*/ 291830 h 569068"/>
              <a:gd name="connsiteX3" fmla="*/ 340468 w 607979"/>
              <a:gd name="connsiteY3" fmla="*/ 379379 h 569068"/>
              <a:gd name="connsiteX4" fmla="*/ 607979 w 607979"/>
              <a:gd name="connsiteY4" fmla="*/ 569068 h 569068"/>
              <a:gd name="connsiteX5" fmla="*/ 525294 w 607979"/>
              <a:gd name="connsiteY5" fmla="*/ 282102 h 569068"/>
              <a:gd name="connsiteX6" fmla="*/ 520430 w 607979"/>
              <a:gd name="connsiteY6" fmla="*/ 0 h 569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7979" h="569068">
                <a:moveTo>
                  <a:pt x="520430" y="0"/>
                </a:moveTo>
                <a:lnTo>
                  <a:pt x="282102" y="150779"/>
                </a:lnTo>
                <a:lnTo>
                  <a:pt x="0" y="291830"/>
                </a:lnTo>
                <a:lnTo>
                  <a:pt x="340468" y="379379"/>
                </a:lnTo>
                <a:lnTo>
                  <a:pt x="607979" y="569068"/>
                </a:lnTo>
                <a:lnTo>
                  <a:pt x="525294" y="282102"/>
                </a:lnTo>
                <a:cubicBezTo>
                  <a:pt x="526915" y="183204"/>
                  <a:pt x="528537" y="84307"/>
                  <a:pt x="520430" y="0"/>
                </a:cubicBezTo>
                <a:close/>
              </a:path>
            </a:pathLst>
          </a:custGeom>
          <a:solidFill>
            <a:srgbClr val="FFD966">
              <a:alpha val="6980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3" name="Freihandform: Form 2">
            <a:extLst>
              <a:ext uri="{FF2B5EF4-FFF2-40B4-BE49-F238E27FC236}">
                <a16:creationId xmlns:a16="http://schemas.microsoft.com/office/drawing/2014/main" id="{CAF37349-11EC-3056-1AC9-42BB5E84827F}"/>
              </a:ext>
            </a:extLst>
          </p:cNvPr>
          <p:cNvSpPr/>
          <p:nvPr/>
        </p:nvSpPr>
        <p:spPr>
          <a:xfrm>
            <a:off x="4753232" y="2730843"/>
            <a:ext cx="502509" cy="226541"/>
          </a:xfrm>
          <a:custGeom>
            <a:avLst/>
            <a:gdLst>
              <a:gd name="connsiteX0" fmla="*/ 0 w 502509"/>
              <a:gd name="connsiteY0" fmla="*/ 24714 h 226541"/>
              <a:gd name="connsiteX1" fmla="*/ 255373 w 502509"/>
              <a:gd name="connsiteY1" fmla="*/ 218303 h 226541"/>
              <a:gd name="connsiteX2" fmla="*/ 502509 w 502509"/>
              <a:gd name="connsiteY2" fmla="*/ 226541 h 226541"/>
              <a:gd name="connsiteX3" fmla="*/ 477795 w 502509"/>
              <a:gd name="connsiteY3" fmla="*/ 98854 h 226541"/>
              <a:gd name="connsiteX4" fmla="*/ 321276 w 502509"/>
              <a:gd name="connsiteY4" fmla="*/ 70022 h 226541"/>
              <a:gd name="connsiteX5" fmla="*/ 288325 w 502509"/>
              <a:gd name="connsiteY5" fmla="*/ 127687 h 226541"/>
              <a:gd name="connsiteX6" fmla="*/ 53546 w 502509"/>
              <a:gd name="connsiteY6" fmla="*/ 0 h 226541"/>
              <a:gd name="connsiteX7" fmla="*/ 0 w 502509"/>
              <a:gd name="connsiteY7" fmla="*/ 24714 h 226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2509" h="226541">
                <a:moveTo>
                  <a:pt x="0" y="24714"/>
                </a:moveTo>
                <a:lnTo>
                  <a:pt x="255373" y="218303"/>
                </a:lnTo>
                <a:lnTo>
                  <a:pt x="502509" y="226541"/>
                </a:lnTo>
                <a:lnTo>
                  <a:pt x="477795" y="98854"/>
                </a:lnTo>
                <a:lnTo>
                  <a:pt x="321276" y="70022"/>
                </a:lnTo>
                <a:lnTo>
                  <a:pt x="288325" y="127687"/>
                </a:lnTo>
                <a:lnTo>
                  <a:pt x="53546" y="0"/>
                </a:lnTo>
                <a:lnTo>
                  <a:pt x="0" y="24714"/>
                </a:lnTo>
                <a:close/>
              </a:path>
            </a:pathLst>
          </a:custGeom>
          <a:solidFill>
            <a:srgbClr val="FF0000">
              <a:alpha val="6980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8" name="Freihandform: Form 7">
            <a:extLst>
              <a:ext uri="{FF2B5EF4-FFF2-40B4-BE49-F238E27FC236}">
                <a16:creationId xmlns:a16="http://schemas.microsoft.com/office/drawing/2014/main" id="{4CFD5556-8C0C-D83F-9AC3-1030D1666984}"/>
              </a:ext>
            </a:extLst>
          </p:cNvPr>
          <p:cNvSpPr/>
          <p:nvPr/>
        </p:nvSpPr>
        <p:spPr>
          <a:xfrm>
            <a:off x="3599935" y="2656703"/>
            <a:ext cx="296562" cy="300681"/>
          </a:xfrm>
          <a:custGeom>
            <a:avLst/>
            <a:gdLst>
              <a:gd name="connsiteX0" fmla="*/ 0 w 296562"/>
              <a:gd name="connsiteY0" fmla="*/ 49427 h 300681"/>
              <a:gd name="connsiteX1" fmla="*/ 49427 w 296562"/>
              <a:gd name="connsiteY1" fmla="*/ 0 h 300681"/>
              <a:gd name="connsiteX2" fmla="*/ 296562 w 296562"/>
              <a:gd name="connsiteY2" fmla="*/ 275967 h 300681"/>
              <a:gd name="connsiteX3" fmla="*/ 226541 w 296562"/>
              <a:gd name="connsiteY3" fmla="*/ 300681 h 300681"/>
              <a:gd name="connsiteX4" fmla="*/ 0 w 296562"/>
              <a:gd name="connsiteY4" fmla="*/ 49427 h 3006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6562" h="300681">
                <a:moveTo>
                  <a:pt x="0" y="49427"/>
                </a:moveTo>
                <a:lnTo>
                  <a:pt x="49427" y="0"/>
                </a:lnTo>
                <a:lnTo>
                  <a:pt x="296562" y="275967"/>
                </a:lnTo>
                <a:lnTo>
                  <a:pt x="226541" y="300681"/>
                </a:lnTo>
                <a:lnTo>
                  <a:pt x="0" y="49427"/>
                </a:lnTo>
                <a:close/>
              </a:path>
            </a:pathLst>
          </a:custGeom>
          <a:solidFill>
            <a:srgbClr val="FF0000">
              <a:alpha val="6980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2" name="Freihandform: Form 11">
            <a:extLst>
              <a:ext uri="{FF2B5EF4-FFF2-40B4-BE49-F238E27FC236}">
                <a16:creationId xmlns:a16="http://schemas.microsoft.com/office/drawing/2014/main" id="{7BED68FF-0DC2-42E0-B8C7-AD4935F84522}"/>
              </a:ext>
            </a:extLst>
          </p:cNvPr>
          <p:cNvSpPr/>
          <p:nvPr/>
        </p:nvSpPr>
        <p:spPr>
          <a:xfrm>
            <a:off x="4287795" y="4139514"/>
            <a:ext cx="556054" cy="984421"/>
          </a:xfrm>
          <a:custGeom>
            <a:avLst/>
            <a:gdLst>
              <a:gd name="connsiteX0" fmla="*/ 65902 w 556054"/>
              <a:gd name="connsiteY0" fmla="*/ 0 h 984421"/>
              <a:gd name="connsiteX1" fmla="*/ 0 w 556054"/>
              <a:gd name="connsiteY1" fmla="*/ 24713 h 984421"/>
              <a:gd name="connsiteX2" fmla="*/ 267729 w 556054"/>
              <a:gd name="connsiteY2" fmla="*/ 576648 h 984421"/>
              <a:gd name="connsiteX3" fmla="*/ 354227 w 556054"/>
              <a:gd name="connsiteY3" fmla="*/ 881448 h 984421"/>
              <a:gd name="connsiteX4" fmla="*/ 407773 w 556054"/>
              <a:gd name="connsiteY4" fmla="*/ 877329 h 984421"/>
              <a:gd name="connsiteX5" fmla="*/ 457200 w 556054"/>
              <a:gd name="connsiteY5" fmla="*/ 984421 h 984421"/>
              <a:gd name="connsiteX6" fmla="*/ 556054 w 556054"/>
              <a:gd name="connsiteY6" fmla="*/ 947351 h 984421"/>
              <a:gd name="connsiteX7" fmla="*/ 399535 w 556054"/>
              <a:gd name="connsiteY7" fmla="*/ 799070 h 984421"/>
              <a:gd name="connsiteX8" fmla="*/ 325394 w 556054"/>
              <a:gd name="connsiteY8" fmla="*/ 535459 h 984421"/>
              <a:gd name="connsiteX9" fmla="*/ 65902 w 556054"/>
              <a:gd name="connsiteY9" fmla="*/ 0 h 984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6054" h="984421">
                <a:moveTo>
                  <a:pt x="65902" y="0"/>
                </a:moveTo>
                <a:lnTo>
                  <a:pt x="0" y="24713"/>
                </a:lnTo>
                <a:lnTo>
                  <a:pt x="267729" y="576648"/>
                </a:lnTo>
                <a:lnTo>
                  <a:pt x="354227" y="881448"/>
                </a:lnTo>
                <a:lnTo>
                  <a:pt x="407773" y="877329"/>
                </a:lnTo>
                <a:lnTo>
                  <a:pt x="457200" y="984421"/>
                </a:lnTo>
                <a:lnTo>
                  <a:pt x="556054" y="947351"/>
                </a:lnTo>
                <a:lnTo>
                  <a:pt x="399535" y="799070"/>
                </a:lnTo>
                <a:lnTo>
                  <a:pt x="325394" y="535459"/>
                </a:lnTo>
                <a:lnTo>
                  <a:pt x="65902" y="0"/>
                </a:lnTo>
                <a:close/>
              </a:path>
            </a:pathLst>
          </a:custGeom>
          <a:solidFill>
            <a:srgbClr val="FF0000">
              <a:alpha val="6980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5" name="Freihandform: Form 14">
            <a:extLst>
              <a:ext uri="{FF2B5EF4-FFF2-40B4-BE49-F238E27FC236}">
                <a16:creationId xmlns:a16="http://schemas.microsoft.com/office/drawing/2014/main" id="{D4F9F7A5-132F-3FC2-CE44-4826AB0F3DAB}"/>
              </a:ext>
            </a:extLst>
          </p:cNvPr>
          <p:cNvSpPr/>
          <p:nvPr/>
        </p:nvSpPr>
        <p:spPr>
          <a:xfrm>
            <a:off x="5226908" y="4806778"/>
            <a:ext cx="168876" cy="197708"/>
          </a:xfrm>
          <a:custGeom>
            <a:avLst/>
            <a:gdLst>
              <a:gd name="connsiteX0" fmla="*/ 0 w 168876"/>
              <a:gd name="connsiteY0" fmla="*/ 12357 h 197708"/>
              <a:gd name="connsiteX1" fmla="*/ 53546 w 168876"/>
              <a:gd name="connsiteY1" fmla="*/ 197708 h 197708"/>
              <a:gd name="connsiteX2" fmla="*/ 168876 w 168876"/>
              <a:gd name="connsiteY2" fmla="*/ 189471 h 197708"/>
              <a:gd name="connsiteX3" fmla="*/ 119449 w 168876"/>
              <a:gd name="connsiteY3" fmla="*/ 0 h 197708"/>
              <a:gd name="connsiteX4" fmla="*/ 0 w 168876"/>
              <a:gd name="connsiteY4" fmla="*/ 12357 h 197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876" h="197708">
                <a:moveTo>
                  <a:pt x="0" y="12357"/>
                </a:moveTo>
                <a:lnTo>
                  <a:pt x="53546" y="197708"/>
                </a:lnTo>
                <a:lnTo>
                  <a:pt x="168876" y="189471"/>
                </a:lnTo>
                <a:lnTo>
                  <a:pt x="119449" y="0"/>
                </a:lnTo>
                <a:lnTo>
                  <a:pt x="0" y="12357"/>
                </a:lnTo>
                <a:close/>
              </a:path>
            </a:pathLst>
          </a:custGeom>
          <a:solidFill>
            <a:srgbClr val="FF0000">
              <a:alpha val="6980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7" name="Freihandform: Form 16">
            <a:extLst>
              <a:ext uri="{FF2B5EF4-FFF2-40B4-BE49-F238E27FC236}">
                <a16:creationId xmlns:a16="http://schemas.microsoft.com/office/drawing/2014/main" id="{63B4CA9E-1330-3778-0252-CAC4E776ACC4}"/>
              </a:ext>
            </a:extLst>
          </p:cNvPr>
          <p:cNvSpPr/>
          <p:nvPr/>
        </p:nvSpPr>
        <p:spPr>
          <a:xfrm>
            <a:off x="5329881" y="2747319"/>
            <a:ext cx="416011" cy="288324"/>
          </a:xfrm>
          <a:custGeom>
            <a:avLst/>
            <a:gdLst>
              <a:gd name="connsiteX0" fmla="*/ 0 w 416011"/>
              <a:gd name="connsiteY0" fmla="*/ 185351 h 288324"/>
              <a:gd name="connsiteX1" fmla="*/ 86497 w 416011"/>
              <a:gd name="connsiteY1" fmla="*/ 20595 h 288324"/>
              <a:gd name="connsiteX2" fmla="*/ 280087 w 416011"/>
              <a:gd name="connsiteY2" fmla="*/ 0 h 288324"/>
              <a:gd name="connsiteX3" fmla="*/ 416011 w 416011"/>
              <a:gd name="connsiteY3" fmla="*/ 152400 h 288324"/>
              <a:gd name="connsiteX4" fmla="*/ 230660 w 416011"/>
              <a:gd name="connsiteY4" fmla="*/ 288324 h 288324"/>
              <a:gd name="connsiteX5" fmla="*/ 148281 w 416011"/>
              <a:gd name="connsiteY5" fmla="*/ 201827 h 288324"/>
              <a:gd name="connsiteX6" fmla="*/ 0 w 416011"/>
              <a:gd name="connsiteY6" fmla="*/ 185351 h 28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011" h="288324">
                <a:moveTo>
                  <a:pt x="0" y="185351"/>
                </a:moveTo>
                <a:lnTo>
                  <a:pt x="86497" y="20595"/>
                </a:lnTo>
                <a:lnTo>
                  <a:pt x="280087" y="0"/>
                </a:lnTo>
                <a:lnTo>
                  <a:pt x="416011" y="152400"/>
                </a:lnTo>
                <a:lnTo>
                  <a:pt x="230660" y="288324"/>
                </a:lnTo>
                <a:lnTo>
                  <a:pt x="148281" y="201827"/>
                </a:lnTo>
                <a:lnTo>
                  <a:pt x="0" y="185351"/>
                </a:lnTo>
                <a:close/>
              </a:path>
            </a:pathLst>
          </a:custGeom>
          <a:solidFill>
            <a:srgbClr val="00B050">
              <a:alpha val="6980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8" name="Freihandform: Form 17">
            <a:extLst>
              <a:ext uri="{FF2B5EF4-FFF2-40B4-BE49-F238E27FC236}">
                <a16:creationId xmlns:a16="http://schemas.microsoft.com/office/drawing/2014/main" id="{9BF84802-67FC-E3F5-0E07-240AF4AE87F7}"/>
              </a:ext>
            </a:extLst>
          </p:cNvPr>
          <p:cNvSpPr/>
          <p:nvPr/>
        </p:nvSpPr>
        <p:spPr>
          <a:xfrm>
            <a:off x="5132173" y="4081849"/>
            <a:ext cx="885568" cy="556054"/>
          </a:xfrm>
          <a:custGeom>
            <a:avLst/>
            <a:gdLst>
              <a:gd name="connsiteX0" fmla="*/ 41189 w 885568"/>
              <a:gd name="connsiteY0" fmla="*/ 65902 h 556054"/>
              <a:gd name="connsiteX1" fmla="*/ 0 w 885568"/>
              <a:gd name="connsiteY1" fmla="*/ 177113 h 556054"/>
              <a:gd name="connsiteX2" fmla="*/ 123568 w 885568"/>
              <a:gd name="connsiteY2" fmla="*/ 556054 h 556054"/>
              <a:gd name="connsiteX3" fmla="*/ 383059 w 885568"/>
              <a:gd name="connsiteY3" fmla="*/ 387178 h 556054"/>
              <a:gd name="connsiteX4" fmla="*/ 675503 w 885568"/>
              <a:gd name="connsiteY4" fmla="*/ 362465 h 556054"/>
              <a:gd name="connsiteX5" fmla="*/ 696097 w 885568"/>
              <a:gd name="connsiteY5" fmla="*/ 214183 h 556054"/>
              <a:gd name="connsiteX6" fmla="*/ 819665 w 885568"/>
              <a:gd name="connsiteY6" fmla="*/ 181232 h 556054"/>
              <a:gd name="connsiteX7" fmla="*/ 885568 w 885568"/>
              <a:gd name="connsiteY7" fmla="*/ 32951 h 556054"/>
              <a:gd name="connsiteX8" fmla="*/ 832022 w 885568"/>
              <a:gd name="connsiteY8" fmla="*/ 0 h 556054"/>
              <a:gd name="connsiteX9" fmla="*/ 720811 w 885568"/>
              <a:gd name="connsiteY9" fmla="*/ 4119 h 556054"/>
              <a:gd name="connsiteX10" fmla="*/ 432486 w 885568"/>
              <a:gd name="connsiteY10" fmla="*/ 127686 h 556054"/>
              <a:gd name="connsiteX11" fmla="*/ 193589 w 885568"/>
              <a:gd name="connsiteY11" fmla="*/ 111210 h 556054"/>
              <a:gd name="connsiteX12" fmla="*/ 41189 w 885568"/>
              <a:gd name="connsiteY12" fmla="*/ 65902 h 556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85568" h="556054">
                <a:moveTo>
                  <a:pt x="41189" y="65902"/>
                </a:moveTo>
                <a:lnTo>
                  <a:pt x="0" y="177113"/>
                </a:lnTo>
                <a:lnTo>
                  <a:pt x="123568" y="556054"/>
                </a:lnTo>
                <a:lnTo>
                  <a:pt x="383059" y="387178"/>
                </a:lnTo>
                <a:lnTo>
                  <a:pt x="675503" y="362465"/>
                </a:lnTo>
                <a:lnTo>
                  <a:pt x="696097" y="214183"/>
                </a:lnTo>
                <a:lnTo>
                  <a:pt x="819665" y="181232"/>
                </a:lnTo>
                <a:lnTo>
                  <a:pt x="885568" y="32951"/>
                </a:lnTo>
                <a:lnTo>
                  <a:pt x="832022" y="0"/>
                </a:lnTo>
                <a:lnTo>
                  <a:pt x="720811" y="4119"/>
                </a:lnTo>
                <a:lnTo>
                  <a:pt x="432486" y="127686"/>
                </a:lnTo>
                <a:lnTo>
                  <a:pt x="193589" y="111210"/>
                </a:lnTo>
                <a:lnTo>
                  <a:pt x="41189" y="65902"/>
                </a:lnTo>
                <a:close/>
              </a:path>
            </a:pathLst>
          </a:custGeom>
          <a:solidFill>
            <a:srgbClr val="00B050">
              <a:alpha val="6980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9" name="Freihandform: Form 18">
            <a:extLst>
              <a:ext uri="{FF2B5EF4-FFF2-40B4-BE49-F238E27FC236}">
                <a16:creationId xmlns:a16="http://schemas.microsoft.com/office/drawing/2014/main" id="{9BEC1360-49CD-8C80-9452-D929622954B0}"/>
              </a:ext>
            </a:extLst>
          </p:cNvPr>
          <p:cNvSpPr/>
          <p:nvPr/>
        </p:nvSpPr>
        <p:spPr>
          <a:xfrm>
            <a:off x="2945027" y="3163330"/>
            <a:ext cx="469557" cy="576648"/>
          </a:xfrm>
          <a:custGeom>
            <a:avLst/>
            <a:gdLst>
              <a:gd name="connsiteX0" fmla="*/ 0 w 469557"/>
              <a:gd name="connsiteY0" fmla="*/ 436605 h 576648"/>
              <a:gd name="connsiteX1" fmla="*/ 86497 w 469557"/>
              <a:gd name="connsiteY1" fmla="*/ 197708 h 576648"/>
              <a:gd name="connsiteX2" fmla="*/ 284205 w 469557"/>
              <a:gd name="connsiteY2" fmla="*/ 0 h 576648"/>
              <a:gd name="connsiteX3" fmla="*/ 308919 w 469557"/>
              <a:gd name="connsiteY3" fmla="*/ 28832 h 576648"/>
              <a:gd name="connsiteX4" fmla="*/ 222422 w 469557"/>
              <a:gd name="connsiteY4" fmla="*/ 238897 h 576648"/>
              <a:gd name="connsiteX5" fmla="*/ 267730 w 469557"/>
              <a:gd name="connsiteY5" fmla="*/ 259492 h 576648"/>
              <a:gd name="connsiteX6" fmla="*/ 428368 w 469557"/>
              <a:gd name="connsiteY6" fmla="*/ 12356 h 576648"/>
              <a:gd name="connsiteX7" fmla="*/ 469557 w 469557"/>
              <a:gd name="connsiteY7" fmla="*/ 140043 h 576648"/>
              <a:gd name="connsiteX8" fmla="*/ 448962 w 469557"/>
              <a:gd name="connsiteY8" fmla="*/ 564292 h 576648"/>
              <a:gd name="connsiteX9" fmla="*/ 321276 w 469557"/>
              <a:gd name="connsiteY9" fmla="*/ 576648 h 576648"/>
              <a:gd name="connsiteX10" fmla="*/ 123568 w 469557"/>
              <a:gd name="connsiteY10" fmla="*/ 498389 h 576648"/>
              <a:gd name="connsiteX11" fmla="*/ 0 w 469557"/>
              <a:gd name="connsiteY11" fmla="*/ 436605 h 576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69557" h="576648">
                <a:moveTo>
                  <a:pt x="0" y="436605"/>
                </a:moveTo>
                <a:lnTo>
                  <a:pt x="86497" y="197708"/>
                </a:lnTo>
                <a:lnTo>
                  <a:pt x="284205" y="0"/>
                </a:lnTo>
                <a:lnTo>
                  <a:pt x="308919" y="28832"/>
                </a:lnTo>
                <a:lnTo>
                  <a:pt x="222422" y="238897"/>
                </a:lnTo>
                <a:lnTo>
                  <a:pt x="267730" y="259492"/>
                </a:lnTo>
                <a:lnTo>
                  <a:pt x="428368" y="12356"/>
                </a:lnTo>
                <a:lnTo>
                  <a:pt x="469557" y="140043"/>
                </a:lnTo>
                <a:lnTo>
                  <a:pt x="448962" y="564292"/>
                </a:lnTo>
                <a:lnTo>
                  <a:pt x="321276" y="576648"/>
                </a:lnTo>
                <a:lnTo>
                  <a:pt x="123568" y="498389"/>
                </a:lnTo>
                <a:lnTo>
                  <a:pt x="0" y="436605"/>
                </a:lnTo>
                <a:close/>
              </a:path>
            </a:pathLst>
          </a:custGeom>
          <a:solidFill>
            <a:srgbClr val="00B050">
              <a:alpha val="6980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20" name="Freihandform: Form 19">
            <a:extLst>
              <a:ext uri="{FF2B5EF4-FFF2-40B4-BE49-F238E27FC236}">
                <a16:creationId xmlns:a16="http://schemas.microsoft.com/office/drawing/2014/main" id="{436F414F-8AD9-5B49-AC23-4595683EB7DC}"/>
              </a:ext>
            </a:extLst>
          </p:cNvPr>
          <p:cNvSpPr/>
          <p:nvPr/>
        </p:nvSpPr>
        <p:spPr>
          <a:xfrm>
            <a:off x="3958281" y="4666735"/>
            <a:ext cx="354227" cy="1140941"/>
          </a:xfrm>
          <a:custGeom>
            <a:avLst/>
            <a:gdLst>
              <a:gd name="connsiteX0" fmla="*/ 123568 w 354227"/>
              <a:gd name="connsiteY0" fmla="*/ 12357 h 1140941"/>
              <a:gd name="connsiteX1" fmla="*/ 86497 w 354227"/>
              <a:gd name="connsiteY1" fmla="*/ 185351 h 1140941"/>
              <a:gd name="connsiteX2" fmla="*/ 41189 w 354227"/>
              <a:gd name="connsiteY2" fmla="*/ 448962 h 1140941"/>
              <a:gd name="connsiteX3" fmla="*/ 86497 w 354227"/>
              <a:gd name="connsiteY3" fmla="*/ 815546 h 1140941"/>
              <a:gd name="connsiteX4" fmla="*/ 0 w 354227"/>
              <a:gd name="connsiteY4" fmla="*/ 1128584 h 1140941"/>
              <a:gd name="connsiteX5" fmla="*/ 354227 w 354227"/>
              <a:gd name="connsiteY5" fmla="*/ 1140941 h 1140941"/>
              <a:gd name="connsiteX6" fmla="*/ 255373 w 354227"/>
              <a:gd name="connsiteY6" fmla="*/ 638433 h 1140941"/>
              <a:gd name="connsiteX7" fmla="*/ 263611 w 354227"/>
              <a:gd name="connsiteY7" fmla="*/ 267730 h 1140941"/>
              <a:gd name="connsiteX8" fmla="*/ 234778 w 354227"/>
              <a:gd name="connsiteY8" fmla="*/ 0 h 1140941"/>
              <a:gd name="connsiteX9" fmla="*/ 123568 w 354227"/>
              <a:gd name="connsiteY9" fmla="*/ 12357 h 114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4227" h="1140941">
                <a:moveTo>
                  <a:pt x="123568" y="12357"/>
                </a:moveTo>
                <a:lnTo>
                  <a:pt x="86497" y="185351"/>
                </a:lnTo>
                <a:lnTo>
                  <a:pt x="41189" y="448962"/>
                </a:lnTo>
                <a:lnTo>
                  <a:pt x="86497" y="815546"/>
                </a:lnTo>
                <a:lnTo>
                  <a:pt x="0" y="1128584"/>
                </a:lnTo>
                <a:lnTo>
                  <a:pt x="354227" y="1140941"/>
                </a:lnTo>
                <a:lnTo>
                  <a:pt x="255373" y="638433"/>
                </a:lnTo>
                <a:lnTo>
                  <a:pt x="263611" y="267730"/>
                </a:lnTo>
                <a:lnTo>
                  <a:pt x="234778" y="0"/>
                </a:lnTo>
                <a:lnTo>
                  <a:pt x="123568" y="12357"/>
                </a:lnTo>
                <a:close/>
              </a:path>
            </a:pathLst>
          </a:custGeom>
          <a:solidFill>
            <a:srgbClr val="00B050">
              <a:alpha val="6980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21" name="Freihandform: Form 20">
            <a:extLst>
              <a:ext uri="{FF2B5EF4-FFF2-40B4-BE49-F238E27FC236}">
                <a16:creationId xmlns:a16="http://schemas.microsoft.com/office/drawing/2014/main" id="{1EBCA6E3-1E04-31F2-E4B8-B5BE404CA571}"/>
              </a:ext>
            </a:extLst>
          </p:cNvPr>
          <p:cNvSpPr/>
          <p:nvPr/>
        </p:nvSpPr>
        <p:spPr>
          <a:xfrm>
            <a:off x="5115697" y="4539049"/>
            <a:ext cx="1025611" cy="926756"/>
          </a:xfrm>
          <a:custGeom>
            <a:avLst/>
            <a:gdLst>
              <a:gd name="connsiteX0" fmla="*/ 0 w 1025611"/>
              <a:gd name="connsiteY0" fmla="*/ 205946 h 926756"/>
              <a:gd name="connsiteX1" fmla="*/ 148281 w 1025611"/>
              <a:gd name="connsiteY1" fmla="*/ 111210 h 926756"/>
              <a:gd name="connsiteX2" fmla="*/ 308919 w 1025611"/>
              <a:gd name="connsiteY2" fmla="*/ 0 h 926756"/>
              <a:gd name="connsiteX3" fmla="*/ 506627 w 1025611"/>
              <a:gd name="connsiteY3" fmla="*/ 119448 h 926756"/>
              <a:gd name="connsiteX4" fmla="*/ 580768 w 1025611"/>
              <a:gd name="connsiteY4" fmla="*/ 98854 h 926756"/>
              <a:gd name="connsiteX5" fmla="*/ 840260 w 1025611"/>
              <a:gd name="connsiteY5" fmla="*/ 177113 h 926756"/>
              <a:gd name="connsiteX6" fmla="*/ 1025611 w 1025611"/>
              <a:gd name="connsiteY6" fmla="*/ 317156 h 926756"/>
              <a:gd name="connsiteX7" fmla="*/ 1025611 w 1025611"/>
              <a:gd name="connsiteY7" fmla="*/ 663146 h 926756"/>
              <a:gd name="connsiteX8" fmla="*/ 988541 w 1025611"/>
              <a:gd name="connsiteY8" fmla="*/ 922637 h 926756"/>
              <a:gd name="connsiteX9" fmla="*/ 671384 w 1025611"/>
              <a:gd name="connsiteY9" fmla="*/ 910281 h 926756"/>
              <a:gd name="connsiteX10" fmla="*/ 350108 w 1025611"/>
              <a:gd name="connsiteY10" fmla="*/ 926756 h 926756"/>
              <a:gd name="connsiteX11" fmla="*/ 354227 w 1025611"/>
              <a:gd name="connsiteY11" fmla="*/ 877329 h 926756"/>
              <a:gd name="connsiteX12" fmla="*/ 514865 w 1025611"/>
              <a:gd name="connsiteY12" fmla="*/ 712573 h 926756"/>
              <a:gd name="connsiteX13" fmla="*/ 395417 w 1025611"/>
              <a:gd name="connsiteY13" fmla="*/ 444843 h 926756"/>
              <a:gd name="connsiteX14" fmla="*/ 284206 w 1025611"/>
              <a:gd name="connsiteY14" fmla="*/ 453081 h 926756"/>
              <a:gd name="connsiteX15" fmla="*/ 234779 w 1025611"/>
              <a:gd name="connsiteY15" fmla="*/ 263610 h 926756"/>
              <a:gd name="connsiteX16" fmla="*/ 123568 w 1025611"/>
              <a:gd name="connsiteY16" fmla="*/ 271848 h 926756"/>
              <a:gd name="connsiteX17" fmla="*/ 160638 w 1025611"/>
              <a:gd name="connsiteY17" fmla="*/ 465437 h 926756"/>
              <a:gd name="connsiteX18" fmla="*/ 57665 w 1025611"/>
              <a:gd name="connsiteY18" fmla="*/ 506627 h 926756"/>
              <a:gd name="connsiteX19" fmla="*/ 0 w 1025611"/>
              <a:gd name="connsiteY19" fmla="*/ 205946 h 926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25611" h="926756">
                <a:moveTo>
                  <a:pt x="0" y="205946"/>
                </a:moveTo>
                <a:lnTo>
                  <a:pt x="148281" y="111210"/>
                </a:lnTo>
                <a:lnTo>
                  <a:pt x="308919" y="0"/>
                </a:lnTo>
                <a:lnTo>
                  <a:pt x="506627" y="119448"/>
                </a:lnTo>
                <a:lnTo>
                  <a:pt x="580768" y="98854"/>
                </a:lnTo>
                <a:lnTo>
                  <a:pt x="840260" y="177113"/>
                </a:lnTo>
                <a:lnTo>
                  <a:pt x="1025611" y="317156"/>
                </a:lnTo>
                <a:lnTo>
                  <a:pt x="1025611" y="663146"/>
                </a:lnTo>
                <a:lnTo>
                  <a:pt x="988541" y="922637"/>
                </a:lnTo>
                <a:lnTo>
                  <a:pt x="671384" y="910281"/>
                </a:lnTo>
                <a:lnTo>
                  <a:pt x="350108" y="926756"/>
                </a:lnTo>
                <a:lnTo>
                  <a:pt x="354227" y="877329"/>
                </a:lnTo>
                <a:lnTo>
                  <a:pt x="514865" y="712573"/>
                </a:lnTo>
                <a:lnTo>
                  <a:pt x="395417" y="444843"/>
                </a:lnTo>
                <a:lnTo>
                  <a:pt x="284206" y="453081"/>
                </a:lnTo>
                <a:lnTo>
                  <a:pt x="234779" y="263610"/>
                </a:lnTo>
                <a:lnTo>
                  <a:pt x="123568" y="271848"/>
                </a:lnTo>
                <a:lnTo>
                  <a:pt x="160638" y="465437"/>
                </a:lnTo>
                <a:lnTo>
                  <a:pt x="57665" y="506627"/>
                </a:lnTo>
                <a:lnTo>
                  <a:pt x="0" y="205946"/>
                </a:lnTo>
                <a:close/>
              </a:path>
            </a:pathLst>
          </a:custGeom>
          <a:solidFill>
            <a:srgbClr val="00B050">
              <a:alpha val="6980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22" name="Freihandform: Form 21">
            <a:extLst>
              <a:ext uri="{FF2B5EF4-FFF2-40B4-BE49-F238E27FC236}">
                <a16:creationId xmlns:a16="http://schemas.microsoft.com/office/drawing/2014/main" id="{0F02F7BC-5B99-E4EB-54B1-0FD2F0A04B77}"/>
              </a:ext>
            </a:extLst>
          </p:cNvPr>
          <p:cNvSpPr/>
          <p:nvPr/>
        </p:nvSpPr>
        <p:spPr>
          <a:xfrm>
            <a:off x="4753232" y="3468130"/>
            <a:ext cx="428368" cy="1145059"/>
          </a:xfrm>
          <a:custGeom>
            <a:avLst/>
            <a:gdLst>
              <a:gd name="connsiteX0" fmla="*/ 0 w 428368"/>
              <a:gd name="connsiteY0" fmla="*/ 32951 h 1145059"/>
              <a:gd name="connsiteX1" fmla="*/ 57665 w 428368"/>
              <a:gd name="connsiteY1" fmla="*/ 0 h 1145059"/>
              <a:gd name="connsiteX2" fmla="*/ 78260 w 428368"/>
              <a:gd name="connsiteY2" fmla="*/ 156519 h 1145059"/>
              <a:gd name="connsiteX3" fmla="*/ 98854 w 428368"/>
              <a:gd name="connsiteY3" fmla="*/ 259492 h 1145059"/>
              <a:gd name="connsiteX4" fmla="*/ 57665 w 428368"/>
              <a:gd name="connsiteY4" fmla="*/ 358346 h 1145059"/>
              <a:gd name="connsiteX5" fmla="*/ 177114 w 428368"/>
              <a:gd name="connsiteY5" fmla="*/ 556054 h 1145059"/>
              <a:gd name="connsiteX6" fmla="*/ 313038 w 428368"/>
              <a:gd name="connsiteY6" fmla="*/ 910281 h 1145059"/>
              <a:gd name="connsiteX7" fmla="*/ 428368 w 428368"/>
              <a:gd name="connsiteY7" fmla="*/ 1083275 h 1145059"/>
              <a:gd name="connsiteX8" fmla="*/ 308919 w 428368"/>
              <a:gd name="connsiteY8" fmla="*/ 1145059 h 1145059"/>
              <a:gd name="connsiteX9" fmla="*/ 70022 w 428368"/>
              <a:gd name="connsiteY9" fmla="*/ 671384 h 1145059"/>
              <a:gd name="connsiteX10" fmla="*/ 4119 w 428368"/>
              <a:gd name="connsiteY10" fmla="*/ 358346 h 1145059"/>
              <a:gd name="connsiteX11" fmla="*/ 0 w 428368"/>
              <a:gd name="connsiteY11" fmla="*/ 32951 h 1145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8368" h="1145059">
                <a:moveTo>
                  <a:pt x="0" y="32951"/>
                </a:moveTo>
                <a:lnTo>
                  <a:pt x="57665" y="0"/>
                </a:lnTo>
                <a:lnTo>
                  <a:pt x="78260" y="156519"/>
                </a:lnTo>
                <a:lnTo>
                  <a:pt x="98854" y="259492"/>
                </a:lnTo>
                <a:lnTo>
                  <a:pt x="57665" y="358346"/>
                </a:lnTo>
                <a:lnTo>
                  <a:pt x="177114" y="556054"/>
                </a:lnTo>
                <a:lnTo>
                  <a:pt x="313038" y="910281"/>
                </a:lnTo>
                <a:lnTo>
                  <a:pt x="428368" y="1083275"/>
                </a:lnTo>
                <a:lnTo>
                  <a:pt x="308919" y="1145059"/>
                </a:lnTo>
                <a:lnTo>
                  <a:pt x="70022" y="671384"/>
                </a:lnTo>
                <a:lnTo>
                  <a:pt x="4119" y="358346"/>
                </a:lnTo>
                <a:lnTo>
                  <a:pt x="0" y="32951"/>
                </a:lnTo>
                <a:close/>
              </a:path>
            </a:pathLst>
          </a:custGeom>
          <a:solidFill>
            <a:srgbClr val="00B050">
              <a:alpha val="6980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24" name="Textfeld 23">
            <a:extLst>
              <a:ext uri="{FF2B5EF4-FFF2-40B4-BE49-F238E27FC236}">
                <a16:creationId xmlns:a16="http://schemas.microsoft.com/office/drawing/2014/main" id="{7E3629A4-443B-BA33-A918-64DACAF6EAE2}"/>
              </a:ext>
            </a:extLst>
          </p:cNvPr>
          <p:cNvSpPr txBox="1"/>
          <p:nvPr/>
        </p:nvSpPr>
        <p:spPr>
          <a:xfrm>
            <a:off x="6969967" y="2132856"/>
            <a:ext cx="1778497" cy="1962076"/>
          </a:xfrm>
          <a:prstGeom prst="rect">
            <a:avLst/>
          </a:prstGeom>
          <a:noFill/>
        </p:spPr>
        <p:txBody>
          <a:bodyPr wrap="square" rtlCol="0">
            <a:spAutoFit/>
          </a:bodyPr>
          <a:lstStyle/>
          <a:p>
            <a:r>
              <a:rPr lang="en-US" sz="1350" dirty="0" err="1">
                <a:latin typeface="Arial" panose="020B0604020202020204" pitchFamily="34" charset="0"/>
                <a:cs typeface="Arial" panose="020B0604020202020204" pitchFamily="34" charset="0"/>
              </a:rPr>
              <a:t>Legende</a:t>
            </a:r>
            <a:r>
              <a:rPr lang="en-US" sz="1350" dirty="0">
                <a:latin typeface="Arial" panose="020B0604020202020204" pitchFamily="34" charset="0"/>
                <a:cs typeface="Arial" panose="020B0604020202020204" pitchFamily="34" charset="0"/>
              </a:rPr>
              <a:t>:</a:t>
            </a:r>
          </a:p>
          <a:p>
            <a:r>
              <a:rPr lang="en-US" sz="1350" dirty="0">
                <a:latin typeface="Arial" panose="020B0604020202020204" pitchFamily="34" charset="0"/>
                <a:cs typeface="Arial" panose="020B0604020202020204" pitchFamily="34" charset="0"/>
              </a:rPr>
              <a:t>   Potential </a:t>
            </a:r>
            <a:r>
              <a:rPr lang="en-US" sz="1350" dirty="0" err="1">
                <a:latin typeface="Arial" panose="020B0604020202020204" pitchFamily="34" charset="0"/>
                <a:cs typeface="Arial" panose="020B0604020202020204" pitchFamily="34" charset="0"/>
              </a:rPr>
              <a:t>feucht</a:t>
            </a:r>
            <a:endParaRPr lang="en-US" sz="1350" dirty="0">
              <a:latin typeface="Arial" panose="020B0604020202020204" pitchFamily="34" charset="0"/>
              <a:cs typeface="Arial" panose="020B0604020202020204" pitchFamily="34" charset="0"/>
            </a:endParaRPr>
          </a:p>
          <a:p>
            <a:r>
              <a:rPr lang="en-US" sz="1350" dirty="0">
                <a:latin typeface="Arial" panose="020B0604020202020204" pitchFamily="34" charset="0"/>
                <a:cs typeface="Arial" panose="020B0604020202020204" pitchFamily="34" charset="0"/>
              </a:rPr>
              <a:t>   Potential Acker</a:t>
            </a:r>
          </a:p>
          <a:p>
            <a:r>
              <a:rPr lang="en-US" sz="1350" dirty="0">
                <a:latin typeface="Arial" panose="020B0604020202020204" pitchFamily="34" charset="0"/>
                <a:cs typeface="Arial" panose="020B0604020202020204" pitchFamily="34" charset="0"/>
              </a:rPr>
              <a:t>   Potential </a:t>
            </a:r>
            <a:r>
              <a:rPr lang="en-US" sz="1350" dirty="0" err="1">
                <a:latin typeface="Arial" panose="020B0604020202020204" pitchFamily="34" charset="0"/>
                <a:cs typeface="Arial" panose="020B0604020202020204" pitchFamily="34" charset="0"/>
              </a:rPr>
              <a:t>trocken</a:t>
            </a:r>
            <a:endParaRPr lang="en-US" sz="1350" dirty="0">
              <a:latin typeface="Arial" panose="020B0604020202020204" pitchFamily="34" charset="0"/>
              <a:cs typeface="Arial" panose="020B0604020202020204" pitchFamily="34" charset="0"/>
            </a:endParaRPr>
          </a:p>
          <a:p>
            <a:r>
              <a:rPr lang="en-US" sz="1350" dirty="0">
                <a:latin typeface="Arial" panose="020B0604020202020204" pitchFamily="34" charset="0"/>
                <a:cs typeface="Arial" panose="020B0604020202020204" pitchFamily="34" charset="0"/>
              </a:rPr>
              <a:t>   Potential </a:t>
            </a:r>
            <a:r>
              <a:rPr lang="en-US" sz="1350" dirty="0" err="1">
                <a:latin typeface="Arial" panose="020B0604020202020204" pitchFamily="34" charset="0"/>
                <a:cs typeface="Arial" panose="020B0604020202020204" pitchFamily="34" charset="0"/>
              </a:rPr>
              <a:t>Weiden</a:t>
            </a:r>
            <a:endParaRPr lang="en-US" sz="1350" dirty="0">
              <a:latin typeface="Arial" panose="020B0604020202020204" pitchFamily="34" charset="0"/>
              <a:cs typeface="Arial" panose="020B0604020202020204" pitchFamily="34" charset="0"/>
            </a:endParaRPr>
          </a:p>
          <a:p>
            <a:r>
              <a:rPr lang="en-US" sz="1350" dirty="0">
                <a:latin typeface="Arial" panose="020B0604020202020204" pitchFamily="34" charset="0"/>
                <a:cs typeface="Arial" panose="020B0604020202020204" pitchFamily="34" charset="0"/>
              </a:rPr>
              <a:t>   und </a:t>
            </a:r>
            <a:r>
              <a:rPr lang="en-US" sz="1350" dirty="0" err="1">
                <a:latin typeface="Arial" panose="020B0604020202020204" pitchFamily="34" charset="0"/>
                <a:cs typeface="Arial" panose="020B0604020202020204" pitchFamily="34" charset="0"/>
              </a:rPr>
              <a:t>Fromentalw</a:t>
            </a:r>
            <a:r>
              <a:rPr lang="en-US" sz="1350" dirty="0">
                <a:latin typeface="Arial" panose="020B0604020202020204" pitchFamily="34" charset="0"/>
                <a:cs typeface="Arial" panose="020B0604020202020204" pitchFamily="34" charset="0"/>
              </a:rPr>
              <a:t>.</a:t>
            </a:r>
          </a:p>
          <a:p>
            <a:r>
              <a:rPr lang="en-US" sz="1350" dirty="0">
                <a:latin typeface="Arial" panose="020B0604020202020204" pitchFamily="34" charset="0"/>
                <a:cs typeface="Arial" panose="020B0604020202020204" pitchFamily="34" charset="0"/>
              </a:rPr>
              <a:t>   Potential Acker</a:t>
            </a:r>
          </a:p>
          <a:p>
            <a:r>
              <a:rPr lang="en-US" sz="1350" dirty="0">
                <a:latin typeface="Arial" panose="020B0604020202020204" pitchFamily="34" charset="0"/>
                <a:cs typeface="Arial" panose="020B0604020202020204" pitchFamily="34" charset="0"/>
              </a:rPr>
              <a:t>   </a:t>
            </a:r>
            <a:r>
              <a:rPr lang="en-US" sz="1350" dirty="0" err="1">
                <a:latin typeface="Arial" panose="020B0604020202020204" pitchFamily="34" charset="0"/>
                <a:cs typeface="Arial" panose="020B0604020202020204" pitchFamily="34" charset="0"/>
              </a:rPr>
              <a:t>oder</a:t>
            </a:r>
            <a:r>
              <a:rPr lang="en-US" sz="1350" dirty="0">
                <a:latin typeface="Arial" panose="020B0604020202020204" pitchFamily="34" charset="0"/>
                <a:cs typeface="Arial" panose="020B0604020202020204" pitchFamily="34" charset="0"/>
              </a:rPr>
              <a:t> </a:t>
            </a:r>
            <a:r>
              <a:rPr lang="en-US" sz="1350" dirty="0" err="1">
                <a:latin typeface="Arial" panose="020B0604020202020204" pitchFamily="34" charset="0"/>
                <a:cs typeface="Arial" panose="020B0604020202020204" pitchFamily="34" charset="0"/>
              </a:rPr>
              <a:t>Fromentalw</a:t>
            </a:r>
            <a:r>
              <a:rPr lang="en-US" sz="1350" dirty="0">
                <a:latin typeface="Arial" panose="020B0604020202020204" pitchFamily="34" charset="0"/>
                <a:cs typeface="Arial" panose="020B0604020202020204" pitchFamily="34" charset="0"/>
              </a:rPr>
              <a:t>.</a:t>
            </a:r>
          </a:p>
          <a:p>
            <a:r>
              <a:rPr lang="en-US" sz="1350" dirty="0">
                <a:latin typeface="Arial" panose="020B0604020202020204" pitchFamily="34" charset="0"/>
                <a:cs typeface="Arial" panose="020B0604020202020204" pitchFamily="34" charset="0"/>
              </a:rPr>
              <a:t>   und </a:t>
            </a:r>
            <a:r>
              <a:rPr lang="en-US" sz="1350" dirty="0" err="1">
                <a:latin typeface="Arial" panose="020B0604020202020204" pitchFamily="34" charset="0"/>
                <a:cs typeface="Arial" panose="020B0604020202020204" pitchFamily="34" charset="0"/>
              </a:rPr>
              <a:t>Weiden</a:t>
            </a:r>
            <a:endParaRPr lang="de-CH" sz="1350" dirty="0">
              <a:latin typeface="Arial" panose="020B0604020202020204" pitchFamily="34" charset="0"/>
              <a:cs typeface="Arial" panose="020B0604020202020204" pitchFamily="34" charset="0"/>
            </a:endParaRPr>
          </a:p>
        </p:txBody>
      </p:sp>
      <p:sp>
        <p:nvSpPr>
          <p:cNvPr id="25" name="Rechteck 24">
            <a:extLst>
              <a:ext uri="{FF2B5EF4-FFF2-40B4-BE49-F238E27FC236}">
                <a16:creationId xmlns:a16="http://schemas.microsoft.com/office/drawing/2014/main" id="{1BA36A45-B364-A795-E205-DF2317EBEF5F}"/>
              </a:ext>
            </a:extLst>
          </p:cNvPr>
          <p:cNvSpPr/>
          <p:nvPr/>
        </p:nvSpPr>
        <p:spPr>
          <a:xfrm>
            <a:off x="7092280" y="2451756"/>
            <a:ext cx="52686" cy="90164"/>
          </a:xfrm>
          <a:prstGeom prst="rect">
            <a:avLst/>
          </a:prstGeom>
          <a:solidFill>
            <a:srgbClr val="CC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26" name="Rechteck 25">
            <a:extLst>
              <a:ext uri="{FF2B5EF4-FFF2-40B4-BE49-F238E27FC236}">
                <a16:creationId xmlns:a16="http://schemas.microsoft.com/office/drawing/2014/main" id="{7A7C3EE9-F5EA-2DDA-6C63-B9021D10505C}"/>
              </a:ext>
            </a:extLst>
          </p:cNvPr>
          <p:cNvSpPr/>
          <p:nvPr/>
        </p:nvSpPr>
        <p:spPr>
          <a:xfrm>
            <a:off x="7095799" y="2653205"/>
            <a:ext cx="52686" cy="90164"/>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27" name="Rechteck 26">
            <a:extLst>
              <a:ext uri="{FF2B5EF4-FFF2-40B4-BE49-F238E27FC236}">
                <a16:creationId xmlns:a16="http://schemas.microsoft.com/office/drawing/2014/main" id="{4A225557-9BEB-92B5-9590-1ABE58FEB3CD}"/>
              </a:ext>
            </a:extLst>
          </p:cNvPr>
          <p:cNvSpPr/>
          <p:nvPr/>
        </p:nvSpPr>
        <p:spPr>
          <a:xfrm>
            <a:off x="7092280" y="2854654"/>
            <a:ext cx="52686" cy="90164"/>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28" name="Rechteck 27">
            <a:extLst>
              <a:ext uri="{FF2B5EF4-FFF2-40B4-BE49-F238E27FC236}">
                <a16:creationId xmlns:a16="http://schemas.microsoft.com/office/drawing/2014/main" id="{F53BD51D-4E7E-E822-F95D-7624398EEEAF}"/>
              </a:ext>
            </a:extLst>
          </p:cNvPr>
          <p:cNvSpPr/>
          <p:nvPr/>
        </p:nvSpPr>
        <p:spPr>
          <a:xfrm>
            <a:off x="7095799" y="3073005"/>
            <a:ext cx="52686" cy="90164"/>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29" name="Freihandform: Form 28">
            <a:extLst>
              <a:ext uri="{FF2B5EF4-FFF2-40B4-BE49-F238E27FC236}">
                <a16:creationId xmlns:a16="http://schemas.microsoft.com/office/drawing/2014/main" id="{EEEE3E22-5902-2498-8ED6-934761ABFE10}"/>
              </a:ext>
            </a:extLst>
          </p:cNvPr>
          <p:cNvSpPr/>
          <p:nvPr/>
        </p:nvSpPr>
        <p:spPr>
          <a:xfrm>
            <a:off x="4481384" y="3130378"/>
            <a:ext cx="980302" cy="2689654"/>
          </a:xfrm>
          <a:custGeom>
            <a:avLst/>
            <a:gdLst>
              <a:gd name="connsiteX0" fmla="*/ 189470 w 980302"/>
              <a:gd name="connsiteY0" fmla="*/ 0 h 2689654"/>
              <a:gd name="connsiteX1" fmla="*/ 189470 w 980302"/>
              <a:gd name="connsiteY1" fmla="*/ 0 h 2689654"/>
              <a:gd name="connsiteX2" fmla="*/ 0 w 980302"/>
              <a:gd name="connsiteY2" fmla="*/ 86498 h 2689654"/>
              <a:gd name="connsiteX3" fmla="*/ 111211 w 980302"/>
              <a:gd name="connsiteY3" fmla="*/ 584887 h 2689654"/>
              <a:gd name="connsiteX4" fmla="*/ 16475 w 980302"/>
              <a:gd name="connsiteY4" fmla="*/ 589006 h 2689654"/>
              <a:gd name="connsiteX5" fmla="*/ 98854 w 980302"/>
              <a:gd name="connsiteY5" fmla="*/ 1202725 h 2689654"/>
              <a:gd name="connsiteX6" fmla="*/ 32951 w 980302"/>
              <a:gd name="connsiteY6" fmla="*/ 1264508 h 2689654"/>
              <a:gd name="connsiteX7" fmla="*/ 160638 w 980302"/>
              <a:gd name="connsiteY7" fmla="*/ 1585784 h 2689654"/>
              <a:gd name="connsiteX8" fmla="*/ 230659 w 980302"/>
              <a:gd name="connsiteY8" fmla="*/ 1799968 h 2689654"/>
              <a:gd name="connsiteX9" fmla="*/ 370702 w 980302"/>
              <a:gd name="connsiteY9" fmla="*/ 1956487 h 2689654"/>
              <a:gd name="connsiteX10" fmla="*/ 271848 w 980302"/>
              <a:gd name="connsiteY10" fmla="*/ 1997676 h 2689654"/>
              <a:gd name="connsiteX11" fmla="*/ 205946 w 980302"/>
              <a:gd name="connsiteY11" fmla="*/ 1902941 h 2689654"/>
              <a:gd name="connsiteX12" fmla="*/ 148281 w 980302"/>
              <a:gd name="connsiteY12" fmla="*/ 1902941 h 2689654"/>
              <a:gd name="connsiteX13" fmla="*/ 243016 w 980302"/>
              <a:gd name="connsiteY13" fmla="*/ 2417806 h 2689654"/>
              <a:gd name="connsiteX14" fmla="*/ 177113 w 980302"/>
              <a:gd name="connsiteY14" fmla="*/ 2537254 h 2689654"/>
              <a:gd name="connsiteX15" fmla="*/ 304800 w 980302"/>
              <a:gd name="connsiteY15" fmla="*/ 2689654 h 2689654"/>
              <a:gd name="connsiteX16" fmla="*/ 980302 w 980302"/>
              <a:gd name="connsiteY16" fmla="*/ 2664941 h 2689654"/>
              <a:gd name="connsiteX17" fmla="*/ 873211 w 980302"/>
              <a:gd name="connsiteY17" fmla="*/ 2529017 h 2689654"/>
              <a:gd name="connsiteX18" fmla="*/ 869092 w 980302"/>
              <a:gd name="connsiteY18" fmla="*/ 2277763 h 2689654"/>
              <a:gd name="connsiteX19" fmla="*/ 667265 w 980302"/>
              <a:gd name="connsiteY19" fmla="*/ 1989438 h 2689654"/>
              <a:gd name="connsiteX20" fmla="*/ 576648 w 980302"/>
              <a:gd name="connsiteY20" fmla="*/ 1585784 h 2689654"/>
              <a:gd name="connsiteX21" fmla="*/ 296562 w 980302"/>
              <a:gd name="connsiteY21" fmla="*/ 955590 h 2689654"/>
              <a:gd name="connsiteX22" fmla="*/ 247135 w 980302"/>
              <a:gd name="connsiteY22" fmla="*/ 572530 h 2689654"/>
              <a:gd name="connsiteX23" fmla="*/ 218302 w 980302"/>
              <a:gd name="connsiteY23" fmla="*/ 234779 h 2689654"/>
              <a:gd name="connsiteX24" fmla="*/ 189470 w 980302"/>
              <a:gd name="connsiteY24" fmla="*/ 0 h 268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80302" h="2689654">
                <a:moveTo>
                  <a:pt x="189470" y="0"/>
                </a:moveTo>
                <a:lnTo>
                  <a:pt x="189470" y="0"/>
                </a:lnTo>
                <a:lnTo>
                  <a:pt x="0" y="86498"/>
                </a:lnTo>
                <a:lnTo>
                  <a:pt x="111211" y="584887"/>
                </a:lnTo>
                <a:lnTo>
                  <a:pt x="16475" y="589006"/>
                </a:lnTo>
                <a:lnTo>
                  <a:pt x="98854" y="1202725"/>
                </a:lnTo>
                <a:lnTo>
                  <a:pt x="32951" y="1264508"/>
                </a:lnTo>
                <a:lnTo>
                  <a:pt x="160638" y="1585784"/>
                </a:lnTo>
                <a:lnTo>
                  <a:pt x="230659" y="1799968"/>
                </a:lnTo>
                <a:lnTo>
                  <a:pt x="370702" y="1956487"/>
                </a:lnTo>
                <a:lnTo>
                  <a:pt x="271848" y="1997676"/>
                </a:lnTo>
                <a:lnTo>
                  <a:pt x="205946" y="1902941"/>
                </a:lnTo>
                <a:lnTo>
                  <a:pt x="148281" y="1902941"/>
                </a:lnTo>
                <a:lnTo>
                  <a:pt x="243016" y="2417806"/>
                </a:lnTo>
                <a:lnTo>
                  <a:pt x="177113" y="2537254"/>
                </a:lnTo>
                <a:lnTo>
                  <a:pt x="304800" y="2689654"/>
                </a:lnTo>
                <a:lnTo>
                  <a:pt x="980302" y="2664941"/>
                </a:lnTo>
                <a:lnTo>
                  <a:pt x="873211" y="2529017"/>
                </a:lnTo>
                <a:lnTo>
                  <a:pt x="869092" y="2277763"/>
                </a:lnTo>
                <a:lnTo>
                  <a:pt x="667265" y="1989438"/>
                </a:lnTo>
                <a:lnTo>
                  <a:pt x="576648" y="1585784"/>
                </a:lnTo>
                <a:lnTo>
                  <a:pt x="296562" y="955590"/>
                </a:lnTo>
                <a:lnTo>
                  <a:pt x="247135" y="572530"/>
                </a:lnTo>
                <a:lnTo>
                  <a:pt x="218302" y="234779"/>
                </a:lnTo>
                <a:lnTo>
                  <a:pt x="189470" y="0"/>
                </a:lnTo>
                <a:close/>
              </a:path>
            </a:pathLst>
          </a:custGeom>
          <a:solidFill>
            <a:srgbClr val="F4B183">
              <a:alpha val="6980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30" name="Freihandform: Form 29">
            <a:extLst>
              <a:ext uri="{FF2B5EF4-FFF2-40B4-BE49-F238E27FC236}">
                <a16:creationId xmlns:a16="http://schemas.microsoft.com/office/drawing/2014/main" id="{F3DCF1F6-0127-A9EA-0B91-7F8EF040F320}"/>
              </a:ext>
            </a:extLst>
          </p:cNvPr>
          <p:cNvSpPr/>
          <p:nvPr/>
        </p:nvSpPr>
        <p:spPr>
          <a:xfrm>
            <a:off x="4736757" y="2957384"/>
            <a:ext cx="807308" cy="564292"/>
          </a:xfrm>
          <a:custGeom>
            <a:avLst/>
            <a:gdLst>
              <a:gd name="connsiteX0" fmla="*/ 0 w 807308"/>
              <a:gd name="connsiteY0" fmla="*/ 168875 h 564292"/>
              <a:gd name="connsiteX1" fmla="*/ 255373 w 807308"/>
              <a:gd name="connsiteY1" fmla="*/ 28832 h 564292"/>
              <a:gd name="connsiteX2" fmla="*/ 683740 w 807308"/>
              <a:gd name="connsiteY2" fmla="*/ 0 h 564292"/>
              <a:gd name="connsiteX3" fmla="*/ 778475 w 807308"/>
              <a:gd name="connsiteY3" fmla="*/ 61784 h 564292"/>
              <a:gd name="connsiteX4" fmla="*/ 807308 w 807308"/>
              <a:gd name="connsiteY4" fmla="*/ 234778 h 564292"/>
              <a:gd name="connsiteX5" fmla="*/ 564292 w 807308"/>
              <a:gd name="connsiteY5" fmla="*/ 230659 h 564292"/>
              <a:gd name="connsiteX6" fmla="*/ 453081 w 807308"/>
              <a:gd name="connsiteY6" fmla="*/ 300681 h 564292"/>
              <a:gd name="connsiteX7" fmla="*/ 465438 w 807308"/>
              <a:gd name="connsiteY7" fmla="*/ 473675 h 564292"/>
              <a:gd name="connsiteX8" fmla="*/ 292443 w 807308"/>
              <a:gd name="connsiteY8" fmla="*/ 551935 h 564292"/>
              <a:gd name="connsiteX9" fmla="*/ 119448 w 807308"/>
              <a:gd name="connsiteY9" fmla="*/ 564292 h 564292"/>
              <a:gd name="connsiteX10" fmla="*/ 61784 w 807308"/>
              <a:gd name="connsiteY10" fmla="*/ 387178 h 564292"/>
              <a:gd name="connsiteX11" fmla="*/ 12357 w 807308"/>
              <a:gd name="connsiteY11" fmla="*/ 387178 h 564292"/>
              <a:gd name="connsiteX12" fmla="*/ 0 w 807308"/>
              <a:gd name="connsiteY12" fmla="*/ 168875 h 564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7308" h="564292">
                <a:moveTo>
                  <a:pt x="0" y="168875"/>
                </a:moveTo>
                <a:lnTo>
                  <a:pt x="255373" y="28832"/>
                </a:lnTo>
                <a:lnTo>
                  <a:pt x="683740" y="0"/>
                </a:lnTo>
                <a:lnTo>
                  <a:pt x="778475" y="61784"/>
                </a:lnTo>
                <a:lnTo>
                  <a:pt x="807308" y="234778"/>
                </a:lnTo>
                <a:lnTo>
                  <a:pt x="564292" y="230659"/>
                </a:lnTo>
                <a:lnTo>
                  <a:pt x="453081" y="300681"/>
                </a:lnTo>
                <a:lnTo>
                  <a:pt x="465438" y="473675"/>
                </a:lnTo>
                <a:lnTo>
                  <a:pt x="292443" y="551935"/>
                </a:lnTo>
                <a:lnTo>
                  <a:pt x="119448" y="564292"/>
                </a:lnTo>
                <a:lnTo>
                  <a:pt x="61784" y="387178"/>
                </a:lnTo>
                <a:lnTo>
                  <a:pt x="12357" y="387178"/>
                </a:lnTo>
                <a:lnTo>
                  <a:pt x="0" y="168875"/>
                </a:lnTo>
                <a:close/>
              </a:path>
            </a:pathLst>
          </a:custGeom>
          <a:solidFill>
            <a:schemeClr val="accent2">
              <a:lumMod val="60000"/>
              <a:lumOff val="40000"/>
              <a:alpha val="69804"/>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31" name="Rechteck 30">
            <a:extLst>
              <a:ext uri="{FF2B5EF4-FFF2-40B4-BE49-F238E27FC236}">
                <a16:creationId xmlns:a16="http://schemas.microsoft.com/office/drawing/2014/main" id="{D740A8D2-E6C6-9BD8-A88F-FE099CEF9CB7}"/>
              </a:ext>
            </a:extLst>
          </p:cNvPr>
          <p:cNvSpPr/>
          <p:nvPr/>
        </p:nvSpPr>
        <p:spPr>
          <a:xfrm>
            <a:off x="7092280" y="3460840"/>
            <a:ext cx="52686" cy="90164"/>
          </a:xfrm>
          <a:prstGeom prst="rect">
            <a:avLst/>
          </a:prstGeom>
          <a:solidFill>
            <a:srgbClr val="F4B18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33" name="Fußzeilenplatzhalter 1">
            <a:extLst>
              <a:ext uri="{FF2B5EF4-FFF2-40B4-BE49-F238E27FC236}">
                <a16:creationId xmlns:a16="http://schemas.microsoft.com/office/drawing/2014/main" id="{3AE1E52F-D0D2-4054-0C46-72BB590C1B7E}"/>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34" name="Foliennummernplatzhalter 4">
            <a:extLst>
              <a:ext uri="{FF2B5EF4-FFF2-40B4-BE49-F238E27FC236}">
                <a16:creationId xmlns:a16="http://schemas.microsoft.com/office/drawing/2014/main" id="{6B342687-2156-3E70-9134-FFD9AE1B251A}"/>
              </a:ext>
            </a:extLst>
          </p:cNvPr>
          <p:cNvSpPr>
            <a:spLocks noGrp="1"/>
          </p:cNvSpPr>
          <p:nvPr>
            <p:ph type="sldNum" sz="quarter" idx="4"/>
          </p:nvPr>
        </p:nvSpPr>
        <p:spPr>
          <a:xfrm>
            <a:off x="8028384" y="6368928"/>
            <a:ext cx="486966" cy="360000"/>
          </a:xfrm>
        </p:spPr>
        <p:txBody>
          <a:bodyPr/>
          <a:lstStyle/>
          <a:p>
            <a:fld id="{8543D2B0-58C7-4711-8976-E7A128C2074B}" type="slidenum">
              <a:rPr lang="de-CH" smtClean="0"/>
              <a:t>61</a:t>
            </a:fld>
            <a:endParaRPr lang="de-CH" dirty="0"/>
          </a:p>
        </p:txBody>
      </p:sp>
      <p:sp>
        <p:nvSpPr>
          <p:cNvPr id="5" name="TextBox 11">
            <a:extLst>
              <a:ext uri="{FF2B5EF4-FFF2-40B4-BE49-F238E27FC236}">
                <a16:creationId xmlns:a16="http://schemas.microsoft.com/office/drawing/2014/main" id="{1F49DE87-0D46-5BD7-0B34-11D0E10CC392}"/>
              </a:ext>
            </a:extLst>
          </p:cNvPr>
          <p:cNvSpPr txBox="1"/>
          <p:nvPr/>
        </p:nvSpPr>
        <p:spPr>
          <a:xfrm>
            <a:off x="592974" y="1169361"/>
            <a:ext cx="7922376" cy="830997"/>
          </a:xfrm>
          <a:prstGeom prst="rect">
            <a:avLst/>
          </a:prstGeom>
          <a:solidFill>
            <a:srgbClr val="FFC000"/>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Aus historischen Karten (bzw. mit Blick für die historische Landschaft): Erstellen von Lebensraumpotentialkarte.</a:t>
            </a:r>
          </a:p>
        </p:txBody>
      </p:sp>
      <p:sp>
        <p:nvSpPr>
          <p:cNvPr id="9" name="Titel 1">
            <a:extLst>
              <a:ext uri="{FF2B5EF4-FFF2-40B4-BE49-F238E27FC236}">
                <a16:creationId xmlns:a16="http://schemas.microsoft.com/office/drawing/2014/main" id="{60AFAAEB-0535-3BF9-0AA5-CBFBEBD18944}"/>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124664025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C2386FCE-CC96-5ADF-81F9-FD913705934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55610" y="2206365"/>
            <a:ext cx="5175195" cy="3428057"/>
          </a:xfrm>
          <a:prstGeom prst="rect">
            <a:avLst/>
          </a:prstGeom>
        </p:spPr>
      </p:pic>
      <p:sp>
        <p:nvSpPr>
          <p:cNvPr id="6" name="Textfeld 5">
            <a:extLst>
              <a:ext uri="{FF2B5EF4-FFF2-40B4-BE49-F238E27FC236}">
                <a16:creationId xmlns:a16="http://schemas.microsoft.com/office/drawing/2014/main" id="{9D7814CA-C68A-41CA-BA79-E47CC99B5387}"/>
              </a:ext>
            </a:extLst>
          </p:cNvPr>
          <p:cNvSpPr txBox="1"/>
          <p:nvPr/>
        </p:nvSpPr>
        <p:spPr>
          <a:xfrm>
            <a:off x="7583007" y="5373216"/>
            <a:ext cx="1252955" cy="184666"/>
          </a:xfrm>
          <a:prstGeom prst="rect">
            <a:avLst/>
          </a:prstGeom>
          <a:solidFill>
            <a:schemeClr val="bg1"/>
          </a:solidFill>
          <a:ln>
            <a:solidFill>
              <a:schemeClr val="tx1"/>
            </a:solidFill>
          </a:ln>
        </p:spPr>
        <p:txBody>
          <a:bodyPr wrap="square" rtlCol="0">
            <a:spAutoFit/>
          </a:bodyPr>
          <a:lstStyle/>
          <a:p>
            <a:r>
              <a:rPr lang="en-US" sz="600" dirty="0"/>
              <a:t>Quelle: https://map.geo.admin.ch</a:t>
            </a:r>
            <a:endParaRPr lang="de-CH" sz="600" dirty="0"/>
          </a:p>
        </p:txBody>
      </p:sp>
      <p:sp>
        <p:nvSpPr>
          <p:cNvPr id="7" name="TextBox 6"/>
          <p:cNvSpPr txBox="1"/>
          <p:nvPr/>
        </p:nvSpPr>
        <p:spPr>
          <a:xfrm>
            <a:off x="603209" y="1340768"/>
            <a:ext cx="3211091" cy="4523867"/>
          </a:xfrm>
          <a:prstGeom prst="rect">
            <a:avLst/>
          </a:prstGeom>
          <a:noFill/>
        </p:spPr>
        <p:txBody>
          <a:bodyPr wrap="square" rtlCol="0">
            <a:spAutoFit/>
          </a:bodyPr>
          <a:lstStyle/>
          <a:p>
            <a:pPr>
              <a:lnSpc>
                <a:spcPct val="120000"/>
              </a:lnSpc>
            </a:pPr>
            <a:r>
              <a:rPr lang="de-CH" sz="2200" dirty="0">
                <a:latin typeface="Arial" panose="020B0604020202020204" pitchFamily="34" charset="0"/>
                <a:cs typeface="Arial" panose="020B0604020202020204" pitchFamily="34" charset="0"/>
              </a:rPr>
              <a:t>Beispiel fiktiver Betrieb in Othmarsingen</a:t>
            </a:r>
          </a:p>
          <a:p>
            <a:pPr>
              <a:lnSpc>
                <a:spcPct val="120000"/>
              </a:lnSpc>
            </a:pPr>
            <a:endParaRPr lang="de-CH" sz="1400" dirty="0">
              <a:latin typeface="Arial" panose="020B0604020202020204" pitchFamily="34" charset="0"/>
              <a:cs typeface="Arial" panose="020B0604020202020204" pitchFamily="34" charset="0"/>
            </a:endParaRPr>
          </a:p>
          <a:p>
            <a:pPr>
              <a:lnSpc>
                <a:spcPct val="120000"/>
              </a:lnSpc>
            </a:pPr>
            <a:r>
              <a:rPr lang="de-CH" sz="2200" dirty="0">
                <a:latin typeface="Arial" panose="020B0604020202020204" pitchFamily="34" charset="0"/>
                <a:cs typeface="Arial" panose="020B0604020202020204" pitchFamily="34" charset="0"/>
              </a:rPr>
              <a:t>Lebensraumpotential der Flächen anhand geschichtlicher Analyse.</a:t>
            </a:r>
          </a:p>
          <a:p>
            <a:pPr>
              <a:lnSpc>
                <a:spcPct val="120000"/>
              </a:lnSpc>
            </a:pPr>
            <a:r>
              <a:rPr lang="de-CH" sz="2200" b="1" dirty="0">
                <a:solidFill>
                  <a:srgbClr val="FF0000"/>
                </a:solidFill>
                <a:latin typeface="Arial" panose="020B0604020202020204" pitchFamily="34" charset="0"/>
                <a:cs typeface="Arial" panose="020B0604020202020204" pitchFamily="34" charset="0"/>
              </a:rPr>
              <a:t>Mit ein bisschen Übung steht man auf der Betriebsfläche und man sieht das vor dem inneren Auge.</a:t>
            </a:r>
          </a:p>
        </p:txBody>
      </p:sp>
      <p:sp>
        <p:nvSpPr>
          <p:cNvPr id="10" name="Freihandform: Form 9">
            <a:extLst>
              <a:ext uri="{FF2B5EF4-FFF2-40B4-BE49-F238E27FC236}">
                <a16:creationId xmlns:a16="http://schemas.microsoft.com/office/drawing/2014/main" id="{8EAC65FE-4A18-1F41-46E0-1C28D6480B7B}"/>
              </a:ext>
            </a:extLst>
          </p:cNvPr>
          <p:cNvSpPr/>
          <p:nvPr/>
        </p:nvSpPr>
        <p:spPr>
          <a:xfrm>
            <a:off x="6400800" y="4098718"/>
            <a:ext cx="160824" cy="216313"/>
          </a:xfrm>
          <a:custGeom>
            <a:avLst/>
            <a:gdLst>
              <a:gd name="connsiteX0" fmla="*/ 0 w 160824"/>
              <a:gd name="connsiteY0" fmla="*/ 18379 h 216313"/>
              <a:gd name="connsiteX1" fmla="*/ 0 w 160824"/>
              <a:gd name="connsiteY1" fmla="*/ 18379 h 216313"/>
              <a:gd name="connsiteX2" fmla="*/ 36760 w 160824"/>
              <a:gd name="connsiteY2" fmla="*/ 4595 h 216313"/>
              <a:gd name="connsiteX3" fmla="*/ 50545 w 160824"/>
              <a:gd name="connsiteY3" fmla="*/ 0 h 216313"/>
              <a:gd name="connsiteX4" fmla="*/ 73520 w 160824"/>
              <a:gd name="connsiteY4" fmla="*/ 4595 h 216313"/>
              <a:gd name="connsiteX5" fmla="*/ 78115 w 160824"/>
              <a:gd name="connsiteY5" fmla="*/ 18379 h 216313"/>
              <a:gd name="connsiteX6" fmla="*/ 101089 w 160824"/>
              <a:gd name="connsiteY6" fmla="*/ 45949 h 216313"/>
              <a:gd name="connsiteX7" fmla="*/ 105684 w 160824"/>
              <a:gd name="connsiteY7" fmla="*/ 101089 h 216313"/>
              <a:gd name="connsiteX8" fmla="*/ 110279 w 160824"/>
              <a:gd name="connsiteY8" fmla="*/ 124064 h 216313"/>
              <a:gd name="connsiteX9" fmla="*/ 142444 w 160824"/>
              <a:gd name="connsiteY9" fmla="*/ 156229 h 216313"/>
              <a:gd name="connsiteX10" fmla="*/ 160824 w 160824"/>
              <a:gd name="connsiteY10" fmla="*/ 160824 h 216313"/>
              <a:gd name="connsiteX11" fmla="*/ 156229 w 160824"/>
              <a:gd name="connsiteY11" fmla="*/ 188394 h 216313"/>
              <a:gd name="connsiteX12" fmla="*/ 128659 w 160824"/>
              <a:gd name="connsiteY12" fmla="*/ 192989 h 216313"/>
              <a:gd name="connsiteX13" fmla="*/ 101089 w 160824"/>
              <a:gd name="connsiteY13" fmla="*/ 202178 h 216313"/>
              <a:gd name="connsiteX14" fmla="*/ 78115 w 160824"/>
              <a:gd name="connsiteY14" fmla="*/ 215963 h 216313"/>
              <a:gd name="connsiteX15" fmla="*/ 78115 w 160824"/>
              <a:gd name="connsiteY15" fmla="*/ 215963 h 216313"/>
              <a:gd name="connsiteX16" fmla="*/ 0 w 160824"/>
              <a:gd name="connsiteY16" fmla="*/ 18379 h 216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0824" h="216313">
                <a:moveTo>
                  <a:pt x="0" y="18379"/>
                </a:moveTo>
                <a:lnTo>
                  <a:pt x="0" y="18379"/>
                </a:lnTo>
                <a:lnTo>
                  <a:pt x="36760" y="4595"/>
                </a:lnTo>
                <a:cubicBezTo>
                  <a:pt x="41312" y="2940"/>
                  <a:pt x="45701" y="0"/>
                  <a:pt x="50545" y="0"/>
                </a:cubicBezTo>
                <a:cubicBezTo>
                  <a:pt x="58355" y="0"/>
                  <a:pt x="65862" y="3063"/>
                  <a:pt x="73520" y="4595"/>
                </a:cubicBezTo>
                <a:cubicBezTo>
                  <a:pt x="75052" y="9190"/>
                  <a:pt x="75949" y="14047"/>
                  <a:pt x="78115" y="18379"/>
                </a:cubicBezTo>
                <a:cubicBezTo>
                  <a:pt x="84512" y="31173"/>
                  <a:pt x="90927" y="35787"/>
                  <a:pt x="101089" y="45949"/>
                </a:cubicBezTo>
                <a:cubicBezTo>
                  <a:pt x="102621" y="64329"/>
                  <a:pt x="103529" y="82772"/>
                  <a:pt x="105684" y="101089"/>
                </a:cubicBezTo>
                <a:cubicBezTo>
                  <a:pt x="106597" y="108846"/>
                  <a:pt x="105947" y="117566"/>
                  <a:pt x="110279" y="124064"/>
                </a:cubicBezTo>
                <a:cubicBezTo>
                  <a:pt x="118690" y="136680"/>
                  <a:pt x="127734" y="152551"/>
                  <a:pt x="142444" y="156229"/>
                </a:cubicBezTo>
                <a:lnTo>
                  <a:pt x="160824" y="160824"/>
                </a:lnTo>
                <a:cubicBezTo>
                  <a:pt x="159292" y="170014"/>
                  <a:pt x="162817" y="181806"/>
                  <a:pt x="156229" y="188394"/>
                </a:cubicBezTo>
                <a:cubicBezTo>
                  <a:pt x="149641" y="194982"/>
                  <a:pt x="137698" y="190730"/>
                  <a:pt x="128659" y="192989"/>
                </a:cubicBezTo>
                <a:cubicBezTo>
                  <a:pt x="119261" y="195338"/>
                  <a:pt x="101089" y="202178"/>
                  <a:pt x="101089" y="202178"/>
                </a:cubicBezTo>
                <a:cubicBezTo>
                  <a:pt x="89350" y="219786"/>
                  <a:pt x="97422" y="215963"/>
                  <a:pt x="78115" y="215963"/>
                </a:cubicBezTo>
                <a:lnTo>
                  <a:pt x="78115" y="215963"/>
                </a:lnTo>
                <a:lnTo>
                  <a:pt x="0" y="18379"/>
                </a:lnTo>
                <a:close/>
              </a:path>
            </a:pathLst>
          </a:custGeom>
          <a:solidFill>
            <a:srgbClr val="00B05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1" name="Freihandform: Form 10">
            <a:extLst>
              <a:ext uri="{FF2B5EF4-FFF2-40B4-BE49-F238E27FC236}">
                <a16:creationId xmlns:a16="http://schemas.microsoft.com/office/drawing/2014/main" id="{B21E7F95-6230-90D6-824B-2BF6D11A119B}"/>
              </a:ext>
            </a:extLst>
          </p:cNvPr>
          <p:cNvSpPr/>
          <p:nvPr/>
        </p:nvSpPr>
        <p:spPr>
          <a:xfrm>
            <a:off x="6464708" y="3312412"/>
            <a:ext cx="124513" cy="77656"/>
          </a:xfrm>
          <a:custGeom>
            <a:avLst/>
            <a:gdLst>
              <a:gd name="connsiteX0" fmla="*/ 23397 w 124513"/>
              <a:gd name="connsiteY0" fmla="*/ 74084 h 77656"/>
              <a:gd name="connsiteX1" fmla="*/ 23397 w 124513"/>
              <a:gd name="connsiteY1" fmla="*/ 74084 h 77656"/>
              <a:gd name="connsiteX2" fmla="*/ 422 w 124513"/>
              <a:gd name="connsiteY2" fmla="*/ 41920 h 77656"/>
              <a:gd name="connsiteX3" fmla="*/ 37181 w 124513"/>
              <a:gd name="connsiteY3" fmla="*/ 23540 h 77656"/>
              <a:gd name="connsiteX4" fmla="*/ 50966 w 124513"/>
              <a:gd name="connsiteY4" fmla="*/ 14350 h 77656"/>
              <a:gd name="connsiteX5" fmla="*/ 60156 w 124513"/>
              <a:gd name="connsiteY5" fmla="*/ 565 h 77656"/>
              <a:gd name="connsiteX6" fmla="*/ 83131 w 124513"/>
              <a:gd name="connsiteY6" fmla="*/ 5160 h 77656"/>
              <a:gd name="connsiteX7" fmla="*/ 106106 w 124513"/>
              <a:gd name="connsiteY7" fmla="*/ 14350 h 77656"/>
              <a:gd name="connsiteX8" fmla="*/ 119891 w 124513"/>
              <a:gd name="connsiteY8" fmla="*/ 18945 h 77656"/>
              <a:gd name="connsiteX9" fmla="*/ 124486 w 124513"/>
              <a:gd name="connsiteY9" fmla="*/ 32730 h 77656"/>
              <a:gd name="connsiteX10" fmla="*/ 23397 w 124513"/>
              <a:gd name="connsiteY10" fmla="*/ 74084 h 77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513" h="77656">
                <a:moveTo>
                  <a:pt x="23397" y="74084"/>
                </a:moveTo>
                <a:lnTo>
                  <a:pt x="23397" y="74084"/>
                </a:lnTo>
                <a:cubicBezTo>
                  <a:pt x="15739" y="63363"/>
                  <a:pt x="-3045" y="54631"/>
                  <a:pt x="422" y="41920"/>
                </a:cubicBezTo>
                <a:cubicBezTo>
                  <a:pt x="4026" y="28703"/>
                  <a:pt x="25782" y="31139"/>
                  <a:pt x="37181" y="23540"/>
                </a:cubicBezTo>
                <a:lnTo>
                  <a:pt x="50966" y="14350"/>
                </a:lnTo>
                <a:cubicBezTo>
                  <a:pt x="54029" y="9755"/>
                  <a:pt x="54846" y="2082"/>
                  <a:pt x="60156" y="565"/>
                </a:cubicBezTo>
                <a:cubicBezTo>
                  <a:pt x="67666" y="-1581"/>
                  <a:pt x="75650" y="2916"/>
                  <a:pt x="83131" y="5160"/>
                </a:cubicBezTo>
                <a:cubicBezTo>
                  <a:pt x="91031" y="7530"/>
                  <a:pt x="98383" y="11454"/>
                  <a:pt x="106106" y="14350"/>
                </a:cubicBezTo>
                <a:cubicBezTo>
                  <a:pt x="110641" y="16051"/>
                  <a:pt x="115296" y="17413"/>
                  <a:pt x="119891" y="18945"/>
                </a:cubicBezTo>
                <a:cubicBezTo>
                  <a:pt x="121423" y="23540"/>
                  <a:pt x="124857" y="27901"/>
                  <a:pt x="124486" y="32730"/>
                </a:cubicBezTo>
                <a:cubicBezTo>
                  <a:pt x="118987" y="104212"/>
                  <a:pt x="40245" y="67192"/>
                  <a:pt x="23397" y="74084"/>
                </a:cubicBezTo>
                <a:close/>
              </a:path>
            </a:pathLst>
          </a:custGeom>
          <a:solidFill>
            <a:srgbClr val="FF00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3" name="Freihandform: Form 12">
            <a:extLst>
              <a:ext uri="{FF2B5EF4-FFF2-40B4-BE49-F238E27FC236}">
                <a16:creationId xmlns:a16="http://schemas.microsoft.com/office/drawing/2014/main" id="{8CBF2E67-3E33-97ED-D5B2-2FC382C177BB}"/>
              </a:ext>
            </a:extLst>
          </p:cNvPr>
          <p:cNvSpPr/>
          <p:nvPr/>
        </p:nvSpPr>
        <p:spPr>
          <a:xfrm>
            <a:off x="5510213" y="4429125"/>
            <a:ext cx="424841" cy="452757"/>
          </a:xfrm>
          <a:custGeom>
            <a:avLst/>
            <a:gdLst>
              <a:gd name="connsiteX0" fmla="*/ 0 w 424841"/>
              <a:gd name="connsiteY0" fmla="*/ 88106 h 452757"/>
              <a:gd name="connsiteX1" fmla="*/ 0 w 424841"/>
              <a:gd name="connsiteY1" fmla="*/ 88106 h 452757"/>
              <a:gd name="connsiteX2" fmla="*/ 4762 w 424841"/>
              <a:gd name="connsiteY2" fmla="*/ 128588 h 452757"/>
              <a:gd name="connsiteX3" fmla="*/ 9525 w 424841"/>
              <a:gd name="connsiteY3" fmla="*/ 161925 h 452757"/>
              <a:gd name="connsiteX4" fmla="*/ 14287 w 424841"/>
              <a:gd name="connsiteY4" fmla="*/ 176213 h 452757"/>
              <a:gd name="connsiteX5" fmla="*/ 16668 w 424841"/>
              <a:gd name="connsiteY5" fmla="*/ 185738 h 452757"/>
              <a:gd name="connsiteX6" fmla="*/ 21431 w 424841"/>
              <a:gd name="connsiteY6" fmla="*/ 209550 h 452757"/>
              <a:gd name="connsiteX7" fmla="*/ 16668 w 424841"/>
              <a:gd name="connsiteY7" fmla="*/ 230981 h 452757"/>
              <a:gd name="connsiteX8" fmla="*/ 14287 w 424841"/>
              <a:gd name="connsiteY8" fmla="*/ 240506 h 452757"/>
              <a:gd name="connsiteX9" fmla="*/ 11906 w 424841"/>
              <a:gd name="connsiteY9" fmla="*/ 252413 h 452757"/>
              <a:gd name="connsiteX10" fmla="*/ 38100 w 424841"/>
              <a:gd name="connsiteY10" fmla="*/ 257175 h 452757"/>
              <a:gd name="connsiteX11" fmla="*/ 45243 w 424841"/>
              <a:gd name="connsiteY11" fmla="*/ 250031 h 452757"/>
              <a:gd name="connsiteX12" fmla="*/ 52387 w 424841"/>
              <a:gd name="connsiteY12" fmla="*/ 247650 h 452757"/>
              <a:gd name="connsiteX13" fmla="*/ 59531 w 424841"/>
              <a:gd name="connsiteY13" fmla="*/ 242888 h 452757"/>
              <a:gd name="connsiteX14" fmla="*/ 80962 w 424841"/>
              <a:gd name="connsiteY14" fmla="*/ 235744 h 452757"/>
              <a:gd name="connsiteX15" fmla="*/ 100012 w 424841"/>
              <a:gd name="connsiteY15" fmla="*/ 233363 h 452757"/>
              <a:gd name="connsiteX16" fmla="*/ 104775 w 424841"/>
              <a:gd name="connsiteY16" fmla="*/ 261938 h 452757"/>
              <a:gd name="connsiteX17" fmla="*/ 107156 w 424841"/>
              <a:gd name="connsiteY17" fmla="*/ 276225 h 452757"/>
              <a:gd name="connsiteX18" fmla="*/ 111918 w 424841"/>
              <a:gd name="connsiteY18" fmla="*/ 283369 h 452757"/>
              <a:gd name="connsiteX19" fmla="*/ 119062 w 424841"/>
              <a:gd name="connsiteY19" fmla="*/ 321469 h 452757"/>
              <a:gd name="connsiteX20" fmla="*/ 121443 w 424841"/>
              <a:gd name="connsiteY20" fmla="*/ 330994 h 452757"/>
              <a:gd name="connsiteX21" fmla="*/ 126206 w 424841"/>
              <a:gd name="connsiteY21" fmla="*/ 364331 h 452757"/>
              <a:gd name="connsiteX22" fmla="*/ 140493 w 424841"/>
              <a:gd name="connsiteY22" fmla="*/ 397669 h 452757"/>
              <a:gd name="connsiteX23" fmla="*/ 150018 w 424841"/>
              <a:gd name="connsiteY23" fmla="*/ 419100 h 452757"/>
              <a:gd name="connsiteX24" fmla="*/ 161925 w 424841"/>
              <a:gd name="connsiteY24" fmla="*/ 442913 h 452757"/>
              <a:gd name="connsiteX25" fmla="*/ 164306 w 424841"/>
              <a:gd name="connsiteY25" fmla="*/ 452438 h 452757"/>
              <a:gd name="connsiteX26" fmla="*/ 178593 w 424841"/>
              <a:gd name="connsiteY26" fmla="*/ 447675 h 452757"/>
              <a:gd name="connsiteX27" fmla="*/ 223837 w 424841"/>
              <a:gd name="connsiteY27" fmla="*/ 423863 h 452757"/>
              <a:gd name="connsiteX28" fmla="*/ 247650 w 424841"/>
              <a:gd name="connsiteY28" fmla="*/ 414338 h 452757"/>
              <a:gd name="connsiteX29" fmla="*/ 257175 w 424841"/>
              <a:gd name="connsiteY29" fmla="*/ 409575 h 452757"/>
              <a:gd name="connsiteX30" fmla="*/ 271462 w 424841"/>
              <a:gd name="connsiteY30" fmla="*/ 407194 h 452757"/>
              <a:gd name="connsiteX31" fmla="*/ 278606 w 424841"/>
              <a:gd name="connsiteY31" fmla="*/ 404813 h 452757"/>
              <a:gd name="connsiteX32" fmla="*/ 302418 w 424841"/>
              <a:gd name="connsiteY32" fmla="*/ 402431 h 452757"/>
              <a:gd name="connsiteX33" fmla="*/ 314325 w 424841"/>
              <a:gd name="connsiteY33" fmla="*/ 400050 h 452757"/>
              <a:gd name="connsiteX34" fmla="*/ 359568 w 424841"/>
              <a:gd name="connsiteY34" fmla="*/ 397669 h 452757"/>
              <a:gd name="connsiteX35" fmla="*/ 381000 w 424841"/>
              <a:gd name="connsiteY35" fmla="*/ 392906 h 452757"/>
              <a:gd name="connsiteX36" fmla="*/ 390525 w 424841"/>
              <a:gd name="connsiteY36" fmla="*/ 383381 h 452757"/>
              <a:gd name="connsiteX37" fmla="*/ 409575 w 424841"/>
              <a:gd name="connsiteY37" fmla="*/ 378619 h 452757"/>
              <a:gd name="connsiteX38" fmla="*/ 414337 w 424841"/>
              <a:gd name="connsiteY38" fmla="*/ 295275 h 452757"/>
              <a:gd name="connsiteX39" fmla="*/ 411956 w 424841"/>
              <a:gd name="connsiteY39" fmla="*/ 278606 h 452757"/>
              <a:gd name="connsiteX40" fmla="*/ 404812 w 424841"/>
              <a:gd name="connsiteY40" fmla="*/ 259556 h 452757"/>
              <a:gd name="connsiteX41" fmla="*/ 400050 w 424841"/>
              <a:gd name="connsiteY41" fmla="*/ 233363 h 452757"/>
              <a:gd name="connsiteX42" fmla="*/ 397668 w 424841"/>
              <a:gd name="connsiteY42" fmla="*/ 221456 h 452757"/>
              <a:gd name="connsiteX43" fmla="*/ 395287 w 424841"/>
              <a:gd name="connsiteY43" fmla="*/ 202406 h 452757"/>
              <a:gd name="connsiteX44" fmla="*/ 392906 w 424841"/>
              <a:gd name="connsiteY44" fmla="*/ 195263 h 452757"/>
              <a:gd name="connsiteX45" fmla="*/ 390525 w 424841"/>
              <a:gd name="connsiteY45" fmla="*/ 183356 h 452757"/>
              <a:gd name="connsiteX46" fmla="*/ 392906 w 424841"/>
              <a:gd name="connsiteY46" fmla="*/ 47625 h 452757"/>
              <a:gd name="connsiteX47" fmla="*/ 395287 w 424841"/>
              <a:gd name="connsiteY47" fmla="*/ 40481 h 452757"/>
              <a:gd name="connsiteX48" fmla="*/ 397668 w 424841"/>
              <a:gd name="connsiteY48" fmla="*/ 21431 h 452757"/>
              <a:gd name="connsiteX49" fmla="*/ 402431 w 424841"/>
              <a:gd name="connsiteY49" fmla="*/ 2381 h 452757"/>
              <a:gd name="connsiteX50" fmla="*/ 392906 w 424841"/>
              <a:gd name="connsiteY50" fmla="*/ 0 h 452757"/>
              <a:gd name="connsiteX51" fmla="*/ 364331 w 424841"/>
              <a:gd name="connsiteY51" fmla="*/ 4763 h 452757"/>
              <a:gd name="connsiteX52" fmla="*/ 357187 w 424841"/>
              <a:gd name="connsiteY52" fmla="*/ 7144 h 452757"/>
              <a:gd name="connsiteX53" fmla="*/ 328612 w 424841"/>
              <a:gd name="connsiteY53" fmla="*/ 11906 h 452757"/>
              <a:gd name="connsiteX54" fmla="*/ 311943 w 424841"/>
              <a:gd name="connsiteY54" fmla="*/ 21431 h 452757"/>
              <a:gd name="connsiteX55" fmla="*/ 288131 w 424841"/>
              <a:gd name="connsiteY55" fmla="*/ 23813 h 452757"/>
              <a:gd name="connsiteX56" fmla="*/ 278606 w 424841"/>
              <a:gd name="connsiteY56" fmla="*/ 26194 h 452757"/>
              <a:gd name="connsiteX57" fmla="*/ 271462 w 424841"/>
              <a:gd name="connsiteY57" fmla="*/ 28575 h 452757"/>
              <a:gd name="connsiteX58" fmla="*/ 257175 w 424841"/>
              <a:gd name="connsiteY58" fmla="*/ 30956 h 452757"/>
              <a:gd name="connsiteX59" fmla="*/ 247650 w 424841"/>
              <a:gd name="connsiteY59" fmla="*/ 33338 h 452757"/>
              <a:gd name="connsiteX60" fmla="*/ 223837 w 424841"/>
              <a:gd name="connsiteY60" fmla="*/ 38100 h 452757"/>
              <a:gd name="connsiteX61" fmla="*/ 214312 w 424841"/>
              <a:gd name="connsiteY61" fmla="*/ 42863 h 452757"/>
              <a:gd name="connsiteX62" fmla="*/ 190500 w 424841"/>
              <a:gd name="connsiteY62" fmla="*/ 50006 h 452757"/>
              <a:gd name="connsiteX63" fmla="*/ 180975 w 424841"/>
              <a:gd name="connsiteY63" fmla="*/ 57150 h 452757"/>
              <a:gd name="connsiteX64" fmla="*/ 173831 w 424841"/>
              <a:gd name="connsiteY64" fmla="*/ 61913 h 452757"/>
              <a:gd name="connsiteX65" fmla="*/ 140493 w 424841"/>
              <a:gd name="connsiteY65" fmla="*/ 64294 h 452757"/>
              <a:gd name="connsiteX66" fmla="*/ 128587 w 424841"/>
              <a:gd name="connsiteY66" fmla="*/ 66675 h 452757"/>
              <a:gd name="connsiteX67" fmla="*/ 47625 w 424841"/>
              <a:gd name="connsiteY67" fmla="*/ 73819 h 452757"/>
              <a:gd name="connsiteX68" fmla="*/ 0 w 424841"/>
              <a:gd name="connsiteY68" fmla="*/ 88106 h 452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24841" h="452757">
                <a:moveTo>
                  <a:pt x="0" y="88106"/>
                </a:moveTo>
                <a:lnTo>
                  <a:pt x="0" y="88106"/>
                </a:lnTo>
                <a:cubicBezTo>
                  <a:pt x="5433" y="142438"/>
                  <a:pt x="-501" y="86478"/>
                  <a:pt x="4762" y="128588"/>
                </a:cubicBezTo>
                <a:cubicBezTo>
                  <a:pt x="6173" y="139879"/>
                  <a:pt x="6531" y="150946"/>
                  <a:pt x="9525" y="161925"/>
                </a:cubicBezTo>
                <a:cubicBezTo>
                  <a:pt x="10846" y="166768"/>
                  <a:pt x="12845" y="171404"/>
                  <a:pt x="14287" y="176213"/>
                </a:cubicBezTo>
                <a:cubicBezTo>
                  <a:pt x="15227" y="179348"/>
                  <a:pt x="15982" y="182538"/>
                  <a:pt x="16668" y="185738"/>
                </a:cubicBezTo>
                <a:cubicBezTo>
                  <a:pt x="18364" y="193653"/>
                  <a:pt x="21431" y="209550"/>
                  <a:pt x="21431" y="209550"/>
                </a:cubicBezTo>
                <a:cubicBezTo>
                  <a:pt x="19843" y="216694"/>
                  <a:pt x="18314" y="223850"/>
                  <a:pt x="16668" y="230981"/>
                </a:cubicBezTo>
                <a:cubicBezTo>
                  <a:pt x="15932" y="234170"/>
                  <a:pt x="14997" y="237311"/>
                  <a:pt x="14287" y="240506"/>
                </a:cubicBezTo>
                <a:cubicBezTo>
                  <a:pt x="13409" y="244457"/>
                  <a:pt x="12700" y="248444"/>
                  <a:pt x="11906" y="252413"/>
                </a:cubicBezTo>
                <a:cubicBezTo>
                  <a:pt x="19484" y="263779"/>
                  <a:pt x="16767" y="264286"/>
                  <a:pt x="38100" y="257175"/>
                </a:cubicBezTo>
                <a:cubicBezTo>
                  <a:pt x="41295" y="256110"/>
                  <a:pt x="42441" y="251899"/>
                  <a:pt x="45243" y="250031"/>
                </a:cubicBezTo>
                <a:cubicBezTo>
                  <a:pt x="47332" y="248639"/>
                  <a:pt x="50142" y="248772"/>
                  <a:pt x="52387" y="247650"/>
                </a:cubicBezTo>
                <a:cubicBezTo>
                  <a:pt x="54947" y="246370"/>
                  <a:pt x="56971" y="244168"/>
                  <a:pt x="59531" y="242888"/>
                </a:cubicBezTo>
                <a:cubicBezTo>
                  <a:pt x="65531" y="239888"/>
                  <a:pt x="74138" y="236881"/>
                  <a:pt x="80962" y="235744"/>
                </a:cubicBezTo>
                <a:cubicBezTo>
                  <a:pt x="87274" y="234692"/>
                  <a:pt x="93662" y="234157"/>
                  <a:pt x="100012" y="233363"/>
                </a:cubicBezTo>
                <a:cubicBezTo>
                  <a:pt x="104202" y="254317"/>
                  <a:pt x="100838" y="236347"/>
                  <a:pt x="104775" y="261938"/>
                </a:cubicBezTo>
                <a:cubicBezTo>
                  <a:pt x="105509" y="266710"/>
                  <a:pt x="105629" y="271645"/>
                  <a:pt x="107156" y="276225"/>
                </a:cubicBezTo>
                <a:cubicBezTo>
                  <a:pt x="108061" y="278940"/>
                  <a:pt x="110331" y="280988"/>
                  <a:pt x="111918" y="283369"/>
                </a:cubicBezTo>
                <a:cubicBezTo>
                  <a:pt x="124572" y="340307"/>
                  <a:pt x="110528" y="274525"/>
                  <a:pt x="119062" y="321469"/>
                </a:cubicBezTo>
                <a:cubicBezTo>
                  <a:pt x="119647" y="324689"/>
                  <a:pt x="120905" y="327766"/>
                  <a:pt x="121443" y="330994"/>
                </a:cubicBezTo>
                <a:cubicBezTo>
                  <a:pt x="122851" y="339441"/>
                  <a:pt x="123960" y="355345"/>
                  <a:pt x="126206" y="364331"/>
                </a:cubicBezTo>
                <a:cubicBezTo>
                  <a:pt x="130031" y="379634"/>
                  <a:pt x="133222" y="382218"/>
                  <a:pt x="140493" y="397669"/>
                </a:cubicBezTo>
                <a:cubicBezTo>
                  <a:pt x="143822" y="404742"/>
                  <a:pt x="147115" y="411842"/>
                  <a:pt x="150018" y="419100"/>
                </a:cubicBezTo>
                <a:cubicBezTo>
                  <a:pt x="158615" y="440591"/>
                  <a:pt x="149730" y="426654"/>
                  <a:pt x="161925" y="442913"/>
                </a:cubicBezTo>
                <a:cubicBezTo>
                  <a:pt x="162719" y="446088"/>
                  <a:pt x="161159" y="451539"/>
                  <a:pt x="164306" y="452438"/>
                </a:cubicBezTo>
                <a:cubicBezTo>
                  <a:pt x="169133" y="453817"/>
                  <a:pt x="174416" y="450460"/>
                  <a:pt x="178593" y="447675"/>
                </a:cubicBezTo>
                <a:cubicBezTo>
                  <a:pt x="223727" y="417586"/>
                  <a:pt x="190229" y="435724"/>
                  <a:pt x="223837" y="423863"/>
                </a:cubicBezTo>
                <a:cubicBezTo>
                  <a:pt x="231899" y="421018"/>
                  <a:pt x="240004" y="418162"/>
                  <a:pt x="247650" y="414338"/>
                </a:cubicBezTo>
                <a:cubicBezTo>
                  <a:pt x="250825" y="412750"/>
                  <a:pt x="253775" y="410595"/>
                  <a:pt x="257175" y="409575"/>
                </a:cubicBezTo>
                <a:cubicBezTo>
                  <a:pt x="261799" y="408188"/>
                  <a:pt x="266749" y="408241"/>
                  <a:pt x="271462" y="407194"/>
                </a:cubicBezTo>
                <a:cubicBezTo>
                  <a:pt x="273912" y="406650"/>
                  <a:pt x="276125" y="405195"/>
                  <a:pt x="278606" y="404813"/>
                </a:cubicBezTo>
                <a:cubicBezTo>
                  <a:pt x="286490" y="403600"/>
                  <a:pt x="294511" y="403485"/>
                  <a:pt x="302418" y="402431"/>
                </a:cubicBezTo>
                <a:cubicBezTo>
                  <a:pt x="306430" y="401896"/>
                  <a:pt x="310291" y="400386"/>
                  <a:pt x="314325" y="400050"/>
                </a:cubicBezTo>
                <a:cubicBezTo>
                  <a:pt x="329375" y="398796"/>
                  <a:pt x="344487" y="398463"/>
                  <a:pt x="359568" y="397669"/>
                </a:cubicBezTo>
                <a:cubicBezTo>
                  <a:pt x="360648" y="397489"/>
                  <a:pt x="377430" y="395456"/>
                  <a:pt x="381000" y="392906"/>
                </a:cubicBezTo>
                <a:cubicBezTo>
                  <a:pt x="384654" y="390296"/>
                  <a:pt x="386509" y="385389"/>
                  <a:pt x="390525" y="383381"/>
                </a:cubicBezTo>
                <a:cubicBezTo>
                  <a:pt x="396379" y="380454"/>
                  <a:pt x="409575" y="378619"/>
                  <a:pt x="409575" y="378619"/>
                </a:cubicBezTo>
                <a:cubicBezTo>
                  <a:pt x="438352" y="359431"/>
                  <a:pt x="418357" y="375681"/>
                  <a:pt x="414337" y="295275"/>
                </a:cubicBezTo>
                <a:cubicBezTo>
                  <a:pt x="414057" y="289669"/>
                  <a:pt x="413057" y="284110"/>
                  <a:pt x="411956" y="278606"/>
                </a:cubicBezTo>
                <a:cubicBezTo>
                  <a:pt x="411209" y="274873"/>
                  <a:pt x="405421" y="261078"/>
                  <a:pt x="404812" y="259556"/>
                </a:cubicBezTo>
                <a:cubicBezTo>
                  <a:pt x="398921" y="230098"/>
                  <a:pt x="406154" y="266933"/>
                  <a:pt x="400050" y="233363"/>
                </a:cubicBezTo>
                <a:cubicBezTo>
                  <a:pt x="399326" y="229381"/>
                  <a:pt x="398284" y="225457"/>
                  <a:pt x="397668" y="221456"/>
                </a:cubicBezTo>
                <a:cubicBezTo>
                  <a:pt x="396695" y="215131"/>
                  <a:pt x="396432" y="208702"/>
                  <a:pt x="395287" y="202406"/>
                </a:cubicBezTo>
                <a:cubicBezTo>
                  <a:pt x="394838" y="199937"/>
                  <a:pt x="393515" y="197698"/>
                  <a:pt x="392906" y="195263"/>
                </a:cubicBezTo>
                <a:cubicBezTo>
                  <a:pt x="391924" y="191336"/>
                  <a:pt x="391319" y="187325"/>
                  <a:pt x="390525" y="183356"/>
                </a:cubicBezTo>
                <a:cubicBezTo>
                  <a:pt x="391319" y="138112"/>
                  <a:pt x="391399" y="92851"/>
                  <a:pt x="392906" y="47625"/>
                </a:cubicBezTo>
                <a:cubicBezTo>
                  <a:pt x="392990" y="45116"/>
                  <a:pt x="394838" y="42951"/>
                  <a:pt x="395287" y="40481"/>
                </a:cubicBezTo>
                <a:cubicBezTo>
                  <a:pt x="396432" y="34185"/>
                  <a:pt x="396695" y="27756"/>
                  <a:pt x="397668" y="21431"/>
                </a:cubicBezTo>
                <a:cubicBezTo>
                  <a:pt x="399309" y="10763"/>
                  <a:pt x="399535" y="11070"/>
                  <a:pt x="402431" y="2381"/>
                </a:cubicBezTo>
                <a:cubicBezTo>
                  <a:pt x="399256" y="1587"/>
                  <a:pt x="396179" y="0"/>
                  <a:pt x="392906" y="0"/>
                </a:cubicBezTo>
                <a:cubicBezTo>
                  <a:pt x="384201" y="0"/>
                  <a:pt x="373113" y="2254"/>
                  <a:pt x="364331" y="4763"/>
                </a:cubicBezTo>
                <a:cubicBezTo>
                  <a:pt x="361917" y="5453"/>
                  <a:pt x="359648" y="6652"/>
                  <a:pt x="357187" y="7144"/>
                </a:cubicBezTo>
                <a:cubicBezTo>
                  <a:pt x="347718" y="9038"/>
                  <a:pt x="328612" y="11906"/>
                  <a:pt x="328612" y="11906"/>
                </a:cubicBezTo>
                <a:cubicBezTo>
                  <a:pt x="324667" y="14536"/>
                  <a:pt x="316398" y="20476"/>
                  <a:pt x="311943" y="21431"/>
                </a:cubicBezTo>
                <a:cubicBezTo>
                  <a:pt x="304143" y="23102"/>
                  <a:pt x="296068" y="23019"/>
                  <a:pt x="288131" y="23813"/>
                </a:cubicBezTo>
                <a:cubicBezTo>
                  <a:pt x="284956" y="24607"/>
                  <a:pt x="281753" y="25295"/>
                  <a:pt x="278606" y="26194"/>
                </a:cubicBezTo>
                <a:cubicBezTo>
                  <a:pt x="276192" y="26884"/>
                  <a:pt x="273912" y="28031"/>
                  <a:pt x="271462" y="28575"/>
                </a:cubicBezTo>
                <a:cubicBezTo>
                  <a:pt x="266749" y="29622"/>
                  <a:pt x="261909" y="30009"/>
                  <a:pt x="257175" y="30956"/>
                </a:cubicBezTo>
                <a:cubicBezTo>
                  <a:pt x="253966" y="31598"/>
                  <a:pt x="250859" y="32696"/>
                  <a:pt x="247650" y="33338"/>
                </a:cubicBezTo>
                <a:cubicBezTo>
                  <a:pt x="218432" y="39182"/>
                  <a:pt x="245978" y="32565"/>
                  <a:pt x="223837" y="38100"/>
                </a:cubicBezTo>
                <a:cubicBezTo>
                  <a:pt x="220662" y="39688"/>
                  <a:pt x="217608" y="41545"/>
                  <a:pt x="214312" y="42863"/>
                </a:cubicBezTo>
                <a:cubicBezTo>
                  <a:pt x="204652" y="46727"/>
                  <a:pt x="199855" y="47668"/>
                  <a:pt x="190500" y="50006"/>
                </a:cubicBezTo>
                <a:cubicBezTo>
                  <a:pt x="187325" y="52387"/>
                  <a:pt x="184204" y="54843"/>
                  <a:pt x="180975" y="57150"/>
                </a:cubicBezTo>
                <a:cubicBezTo>
                  <a:pt x="178646" y="58814"/>
                  <a:pt x="176650" y="61416"/>
                  <a:pt x="173831" y="61913"/>
                </a:cubicBezTo>
                <a:cubicBezTo>
                  <a:pt x="162860" y="63849"/>
                  <a:pt x="151606" y="63500"/>
                  <a:pt x="140493" y="64294"/>
                </a:cubicBezTo>
                <a:cubicBezTo>
                  <a:pt x="136524" y="65088"/>
                  <a:pt x="132613" y="66262"/>
                  <a:pt x="128587" y="66675"/>
                </a:cubicBezTo>
                <a:cubicBezTo>
                  <a:pt x="101636" y="69439"/>
                  <a:pt x="47625" y="73819"/>
                  <a:pt x="47625" y="73819"/>
                </a:cubicBezTo>
                <a:cubicBezTo>
                  <a:pt x="35458" y="92069"/>
                  <a:pt x="7937" y="85725"/>
                  <a:pt x="0" y="88106"/>
                </a:cubicBezTo>
                <a:close/>
              </a:path>
            </a:pathLst>
          </a:custGeom>
          <a:solidFill>
            <a:srgbClr val="FFD966">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p>
        </p:txBody>
      </p:sp>
      <p:sp>
        <p:nvSpPr>
          <p:cNvPr id="14" name="Freihandform: Form 13">
            <a:extLst>
              <a:ext uri="{FF2B5EF4-FFF2-40B4-BE49-F238E27FC236}">
                <a16:creationId xmlns:a16="http://schemas.microsoft.com/office/drawing/2014/main" id="{AA738213-373F-5B99-EE08-F18717F090DF}"/>
              </a:ext>
            </a:extLst>
          </p:cNvPr>
          <p:cNvSpPr/>
          <p:nvPr/>
        </p:nvSpPr>
        <p:spPr>
          <a:xfrm>
            <a:off x="6055519" y="4183856"/>
            <a:ext cx="207169" cy="433713"/>
          </a:xfrm>
          <a:custGeom>
            <a:avLst/>
            <a:gdLst>
              <a:gd name="connsiteX0" fmla="*/ 0 w 207169"/>
              <a:gd name="connsiteY0" fmla="*/ 16669 h 433713"/>
              <a:gd name="connsiteX1" fmla="*/ 0 w 207169"/>
              <a:gd name="connsiteY1" fmla="*/ 16669 h 433713"/>
              <a:gd name="connsiteX2" fmla="*/ 16669 w 207169"/>
              <a:gd name="connsiteY2" fmla="*/ 4763 h 433713"/>
              <a:gd name="connsiteX3" fmla="*/ 47625 w 207169"/>
              <a:gd name="connsiteY3" fmla="*/ 0 h 433713"/>
              <a:gd name="connsiteX4" fmla="*/ 52387 w 207169"/>
              <a:gd name="connsiteY4" fmla="*/ 11907 h 433713"/>
              <a:gd name="connsiteX5" fmla="*/ 57150 w 207169"/>
              <a:gd name="connsiteY5" fmla="*/ 21432 h 433713"/>
              <a:gd name="connsiteX6" fmla="*/ 59531 w 207169"/>
              <a:gd name="connsiteY6" fmla="*/ 28575 h 433713"/>
              <a:gd name="connsiteX7" fmla="*/ 66675 w 207169"/>
              <a:gd name="connsiteY7" fmla="*/ 38100 h 433713"/>
              <a:gd name="connsiteX8" fmla="*/ 71437 w 207169"/>
              <a:gd name="connsiteY8" fmla="*/ 45244 h 433713"/>
              <a:gd name="connsiteX9" fmla="*/ 78581 w 207169"/>
              <a:gd name="connsiteY9" fmla="*/ 57150 h 433713"/>
              <a:gd name="connsiteX10" fmla="*/ 97631 w 207169"/>
              <a:gd name="connsiteY10" fmla="*/ 80963 h 433713"/>
              <a:gd name="connsiteX11" fmla="*/ 100012 w 207169"/>
              <a:gd name="connsiteY11" fmla="*/ 88107 h 433713"/>
              <a:gd name="connsiteX12" fmla="*/ 104775 w 207169"/>
              <a:gd name="connsiteY12" fmla="*/ 100013 h 433713"/>
              <a:gd name="connsiteX13" fmla="*/ 107156 w 207169"/>
              <a:gd name="connsiteY13" fmla="*/ 107157 h 433713"/>
              <a:gd name="connsiteX14" fmla="*/ 116681 w 207169"/>
              <a:gd name="connsiteY14" fmla="*/ 126207 h 433713"/>
              <a:gd name="connsiteX15" fmla="*/ 123825 w 207169"/>
              <a:gd name="connsiteY15" fmla="*/ 142875 h 433713"/>
              <a:gd name="connsiteX16" fmla="*/ 145256 w 207169"/>
              <a:gd name="connsiteY16" fmla="*/ 159544 h 433713"/>
              <a:gd name="connsiteX17" fmla="*/ 152400 w 207169"/>
              <a:gd name="connsiteY17" fmla="*/ 166688 h 433713"/>
              <a:gd name="connsiteX18" fmla="*/ 161925 w 207169"/>
              <a:gd name="connsiteY18" fmla="*/ 185738 h 433713"/>
              <a:gd name="connsiteX19" fmla="*/ 164306 w 207169"/>
              <a:gd name="connsiteY19" fmla="*/ 195263 h 433713"/>
              <a:gd name="connsiteX20" fmla="*/ 169069 w 207169"/>
              <a:gd name="connsiteY20" fmla="*/ 207169 h 433713"/>
              <a:gd name="connsiteX21" fmla="*/ 173831 w 207169"/>
              <a:gd name="connsiteY21" fmla="*/ 221457 h 433713"/>
              <a:gd name="connsiteX22" fmla="*/ 178594 w 207169"/>
              <a:gd name="connsiteY22" fmla="*/ 235744 h 433713"/>
              <a:gd name="connsiteX23" fmla="*/ 180975 w 207169"/>
              <a:gd name="connsiteY23" fmla="*/ 242888 h 433713"/>
              <a:gd name="connsiteX24" fmla="*/ 183356 w 207169"/>
              <a:gd name="connsiteY24" fmla="*/ 271463 h 433713"/>
              <a:gd name="connsiteX25" fmla="*/ 185737 w 207169"/>
              <a:gd name="connsiteY25" fmla="*/ 314325 h 433713"/>
              <a:gd name="connsiteX26" fmla="*/ 188119 w 207169"/>
              <a:gd name="connsiteY26" fmla="*/ 333375 h 433713"/>
              <a:gd name="connsiteX27" fmla="*/ 190500 w 207169"/>
              <a:gd name="connsiteY27" fmla="*/ 340519 h 433713"/>
              <a:gd name="connsiteX28" fmla="*/ 192881 w 207169"/>
              <a:gd name="connsiteY28" fmla="*/ 354807 h 433713"/>
              <a:gd name="connsiteX29" fmla="*/ 195262 w 207169"/>
              <a:gd name="connsiteY29" fmla="*/ 376238 h 433713"/>
              <a:gd name="connsiteX30" fmla="*/ 200025 w 207169"/>
              <a:gd name="connsiteY30" fmla="*/ 388144 h 433713"/>
              <a:gd name="connsiteX31" fmla="*/ 202406 w 207169"/>
              <a:gd name="connsiteY31" fmla="*/ 395288 h 433713"/>
              <a:gd name="connsiteX32" fmla="*/ 207169 w 207169"/>
              <a:gd name="connsiteY32" fmla="*/ 419100 h 433713"/>
              <a:gd name="connsiteX33" fmla="*/ 204787 w 207169"/>
              <a:gd name="connsiteY33" fmla="*/ 431007 h 433713"/>
              <a:gd name="connsiteX34" fmla="*/ 176212 w 207169"/>
              <a:gd name="connsiteY34" fmla="*/ 433388 h 433713"/>
              <a:gd name="connsiteX35" fmla="*/ 111919 w 207169"/>
              <a:gd name="connsiteY35" fmla="*/ 431007 h 433713"/>
              <a:gd name="connsiteX36" fmla="*/ 109537 w 207169"/>
              <a:gd name="connsiteY36" fmla="*/ 395288 h 433713"/>
              <a:gd name="connsiteX37" fmla="*/ 102394 w 207169"/>
              <a:gd name="connsiteY37" fmla="*/ 252413 h 433713"/>
              <a:gd name="connsiteX38" fmla="*/ 100012 w 207169"/>
              <a:gd name="connsiteY38" fmla="*/ 233363 h 433713"/>
              <a:gd name="connsiteX39" fmla="*/ 97631 w 207169"/>
              <a:gd name="connsiteY39" fmla="*/ 223838 h 433713"/>
              <a:gd name="connsiteX40" fmla="*/ 95250 w 207169"/>
              <a:gd name="connsiteY40" fmla="*/ 209550 h 433713"/>
              <a:gd name="connsiteX41" fmla="*/ 92869 w 207169"/>
              <a:gd name="connsiteY41" fmla="*/ 178594 h 433713"/>
              <a:gd name="connsiteX42" fmla="*/ 83344 w 207169"/>
              <a:gd name="connsiteY42" fmla="*/ 164307 h 433713"/>
              <a:gd name="connsiteX43" fmla="*/ 76200 w 207169"/>
              <a:gd name="connsiteY43" fmla="*/ 145257 h 433713"/>
              <a:gd name="connsiteX44" fmla="*/ 57150 w 207169"/>
              <a:gd name="connsiteY44" fmla="*/ 130969 h 433713"/>
              <a:gd name="connsiteX45" fmla="*/ 50006 w 207169"/>
              <a:gd name="connsiteY45" fmla="*/ 123825 h 433713"/>
              <a:gd name="connsiteX46" fmla="*/ 47625 w 207169"/>
              <a:gd name="connsiteY46" fmla="*/ 114300 h 433713"/>
              <a:gd name="connsiteX47" fmla="*/ 45244 w 207169"/>
              <a:gd name="connsiteY47" fmla="*/ 95250 h 433713"/>
              <a:gd name="connsiteX48" fmla="*/ 40481 w 207169"/>
              <a:gd name="connsiteY48" fmla="*/ 85725 h 433713"/>
              <a:gd name="connsiteX49" fmla="*/ 35719 w 207169"/>
              <a:gd name="connsiteY49" fmla="*/ 59532 h 433713"/>
              <a:gd name="connsiteX50" fmla="*/ 26194 w 207169"/>
              <a:gd name="connsiteY50" fmla="*/ 45244 h 433713"/>
              <a:gd name="connsiteX51" fmla="*/ 23812 w 207169"/>
              <a:gd name="connsiteY51" fmla="*/ 38100 h 433713"/>
              <a:gd name="connsiteX52" fmla="*/ 16669 w 207169"/>
              <a:gd name="connsiteY52" fmla="*/ 28575 h 433713"/>
              <a:gd name="connsiteX53" fmla="*/ 0 w 207169"/>
              <a:gd name="connsiteY53" fmla="*/ 16669 h 43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207169" h="433713">
                <a:moveTo>
                  <a:pt x="0" y="16669"/>
                </a:moveTo>
                <a:lnTo>
                  <a:pt x="0" y="16669"/>
                </a:lnTo>
                <a:cubicBezTo>
                  <a:pt x="5556" y="12700"/>
                  <a:pt x="10675" y="8033"/>
                  <a:pt x="16669" y="4763"/>
                </a:cubicBezTo>
                <a:cubicBezTo>
                  <a:pt x="21943" y="1886"/>
                  <a:pt x="47592" y="4"/>
                  <a:pt x="47625" y="0"/>
                </a:cubicBezTo>
                <a:cubicBezTo>
                  <a:pt x="49212" y="3969"/>
                  <a:pt x="50651" y="8001"/>
                  <a:pt x="52387" y="11907"/>
                </a:cubicBezTo>
                <a:cubicBezTo>
                  <a:pt x="53829" y="15151"/>
                  <a:pt x="55752" y="18169"/>
                  <a:pt x="57150" y="21432"/>
                </a:cubicBezTo>
                <a:cubicBezTo>
                  <a:pt x="58139" y="23739"/>
                  <a:pt x="58286" y="26396"/>
                  <a:pt x="59531" y="28575"/>
                </a:cubicBezTo>
                <a:cubicBezTo>
                  <a:pt x="61500" y="32021"/>
                  <a:pt x="64368" y="34870"/>
                  <a:pt x="66675" y="38100"/>
                </a:cubicBezTo>
                <a:cubicBezTo>
                  <a:pt x="68338" y="40429"/>
                  <a:pt x="69920" y="42817"/>
                  <a:pt x="71437" y="45244"/>
                </a:cubicBezTo>
                <a:cubicBezTo>
                  <a:pt x="73890" y="49169"/>
                  <a:pt x="75690" y="53536"/>
                  <a:pt x="78581" y="57150"/>
                </a:cubicBezTo>
                <a:cubicBezTo>
                  <a:pt x="93409" y="75686"/>
                  <a:pt x="87888" y="61477"/>
                  <a:pt x="97631" y="80963"/>
                </a:cubicBezTo>
                <a:cubicBezTo>
                  <a:pt x="98754" y="83208"/>
                  <a:pt x="99131" y="85757"/>
                  <a:pt x="100012" y="88107"/>
                </a:cubicBezTo>
                <a:cubicBezTo>
                  <a:pt x="101513" y="92109"/>
                  <a:pt x="103274" y="96011"/>
                  <a:pt x="104775" y="100013"/>
                </a:cubicBezTo>
                <a:cubicBezTo>
                  <a:pt x="105656" y="102363"/>
                  <a:pt x="106117" y="104872"/>
                  <a:pt x="107156" y="107157"/>
                </a:cubicBezTo>
                <a:cubicBezTo>
                  <a:pt x="110094" y="113620"/>
                  <a:pt x="114959" y="119319"/>
                  <a:pt x="116681" y="126207"/>
                </a:cubicBezTo>
                <a:cubicBezTo>
                  <a:pt x="118872" y="134971"/>
                  <a:pt x="118020" y="136103"/>
                  <a:pt x="123825" y="142875"/>
                </a:cubicBezTo>
                <a:cubicBezTo>
                  <a:pt x="137009" y="158255"/>
                  <a:pt x="129101" y="147428"/>
                  <a:pt x="145256" y="159544"/>
                </a:cubicBezTo>
                <a:cubicBezTo>
                  <a:pt x="147950" y="161565"/>
                  <a:pt x="150019" y="164307"/>
                  <a:pt x="152400" y="166688"/>
                </a:cubicBezTo>
                <a:cubicBezTo>
                  <a:pt x="155575" y="173038"/>
                  <a:pt x="160203" y="178850"/>
                  <a:pt x="161925" y="185738"/>
                </a:cubicBezTo>
                <a:cubicBezTo>
                  <a:pt x="162719" y="188913"/>
                  <a:pt x="163271" y="192158"/>
                  <a:pt x="164306" y="195263"/>
                </a:cubicBezTo>
                <a:cubicBezTo>
                  <a:pt x="165658" y="199318"/>
                  <a:pt x="167608" y="203152"/>
                  <a:pt x="169069" y="207169"/>
                </a:cubicBezTo>
                <a:cubicBezTo>
                  <a:pt x="170785" y="211887"/>
                  <a:pt x="172244" y="216694"/>
                  <a:pt x="173831" y="221457"/>
                </a:cubicBezTo>
                <a:lnTo>
                  <a:pt x="178594" y="235744"/>
                </a:lnTo>
                <a:lnTo>
                  <a:pt x="180975" y="242888"/>
                </a:lnTo>
                <a:cubicBezTo>
                  <a:pt x="181769" y="252413"/>
                  <a:pt x="182720" y="261926"/>
                  <a:pt x="183356" y="271463"/>
                </a:cubicBezTo>
                <a:cubicBezTo>
                  <a:pt x="184308" y="285741"/>
                  <a:pt x="184639" y="300058"/>
                  <a:pt x="185737" y="314325"/>
                </a:cubicBezTo>
                <a:cubicBezTo>
                  <a:pt x="186228" y="320706"/>
                  <a:pt x="186974" y="327079"/>
                  <a:pt x="188119" y="333375"/>
                </a:cubicBezTo>
                <a:cubicBezTo>
                  <a:pt x="188568" y="335845"/>
                  <a:pt x="189956" y="338069"/>
                  <a:pt x="190500" y="340519"/>
                </a:cubicBezTo>
                <a:cubicBezTo>
                  <a:pt x="191547" y="345232"/>
                  <a:pt x="192243" y="350021"/>
                  <a:pt x="192881" y="354807"/>
                </a:cubicBezTo>
                <a:cubicBezTo>
                  <a:pt x="193831" y="361932"/>
                  <a:pt x="193756" y="369210"/>
                  <a:pt x="195262" y="376238"/>
                </a:cubicBezTo>
                <a:cubicBezTo>
                  <a:pt x="196158" y="380418"/>
                  <a:pt x="198524" y="384142"/>
                  <a:pt x="200025" y="388144"/>
                </a:cubicBezTo>
                <a:cubicBezTo>
                  <a:pt x="200906" y="390494"/>
                  <a:pt x="201716" y="392874"/>
                  <a:pt x="202406" y="395288"/>
                </a:cubicBezTo>
                <a:cubicBezTo>
                  <a:pt x="205247" y="405232"/>
                  <a:pt x="205298" y="407877"/>
                  <a:pt x="207169" y="419100"/>
                </a:cubicBezTo>
                <a:cubicBezTo>
                  <a:pt x="206375" y="423069"/>
                  <a:pt x="208462" y="429311"/>
                  <a:pt x="204787" y="431007"/>
                </a:cubicBezTo>
                <a:cubicBezTo>
                  <a:pt x="196109" y="435012"/>
                  <a:pt x="185770" y="433388"/>
                  <a:pt x="176212" y="433388"/>
                </a:cubicBezTo>
                <a:cubicBezTo>
                  <a:pt x="154766" y="433388"/>
                  <a:pt x="133350" y="431801"/>
                  <a:pt x="111919" y="431007"/>
                </a:cubicBezTo>
                <a:cubicBezTo>
                  <a:pt x="111125" y="419101"/>
                  <a:pt x="109878" y="407216"/>
                  <a:pt x="109537" y="395288"/>
                </a:cubicBezTo>
                <a:cubicBezTo>
                  <a:pt x="105564" y="256260"/>
                  <a:pt x="123519" y="305231"/>
                  <a:pt x="102394" y="252413"/>
                </a:cubicBezTo>
                <a:cubicBezTo>
                  <a:pt x="101600" y="246063"/>
                  <a:pt x="101064" y="239675"/>
                  <a:pt x="100012" y="233363"/>
                </a:cubicBezTo>
                <a:cubicBezTo>
                  <a:pt x="99474" y="230135"/>
                  <a:pt x="98273" y="227047"/>
                  <a:pt x="97631" y="223838"/>
                </a:cubicBezTo>
                <a:cubicBezTo>
                  <a:pt x="96684" y="219103"/>
                  <a:pt x="96044" y="214313"/>
                  <a:pt x="95250" y="209550"/>
                </a:cubicBezTo>
                <a:cubicBezTo>
                  <a:pt x="94456" y="199231"/>
                  <a:pt x="95503" y="188602"/>
                  <a:pt x="92869" y="178594"/>
                </a:cubicBezTo>
                <a:cubicBezTo>
                  <a:pt x="91412" y="173059"/>
                  <a:pt x="85154" y="169737"/>
                  <a:pt x="83344" y="164307"/>
                </a:cubicBezTo>
                <a:cubicBezTo>
                  <a:pt x="81762" y="159561"/>
                  <a:pt x="78231" y="148506"/>
                  <a:pt x="76200" y="145257"/>
                </a:cubicBezTo>
                <a:cubicBezTo>
                  <a:pt x="71237" y="137316"/>
                  <a:pt x="64449" y="136443"/>
                  <a:pt x="57150" y="130969"/>
                </a:cubicBezTo>
                <a:cubicBezTo>
                  <a:pt x="54456" y="128948"/>
                  <a:pt x="52387" y="126206"/>
                  <a:pt x="50006" y="123825"/>
                </a:cubicBezTo>
                <a:cubicBezTo>
                  <a:pt x="49212" y="120650"/>
                  <a:pt x="48163" y="117528"/>
                  <a:pt x="47625" y="114300"/>
                </a:cubicBezTo>
                <a:cubicBezTo>
                  <a:pt x="46573" y="107988"/>
                  <a:pt x="46796" y="101458"/>
                  <a:pt x="45244" y="95250"/>
                </a:cubicBezTo>
                <a:cubicBezTo>
                  <a:pt x="44383" y="91806"/>
                  <a:pt x="42069" y="88900"/>
                  <a:pt x="40481" y="85725"/>
                </a:cubicBezTo>
                <a:cubicBezTo>
                  <a:pt x="39962" y="81574"/>
                  <a:pt x="39271" y="65926"/>
                  <a:pt x="35719" y="59532"/>
                </a:cubicBezTo>
                <a:cubicBezTo>
                  <a:pt x="32939" y="54528"/>
                  <a:pt x="28005" y="50674"/>
                  <a:pt x="26194" y="45244"/>
                </a:cubicBezTo>
                <a:cubicBezTo>
                  <a:pt x="25400" y="42863"/>
                  <a:pt x="25057" y="40279"/>
                  <a:pt x="23812" y="38100"/>
                </a:cubicBezTo>
                <a:cubicBezTo>
                  <a:pt x="21843" y="34654"/>
                  <a:pt x="18772" y="31940"/>
                  <a:pt x="16669" y="28575"/>
                </a:cubicBezTo>
                <a:cubicBezTo>
                  <a:pt x="10272" y="18340"/>
                  <a:pt x="2778" y="18653"/>
                  <a:pt x="0" y="16669"/>
                </a:cubicBezTo>
                <a:close/>
              </a:path>
            </a:pathLst>
          </a:custGeom>
          <a:solidFill>
            <a:srgbClr val="CCFFFF">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3" name="Freihandform: Form 2">
            <a:extLst>
              <a:ext uri="{FF2B5EF4-FFF2-40B4-BE49-F238E27FC236}">
                <a16:creationId xmlns:a16="http://schemas.microsoft.com/office/drawing/2014/main" id="{73379DAA-3913-2913-E256-0EDF39FDC503}"/>
              </a:ext>
            </a:extLst>
          </p:cNvPr>
          <p:cNvSpPr/>
          <p:nvPr/>
        </p:nvSpPr>
        <p:spPr>
          <a:xfrm>
            <a:off x="6635931" y="3282031"/>
            <a:ext cx="244929" cy="141040"/>
          </a:xfrm>
          <a:custGeom>
            <a:avLst/>
            <a:gdLst>
              <a:gd name="connsiteX0" fmla="*/ 0 w 244929"/>
              <a:gd name="connsiteY0" fmla="*/ 104515 h 141040"/>
              <a:gd name="connsiteX1" fmla="*/ 0 w 244929"/>
              <a:gd name="connsiteY1" fmla="*/ 104515 h 141040"/>
              <a:gd name="connsiteX2" fmla="*/ 32658 w 244929"/>
              <a:gd name="connsiteY2" fmla="*/ 97983 h 141040"/>
              <a:gd name="connsiteX3" fmla="*/ 42455 w 244929"/>
              <a:gd name="connsiteY3" fmla="*/ 91452 h 141040"/>
              <a:gd name="connsiteX4" fmla="*/ 91440 w 244929"/>
              <a:gd name="connsiteY4" fmla="*/ 97983 h 141040"/>
              <a:gd name="connsiteX5" fmla="*/ 107769 w 244929"/>
              <a:gd name="connsiteY5" fmla="*/ 107780 h 141040"/>
              <a:gd name="connsiteX6" fmla="*/ 130629 w 244929"/>
              <a:gd name="connsiteY6" fmla="*/ 117578 h 141040"/>
              <a:gd name="connsiteX7" fmla="*/ 133895 w 244929"/>
              <a:gd name="connsiteY7" fmla="*/ 130640 h 141040"/>
              <a:gd name="connsiteX8" fmla="*/ 137160 w 244929"/>
              <a:gd name="connsiteY8" fmla="*/ 140438 h 141040"/>
              <a:gd name="connsiteX9" fmla="*/ 140426 w 244929"/>
              <a:gd name="connsiteY9" fmla="*/ 117578 h 141040"/>
              <a:gd name="connsiteX10" fmla="*/ 160020 w 244929"/>
              <a:gd name="connsiteY10" fmla="*/ 97983 h 141040"/>
              <a:gd name="connsiteX11" fmla="*/ 186146 w 244929"/>
              <a:gd name="connsiteY11" fmla="*/ 75123 h 141040"/>
              <a:gd name="connsiteX12" fmla="*/ 212272 w 244929"/>
              <a:gd name="connsiteY12" fmla="*/ 71858 h 141040"/>
              <a:gd name="connsiteX13" fmla="*/ 222069 w 244929"/>
              <a:gd name="connsiteY13" fmla="*/ 68592 h 141040"/>
              <a:gd name="connsiteX14" fmla="*/ 244929 w 244929"/>
              <a:gd name="connsiteY14" fmla="*/ 62060 h 141040"/>
              <a:gd name="connsiteX15" fmla="*/ 241663 w 244929"/>
              <a:gd name="connsiteY15" fmla="*/ 35935 h 141040"/>
              <a:gd name="connsiteX16" fmla="*/ 238398 w 244929"/>
              <a:gd name="connsiteY16" fmla="*/ 26138 h 141040"/>
              <a:gd name="connsiteX17" fmla="*/ 202475 w 244929"/>
              <a:gd name="connsiteY17" fmla="*/ 22872 h 141040"/>
              <a:gd name="connsiteX18" fmla="*/ 186146 w 244929"/>
              <a:gd name="connsiteY18" fmla="*/ 19606 h 141040"/>
              <a:gd name="connsiteX19" fmla="*/ 166552 w 244929"/>
              <a:gd name="connsiteY19" fmla="*/ 16340 h 141040"/>
              <a:gd name="connsiteX20" fmla="*/ 146958 w 244929"/>
              <a:gd name="connsiteY20" fmla="*/ 9809 h 141040"/>
              <a:gd name="connsiteX21" fmla="*/ 117566 w 244929"/>
              <a:gd name="connsiteY21" fmla="*/ 6543 h 141040"/>
              <a:gd name="connsiteX22" fmla="*/ 94706 w 244929"/>
              <a:gd name="connsiteY22" fmla="*/ 12 h 141040"/>
              <a:gd name="connsiteX23" fmla="*/ 62049 w 244929"/>
              <a:gd name="connsiteY23" fmla="*/ 13075 h 141040"/>
              <a:gd name="connsiteX24" fmla="*/ 52252 w 244929"/>
              <a:gd name="connsiteY24" fmla="*/ 29403 h 141040"/>
              <a:gd name="connsiteX25" fmla="*/ 45720 w 244929"/>
              <a:gd name="connsiteY25" fmla="*/ 52263 h 141040"/>
              <a:gd name="connsiteX26" fmla="*/ 39189 w 244929"/>
              <a:gd name="connsiteY26" fmla="*/ 58795 h 141040"/>
              <a:gd name="connsiteX27" fmla="*/ 32658 w 244929"/>
              <a:gd name="connsiteY27" fmla="*/ 68592 h 141040"/>
              <a:gd name="connsiteX28" fmla="*/ 26126 w 244929"/>
              <a:gd name="connsiteY28" fmla="*/ 75123 h 141040"/>
              <a:gd name="connsiteX29" fmla="*/ 19595 w 244929"/>
              <a:gd name="connsiteY29" fmla="*/ 84920 h 141040"/>
              <a:gd name="connsiteX30" fmla="*/ 0 w 244929"/>
              <a:gd name="connsiteY30" fmla="*/ 104515 h 141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44929" h="141040">
                <a:moveTo>
                  <a:pt x="0" y="104515"/>
                </a:moveTo>
                <a:lnTo>
                  <a:pt x="0" y="104515"/>
                </a:lnTo>
                <a:cubicBezTo>
                  <a:pt x="10886" y="102338"/>
                  <a:pt x="22047" y="101248"/>
                  <a:pt x="32658" y="97983"/>
                </a:cubicBezTo>
                <a:cubicBezTo>
                  <a:pt x="36409" y="96829"/>
                  <a:pt x="38530" y="91452"/>
                  <a:pt x="42455" y="91452"/>
                </a:cubicBezTo>
                <a:cubicBezTo>
                  <a:pt x="58928" y="91452"/>
                  <a:pt x="75112" y="95806"/>
                  <a:pt x="91440" y="97983"/>
                </a:cubicBezTo>
                <a:cubicBezTo>
                  <a:pt x="102303" y="108846"/>
                  <a:pt x="92930" y="101420"/>
                  <a:pt x="107769" y="107780"/>
                </a:cubicBezTo>
                <a:cubicBezTo>
                  <a:pt x="136030" y="119892"/>
                  <a:pt x="107644" y="109916"/>
                  <a:pt x="130629" y="117578"/>
                </a:cubicBezTo>
                <a:cubicBezTo>
                  <a:pt x="131718" y="121932"/>
                  <a:pt x="132662" y="126325"/>
                  <a:pt x="133895" y="130640"/>
                </a:cubicBezTo>
                <a:cubicBezTo>
                  <a:pt x="134841" y="133950"/>
                  <a:pt x="135620" y="143517"/>
                  <a:pt x="137160" y="140438"/>
                </a:cubicBezTo>
                <a:cubicBezTo>
                  <a:pt x="140602" y="133553"/>
                  <a:pt x="136777" y="124355"/>
                  <a:pt x="140426" y="117578"/>
                </a:cubicBezTo>
                <a:cubicBezTo>
                  <a:pt x="144805" y="109445"/>
                  <a:pt x="153488" y="104515"/>
                  <a:pt x="160020" y="97983"/>
                </a:cubicBezTo>
                <a:cubicBezTo>
                  <a:pt x="165827" y="92176"/>
                  <a:pt x="179672" y="77613"/>
                  <a:pt x="186146" y="75123"/>
                </a:cubicBezTo>
                <a:cubicBezTo>
                  <a:pt x="194337" y="71973"/>
                  <a:pt x="203563" y="72946"/>
                  <a:pt x="212272" y="71858"/>
                </a:cubicBezTo>
                <a:cubicBezTo>
                  <a:pt x="215538" y="70769"/>
                  <a:pt x="218759" y="69538"/>
                  <a:pt x="222069" y="68592"/>
                </a:cubicBezTo>
                <a:cubicBezTo>
                  <a:pt x="250773" y="60390"/>
                  <a:pt x="221439" y="69891"/>
                  <a:pt x="244929" y="62060"/>
                </a:cubicBezTo>
                <a:cubicBezTo>
                  <a:pt x="243840" y="53352"/>
                  <a:pt x="243233" y="44570"/>
                  <a:pt x="241663" y="35935"/>
                </a:cubicBezTo>
                <a:cubicBezTo>
                  <a:pt x="241047" y="32548"/>
                  <a:pt x="241664" y="27227"/>
                  <a:pt x="238398" y="26138"/>
                </a:cubicBezTo>
                <a:cubicBezTo>
                  <a:pt x="226991" y="22336"/>
                  <a:pt x="214449" y="23961"/>
                  <a:pt x="202475" y="22872"/>
                </a:cubicBezTo>
                <a:lnTo>
                  <a:pt x="186146" y="19606"/>
                </a:lnTo>
                <a:cubicBezTo>
                  <a:pt x="179631" y="18421"/>
                  <a:pt x="172976" y="17946"/>
                  <a:pt x="166552" y="16340"/>
                </a:cubicBezTo>
                <a:cubicBezTo>
                  <a:pt x="159873" y="14670"/>
                  <a:pt x="153800" y="10569"/>
                  <a:pt x="146958" y="9809"/>
                </a:cubicBezTo>
                <a:lnTo>
                  <a:pt x="117566" y="6543"/>
                </a:lnTo>
                <a:cubicBezTo>
                  <a:pt x="113673" y="5246"/>
                  <a:pt x="97858" y="-303"/>
                  <a:pt x="94706" y="12"/>
                </a:cubicBezTo>
                <a:cubicBezTo>
                  <a:pt x="84616" y="1021"/>
                  <a:pt x="71283" y="8457"/>
                  <a:pt x="62049" y="13075"/>
                </a:cubicBezTo>
                <a:cubicBezTo>
                  <a:pt x="58783" y="18518"/>
                  <a:pt x="54830" y="23603"/>
                  <a:pt x="52252" y="29403"/>
                </a:cubicBezTo>
                <a:cubicBezTo>
                  <a:pt x="49810" y="34897"/>
                  <a:pt x="49133" y="46575"/>
                  <a:pt x="45720" y="52263"/>
                </a:cubicBezTo>
                <a:cubicBezTo>
                  <a:pt x="44136" y="54903"/>
                  <a:pt x="41112" y="56391"/>
                  <a:pt x="39189" y="58795"/>
                </a:cubicBezTo>
                <a:cubicBezTo>
                  <a:pt x="36737" y="61860"/>
                  <a:pt x="35110" y="65527"/>
                  <a:pt x="32658" y="68592"/>
                </a:cubicBezTo>
                <a:cubicBezTo>
                  <a:pt x="30735" y="70996"/>
                  <a:pt x="28049" y="72719"/>
                  <a:pt x="26126" y="75123"/>
                </a:cubicBezTo>
                <a:cubicBezTo>
                  <a:pt x="23674" y="78188"/>
                  <a:pt x="22047" y="81855"/>
                  <a:pt x="19595" y="84920"/>
                </a:cubicBezTo>
                <a:cubicBezTo>
                  <a:pt x="12293" y="94047"/>
                  <a:pt x="3266" y="101249"/>
                  <a:pt x="0" y="104515"/>
                </a:cubicBezTo>
                <a:close/>
              </a:path>
            </a:pathLst>
          </a:custGeom>
          <a:solidFill>
            <a:srgbClr val="00B05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9" name="Freihandform: Form 8">
            <a:extLst>
              <a:ext uri="{FF2B5EF4-FFF2-40B4-BE49-F238E27FC236}">
                <a16:creationId xmlns:a16="http://schemas.microsoft.com/office/drawing/2014/main" id="{BAECBC3A-CBFD-F99E-96DE-D98716F008E8}"/>
              </a:ext>
            </a:extLst>
          </p:cNvPr>
          <p:cNvSpPr/>
          <p:nvPr/>
        </p:nvSpPr>
        <p:spPr>
          <a:xfrm>
            <a:off x="6495506" y="3386546"/>
            <a:ext cx="287383" cy="140940"/>
          </a:xfrm>
          <a:custGeom>
            <a:avLst/>
            <a:gdLst>
              <a:gd name="connsiteX0" fmla="*/ 160020 w 287383"/>
              <a:gd name="connsiteY0" fmla="*/ 3265 h 140940"/>
              <a:gd name="connsiteX1" fmla="*/ 160020 w 287383"/>
              <a:gd name="connsiteY1" fmla="*/ 3265 h 140940"/>
              <a:gd name="connsiteX2" fmla="*/ 130628 w 287383"/>
              <a:gd name="connsiteY2" fmla="*/ 6531 h 140940"/>
              <a:gd name="connsiteX3" fmla="*/ 55517 w 287383"/>
              <a:gd name="connsiteY3" fmla="*/ 9797 h 140940"/>
              <a:gd name="connsiteX4" fmla="*/ 0 w 287383"/>
              <a:gd name="connsiteY4" fmla="*/ 16328 h 140940"/>
              <a:gd name="connsiteX5" fmla="*/ 19594 w 287383"/>
              <a:gd name="connsiteY5" fmla="*/ 35923 h 140940"/>
              <a:gd name="connsiteX6" fmla="*/ 26125 w 287383"/>
              <a:gd name="connsiteY6" fmla="*/ 58783 h 140940"/>
              <a:gd name="connsiteX7" fmla="*/ 29391 w 287383"/>
              <a:gd name="connsiteY7" fmla="*/ 94705 h 140940"/>
              <a:gd name="connsiteX8" fmla="*/ 32657 w 287383"/>
              <a:gd name="connsiteY8" fmla="*/ 107768 h 140940"/>
              <a:gd name="connsiteX9" fmla="*/ 35923 w 287383"/>
              <a:gd name="connsiteY9" fmla="*/ 127363 h 140940"/>
              <a:gd name="connsiteX10" fmla="*/ 52251 w 287383"/>
              <a:gd name="connsiteY10" fmla="*/ 124097 h 140940"/>
              <a:gd name="connsiteX11" fmla="*/ 58783 w 287383"/>
              <a:gd name="connsiteY11" fmla="*/ 114300 h 140940"/>
              <a:gd name="connsiteX12" fmla="*/ 75111 w 287383"/>
              <a:gd name="connsiteY12" fmla="*/ 111034 h 140940"/>
              <a:gd name="connsiteX13" fmla="*/ 88174 w 287383"/>
              <a:gd name="connsiteY13" fmla="*/ 104503 h 140940"/>
              <a:gd name="connsiteX14" fmla="*/ 97971 w 287383"/>
              <a:gd name="connsiteY14" fmla="*/ 97971 h 140940"/>
              <a:gd name="connsiteX15" fmla="*/ 107768 w 287383"/>
              <a:gd name="connsiteY15" fmla="*/ 94705 h 140940"/>
              <a:gd name="connsiteX16" fmla="*/ 120831 w 287383"/>
              <a:gd name="connsiteY16" fmla="*/ 117565 h 140940"/>
              <a:gd name="connsiteX17" fmla="*/ 137160 w 287383"/>
              <a:gd name="connsiteY17" fmla="*/ 127363 h 140940"/>
              <a:gd name="connsiteX18" fmla="*/ 192677 w 287383"/>
              <a:gd name="connsiteY18" fmla="*/ 133894 h 140940"/>
              <a:gd name="connsiteX19" fmla="*/ 202474 w 287383"/>
              <a:gd name="connsiteY19" fmla="*/ 137160 h 140940"/>
              <a:gd name="connsiteX20" fmla="*/ 287383 w 287383"/>
              <a:gd name="connsiteY20" fmla="*/ 137160 h 140940"/>
              <a:gd name="connsiteX21" fmla="*/ 280851 w 287383"/>
              <a:gd name="connsiteY21" fmla="*/ 97971 h 140940"/>
              <a:gd name="connsiteX22" fmla="*/ 274320 w 287383"/>
              <a:gd name="connsiteY22" fmla="*/ 81643 h 140940"/>
              <a:gd name="connsiteX23" fmla="*/ 271054 w 287383"/>
              <a:gd name="connsiteY23" fmla="*/ 16328 h 140940"/>
              <a:gd name="connsiteX24" fmla="*/ 261257 w 287383"/>
              <a:gd name="connsiteY24" fmla="*/ 13063 h 140940"/>
              <a:gd name="connsiteX25" fmla="*/ 235131 w 287383"/>
              <a:gd name="connsiteY25" fmla="*/ 3265 h 140940"/>
              <a:gd name="connsiteX26" fmla="*/ 225334 w 287383"/>
              <a:gd name="connsiteY26" fmla="*/ 0 h 140940"/>
              <a:gd name="connsiteX27" fmla="*/ 160020 w 287383"/>
              <a:gd name="connsiteY27" fmla="*/ 3265 h 14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87383" h="140940">
                <a:moveTo>
                  <a:pt x="160020" y="3265"/>
                </a:moveTo>
                <a:lnTo>
                  <a:pt x="160020" y="3265"/>
                </a:lnTo>
                <a:cubicBezTo>
                  <a:pt x="150223" y="4354"/>
                  <a:pt x="140466" y="5916"/>
                  <a:pt x="130628" y="6531"/>
                </a:cubicBezTo>
                <a:cubicBezTo>
                  <a:pt x="105616" y="8094"/>
                  <a:pt x="80534" y="8325"/>
                  <a:pt x="55517" y="9797"/>
                </a:cubicBezTo>
                <a:cubicBezTo>
                  <a:pt x="25655" y="11554"/>
                  <a:pt x="24485" y="12248"/>
                  <a:pt x="0" y="16328"/>
                </a:cubicBezTo>
                <a:cubicBezTo>
                  <a:pt x="17414" y="51159"/>
                  <a:pt x="-6530" y="9799"/>
                  <a:pt x="19594" y="35923"/>
                </a:cubicBezTo>
                <a:cubicBezTo>
                  <a:pt x="21157" y="37486"/>
                  <a:pt x="26096" y="58668"/>
                  <a:pt x="26125" y="58783"/>
                </a:cubicBezTo>
                <a:cubicBezTo>
                  <a:pt x="27214" y="70757"/>
                  <a:pt x="27802" y="82787"/>
                  <a:pt x="29391" y="94705"/>
                </a:cubicBezTo>
                <a:cubicBezTo>
                  <a:pt x="29984" y="99154"/>
                  <a:pt x="31777" y="103367"/>
                  <a:pt x="32657" y="107768"/>
                </a:cubicBezTo>
                <a:cubicBezTo>
                  <a:pt x="33956" y="114261"/>
                  <a:pt x="34834" y="120831"/>
                  <a:pt x="35923" y="127363"/>
                </a:cubicBezTo>
                <a:cubicBezTo>
                  <a:pt x="41366" y="126274"/>
                  <a:pt x="47432" y="126851"/>
                  <a:pt x="52251" y="124097"/>
                </a:cubicBezTo>
                <a:cubicBezTo>
                  <a:pt x="55659" y="122150"/>
                  <a:pt x="55375" y="116247"/>
                  <a:pt x="58783" y="114300"/>
                </a:cubicBezTo>
                <a:cubicBezTo>
                  <a:pt x="63602" y="111546"/>
                  <a:pt x="69668" y="112123"/>
                  <a:pt x="75111" y="111034"/>
                </a:cubicBezTo>
                <a:cubicBezTo>
                  <a:pt x="79465" y="108857"/>
                  <a:pt x="83947" y="106918"/>
                  <a:pt x="88174" y="104503"/>
                </a:cubicBezTo>
                <a:cubicBezTo>
                  <a:pt x="91582" y="102556"/>
                  <a:pt x="94460" y="99726"/>
                  <a:pt x="97971" y="97971"/>
                </a:cubicBezTo>
                <a:cubicBezTo>
                  <a:pt x="101050" y="96431"/>
                  <a:pt x="104502" y="95794"/>
                  <a:pt x="107768" y="94705"/>
                </a:cubicBezTo>
                <a:cubicBezTo>
                  <a:pt x="137880" y="114781"/>
                  <a:pt x="94598" y="82589"/>
                  <a:pt x="120831" y="117565"/>
                </a:cubicBezTo>
                <a:cubicBezTo>
                  <a:pt x="124640" y="122643"/>
                  <a:pt x="131138" y="125356"/>
                  <a:pt x="137160" y="127363"/>
                </a:cubicBezTo>
                <a:cubicBezTo>
                  <a:pt x="143342" y="129424"/>
                  <a:pt x="191457" y="133772"/>
                  <a:pt x="192677" y="133894"/>
                </a:cubicBezTo>
                <a:cubicBezTo>
                  <a:pt x="195943" y="134983"/>
                  <a:pt x="199114" y="136413"/>
                  <a:pt x="202474" y="137160"/>
                </a:cubicBezTo>
                <a:cubicBezTo>
                  <a:pt x="235179" y="144427"/>
                  <a:pt x="243080" y="139375"/>
                  <a:pt x="287383" y="137160"/>
                </a:cubicBezTo>
                <a:cubicBezTo>
                  <a:pt x="285670" y="123454"/>
                  <a:pt x="285167" y="110919"/>
                  <a:pt x="280851" y="97971"/>
                </a:cubicBezTo>
                <a:cubicBezTo>
                  <a:pt x="278997" y="92410"/>
                  <a:pt x="276497" y="87086"/>
                  <a:pt x="274320" y="81643"/>
                </a:cubicBezTo>
                <a:cubicBezTo>
                  <a:pt x="273231" y="59871"/>
                  <a:pt x="275133" y="37742"/>
                  <a:pt x="271054" y="16328"/>
                </a:cubicBezTo>
                <a:cubicBezTo>
                  <a:pt x="270410" y="12947"/>
                  <a:pt x="264336" y="14602"/>
                  <a:pt x="261257" y="13063"/>
                </a:cubicBezTo>
                <a:cubicBezTo>
                  <a:pt x="234377" y="-377"/>
                  <a:pt x="272937" y="12716"/>
                  <a:pt x="235131" y="3265"/>
                </a:cubicBezTo>
                <a:cubicBezTo>
                  <a:pt x="231792" y="2430"/>
                  <a:pt x="228773" y="149"/>
                  <a:pt x="225334" y="0"/>
                </a:cubicBezTo>
                <a:lnTo>
                  <a:pt x="160020" y="3265"/>
                </a:lnTo>
                <a:close/>
              </a:path>
            </a:pathLst>
          </a:custGeom>
          <a:solidFill>
            <a:srgbClr val="F4B183">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8" name="Freihandform: Form 7">
            <a:extLst>
              <a:ext uri="{FF2B5EF4-FFF2-40B4-BE49-F238E27FC236}">
                <a16:creationId xmlns:a16="http://schemas.microsoft.com/office/drawing/2014/main" id="{AF5BECAA-D162-E3A3-224F-E18D5EB90562}"/>
              </a:ext>
            </a:extLst>
          </p:cNvPr>
          <p:cNvSpPr/>
          <p:nvPr/>
        </p:nvSpPr>
        <p:spPr>
          <a:xfrm>
            <a:off x="6500294" y="3283207"/>
            <a:ext cx="385070" cy="255947"/>
          </a:xfrm>
          <a:custGeom>
            <a:avLst/>
            <a:gdLst>
              <a:gd name="connsiteX0" fmla="*/ 0 w 385070"/>
              <a:gd name="connsiteY0" fmla="*/ 104337 h 255947"/>
              <a:gd name="connsiteX1" fmla="*/ 33165 w 385070"/>
              <a:gd name="connsiteY1" fmla="*/ 232258 h 255947"/>
              <a:gd name="connsiteX2" fmla="*/ 108970 w 385070"/>
              <a:gd name="connsiteY2" fmla="*/ 208569 h 255947"/>
              <a:gd name="connsiteX3" fmla="*/ 108970 w 385070"/>
              <a:gd name="connsiteY3" fmla="*/ 208569 h 255947"/>
              <a:gd name="connsiteX4" fmla="*/ 146873 w 385070"/>
              <a:gd name="connsiteY4" fmla="*/ 222783 h 255947"/>
              <a:gd name="connsiteX5" fmla="*/ 175300 w 385070"/>
              <a:gd name="connsiteY5" fmla="*/ 241734 h 255947"/>
              <a:gd name="connsiteX6" fmla="*/ 198989 w 385070"/>
              <a:gd name="connsiteY6" fmla="*/ 246472 h 255947"/>
              <a:gd name="connsiteX7" fmla="*/ 213202 w 385070"/>
              <a:gd name="connsiteY7" fmla="*/ 251210 h 255947"/>
              <a:gd name="connsiteX8" fmla="*/ 232154 w 385070"/>
              <a:gd name="connsiteY8" fmla="*/ 255947 h 255947"/>
              <a:gd name="connsiteX9" fmla="*/ 279532 w 385070"/>
              <a:gd name="connsiteY9" fmla="*/ 251210 h 255947"/>
              <a:gd name="connsiteX10" fmla="*/ 284270 w 385070"/>
              <a:gd name="connsiteY10" fmla="*/ 236996 h 255947"/>
              <a:gd name="connsiteX11" fmla="*/ 274794 w 385070"/>
              <a:gd name="connsiteY11" fmla="*/ 142240 h 255947"/>
              <a:gd name="connsiteX12" fmla="*/ 279532 w 385070"/>
              <a:gd name="connsiteY12" fmla="*/ 118551 h 255947"/>
              <a:gd name="connsiteX13" fmla="*/ 293745 w 385070"/>
              <a:gd name="connsiteY13" fmla="*/ 109075 h 255947"/>
              <a:gd name="connsiteX14" fmla="*/ 307959 w 385070"/>
              <a:gd name="connsiteY14" fmla="*/ 94861 h 255947"/>
              <a:gd name="connsiteX15" fmla="*/ 350599 w 385070"/>
              <a:gd name="connsiteY15" fmla="*/ 85386 h 255947"/>
              <a:gd name="connsiteX16" fmla="*/ 383764 w 385070"/>
              <a:gd name="connsiteY16" fmla="*/ 66434 h 255947"/>
              <a:gd name="connsiteX17" fmla="*/ 355337 w 385070"/>
              <a:gd name="connsiteY17" fmla="*/ 28532 h 255947"/>
              <a:gd name="connsiteX18" fmla="*/ 326910 w 385070"/>
              <a:gd name="connsiteY18" fmla="*/ 19056 h 255947"/>
              <a:gd name="connsiteX19" fmla="*/ 265318 w 385070"/>
              <a:gd name="connsiteY19" fmla="*/ 9581 h 255947"/>
              <a:gd name="connsiteX20" fmla="*/ 246367 w 385070"/>
              <a:gd name="connsiteY20" fmla="*/ 4843 h 255947"/>
              <a:gd name="connsiteX21" fmla="*/ 232154 w 385070"/>
              <a:gd name="connsiteY21" fmla="*/ 105 h 255947"/>
              <a:gd name="connsiteX22" fmla="*/ 217940 w 385070"/>
              <a:gd name="connsiteY22" fmla="*/ 9581 h 255947"/>
              <a:gd name="connsiteX23" fmla="*/ 184775 w 385070"/>
              <a:gd name="connsiteY23" fmla="*/ 28532 h 255947"/>
              <a:gd name="connsiteX24" fmla="*/ 170562 w 385070"/>
              <a:gd name="connsiteY24" fmla="*/ 42745 h 255947"/>
              <a:gd name="connsiteX25" fmla="*/ 161086 w 385070"/>
              <a:gd name="connsiteY25" fmla="*/ 66434 h 255947"/>
              <a:gd name="connsiteX26" fmla="*/ 151611 w 385070"/>
              <a:gd name="connsiteY26" fmla="*/ 80648 h 255947"/>
              <a:gd name="connsiteX27" fmla="*/ 146873 w 385070"/>
              <a:gd name="connsiteY27" fmla="*/ 104337 h 255947"/>
              <a:gd name="connsiteX28" fmla="*/ 132659 w 385070"/>
              <a:gd name="connsiteY28" fmla="*/ 109075 h 255947"/>
              <a:gd name="connsiteX29" fmla="*/ 0 w 385070"/>
              <a:gd name="connsiteY29" fmla="*/ 104337 h 255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85070" h="255947">
                <a:moveTo>
                  <a:pt x="0" y="104337"/>
                </a:moveTo>
                <a:lnTo>
                  <a:pt x="33165" y="232258"/>
                </a:lnTo>
                <a:lnTo>
                  <a:pt x="108970" y="208569"/>
                </a:lnTo>
                <a:lnTo>
                  <a:pt x="108970" y="208569"/>
                </a:lnTo>
                <a:cubicBezTo>
                  <a:pt x="121604" y="213307"/>
                  <a:pt x="134804" y="216749"/>
                  <a:pt x="146873" y="222783"/>
                </a:cubicBezTo>
                <a:cubicBezTo>
                  <a:pt x="157059" y="227876"/>
                  <a:pt x="164133" y="239500"/>
                  <a:pt x="175300" y="241734"/>
                </a:cubicBezTo>
                <a:cubicBezTo>
                  <a:pt x="183196" y="243313"/>
                  <a:pt x="191177" y="244519"/>
                  <a:pt x="198989" y="246472"/>
                </a:cubicBezTo>
                <a:cubicBezTo>
                  <a:pt x="203834" y="247683"/>
                  <a:pt x="208400" y="249838"/>
                  <a:pt x="213202" y="251210"/>
                </a:cubicBezTo>
                <a:cubicBezTo>
                  <a:pt x="219463" y="252999"/>
                  <a:pt x="225837" y="254368"/>
                  <a:pt x="232154" y="255947"/>
                </a:cubicBezTo>
                <a:cubicBezTo>
                  <a:pt x="247947" y="254368"/>
                  <a:pt x="264616" y="256634"/>
                  <a:pt x="279532" y="251210"/>
                </a:cubicBezTo>
                <a:cubicBezTo>
                  <a:pt x="284226" y="249503"/>
                  <a:pt x="284270" y="241990"/>
                  <a:pt x="284270" y="236996"/>
                </a:cubicBezTo>
                <a:cubicBezTo>
                  <a:pt x="284270" y="213814"/>
                  <a:pt x="278011" y="167973"/>
                  <a:pt x="274794" y="142240"/>
                </a:cubicBezTo>
                <a:cubicBezTo>
                  <a:pt x="276373" y="134344"/>
                  <a:pt x="275537" y="125543"/>
                  <a:pt x="279532" y="118551"/>
                </a:cubicBezTo>
                <a:cubicBezTo>
                  <a:pt x="282357" y="113607"/>
                  <a:pt x="289371" y="112720"/>
                  <a:pt x="293745" y="109075"/>
                </a:cubicBezTo>
                <a:cubicBezTo>
                  <a:pt x="298892" y="104785"/>
                  <a:pt x="302141" y="98185"/>
                  <a:pt x="307959" y="94861"/>
                </a:cubicBezTo>
                <a:cubicBezTo>
                  <a:pt x="311559" y="92804"/>
                  <a:pt x="349172" y="85671"/>
                  <a:pt x="350599" y="85386"/>
                </a:cubicBezTo>
                <a:cubicBezTo>
                  <a:pt x="351109" y="85131"/>
                  <a:pt x="382648" y="70341"/>
                  <a:pt x="383764" y="66434"/>
                </a:cubicBezTo>
                <a:cubicBezTo>
                  <a:pt x="390301" y="43552"/>
                  <a:pt x="370972" y="35639"/>
                  <a:pt x="355337" y="28532"/>
                </a:cubicBezTo>
                <a:cubicBezTo>
                  <a:pt x="346244" y="24399"/>
                  <a:pt x="336386" y="22215"/>
                  <a:pt x="326910" y="19056"/>
                </a:cubicBezTo>
                <a:cubicBezTo>
                  <a:pt x="297639" y="9298"/>
                  <a:pt x="317669" y="14815"/>
                  <a:pt x="265318" y="9581"/>
                </a:cubicBezTo>
                <a:cubicBezTo>
                  <a:pt x="259001" y="8002"/>
                  <a:pt x="252628" y="6632"/>
                  <a:pt x="246367" y="4843"/>
                </a:cubicBezTo>
                <a:cubicBezTo>
                  <a:pt x="241565" y="3471"/>
                  <a:pt x="237080" y="-716"/>
                  <a:pt x="232154" y="105"/>
                </a:cubicBezTo>
                <a:cubicBezTo>
                  <a:pt x="226537" y="1041"/>
                  <a:pt x="222574" y="6271"/>
                  <a:pt x="217940" y="9581"/>
                </a:cubicBezTo>
                <a:cubicBezTo>
                  <a:pt x="192843" y="27508"/>
                  <a:pt x="207840" y="20844"/>
                  <a:pt x="184775" y="28532"/>
                </a:cubicBezTo>
                <a:cubicBezTo>
                  <a:pt x="180037" y="33270"/>
                  <a:pt x="174113" y="37063"/>
                  <a:pt x="170562" y="42745"/>
                </a:cubicBezTo>
                <a:cubicBezTo>
                  <a:pt x="166055" y="49957"/>
                  <a:pt x="164889" y="58827"/>
                  <a:pt x="161086" y="66434"/>
                </a:cubicBezTo>
                <a:cubicBezTo>
                  <a:pt x="158540" y="71527"/>
                  <a:pt x="154769" y="75910"/>
                  <a:pt x="151611" y="80648"/>
                </a:cubicBezTo>
                <a:cubicBezTo>
                  <a:pt x="150032" y="88544"/>
                  <a:pt x="151340" y="97637"/>
                  <a:pt x="146873" y="104337"/>
                </a:cubicBezTo>
                <a:cubicBezTo>
                  <a:pt x="144103" y="108492"/>
                  <a:pt x="137651" y="108928"/>
                  <a:pt x="132659" y="109075"/>
                </a:cubicBezTo>
                <a:cubicBezTo>
                  <a:pt x="83723" y="110514"/>
                  <a:pt x="34744" y="109075"/>
                  <a:pt x="0" y="104337"/>
                </a:cubicBezTo>
                <a:close/>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pic>
        <p:nvPicPr>
          <p:cNvPr id="12" name="Grafik 11" descr="Ein Bild, das Karte enthält.&#10;&#10;Automatisch generierte Beschreibung">
            <a:extLst>
              <a:ext uri="{FF2B5EF4-FFF2-40B4-BE49-F238E27FC236}">
                <a16:creationId xmlns:a16="http://schemas.microsoft.com/office/drawing/2014/main" id="{85166515-72D9-C4A0-F232-DF413AE0EC8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bwMode="auto">
          <a:xfrm>
            <a:off x="7464455" y="2342640"/>
            <a:ext cx="1377381" cy="1590416"/>
          </a:xfrm>
          <a:prstGeom prst="rect">
            <a:avLst/>
          </a:prstGeom>
          <a:ln>
            <a:noFill/>
          </a:ln>
          <a:extLst>
            <a:ext uri="{53640926-AAD7-44D8-BBD7-CCE9431645EC}">
              <a14:shadowObscured xmlns:a14="http://schemas.microsoft.com/office/drawing/2010/main"/>
            </a:ext>
          </a:extLst>
        </p:spPr>
      </p:pic>
      <p:sp>
        <p:nvSpPr>
          <p:cNvPr id="17" name="Fußzeilenplatzhalter 1">
            <a:extLst>
              <a:ext uri="{FF2B5EF4-FFF2-40B4-BE49-F238E27FC236}">
                <a16:creationId xmlns:a16="http://schemas.microsoft.com/office/drawing/2014/main" id="{657CCA90-85D3-B4B8-7ED7-1A0119A69B27}"/>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18" name="Foliennummernplatzhalter 4">
            <a:extLst>
              <a:ext uri="{FF2B5EF4-FFF2-40B4-BE49-F238E27FC236}">
                <a16:creationId xmlns:a16="http://schemas.microsoft.com/office/drawing/2014/main" id="{7BE3E7A8-02A2-9918-A759-27230E705144}"/>
              </a:ext>
            </a:extLst>
          </p:cNvPr>
          <p:cNvSpPr>
            <a:spLocks noGrp="1"/>
          </p:cNvSpPr>
          <p:nvPr>
            <p:ph type="sldNum" sz="quarter" idx="4"/>
          </p:nvPr>
        </p:nvSpPr>
        <p:spPr>
          <a:xfrm>
            <a:off x="8028384" y="6368928"/>
            <a:ext cx="486966" cy="360000"/>
          </a:xfrm>
        </p:spPr>
        <p:txBody>
          <a:bodyPr/>
          <a:lstStyle/>
          <a:p>
            <a:fld id="{8543D2B0-58C7-4711-8976-E7A128C2074B}" type="slidenum">
              <a:rPr lang="de-CH" smtClean="0"/>
              <a:t>62</a:t>
            </a:fld>
            <a:endParaRPr lang="de-CH" dirty="0"/>
          </a:p>
        </p:txBody>
      </p:sp>
      <p:sp>
        <p:nvSpPr>
          <p:cNvPr id="2" name="Titel 1">
            <a:extLst>
              <a:ext uri="{FF2B5EF4-FFF2-40B4-BE49-F238E27FC236}">
                <a16:creationId xmlns:a16="http://schemas.microsoft.com/office/drawing/2014/main" id="{2322AF61-539D-8AB4-07D6-2BA522236472}"/>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126354904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C2386FCE-CC96-5ADF-81F9-FD913705934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55610" y="2206365"/>
            <a:ext cx="5175195" cy="3428057"/>
          </a:xfrm>
          <a:prstGeom prst="rect">
            <a:avLst/>
          </a:prstGeom>
        </p:spPr>
      </p:pic>
      <p:sp>
        <p:nvSpPr>
          <p:cNvPr id="6" name="Textfeld 5">
            <a:extLst>
              <a:ext uri="{FF2B5EF4-FFF2-40B4-BE49-F238E27FC236}">
                <a16:creationId xmlns:a16="http://schemas.microsoft.com/office/drawing/2014/main" id="{9D7814CA-C68A-41CA-BA79-E47CC99B5387}"/>
              </a:ext>
            </a:extLst>
          </p:cNvPr>
          <p:cNvSpPr txBox="1"/>
          <p:nvPr/>
        </p:nvSpPr>
        <p:spPr>
          <a:xfrm>
            <a:off x="7583007" y="5373216"/>
            <a:ext cx="1252955" cy="184666"/>
          </a:xfrm>
          <a:prstGeom prst="rect">
            <a:avLst/>
          </a:prstGeom>
          <a:solidFill>
            <a:schemeClr val="bg1"/>
          </a:solidFill>
          <a:ln>
            <a:solidFill>
              <a:schemeClr val="tx1"/>
            </a:solidFill>
          </a:ln>
        </p:spPr>
        <p:txBody>
          <a:bodyPr wrap="square" rtlCol="0">
            <a:spAutoFit/>
          </a:bodyPr>
          <a:lstStyle/>
          <a:p>
            <a:r>
              <a:rPr lang="en-US" sz="600" dirty="0"/>
              <a:t>Quelle: https://map.geo.admin.ch</a:t>
            </a:r>
            <a:endParaRPr lang="de-CH" sz="600" dirty="0"/>
          </a:p>
        </p:txBody>
      </p:sp>
      <p:sp>
        <p:nvSpPr>
          <p:cNvPr id="7" name="TextBox 6"/>
          <p:cNvSpPr txBox="1"/>
          <p:nvPr/>
        </p:nvSpPr>
        <p:spPr>
          <a:xfrm>
            <a:off x="603209" y="1340768"/>
            <a:ext cx="3211091" cy="4523867"/>
          </a:xfrm>
          <a:prstGeom prst="rect">
            <a:avLst/>
          </a:prstGeom>
          <a:noFill/>
        </p:spPr>
        <p:txBody>
          <a:bodyPr wrap="square" rtlCol="0">
            <a:spAutoFit/>
          </a:bodyPr>
          <a:lstStyle/>
          <a:p>
            <a:pPr>
              <a:lnSpc>
                <a:spcPct val="120000"/>
              </a:lnSpc>
            </a:pPr>
            <a:r>
              <a:rPr lang="de-CH" sz="2200" dirty="0">
                <a:latin typeface="Arial" panose="020B0604020202020204" pitchFamily="34" charset="0"/>
                <a:cs typeface="Arial" panose="020B0604020202020204" pitchFamily="34" charset="0"/>
              </a:rPr>
              <a:t>Beispiel fiktiver Betrieb in Othmarsingen</a:t>
            </a:r>
          </a:p>
          <a:p>
            <a:pPr>
              <a:lnSpc>
                <a:spcPct val="120000"/>
              </a:lnSpc>
            </a:pPr>
            <a:endParaRPr lang="de-CH" sz="1400" dirty="0">
              <a:latin typeface="Arial" panose="020B0604020202020204" pitchFamily="34" charset="0"/>
              <a:cs typeface="Arial" panose="020B0604020202020204" pitchFamily="34" charset="0"/>
            </a:endParaRPr>
          </a:p>
          <a:p>
            <a:pPr>
              <a:lnSpc>
                <a:spcPct val="120000"/>
              </a:lnSpc>
            </a:pPr>
            <a:r>
              <a:rPr lang="de-CH" sz="2200" dirty="0">
                <a:latin typeface="Arial" panose="020B0604020202020204" pitchFamily="34" charset="0"/>
                <a:cs typeface="Arial" panose="020B0604020202020204" pitchFamily="34" charset="0"/>
              </a:rPr>
              <a:t>Lebensraumpotential der Flächen anhand geschichtlicher Analyse.</a:t>
            </a:r>
          </a:p>
          <a:p>
            <a:pPr>
              <a:lnSpc>
                <a:spcPct val="120000"/>
              </a:lnSpc>
            </a:pPr>
            <a:r>
              <a:rPr lang="de-CH" sz="2200" b="1" dirty="0">
                <a:solidFill>
                  <a:srgbClr val="FF0000"/>
                </a:solidFill>
                <a:latin typeface="Arial" panose="020B0604020202020204" pitchFamily="34" charset="0"/>
                <a:cs typeface="Arial" panose="020B0604020202020204" pitchFamily="34" charset="0"/>
              </a:rPr>
              <a:t>Mit ein bisschen Übung steht man auf der Betriebsfläche und man sieht das vor dem inneren Auge.</a:t>
            </a:r>
          </a:p>
        </p:txBody>
      </p:sp>
      <p:sp>
        <p:nvSpPr>
          <p:cNvPr id="10" name="Freihandform: Form 9">
            <a:extLst>
              <a:ext uri="{FF2B5EF4-FFF2-40B4-BE49-F238E27FC236}">
                <a16:creationId xmlns:a16="http://schemas.microsoft.com/office/drawing/2014/main" id="{8EAC65FE-4A18-1F41-46E0-1C28D6480B7B}"/>
              </a:ext>
            </a:extLst>
          </p:cNvPr>
          <p:cNvSpPr/>
          <p:nvPr/>
        </p:nvSpPr>
        <p:spPr>
          <a:xfrm>
            <a:off x="6400800" y="4098718"/>
            <a:ext cx="160824" cy="216313"/>
          </a:xfrm>
          <a:custGeom>
            <a:avLst/>
            <a:gdLst>
              <a:gd name="connsiteX0" fmla="*/ 0 w 160824"/>
              <a:gd name="connsiteY0" fmla="*/ 18379 h 216313"/>
              <a:gd name="connsiteX1" fmla="*/ 0 w 160824"/>
              <a:gd name="connsiteY1" fmla="*/ 18379 h 216313"/>
              <a:gd name="connsiteX2" fmla="*/ 36760 w 160824"/>
              <a:gd name="connsiteY2" fmla="*/ 4595 h 216313"/>
              <a:gd name="connsiteX3" fmla="*/ 50545 w 160824"/>
              <a:gd name="connsiteY3" fmla="*/ 0 h 216313"/>
              <a:gd name="connsiteX4" fmla="*/ 73520 w 160824"/>
              <a:gd name="connsiteY4" fmla="*/ 4595 h 216313"/>
              <a:gd name="connsiteX5" fmla="*/ 78115 w 160824"/>
              <a:gd name="connsiteY5" fmla="*/ 18379 h 216313"/>
              <a:gd name="connsiteX6" fmla="*/ 101089 w 160824"/>
              <a:gd name="connsiteY6" fmla="*/ 45949 h 216313"/>
              <a:gd name="connsiteX7" fmla="*/ 105684 w 160824"/>
              <a:gd name="connsiteY7" fmla="*/ 101089 h 216313"/>
              <a:gd name="connsiteX8" fmla="*/ 110279 w 160824"/>
              <a:gd name="connsiteY8" fmla="*/ 124064 h 216313"/>
              <a:gd name="connsiteX9" fmla="*/ 142444 w 160824"/>
              <a:gd name="connsiteY9" fmla="*/ 156229 h 216313"/>
              <a:gd name="connsiteX10" fmla="*/ 160824 w 160824"/>
              <a:gd name="connsiteY10" fmla="*/ 160824 h 216313"/>
              <a:gd name="connsiteX11" fmla="*/ 156229 w 160824"/>
              <a:gd name="connsiteY11" fmla="*/ 188394 h 216313"/>
              <a:gd name="connsiteX12" fmla="*/ 128659 w 160824"/>
              <a:gd name="connsiteY12" fmla="*/ 192989 h 216313"/>
              <a:gd name="connsiteX13" fmla="*/ 101089 w 160824"/>
              <a:gd name="connsiteY13" fmla="*/ 202178 h 216313"/>
              <a:gd name="connsiteX14" fmla="*/ 78115 w 160824"/>
              <a:gd name="connsiteY14" fmla="*/ 215963 h 216313"/>
              <a:gd name="connsiteX15" fmla="*/ 78115 w 160824"/>
              <a:gd name="connsiteY15" fmla="*/ 215963 h 216313"/>
              <a:gd name="connsiteX16" fmla="*/ 0 w 160824"/>
              <a:gd name="connsiteY16" fmla="*/ 18379 h 216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0824" h="216313">
                <a:moveTo>
                  <a:pt x="0" y="18379"/>
                </a:moveTo>
                <a:lnTo>
                  <a:pt x="0" y="18379"/>
                </a:lnTo>
                <a:lnTo>
                  <a:pt x="36760" y="4595"/>
                </a:lnTo>
                <a:cubicBezTo>
                  <a:pt x="41312" y="2940"/>
                  <a:pt x="45701" y="0"/>
                  <a:pt x="50545" y="0"/>
                </a:cubicBezTo>
                <a:cubicBezTo>
                  <a:pt x="58355" y="0"/>
                  <a:pt x="65862" y="3063"/>
                  <a:pt x="73520" y="4595"/>
                </a:cubicBezTo>
                <a:cubicBezTo>
                  <a:pt x="75052" y="9190"/>
                  <a:pt x="75949" y="14047"/>
                  <a:pt x="78115" y="18379"/>
                </a:cubicBezTo>
                <a:cubicBezTo>
                  <a:pt x="84512" y="31173"/>
                  <a:pt x="90927" y="35787"/>
                  <a:pt x="101089" y="45949"/>
                </a:cubicBezTo>
                <a:cubicBezTo>
                  <a:pt x="102621" y="64329"/>
                  <a:pt x="103529" y="82772"/>
                  <a:pt x="105684" y="101089"/>
                </a:cubicBezTo>
                <a:cubicBezTo>
                  <a:pt x="106597" y="108846"/>
                  <a:pt x="105947" y="117566"/>
                  <a:pt x="110279" y="124064"/>
                </a:cubicBezTo>
                <a:cubicBezTo>
                  <a:pt x="118690" y="136680"/>
                  <a:pt x="127734" y="152551"/>
                  <a:pt x="142444" y="156229"/>
                </a:cubicBezTo>
                <a:lnTo>
                  <a:pt x="160824" y="160824"/>
                </a:lnTo>
                <a:cubicBezTo>
                  <a:pt x="159292" y="170014"/>
                  <a:pt x="162817" y="181806"/>
                  <a:pt x="156229" y="188394"/>
                </a:cubicBezTo>
                <a:cubicBezTo>
                  <a:pt x="149641" y="194982"/>
                  <a:pt x="137698" y="190730"/>
                  <a:pt x="128659" y="192989"/>
                </a:cubicBezTo>
                <a:cubicBezTo>
                  <a:pt x="119261" y="195338"/>
                  <a:pt x="101089" y="202178"/>
                  <a:pt x="101089" y="202178"/>
                </a:cubicBezTo>
                <a:cubicBezTo>
                  <a:pt x="89350" y="219786"/>
                  <a:pt x="97422" y="215963"/>
                  <a:pt x="78115" y="215963"/>
                </a:cubicBezTo>
                <a:lnTo>
                  <a:pt x="78115" y="215963"/>
                </a:lnTo>
                <a:lnTo>
                  <a:pt x="0" y="18379"/>
                </a:lnTo>
                <a:close/>
              </a:path>
            </a:pathLst>
          </a:custGeom>
          <a:solidFill>
            <a:srgbClr val="00B05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1" name="Freihandform: Form 10">
            <a:extLst>
              <a:ext uri="{FF2B5EF4-FFF2-40B4-BE49-F238E27FC236}">
                <a16:creationId xmlns:a16="http://schemas.microsoft.com/office/drawing/2014/main" id="{B21E7F95-6230-90D6-824B-2BF6D11A119B}"/>
              </a:ext>
            </a:extLst>
          </p:cNvPr>
          <p:cNvSpPr/>
          <p:nvPr/>
        </p:nvSpPr>
        <p:spPr>
          <a:xfrm>
            <a:off x="6464708" y="3312412"/>
            <a:ext cx="124513" cy="77656"/>
          </a:xfrm>
          <a:custGeom>
            <a:avLst/>
            <a:gdLst>
              <a:gd name="connsiteX0" fmla="*/ 23397 w 124513"/>
              <a:gd name="connsiteY0" fmla="*/ 74084 h 77656"/>
              <a:gd name="connsiteX1" fmla="*/ 23397 w 124513"/>
              <a:gd name="connsiteY1" fmla="*/ 74084 h 77656"/>
              <a:gd name="connsiteX2" fmla="*/ 422 w 124513"/>
              <a:gd name="connsiteY2" fmla="*/ 41920 h 77656"/>
              <a:gd name="connsiteX3" fmla="*/ 37181 w 124513"/>
              <a:gd name="connsiteY3" fmla="*/ 23540 h 77656"/>
              <a:gd name="connsiteX4" fmla="*/ 50966 w 124513"/>
              <a:gd name="connsiteY4" fmla="*/ 14350 h 77656"/>
              <a:gd name="connsiteX5" fmla="*/ 60156 w 124513"/>
              <a:gd name="connsiteY5" fmla="*/ 565 h 77656"/>
              <a:gd name="connsiteX6" fmla="*/ 83131 w 124513"/>
              <a:gd name="connsiteY6" fmla="*/ 5160 h 77656"/>
              <a:gd name="connsiteX7" fmla="*/ 106106 w 124513"/>
              <a:gd name="connsiteY7" fmla="*/ 14350 h 77656"/>
              <a:gd name="connsiteX8" fmla="*/ 119891 w 124513"/>
              <a:gd name="connsiteY8" fmla="*/ 18945 h 77656"/>
              <a:gd name="connsiteX9" fmla="*/ 124486 w 124513"/>
              <a:gd name="connsiteY9" fmla="*/ 32730 h 77656"/>
              <a:gd name="connsiteX10" fmla="*/ 23397 w 124513"/>
              <a:gd name="connsiteY10" fmla="*/ 74084 h 77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513" h="77656">
                <a:moveTo>
                  <a:pt x="23397" y="74084"/>
                </a:moveTo>
                <a:lnTo>
                  <a:pt x="23397" y="74084"/>
                </a:lnTo>
                <a:cubicBezTo>
                  <a:pt x="15739" y="63363"/>
                  <a:pt x="-3045" y="54631"/>
                  <a:pt x="422" y="41920"/>
                </a:cubicBezTo>
                <a:cubicBezTo>
                  <a:pt x="4026" y="28703"/>
                  <a:pt x="25782" y="31139"/>
                  <a:pt x="37181" y="23540"/>
                </a:cubicBezTo>
                <a:lnTo>
                  <a:pt x="50966" y="14350"/>
                </a:lnTo>
                <a:cubicBezTo>
                  <a:pt x="54029" y="9755"/>
                  <a:pt x="54846" y="2082"/>
                  <a:pt x="60156" y="565"/>
                </a:cubicBezTo>
                <a:cubicBezTo>
                  <a:pt x="67666" y="-1581"/>
                  <a:pt x="75650" y="2916"/>
                  <a:pt x="83131" y="5160"/>
                </a:cubicBezTo>
                <a:cubicBezTo>
                  <a:pt x="91031" y="7530"/>
                  <a:pt x="98383" y="11454"/>
                  <a:pt x="106106" y="14350"/>
                </a:cubicBezTo>
                <a:cubicBezTo>
                  <a:pt x="110641" y="16051"/>
                  <a:pt x="115296" y="17413"/>
                  <a:pt x="119891" y="18945"/>
                </a:cubicBezTo>
                <a:cubicBezTo>
                  <a:pt x="121423" y="23540"/>
                  <a:pt x="124857" y="27901"/>
                  <a:pt x="124486" y="32730"/>
                </a:cubicBezTo>
                <a:cubicBezTo>
                  <a:pt x="118987" y="104212"/>
                  <a:pt x="40245" y="67192"/>
                  <a:pt x="23397" y="74084"/>
                </a:cubicBezTo>
                <a:close/>
              </a:path>
            </a:pathLst>
          </a:custGeom>
          <a:solidFill>
            <a:srgbClr val="FF00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3" name="Freihandform: Form 12">
            <a:extLst>
              <a:ext uri="{FF2B5EF4-FFF2-40B4-BE49-F238E27FC236}">
                <a16:creationId xmlns:a16="http://schemas.microsoft.com/office/drawing/2014/main" id="{8CBF2E67-3E33-97ED-D5B2-2FC382C177BB}"/>
              </a:ext>
            </a:extLst>
          </p:cNvPr>
          <p:cNvSpPr/>
          <p:nvPr/>
        </p:nvSpPr>
        <p:spPr>
          <a:xfrm>
            <a:off x="5510213" y="4429125"/>
            <a:ext cx="424841" cy="452757"/>
          </a:xfrm>
          <a:custGeom>
            <a:avLst/>
            <a:gdLst>
              <a:gd name="connsiteX0" fmla="*/ 0 w 424841"/>
              <a:gd name="connsiteY0" fmla="*/ 88106 h 452757"/>
              <a:gd name="connsiteX1" fmla="*/ 0 w 424841"/>
              <a:gd name="connsiteY1" fmla="*/ 88106 h 452757"/>
              <a:gd name="connsiteX2" fmla="*/ 4762 w 424841"/>
              <a:gd name="connsiteY2" fmla="*/ 128588 h 452757"/>
              <a:gd name="connsiteX3" fmla="*/ 9525 w 424841"/>
              <a:gd name="connsiteY3" fmla="*/ 161925 h 452757"/>
              <a:gd name="connsiteX4" fmla="*/ 14287 w 424841"/>
              <a:gd name="connsiteY4" fmla="*/ 176213 h 452757"/>
              <a:gd name="connsiteX5" fmla="*/ 16668 w 424841"/>
              <a:gd name="connsiteY5" fmla="*/ 185738 h 452757"/>
              <a:gd name="connsiteX6" fmla="*/ 21431 w 424841"/>
              <a:gd name="connsiteY6" fmla="*/ 209550 h 452757"/>
              <a:gd name="connsiteX7" fmla="*/ 16668 w 424841"/>
              <a:gd name="connsiteY7" fmla="*/ 230981 h 452757"/>
              <a:gd name="connsiteX8" fmla="*/ 14287 w 424841"/>
              <a:gd name="connsiteY8" fmla="*/ 240506 h 452757"/>
              <a:gd name="connsiteX9" fmla="*/ 11906 w 424841"/>
              <a:gd name="connsiteY9" fmla="*/ 252413 h 452757"/>
              <a:gd name="connsiteX10" fmla="*/ 38100 w 424841"/>
              <a:gd name="connsiteY10" fmla="*/ 257175 h 452757"/>
              <a:gd name="connsiteX11" fmla="*/ 45243 w 424841"/>
              <a:gd name="connsiteY11" fmla="*/ 250031 h 452757"/>
              <a:gd name="connsiteX12" fmla="*/ 52387 w 424841"/>
              <a:gd name="connsiteY12" fmla="*/ 247650 h 452757"/>
              <a:gd name="connsiteX13" fmla="*/ 59531 w 424841"/>
              <a:gd name="connsiteY13" fmla="*/ 242888 h 452757"/>
              <a:gd name="connsiteX14" fmla="*/ 80962 w 424841"/>
              <a:gd name="connsiteY14" fmla="*/ 235744 h 452757"/>
              <a:gd name="connsiteX15" fmla="*/ 100012 w 424841"/>
              <a:gd name="connsiteY15" fmla="*/ 233363 h 452757"/>
              <a:gd name="connsiteX16" fmla="*/ 104775 w 424841"/>
              <a:gd name="connsiteY16" fmla="*/ 261938 h 452757"/>
              <a:gd name="connsiteX17" fmla="*/ 107156 w 424841"/>
              <a:gd name="connsiteY17" fmla="*/ 276225 h 452757"/>
              <a:gd name="connsiteX18" fmla="*/ 111918 w 424841"/>
              <a:gd name="connsiteY18" fmla="*/ 283369 h 452757"/>
              <a:gd name="connsiteX19" fmla="*/ 119062 w 424841"/>
              <a:gd name="connsiteY19" fmla="*/ 321469 h 452757"/>
              <a:gd name="connsiteX20" fmla="*/ 121443 w 424841"/>
              <a:gd name="connsiteY20" fmla="*/ 330994 h 452757"/>
              <a:gd name="connsiteX21" fmla="*/ 126206 w 424841"/>
              <a:gd name="connsiteY21" fmla="*/ 364331 h 452757"/>
              <a:gd name="connsiteX22" fmla="*/ 140493 w 424841"/>
              <a:gd name="connsiteY22" fmla="*/ 397669 h 452757"/>
              <a:gd name="connsiteX23" fmla="*/ 150018 w 424841"/>
              <a:gd name="connsiteY23" fmla="*/ 419100 h 452757"/>
              <a:gd name="connsiteX24" fmla="*/ 161925 w 424841"/>
              <a:gd name="connsiteY24" fmla="*/ 442913 h 452757"/>
              <a:gd name="connsiteX25" fmla="*/ 164306 w 424841"/>
              <a:gd name="connsiteY25" fmla="*/ 452438 h 452757"/>
              <a:gd name="connsiteX26" fmla="*/ 178593 w 424841"/>
              <a:gd name="connsiteY26" fmla="*/ 447675 h 452757"/>
              <a:gd name="connsiteX27" fmla="*/ 223837 w 424841"/>
              <a:gd name="connsiteY27" fmla="*/ 423863 h 452757"/>
              <a:gd name="connsiteX28" fmla="*/ 247650 w 424841"/>
              <a:gd name="connsiteY28" fmla="*/ 414338 h 452757"/>
              <a:gd name="connsiteX29" fmla="*/ 257175 w 424841"/>
              <a:gd name="connsiteY29" fmla="*/ 409575 h 452757"/>
              <a:gd name="connsiteX30" fmla="*/ 271462 w 424841"/>
              <a:gd name="connsiteY30" fmla="*/ 407194 h 452757"/>
              <a:gd name="connsiteX31" fmla="*/ 278606 w 424841"/>
              <a:gd name="connsiteY31" fmla="*/ 404813 h 452757"/>
              <a:gd name="connsiteX32" fmla="*/ 302418 w 424841"/>
              <a:gd name="connsiteY32" fmla="*/ 402431 h 452757"/>
              <a:gd name="connsiteX33" fmla="*/ 314325 w 424841"/>
              <a:gd name="connsiteY33" fmla="*/ 400050 h 452757"/>
              <a:gd name="connsiteX34" fmla="*/ 359568 w 424841"/>
              <a:gd name="connsiteY34" fmla="*/ 397669 h 452757"/>
              <a:gd name="connsiteX35" fmla="*/ 381000 w 424841"/>
              <a:gd name="connsiteY35" fmla="*/ 392906 h 452757"/>
              <a:gd name="connsiteX36" fmla="*/ 390525 w 424841"/>
              <a:gd name="connsiteY36" fmla="*/ 383381 h 452757"/>
              <a:gd name="connsiteX37" fmla="*/ 409575 w 424841"/>
              <a:gd name="connsiteY37" fmla="*/ 378619 h 452757"/>
              <a:gd name="connsiteX38" fmla="*/ 414337 w 424841"/>
              <a:gd name="connsiteY38" fmla="*/ 295275 h 452757"/>
              <a:gd name="connsiteX39" fmla="*/ 411956 w 424841"/>
              <a:gd name="connsiteY39" fmla="*/ 278606 h 452757"/>
              <a:gd name="connsiteX40" fmla="*/ 404812 w 424841"/>
              <a:gd name="connsiteY40" fmla="*/ 259556 h 452757"/>
              <a:gd name="connsiteX41" fmla="*/ 400050 w 424841"/>
              <a:gd name="connsiteY41" fmla="*/ 233363 h 452757"/>
              <a:gd name="connsiteX42" fmla="*/ 397668 w 424841"/>
              <a:gd name="connsiteY42" fmla="*/ 221456 h 452757"/>
              <a:gd name="connsiteX43" fmla="*/ 395287 w 424841"/>
              <a:gd name="connsiteY43" fmla="*/ 202406 h 452757"/>
              <a:gd name="connsiteX44" fmla="*/ 392906 w 424841"/>
              <a:gd name="connsiteY44" fmla="*/ 195263 h 452757"/>
              <a:gd name="connsiteX45" fmla="*/ 390525 w 424841"/>
              <a:gd name="connsiteY45" fmla="*/ 183356 h 452757"/>
              <a:gd name="connsiteX46" fmla="*/ 392906 w 424841"/>
              <a:gd name="connsiteY46" fmla="*/ 47625 h 452757"/>
              <a:gd name="connsiteX47" fmla="*/ 395287 w 424841"/>
              <a:gd name="connsiteY47" fmla="*/ 40481 h 452757"/>
              <a:gd name="connsiteX48" fmla="*/ 397668 w 424841"/>
              <a:gd name="connsiteY48" fmla="*/ 21431 h 452757"/>
              <a:gd name="connsiteX49" fmla="*/ 402431 w 424841"/>
              <a:gd name="connsiteY49" fmla="*/ 2381 h 452757"/>
              <a:gd name="connsiteX50" fmla="*/ 392906 w 424841"/>
              <a:gd name="connsiteY50" fmla="*/ 0 h 452757"/>
              <a:gd name="connsiteX51" fmla="*/ 364331 w 424841"/>
              <a:gd name="connsiteY51" fmla="*/ 4763 h 452757"/>
              <a:gd name="connsiteX52" fmla="*/ 357187 w 424841"/>
              <a:gd name="connsiteY52" fmla="*/ 7144 h 452757"/>
              <a:gd name="connsiteX53" fmla="*/ 328612 w 424841"/>
              <a:gd name="connsiteY53" fmla="*/ 11906 h 452757"/>
              <a:gd name="connsiteX54" fmla="*/ 311943 w 424841"/>
              <a:gd name="connsiteY54" fmla="*/ 21431 h 452757"/>
              <a:gd name="connsiteX55" fmla="*/ 288131 w 424841"/>
              <a:gd name="connsiteY55" fmla="*/ 23813 h 452757"/>
              <a:gd name="connsiteX56" fmla="*/ 278606 w 424841"/>
              <a:gd name="connsiteY56" fmla="*/ 26194 h 452757"/>
              <a:gd name="connsiteX57" fmla="*/ 271462 w 424841"/>
              <a:gd name="connsiteY57" fmla="*/ 28575 h 452757"/>
              <a:gd name="connsiteX58" fmla="*/ 257175 w 424841"/>
              <a:gd name="connsiteY58" fmla="*/ 30956 h 452757"/>
              <a:gd name="connsiteX59" fmla="*/ 247650 w 424841"/>
              <a:gd name="connsiteY59" fmla="*/ 33338 h 452757"/>
              <a:gd name="connsiteX60" fmla="*/ 223837 w 424841"/>
              <a:gd name="connsiteY60" fmla="*/ 38100 h 452757"/>
              <a:gd name="connsiteX61" fmla="*/ 214312 w 424841"/>
              <a:gd name="connsiteY61" fmla="*/ 42863 h 452757"/>
              <a:gd name="connsiteX62" fmla="*/ 190500 w 424841"/>
              <a:gd name="connsiteY62" fmla="*/ 50006 h 452757"/>
              <a:gd name="connsiteX63" fmla="*/ 180975 w 424841"/>
              <a:gd name="connsiteY63" fmla="*/ 57150 h 452757"/>
              <a:gd name="connsiteX64" fmla="*/ 173831 w 424841"/>
              <a:gd name="connsiteY64" fmla="*/ 61913 h 452757"/>
              <a:gd name="connsiteX65" fmla="*/ 140493 w 424841"/>
              <a:gd name="connsiteY65" fmla="*/ 64294 h 452757"/>
              <a:gd name="connsiteX66" fmla="*/ 128587 w 424841"/>
              <a:gd name="connsiteY66" fmla="*/ 66675 h 452757"/>
              <a:gd name="connsiteX67" fmla="*/ 47625 w 424841"/>
              <a:gd name="connsiteY67" fmla="*/ 73819 h 452757"/>
              <a:gd name="connsiteX68" fmla="*/ 0 w 424841"/>
              <a:gd name="connsiteY68" fmla="*/ 88106 h 452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24841" h="452757">
                <a:moveTo>
                  <a:pt x="0" y="88106"/>
                </a:moveTo>
                <a:lnTo>
                  <a:pt x="0" y="88106"/>
                </a:lnTo>
                <a:cubicBezTo>
                  <a:pt x="5433" y="142438"/>
                  <a:pt x="-501" y="86478"/>
                  <a:pt x="4762" y="128588"/>
                </a:cubicBezTo>
                <a:cubicBezTo>
                  <a:pt x="6173" y="139879"/>
                  <a:pt x="6531" y="150946"/>
                  <a:pt x="9525" y="161925"/>
                </a:cubicBezTo>
                <a:cubicBezTo>
                  <a:pt x="10846" y="166768"/>
                  <a:pt x="12845" y="171404"/>
                  <a:pt x="14287" y="176213"/>
                </a:cubicBezTo>
                <a:cubicBezTo>
                  <a:pt x="15227" y="179348"/>
                  <a:pt x="15982" y="182538"/>
                  <a:pt x="16668" y="185738"/>
                </a:cubicBezTo>
                <a:cubicBezTo>
                  <a:pt x="18364" y="193653"/>
                  <a:pt x="21431" y="209550"/>
                  <a:pt x="21431" y="209550"/>
                </a:cubicBezTo>
                <a:cubicBezTo>
                  <a:pt x="19843" y="216694"/>
                  <a:pt x="18314" y="223850"/>
                  <a:pt x="16668" y="230981"/>
                </a:cubicBezTo>
                <a:cubicBezTo>
                  <a:pt x="15932" y="234170"/>
                  <a:pt x="14997" y="237311"/>
                  <a:pt x="14287" y="240506"/>
                </a:cubicBezTo>
                <a:cubicBezTo>
                  <a:pt x="13409" y="244457"/>
                  <a:pt x="12700" y="248444"/>
                  <a:pt x="11906" y="252413"/>
                </a:cubicBezTo>
                <a:cubicBezTo>
                  <a:pt x="19484" y="263779"/>
                  <a:pt x="16767" y="264286"/>
                  <a:pt x="38100" y="257175"/>
                </a:cubicBezTo>
                <a:cubicBezTo>
                  <a:pt x="41295" y="256110"/>
                  <a:pt x="42441" y="251899"/>
                  <a:pt x="45243" y="250031"/>
                </a:cubicBezTo>
                <a:cubicBezTo>
                  <a:pt x="47332" y="248639"/>
                  <a:pt x="50142" y="248772"/>
                  <a:pt x="52387" y="247650"/>
                </a:cubicBezTo>
                <a:cubicBezTo>
                  <a:pt x="54947" y="246370"/>
                  <a:pt x="56971" y="244168"/>
                  <a:pt x="59531" y="242888"/>
                </a:cubicBezTo>
                <a:cubicBezTo>
                  <a:pt x="65531" y="239888"/>
                  <a:pt x="74138" y="236881"/>
                  <a:pt x="80962" y="235744"/>
                </a:cubicBezTo>
                <a:cubicBezTo>
                  <a:pt x="87274" y="234692"/>
                  <a:pt x="93662" y="234157"/>
                  <a:pt x="100012" y="233363"/>
                </a:cubicBezTo>
                <a:cubicBezTo>
                  <a:pt x="104202" y="254317"/>
                  <a:pt x="100838" y="236347"/>
                  <a:pt x="104775" y="261938"/>
                </a:cubicBezTo>
                <a:cubicBezTo>
                  <a:pt x="105509" y="266710"/>
                  <a:pt x="105629" y="271645"/>
                  <a:pt x="107156" y="276225"/>
                </a:cubicBezTo>
                <a:cubicBezTo>
                  <a:pt x="108061" y="278940"/>
                  <a:pt x="110331" y="280988"/>
                  <a:pt x="111918" y="283369"/>
                </a:cubicBezTo>
                <a:cubicBezTo>
                  <a:pt x="124572" y="340307"/>
                  <a:pt x="110528" y="274525"/>
                  <a:pt x="119062" y="321469"/>
                </a:cubicBezTo>
                <a:cubicBezTo>
                  <a:pt x="119647" y="324689"/>
                  <a:pt x="120905" y="327766"/>
                  <a:pt x="121443" y="330994"/>
                </a:cubicBezTo>
                <a:cubicBezTo>
                  <a:pt x="122851" y="339441"/>
                  <a:pt x="123960" y="355345"/>
                  <a:pt x="126206" y="364331"/>
                </a:cubicBezTo>
                <a:cubicBezTo>
                  <a:pt x="130031" y="379634"/>
                  <a:pt x="133222" y="382218"/>
                  <a:pt x="140493" y="397669"/>
                </a:cubicBezTo>
                <a:cubicBezTo>
                  <a:pt x="143822" y="404742"/>
                  <a:pt x="147115" y="411842"/>
                  <a:pt x="150018" y="419100"/>
                </a:cubicBezTo>
                <a:cubicBezTo>
                  <a:pt x="158615" y="440591"/>
                  <a:pt x="149730" y="426654"/>
                  <a:pt x="161925" y="442913"/>
                </a:cubicBezTo>
                <a:cubicBezTo>
                  <a:pt x="162719" y="446088"/>
                  <a:pt x="161159" y="451539"/>
                  <a:pt x="164306" y="452438"/>
                </a:cubicBezTo>
                <a:cubicBezTo>
                  <a:pt x="169133" y="453817"/>
                  <a:pt x="174416" y="450460"/>
                  <a:pt x="178593" y="447675"/>
                </a:cubicBezTo>
                <a:cubicBezTo>
                  <a:pt x="223727" y="417586"/>
                  <a:pt x="190229" y="435724"/>
                  <a:pt x="223837" y="423863"/>
                </a:cubicBezTo>
                <a:cubicBezTo>
                  <a:pt x="231899" y="421018"/>
                  <a:pt x="240004" y="418162"/>
                  <a:pt x="247650" y="414338"/>
                </a:cubicBezTo>
                <a:cubicBezTo>
                  <a:pt x="250825" y="412750"/>
                  <a:pt x="253775" y="410595"/>
                  <a:pt x="257175" y="409575"/>
                </a:cubicBezTo>
                <a:cubicBezTo>
                  <a:pt x="261799" y="408188"/>
                  <a:pt x="266749" y="408241"/>
                  <a:pt x="271462" y="407194"/>
                </a:cubicBezTo>
                <a:cubicBezTo>
                  <a:pt x="273912" y="406650"/>
                  <a:pt x="276125" y="405195"/>
                  <a:pt x="278606" y="404813"/>
                </a:cubicBezTo>
                <a:cubicBezTo>
                  <a:pt x="286490" y="403600"/>
                  <a:pt x="294511" y="403485"/>
                  <a:pt x="302418" y="402431"/>
                </a:cubicBezTo>
                <a:cubicBezTo>
                  <a:pt x="306430" y="401896"/>
                  <a:pt x="310291" y="400386"/>
                  <a:pt x="314325" y="400050"/>
                </a:cubicBezTo>
                <a:cubicBezTo>
                  <a:pt x="329375" y="398796"/>
                  <a:pt x="344487" y="398463"/>
                  <a:pt x="359568" y="397669"/>
                </a:cubicBezTo>
                <a:cubicBezTo>
                  <a:pt x="360648" y="397489"/>
                  <a:pt x="377430" y="395456"/>
                  <a:pt x="381000" y="392906"/>
                </a:cubicBezTo>
                <a:cubicBezTo>
                  <a:pt x="384654" y="390296"/>
                  <a:pt x="386509" y="385389"/>
                  <a:pt x="390525" y="383381"/>
                </a:cubicBezTo>
                <a:cubicBezTo>
                  <a:pt x="396379" y="380454"/>
                  <a:pt x="409575" y="378619"/>
                  <a:pt x="409575" y="378619"/>
                </a:cubicBezTo>
                <a:cubicBezTo>
                  <a:pt x="438352" y="359431"/>
                  <a:pt x="418357" y="375681"/>
                  <a:pt x="414337" y="295275"/>
                </a:cubicBezTo>
                <a:cubicBezTo>
                  <a:pt x="414057" y="289669"/>
                  <a:pt x="413057" y="284110"/>
                  <a:pt x="411956" y="278606"/>
                </a:cubicBezTo>
                <a:cubicBezTo>
                  <a:pt x="411209" y="274873"/>
                  <a:pt x="405421" y="261078"/>
                  <a:pt x="404812" y="259556"/>
                </a:cubicBezTo>
                <a:cubicBezTo>
                  <a:pt x="398921" y="230098"/>
                  <a:pt x="406154" y="266933"/>
                  <a:pt x="400050" y="233363"/>
                </a:cubicBezTo>
                <a:cubicBezTo>
                  <a:pt x="399326" y="229381"/>
                  <a:pt x="398284" y="225457"/>
                  <a:pt x="397668" y="221456"/>
                </a:cubicBezTo>
                <a:cubicBezTo>
                  <a:pt x="396695" y="215131"/>
                  <a:pt x="396432" y="208702"/>
                  <a:pt x="395287" y="202406"/>
                </a:cubicBezTo>
                <a:cubicBezTo>
                  <a:pt x="394838" y="199937"/>
                  <a:pt x="393515" y="197698"/>
                  <a:pt x="392906" y="195263"/>
                </a:cubicBezTo>
                <a:cubicBezTo>
                  <a:pt x="391924" y="191336"/>
                  <a:pt x="391319" y="187325"/>
                  <a:pt x="390525" y="183356"/>
                </a:cubicBezTo>
                <a:cubicBezTo>
                  <a:pt x="391319" y="138112"/>
                  <a:pt x="391399" y="92851"/>
                  <a:pt x="392906" y="47625"/>
                </a:cubicBezTo>
                <a:cubicBezTo>
                  <a:pt x="392990" y="45116"/>
                  <a:pt x="394838" y="42951"/>
                  <a:pt x="395287" y="40481"/>
                </a:cubicBezTo>
                <a:cubicBezTo>
                  <a:pt x="396432" y="34185"/>
                  <a:pt x="396695" y="27756"/>
                  <a:pt x="397668" y="21431"/>
                </a:cubicBezTo>
                <a:cubicBezTo>
                  <a:pt x="399309" y="10763"/>
                  <a:pt x="399535" y="11070"/>
                  <a:pt x="402431" y="2381"/>
                </a:cubicBezTo>
                <a:cubicBezTo>
                  <a:pt x="399256" y="1587"/>
                  <a:pt x="396179" y="0"/>
                  <a:pt x="392906" y="0"/>
                </a:cubicBezTo>
                <a:cubicBezTo>
                  <a:pt x="384201" y="0"/>
                  <a:pt x="373113" y="2254"/>
                  <a:pt x="364331" y="4763"/>
                </a:cubicBezTo>
                <a:cubicBezTo>
                  <a:pt x="361917" y="5453"/>
                  <a:pt x="359648" y="6652"/>
                  <a:pt x="357187" y="7144"/>
                </a:cubicBezTo>
                <a:cubicBezTo>
                  <a:pt x="347718" y="9038"/>
                  <a:pt x="328612" y="11906"/>
                  <a:pt x="328612" y="11906"/>
                </a:cubicBezTo>
                <a:cubicBezTo>
                  <a:pt x="324667" y="14536"/>
                  <a:pt x="316398" y="20476"/>
                  <a:pt x="311943" y="21431"/>
                </a:cubicBezTo>
                <a:cubicBezTo>
                  <a:pt x="304143" y="23102"/>
                  <a:pt x="296068" y="23019"/>
                  <a:pt x="288131" y="23813"/>
                </a:cubicBezTo>
                <a:cubicBezTo>
                  <a:pt x="284956" y="24607"/>
                  <a:pt x="281753" y="25295"/>
                  <a:pt x="278606" y="26194"/>
                </a:cubicBezTo>
                <a:cubicBezTo>
                  <a:pt x="276192" y="26884"/>
                  <a:pt x="273912" y="28031"/>
                  <a:pt x="271462" y="28575"/>
                </a:cubicBezTo>
                <a:cubicBezTo>
                  <a:pt x="266749" y="29622"/>
                  <a:pt x="261909" y="30009"/>
                  <a:pt x="257175" y="30956"/>
                </a:cubicBezTo>
                <a:cubicBezTo>
                  <a:pt x="253966" y="31598"/>
                  <a:pt x="250859" y="32696"/>
                  <a:pt x="247650" y="33338"/>
                </a:cubicBezTo>
                <a:cubicBezTo>
                  <a:pt x="218432" y="39182"/>
                  <a:pt x="245978" y="32565"/>
                  <a:pt x="223837" y="38100"/>
                </a:cubicBezTo>
                <a:cubicBezTo>
                  <a:pt x="220662" y="39688"/>
                  <a:pt x="217608" y="41545"/>
                  <a:pt x="214312" y="42863"/>
                </a:cubicBezTo>
                <a:cubicBezTo>
                  <a:pt x="204652" y="46727"/>
                  <a:pt x="199855" y="47668"/>
                  <a:pt x="190500" y="50006"/>
                </a:cubicBezTo>
                <a:cubicBezTo>
                  <a:pt x="187325" y="52387"/>
                  <a:pt x="184204" y="54843"/>
                  <a:pt x="180975" y="57150"/>
                </a:cubicBezTo>
                <a:cubicBezTo>
                  <a:pt x="178646" y="58814"/>
                  <a:pt x="176650" y="61416"/>
                  <a:pt x="173831" y="61913"/>
                </a:cubicBezTo>
                <a:cubicBezTo>
                  <a:pt x="162860" y="63849"/>
                  <a:pt x="151606" y="63500"/>
                  <a:pt x="140493" y="64294"/>
                </a:cubicBezTo>
                <a:cubicBezTo>
                  <a:pt x="136524" y="65088"/>
                  <a:pt x="132613" y="66262"/>
                  <a:pt x="128587" y="66675"/>
                </a:cubicBezTo>
                <a:cubicBezTo>
                  <a:pt x="101636" y="69439"/>
                  <a:pt x="47625" y="73819"/>
                  <a:pt x="47625" y="73819"/>
                </a:cubicBezTo>
                <a:cubicBezTo>
                  <a:pt x="35458" y="92069"/>
                  <a:pt x="7937" y="85725"/>
                  <a:pt x="0" y="88106"/>
                </a:cubicBezTo>
                <a:close/>
              </a:path>
            </a:pathLst>
          </a:custGeom>
          <a:solidFill>
            <a:srgbClr val="FFD966">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p>
        </p:txBody>
      </p:sp>
      <p:sp>
        <p:nvSpPr>
          <p:cNvPr id="14" name="Freihandform: Form 13">
            <a:extLst>
              <a:ext uri="{FF2B5EF4-FFF2-40B4-BE49-F238E27FC236}">
                <a16:creationId xmlns:a16="http://schemas.microsoft.com/office/drawing/2014/main" id="{AA738213-373F-5B99-EE08-F18717F090DF}"/>
              </a:ext>
            </a:extLst>
          </p:cNvPr>
          <p:cNvSpPr/>
          <p:nvPr/>
        </p:nvSpPr>
        <p:spPr>
          <a:xfrm>
            <a:off x="6055519" y="4183856"/>
            <a:ext cx="207169" cy="433713"/>
          </a:xfrm>
          <a:custGeom>
            <a:avLst/>
            <a:gdLst>
              <a:gd name="connsiteX0" fmla="*/ 0 w 207169"/>
              <a:gd name="connsiteY0" fmla="*/ 16669 h 433713"/>
              <a:gd name="connsiteX1" fmla="*/ 0 w 207169"/>
              <a:gd name="connsiteY1" fmla="*/ 16669 h 433713"/>
              <a:gd name="connsiteX2" fmla="*/ 16669 w 207169"/>
              <a:gd name="connsiteY2" fmla="*/ 4763 h 433713"/>
              <a:gd name="connsiteX3" fmla="*/ 47625 w 207169"/>
              <a:gd name="connsiteY3" fmla="*/ 0 h 433713"/>
              <a:gd name="connsiteX4" fmla="*/ 52387 w 207169"/>
              <a:gd name="connsiteY4" fmla="*/ 11907 h 433713"/>
              <a:gd name="connsiteX5" fmla="*/ 57150 w 207169"/>
              <a:gd name="connsiteY5" fmla="*/ 21432 h 433713"/>
              <a:gd name="connsiteX6" fmla="*/ 59531 w 207169"/>
              <a:gd name="connsiteY6" fmla="*/ 28575 h 433713"/>
              <a:gd name="connsiteX7" fmla="*/ 66675 w 207169"/>
              <a:gd name="connsiteY7" fmla="*/ 38100 h 433713"/>
              <a:gd name="connsiteX8" fmla="*/ 71437 w 207169"/>
              <a:gd name="connsiteY8" fmla="*/ 45244 h 433713"/>
              <a:gd name="connsiteX9" fmla="*/ 78581 w 207169"/>
              <a:gd name="connsiteY9" fmla="*/ 57150 h 433713"/>
              <a:gd name="connsiteX10" fmla="*/ 97631 w 207169"/>
              <a:gd name="connsiteY10" fmla="*/ 80963 h 433713"/>
              <a:gd name="connsiteX11" fmla="*/ 100012 w 207169"/>
              <a:gd name="connsiteY11" fmla="*/ 88107 h 433713"/>
              <a:gd name="connsiteX12" fmla="*/ 104775 w 207169"/>
              <a:gd name="connsiteY12" fmla="*/ 100013 h 433713"/>
              <a:gd name="connsiteX13" fmla="*/ 107156 w 207169"/>
              <a:gd name="connsiteY13" fmla="*/ 107157 h 433713"/>
              <a:gd name="connsiteX14" fmla="*/ 116681 w 207169"/>
              <a:gd name="connsiteY14" fmla="*/ 126207 h 433713"/>
              <a:gd name="connsiteX15" fmla="*/ 123825 w 207169"/>
              <a:gd name="connsiteY15" fmla="*/ 142875 h 433713"/>
              <a:gd name="connsiteX16" fmla="*/ 145256 w 207169"/>
              <a:gd name="connsiteY16" fmla="*/ 159544 h 433713"/>
              <a:gd name="connsiteX17" fmla="*/ 152400 w 207169"/>
              <a:gd name="connsiteY17" fmla="*/ 166688 h 433713"/>
              <a:gd name="connsiteX18" fmla="*/ 161925 w 207169"/>
              <a:gd name="connsiteY18" fmla="*/ 185738 h 433713"/>
              <a:gd name="connsiteX19" fmla="*/ 164306 w 207169"/>
              <a:gd name="connsiteY19" fmla="*/ 195263 h 433713"/>
              <a:gd name="connsiteX20" fmla="*/ 169069 w 207169"/>
              <a:gd name="connsiteY20" fmla="*/ 207169 h 433713"/>
              <a:gd name="connsiteX21" fmla="*/ 173831 w 207169"/>
              <a:gd name="connsiteY21" fmla="*/ 221457 h 433713"/>
              <a:gd name="connsiteX22" fmla="*/ 178594 w 207169"/>
              <a:gd name="connsiteY22" fmla="*/ 235744 h 433713"/>
              <a:gd name="connsiteX23" fmla="*/ 180975 w 207169"/>
              <a:gd name="connsiteY23" fmla="*/ 242888 h 433713"/>
              <a:gd name="connsiteX24" fmla="*/ 183356 w 207169"/>
              <a:gd name="connsiteY24" fmla="*/ 271463 h 433713"/>
              <a:gd name="connsiteX25" fmla="*/ 185737 w 207169"/>
              <a:gd name="connsiteY25" fmla="*/ 314325 h 433713"/>
              <a:gd name="connsiteX26" fmla="*/ 188119 w 207169"/>
              <a:gd name="connsiteY26" fmla="*/ 333375 h 433713"/>
              <a:gd name="connsiteX27" fmla="*/ 190500 w 207169"/>
              <a:gd name="connsiteY27" fmla="*/ 340519 h 433713"/>
              <a:gd name="connsiteX28" fmla="*/ 192881 w 207169"/>
              <a:gd name="connsiteY28" fmla="*/ 354807 h 433713"/>
              <a:gd name="connsiteX29" fmla="*/ 195262 w 207169"/>
              <a:gd name="connsiteY29" fmla="*/ 376238 h 433713"/>
              <a:gd name="connsiteX30" fmla="*/ 200025 w 207169"/>
              <a:gd name="connsiteY30" fmla="*/ 388144 h 433713"/>
              <a:gd name="connsiteX31" fmla="*/ 202406 w 207169"/>
              <a:gd name="connsiteY31" fmla="*/ 395288 h 433713"/>
              <a:gd name="connsiteX32" fmla="*/ 207169 w 207169"/>
              <a:gd name="connsiteY32" fmla="*/ 419100 h 433713"/>
              <a:gd name="connsiteX33" fmla="*/ 204787 w 207169"/>
              <a:gd name="connsiteY33" fmla="*/ 431007 h 433713"/>
              <a:gd name="connsiteX34" fmla="*/ 176212 w 207169"/>
              <a:gd name="connsiteY34" fmla="*/ 433388 h 433713"/>
              <a:gd name="connsiteX35" fmla="*/ 111919 w 207169"/>
              <a:gd name="connsiteY35" fmla="*/ 431007 h 433713"/>
              <a:gd name="connsiteX36" fmla="*/ 109537 w 207169"/>
              <a:gd name="connsiteY36" fmla="*/ 395288 h 433713"/>
              <a:gd name="connsiteX37" fmla="*/ 102394 w 207169"/>
              <a:gd name="connsiteY37" fmla="*/ 252413 h 433713"/>
              <a:gd name="connsiteX38" fmla="*/ 100012 w 207169"/>
              <a:gd name="connsiteY38" fmla="*/ 233363 h 433713"/>
              <a:gd name="connsiteX39" fmla="*/ 97631 w 207169"/>
              <a:gd name="connsiteY39" fmla="*/ 223838 h 433713"/>
              <a:gd name="connsiteX40" fmla="*/ 95250 w 207169"/>
              <a:gd name="connsiteY40" fmla="*/ 209550 h 433713"/>
              <a:gd name="connsiteX41" fmla="*/ 92869 w 207169"/>
              <a:gd name="connsiteY41" fmla="*/ 178594 h 433713"/>
              <a:gd name="connsiteX42" fmla="*/ 83344 w 207169"/>
              <a:gd name="connsiteY42" fmla="*/ 164307 h 433713"/>
              <a:gd name="connsiteX43" fmla="*/ 76200 w 207169"/>
              <a:gd name="connsiteY43" fmla="*/ 145257 h 433713"/>
              <a:gd name="connsiteX44" fmla="*/ 57150 w 207169"/>
              <a:gd name="connsiteY44" fmla="*/ 130969 h 433713"/>
              <a:gd name="connsiteX45" fmla="*/ 50006 w 207169"/>
              <a:gd name="connsiteY45" fmla="*/ 123825 h 433713"/>
              <a:gd name="connsiteX46" fmla="*/ 47625 w 207169"/>
              <a:gd name="connsiteY46" fmla="*/ 114300 h 433713"/>
              <a:gd name="connsiteX47" fmla="*/ 45244 w 207169"/>
              <a:gd name="connsiteY47" fmla="*/ 95250 h 433713"/>
              <a:gd name="connsiteX48" fmla="*/ 40481 w 207169"/>
              <a:gd name="connsiteY48" fmla="*/ 85725 h 433713"/>
              <a:gd name="connsiteX49" fmla="*/ 35719 w 207169"/>
              <a:gd name="connsiteY49" fmla="*/ 59532 h 433713"/>
              <a:gd name="connsiteX50" fmla="*/ 26194 w 207169"/>
              <a:gd name="connsiteY50" fmla="*/ 45244 h 433713"/>
              <a:gd name="connsiteX51" fmla="*/ 23812 w 207169"/>
              <a:gd name="connsiteY51" fmla="*/ 38100 h 433713"/>
              <a:gd name="connsiteX52" fmla="*/ 16669 w 207169"/>
              <a:gd name="connsiteY52" fmla="*/ 28575 h 433713"/>
              <a:gd name="connsiteX53" fmla="*/ 0 w 207169"/>
              <a:gd name="connsiteY53" fmla="*/ 16669 h 43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207169" h="433713">
                <a:moveTo>
                  <a:pt x="0" y="16669"/>
                </a:moveTo>
                <a:lnTo>
                  <a:pt x="0" y="16669"/>
                </a:lnTo>
                <a:cubicBezTo>
                  <a:pt x="5556" y="12700"/>
                  <a:pt x="10675" y="8033"/>
                  <a:pt x="16669" y="4763"/>
                </a:cubicBezTo>
                <a:cubicBezTo>
                  <a:pt x="21943" y="1886"/>
                  <a:pt x="47592" y="4"/>
                  <a:pt x="47625" y="0"/>
                </a:cubicBezTo>
                <a:cubicBezTo>
                  <a:pt x="49212" y="3969"/>
                  <a:pt x="50651" y="8001"/>
                  <a:pt x="52387" y="11907"/>
                </a:cubicBezTo>
                <a:cubicBezTo>
                  <a:pt x="53829" y="15151"/>
                  <a:pt x="55752" y="18169"/>
                  <a:pt x="57150" y="21432"/>
                </a:cubicBezTo>
                <a:cubicBezTo>
                  <a:pt x="58139" y="23739"/>
                  <a:pt x="58286" y="26396"/>
                  <a:pt x="59531" y="28575"/>
                </a:cubicBezTo>
                <a:cubicBezTo>
                  <a:pt x="61500" y="32021"/>
                  <a:pt x="64368" y="34870"/>
                  <a:pt x="66675" y="38100"/>
                </a:cubicBezTo>
                <a:cubicBezTo>
                  <a:pt x="68338" y="40429"/>
                  <a:pt x="69920" y="42817"/>
                  <a:pt x="71437" y="45244"/>
                </a:cubicBezTo>
                <a:cubicBezTo>
                  <a:pt x="73890" y="49169"/>
                  <a:pt x="75690" y="53536"/>
                  <a:pt x="78581" y="57150"/>
                </a:cubicBezTo>
                <a:cubicBezTo>
                  <a:pt x="93409" y="75686"/>
                  <a:pt x="87888" y="61477"/>
                  <a:pt x="97631" y="80963"/>
                </a:cubicBezTo>
                <a:cubicBezTo>
                  <a:pt x="98754" y="83208"/>
                  <a:pt x="99131" y="85757"/>
                  <a:pt x="100012" y="88107"/>
                </a:cubicBezTo>
                <a:cubicBezTo>
                  <a:pt x="101513" y="92109"/>
                  <a:pt x="103274" y="96011"/>
                  <a:pt x="104775" y="100013"/>
                </a:cubicBezTo>
                <a:cubicBezTo>
                  <a:pt x="105656" y="102363"/>
                  <a:pt x="106117" y="104872"/>
                  <a:pt x="107156" y="107157"/>
                </a:cubicBezTo>
                <a:cubicBezTo>
                  <a:pt x="110094" y="113620"/>
                  <a:pt x="114959" y="119319"/>
                  <a:pt x="116681" y="126207"/>
                </a:cubicBezTo>
                <a:cubicBezTo>
                  <a:pt x="118872" y="134971"/>
                  <a:pt x="118020" y="136103"/>
                  <a:pt x="123825" y="142875"/>
                </a:cubicBezTo>
                <a:cubicBezTo>
                  <a:pt x="137009" y="158255"/>
                  <a:pt x="129101" y="147428"/>
                  <a:pt x="145256" y="159544"/>
                </a:cubicBezTo>
                <a:cubicBezTo>
                  <a:pt x="147950" y="161565"/>
                  <a:pt x="150019" y="164307"/>
                  <a:pt x="152400" y="166688"/>
                </a:cubicBezTo>
                <a:cubicBezTo>
                  <a:pt x="155575" y="173038"/>
                  <a:pt x="160203" y="178850"/>
                  <a:pt x="161925" y="185738"/>
                </a:cubicBezTo>
                <a:cubicBezTo>
                  <a:pt x="162719" y="188913"/>
                  <a:pt x="163271" y="192158"/>
                  <a:pt x="164306" y="195263"/>
                </a:cubicBezTo>
                <a:cubicBezTo>
                  <a:pt x="165658" y="199318"/>
                  <a:pt x="167608" y="203152"/>
                  <a:pt x="169069" y="207169"/>
                </a:cubicBezTo>
                <a:cubicBezTo>
                  <a:pt x="170785" y="211887"/>
                  <a:pt x="172244" y="216694"/>
                  <a:pt x="173831" y="221457"/>
                </a:cubicBezTo>
                <a:lnTo>
                  <a:pt x="178594" y="235744"/>
                </a:lnTo>
                <a:lnTo>
                  <a:pt x="180975" y="242888"/>
                </a:lnTo>
                <a:cubicBezTo>
                  <a:pt x="181769" y="252413"/>
                  <a:pt x="182720" y="261926"/>
                  <a:pt x="183356" y="271463"/>
                </a:cubicBezTo>
                <a:cubicBezTo>
                  <a:pt x="184308" y="285741"/>
                  <a:pt x="184639" y="300058"/>
                  <a:pt x="185737" y="314325"/>
                </a:cubicBezTo>
                <a:cubicBezTo>
                  <a:pt x="186228" y="320706"/>
                  <a:pt x="186974" y="327079"/>
                  <a:pt x="188119" y="333375"/>
                </a:cubicBezTo>
                <a:cubicBezTo>
                  <a:pt x="188568" y="335845"/>
                  <a:pt x="189956" y="338069"/>
                  <a:pt x="190500" y="340519"/>
                </a:cubicBezTo>
                <a:cubicBezTo>
                  <a:pt x="191547" y="345232"/>
                  <a:pt x="192243" y="350021"/>
                  <a:pt x="192881" y="354807"/>
                </a:cubicBezTo>
                <a:cubicBezTo>
                  <a:pt x="193831" y="361932"/>
                  <a:pt x="193756" y="369210"/>
                  <a:pt x="195262" y="376238"/>
                </a:cubicBezTo>
                <a:cubicBezTo>
                  <a:pt x="196158" y="380418"/>
                  <a:pt x="198524" y="384142"/>
                  <a:pt x="200025" y="388144"/>
                </a:cubicBezTo>
                <a:cubicBezTo>
                  <a:pt x="200906" y="390494"/>
                  <a:pt x="201716" y="392874"/>
                  <a:pt x="202406" y="395288"/>
                </a:cubicBezTo>
                <a:cubicBezTo>
                  <a:pt x="205247" y="405232"/>
                  <a:pt x="205298" y="407877"/>
                  <a:pt x="207169" y="419100"/>
                </a:cubicBezTo>
                <a:cubicBezTo>
                  <a:pt x="206375" y="423069"/>
                  <a:pt x="208462" y="429311"/>
                  <a:pt x="204787" y="431007"/>
                </a:cubicBezTo>
                <a:cubicBezTo>
                  <a:pt x="196109" y="435012"/>
                  <a:pt x="185770" y="433388"/>
                  <a:pt x="176212" y="433388"/>
                </a:cubicBezTo>
                <a:cubicBezTo>
                  <a:pt x="154766" y="433388"/>
                  <a:pt x="133350" y="431801"/>
                  <a:pt x="111919" y="431007"/>
                </a:cubicBezTo>
                <a:cubicBezTo>
                  <a:pt x="111125" y="419101"/>
                  <a:pt x="109878" y="407216"/>
                  <a:pt x="109537" y="395288"/>
                </a:cubicBezTo>
                <a:cubicBezTo>
                  <a:pt x="105564" y="256260"/>
                  <a:pt x="123519" y="305231"/>
                  <a:pt x="102394" y="252413"/>
                </a:cubicBezTo>
                <a:cubicBezTo>
                  <a:pt x="101600" y="246063"/>
                  <a:pt x="101064" y="239675"/>
                  <a:pt x="100012" y="233363"/>
                </a:cubicBezTo>
                <a:cubicBezTo>
                  <a:pt x="99474" y="230135"/>
                  <a:pt x="98273" y="227047"/>
                  <a:pt x="97631" y="223838"/>
                </a:cubicBezTo>
                <a:cubicBezTo>
                  <a:pt x="96684" y="219103"/>
                  <a:pt x="96044" y="214313"/>
                  <a:pt x="95250" y="209550"/>
                </a:cubicBezTo>
                <a:cubicBezTo>
                  <a:pt x="94456" y="199231"/>
                  <a:pt x="95503" y="188602"/>
                  <a:pt x="92869" y="178594"/>
                </a:cubicBezTo>
                <a:cubicBezTo>
                  <a:pt x="91412" y="173059"/>
                  <a:pt x="85154" y="169737"/>
                  <a:pt x="83344" y="164307"/>
                </a:cubicBezTo>
                <a:cubicBezTo>
                  <a:pt x="81762" y="159561"/>
                  <a:pt x="78231" y="148506"/>
                  <a:pt x="76200" y="145257"/>
                </a:cubicBezTo>
                <a:cubicBezTo>
                  <a:pt x="71237" y="137316"/>
                  <a:pt x="64449" y="136443"/>
                  <a:pt x="57150" y="130969"/>
                </a:cubicBezTo>
                <a:cubicBezTo>
                  <a:pt x="54456" y="128948"/>
                  <a:pt x="52387" y="126206"/>
                  <a:pt x="50006" y="123825"/>
                </a:cubicBezTo>
                <a:cubicBezTo>
                  <a:pt x="49212" y="120650"/>
                  <a:pt x="48163" y="117528"/>
                  <a:pt x="47625" y="114300"/>
                </a:cubicBezTo>
                <a:cubicBezTo>
                  <a:pt x="46573" y="107988"/>
                  <a:pt x="46796" y="101458"/>
                  <a:pt x="45244" y="95250"/>
                </a:cubicBezTo>
                <a:cubicBezTo>
                  <a:pt x="44383" y="91806"/>
                  <a:pt x="42069" y="88900"/>
                  <a:pt x="40481" y="85725"/>
                </a:cubicBezTo>
                <a:cubicBezTo>
                  <a:pt x="39962" y="81574"/>
                  <a:pt x="39271" y="65926"/>
                  <a:pt x="35719" y="59532"/>
                </a:cubicBezTo>
                <a:cubicBezTo>
                  <a:pt x="32939" y="54528"/>
                  <a:pt x="28005" y="50674"/>
                  <a:pt x="26194" y="45244"/>
                </a:cubicBezTo>
                <a:cubicBezTo>
                  <a:pt x="25400" y="42863"/>
                  <a:pt x="25057" y="40279"/>
                  <a:pt x="23812" y="38100"/>
                </a:cubicBezTo>
                <a:cubicBezTo>
                  <a:pt x="21843" y="34654"/>
                  <a:pt x="18772" y="31940"/>
                  <a:pt x="16669" y="28575"/>
                </a:cubicBezTo>
                <a:cubicBezTo>
                  <a:pt x="10272" y="18340"/>
                  <a:pt x="2778" y="18653"/>
                  <a:pt x="0" y="16669"/>
                </a:cubicBezTo>
                <a:close/>
              </a:path>
            </a:pathLst>
          </a:custGeom>
          <a:solidFill>
            <a:srgbClr val="CCFFFF">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3" name="Freihandform: Form 2">
            <a:extLst>
              <a:ext uri="{FF2B5EF4-FFF2-40B4-BE49-F238E27FC236}">
                <a16:creationId xmlns:a16="http://schemas.microsoft.com/office/drawing/2014/main" id="{73379DAA-3913-2913-E256-0EDF39FDC503}"/>
              </a:ext>
            </a:extLst>
          </p:cNvPr>
          <p:cNvSpPr/>
          <p:nvPr/>
        </p:nvSpPr>
        <p:spPr>
          <a:xfrm>
            <a:off x="6635931" y="3282031"/>
            <a:ext cx="244929" cy="141040"/>
          </a:xfrm>
          <a:custGeom>
            <a:avLst/>
            <a:gdLst>
              <a:gd name="connsiteX0" fmla="*/ 0 w 244929"/>
              <a:gd name="connsiteY0" fmla="*/ 104515 h 141040"/>
              <a:gd name="connsiteX1" fmla="*/ 0 w 244929"/>
              <a:gd name="connsiteY1" fmla="*/ 104515 h 141040"/>
              <a:gd name="connsiteX2" fmla="*/ 32658 w 244929"/>
              <a:gd name="connsiteY2" fmla="*/ 97983 h 141040"/>
              <a:gd name="connsiteX3" fmla="*/ 42455 w 244929"/>
              <a:gd name="connsiteY3" fmla="*/ 91452 h 141040"/>
              <a:gd name="connsiteX4" fmla="*/ 91440 w 244929"/>
              <a:gd name="connsiteY4" fmla="*/ 97983 h 141040"/>
              <a:gd name="connsiteX5" fmla="*/ 107769 w 244929"/>
              <a:gd name="connsiteY5" fmla="*/ 107780 h 141040"/>
              <a:gd name="connsiteX6" fmla="*/ 130629 w 244929"/>
              <a:gd name="connsiteY6" fmla="*/ 117578 h 141040"/>
              <a:gd name="connsiteX7" fmla="*/ 133895 w 244929"/>
              <a:gd name="connsiteY7" fmla="*/ 130640 h 141040"/>
              <a:gd name="connsiteX8" fmla="*/ 137160 w 244929"/>
              <a:gd name="connsiteY8" fmla="*/ 140438 h 141040"/>
              <a:gd name="connsiteX9" fmla="*/ 140426 w 244929"/>
              <a:gd name="connsiteY9" fmla="*/ 117578 h 141040"/>
              <a:gd name="connsiteX10" fmla="*/ 160020 w 244929"/>
              <a:gd name="connsiteY10" fmla="*/ 97983 h 141040"/>
              <a:gd name="connsiteX11" fmla="*/ 186146 w 244929"/>
              <a:gd name="connsiteY11" fmla="*/ 75123 h 141040"/>
              <a:gd name="connsiteX12" fmla="*/ 212272 w 244929"/>
              <a:gd name="connsiteY12" fmla="*/ 71858 h 141040"/>
              <a:gd name="connsiteX13" fmla="*/ 222069 w 244929"/>
              <a:gd name="connsiteY13" fmla="*/ 68592 h 141040"/>
              <a:gd name="connsiteX14" fmla="*/ 244929 w 244929"/>
              <a:gd name="connsiteY14" fmla="*/ 62060 h 141040"/>
              <a:gd name="connsiteX15" fmla="*/ 241663 w 244929"/>
              <a:gd name="connsiteY15" fmla="*/ 35935 h 141040"/>
              <a:gd name="connsiteX16" fmla="*/ 238398 w 244929"/>
              <a:gd name="connsiteY16" fmla="*/ 26138 h 141040"/>
              <a:gd name="connsiteX17" fmla="*/ 202475 w 244929"/>
              <a:gd name="connsiteY17" fmla="*/ 22872 h 141040"/>
              <a:gd name="connsiteX18" fmla="*/ 186146 w 244929"/>
              <a:gd name="connsiteY18" fmla="*/ 19606 h 141040"/>
              <a:gd name="connsiteX19" fmla="*/ 166552 w 244929"/>
              <a:gd name="connsiteY19" fmla="*/ 16340 h 141040"/>
              <a:gd name="connsiteX20" fmla="*/ 146958 w 244929"/>
              <a:gd name="connsiteY20" fmla="*/ 9809 h 141040"/>
              <a:gd name="connsiteX21" fmla="*/ 117566 w 244929"/>
              <a:gd name="connsiteY21" fmla="*/ 6543 h 141040"/>
              <a:gd name="connsiteX22" fmla="*/ 94706 w 244929"/>
              <a:gd name="connsiteY22" fmla="*/ 12 h 141040"/>
              <a:gd name="connsiteX23" fmla="*/ 62049 w 244929"/>
              <a:gd name="connsiteY23" fmla="*/ 13075 h 141040"/>
              <a:gd name="connsiteX24" fmla="*/ 52252 w 244929"/>
              <a:gd name="connsiteY24" fmla="*/ 29403 h 141040"/>
              <a:gd name="connsiteX25" fmla="*/ 45720 w 244929"/>
              <a:gd name="connsiteY25" fmla="*/ 52263 h 141040"/>
              <a:gd name="connsiteX26" fmla="*/ 39189 w 244929"/>
              <a:gd name="connsiteY26" fmla="*/ 58795 h 141040"/>
              <a:gd name="connsiteX27" fmla="*/ 32658 w 244929"/>
              <a:gd name="connsiteY27" fmla="*/ 68592 h 141040"/>
              <a:gd name="connsiteX28" fmla="*/ 26126 w 244929"/>
              <a:gd name="connsiteY28" fmla="*/ 75123 h 141040"/>
              <a:gd name="connsiteX29" fmla="*/ 19595 w 244929"/>
              <a:gd name="connsiteY29" fmla="*/ 84920 h 141040"/>
              <a:gd name="connsiteX30" fmla="*/ 0 w 244929"/>
              <a:gd name="connsiteY30" fmla="*/ 104515 h 141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44929" h="141040">
                <a:moveTo>
                  <a:pt x="0" y="104515"/>
                </a:moveTo>
                <a:lnTo>
                  <a:pt x="0" y="104515"/>
                </a:lnTo>
                <a:cubicBezTo>
                  <a:pt x="10886" y="102338"/>
                  <a:pt x="22047" y="101248"/>
                  <a:pt x="32658" y="97983"/>
                </a:cubicBezTo>
                <a:cubicBezTo>
                  <a:pt x="36409" y="96829"/>
                  <a:pt x="38530" y="91452"/>
                  <a:pt x="42455" y="91452"/>
                </a:cubicBezTo>
                <a:cubicBezTo>
                  <a:pt x="58928" y="91452"/>
                  <a:pt x="75112" y="95806"/>
                  <a:pt x="91440" y="97983"/>
                </a:cubicBezTo>
                <a:cubicBezTo>
                  <a:pt x="102303" y="108846"/>
                  <a:pt x="92930" y="101420"/>
                  <a:pt x="107769" y="107780"/>
                </a:cubicBezTo>
                <a:cubicBezTo>
                  <a:pt x="136030" y="119892"/>
                  <a:pt x="107644" y="109916"/>
                  <a:pt x="130629" y="117578"/>
                </a:cubicBezTo>
                <a:cubicBezTo>
                  <a:pt x="131718" y="121932"/>
                  <a:pt x="132662" y="126325"/>
                  <a:pt x="133895" y="130640"/>
                </a:cubicBezTo>
                <a:cubicBezTo>
                  <a:pt x="134841" y="133950"/>
                  <a:pt x="135620" y="143517"/>
                  <a:pt x="137160" y="140438"/>
                </a:cubicBezTo>
                <a:cubicBezTo>
                  <a:pt x="140602" y="133553"/>
                  <a:pt x="136777" y="124355"/>
                  <a:pt x="140426" y="117578"/>
                </a:cubicBezTo>
                <a:cubicBezTo>
                  <a:pt x="144805" y="109445"/>
                  <a:pt x="153488" y="104515"/>
                  <a:pt x="160020" y="97983"/>
                </a:cubicBezTo>
                <a:cubicBezTo>
                  <a:pt x="165827" y="92176"/>
                  <a:pt x="179672" y="77613"/>
                  <a:pt x="186146" y="75123"/>
                </a:cubicBezTo>
                <a:cubicBezTo>
                  <a:pt x="194337" y="71973"/>
                  <a:pt x="203563" y="72946"/>
                  <a:pt x="212272" y="71858"/>
                </a:cubicBezTo>
                <a:cubicBezTo>
                  <a:pt x="215538" y="70769"/>
                  <a:pt x="218759" y="69538"/>
                  <a:pt x="222069" y="68592"/>
                </a:cubicBezTo>
                <a:cubicBezTo>
                  <a:pt x="250773" y="60390"/>
                  <a:pt x="221439" y="69891"/>
                  <a:pt x="244929" y="62060"/>
                </a:cubicBezTo>
                <a:cubicBezTo>
                  <a:pt x="243840" y="53352"/>
                  <a:pt x="243233" y="44570"/>
                  <a:pt x="241663" y="35935"/>
                </a:cubicBezTo>
                <a:cubicBezTo>
                  <a:pt x="241047" y="32548"/>
                  <a:pt x="241664" y="27227"/>
                  <a:pt x="238398" y="26138"/>
                </a:cubicBezTo>
                <a:cubicBezTo>
                  <a:pt x="226991" y="22336"/>
                  <a:pt x="214449" y="23961"/>
                  <a:pt x="202475" y="22872"/>
                </a:cubicBezTo>
                <a:lnTo>
                  <a:pt x="186146" y="19606"/>
                </a:lnTo>
                <a:cubicBezTo>
                  <a:pt x="179631" y="18421"/>
                  <a:pt x="172976" y="17946"/>
                  <a:pt x="166552" y="16340"/>
                </a:cubicBezTo>
                <a:cubicBezTo>
                  <a:pt x="159873" y="14670"/>
                  <a:pt x="153800" y="10569"/>
                  <a:pt x="146958" y="9809"/>
                </a:cubicBezTo>
                <a:lnTo>
                  <a:pt x="117566" y="6543"/>
                </a:lnTo>
                <a:cubicBezTo>
                  <a:pt x="113673" y="5246"/>
                  <a:pt x="97858" y="-303"/>
                  <a:pt x="94706" y="12"/>
                </a:cubicBezTo>
                <a:cubicBezTo>
                  <a:pt x="84616" y="1021"/>
                  <a:pt x="71283" y="8457"/>
                  <a:pt x="62049" y="13075"/>
                </a:cubicBezTo>
                <a:cubicBezTo>
                  <a:pt x="58783" y="18518"/>
                  <a:pt x="54830" y="23603"/>
                  <a:pt x="52252" y="29403"/>
                </a:cubicBezTo>
                <a:cubicBezTo>
                  <a:pt x="49810" y="34897"/>
                  <a:pt x="49133" y="46575"/>
                  <a:pt x="45720" y="52263"/>
                </a:cubicBezTo>
                <a:cubicBezTo>
                  <a:pt x="44136" y="54903"/>
                  <a:pt x="41112" y="56391"/>
                  <a:pt x="39189" y="58795"/>
                </a:cubicBezTo>
                <a:cubicBezTo>
                  <a:pt x="36737" y="61860"/>
                  <a:pt x="35110" y="65527"/>
                  <a:pt x="32658" y="68592"/>
                </a:cubicBezTo>
                <a:cubicBezTo>
                  <a:pt x="30735" y="70996"/>
                  <a:pt x="28049" y="72719"/>
                  <a:pt x="26126" y="75123"/>
                </a:cubicBezTo>
                <a:cubicBezTo>
                  <a:pt x="23674" y="78188"/>
                  <a:pt x="22047" y="81855"/>
                  <a:pt x="19595" y="84920"/>
                </a:cubicBezTo>
                <a:cubicBezTo>
                  <a:pt x="12293" y="94047"/>
                  <a:pt x="3266" y="101249"/>
                  <a:pt x="0" y="104515"/>
                </a:cubicBezTo>
                <a:close/>
              </a:path>
            </a:pathLst>
          </a:custGeom>
          <a:solidFill>
            <a:srgbClr val="00B05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9" name="Freihandform: Form 8">
            <a:extLst>
              <a:ext uri="{FF2B5EF4-FFF2-40B4-BE49-F238E27FC236}">
                <a16:creationId xmlns:a16="http://schemas.microsoft.com/office/drawing/2014/main" id="{BAECBC3A-CBFD-F99E-96DE-D98716F008E8}"/>
              </a:ext>
            </a:extLst>
          </p:cNvPr>
          <p:cNvSpPr/>
          <p:nvPr/>
        </p:nvSpPr>
        <p:spPr>
          <a:xfrm>
            <a:off x="6495506" y="3386546"/>
            <a:ext cx="287383" cy="140940"/>
          </a:xfrm>
          <a:custGeom>
            <a:avLst/>
            <a:gdLst>
              <a:gd name="connsiteX0" fmla="*/ 160020 w 287383"/>
              <a:gd name="connsiteY0" fmla="*/ 3265 h 140940"/>
              <a:gd name="connsiteX1" fmla="*/ 160020 w 287383"/>
              <a:gd name="connsiteY1" fmla="*/ 3265 h 140940"/>
              <a:gd name="connsiteX2" fmla="*/ 130628 w 287383"/>
              <a:gd name="connsiteY2" fmla="*/ 6531 h 140940"/>
              <a:gd name="connsiteX3" fmla="*/ 55517 w 287383"/>
              <a:gd name="connsiteY3" fmla="*/ 9797 h 140940"/>
              <a:gd name="connsiteX4" fmla="*/ 0 w 287383"/>
              <a:gd name="connsiteY4" fmla="*/ 16328 h 140940"/>
              <a:gd name="connsiteX5" fmla="*/ 19594 w 287383"/>
              <a:gd name="connsiteY5" fmla="*/ 35923 h 140940"/>
              <a:gd name="connsiteX6" fmla="*/ 26125 w 287383"/>
              <a:gd name="connsiteY6" fmla="*/ 58783 h 140940"/>
              <a:gd name="connsiteX7" fmla="*/ 29391 w 287383"/>
              <a:gd name="connsiteY7" fmla="*/ 94705 h 140940"/>
              <a:gd name="connsiteX8" fmla="*/ 32657 w 287383"/>
              <a:gd name="connsiteY8" fmla="*/ 107768 h 140940"/>
              <a:gd name="connsiteX9" fmla="*/ 35923 w 287383"/>
              <a:gd name="connsiteY9" fmla="*/ 127363 h 140940"/>
              <a:gd name="connsiteX10" fmla="*/ 52251 w 287383"/>
              <a:gd name="connsiteY10" fmla="*/ 124097 h 140940"/>
              <a:gd name="connsiteX11" fmla="*/ 58783 w 287383"/>
              <a:gd name="connsiteY11" fmla="*/ 114300 h 140940"/>
              <a:gd name="connsiteX12" fmla="*/ 75111 w 287383"/>
              <a:gd name="connsiteY12" fmla="*/ 111034 h 140940"/>
              <a:gd name="connsiteX13" fmla="*/ 88174 w 287383"/>
              <a:gd name="connsiteY13" fmla="*/ 104503 h 140940"/>
              <a:gd name="connsiteX14" fmla="*/ 97971 w 287383"/>
              <a:gd name="connsiteY14" fmla="*/ 97971 h 140940"/>
              <a:gd name="connsiteX15" fmla="*/ 107768 w 287383"/>
              <a:gd name="connsiteY15" fmla="*/ 94705 h 140940"/>
              <a:gd name="connsiteX16" fmla="*/ 120831 w 287383"/>
              <a:gd name="connsiteY16" fmla="*/ 117565 h 140940"/>
              <a:gd name="connsiteX17" fmla="*/ 137160 w 287383"/>
              <a:gd name="connsiteY17" fmla="*/ 127363 h 140940"/>
              <a:gd name="connsiteX18" fmla="*/ 192677 w 287383"/>
              <a:gd name="connsiteY18" fmla="*/ 133894 h 140940"/>
              <a:gd name="connsiteX19" fmla="*/ 202474 w 287383"/>
              <a:gd name="connsiteY19" fmla="*/ 137160 h 140940"/>
              <a:gd name="connsiteX20" fmla="*/ 287383 w 287383"/>
              <a:gd name="connsiteY20" fmla="*/ 137160 h 140940"/>
              <a:gd name="connsiteX21" fmla="*/ 280851 w 287383"/>
              <a:gd name="connsiteY21" fmla="*/ 97971 h 140940"/>
              <a:gd name="connsiteX22" fmla="*/ 274320 w 287383"/>
              <a:gd name="connsiteY22" fmla="*/ 81643 h 140940"/>
              <a:gd name="connsiteX23" fmla="*/ 271054 w 287383"/>
              <a:gd name="connsiteY23" fmla="*/ 16328 h 140940"/>
              <a:gd name="connsiteX24" fmla="*/ 261257 w 287383"/>
              <a:gd name="connsiteY24" fmla="*/ 13063 h 140940"/>
              <a:gd name="connsiteX25" fmla="*/ 235131 w 287383"/>
              <a:gd name="connsiteY25" fmla="*/ 3265 h 140940"/>
              <a:gd name="connsiteX26" fmla="*/ 225334 w 287383"/>
              <a:gd name="connsiteY26" fmla="*/ 0 h 140940"/>
              <a:gd name="connsiteX27" fmla="*/ 160020 w 287383"/>
              <a:gd name="connsiteY27" fmla="*/ 3265 h 14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87383" h="140940">
                <a:moveTo>
                  <a:pt x="160020" y="3265"/>
                </a:moveTo>
                <a:lnTo>
                  <a:pt x="160020" y="3265"/>
                </a:lnTo>
                <a:cubicBezTo>
                  <a:pt x="150223" y="4354"/>
                  <a:pt x="140466" y="5916"/>
                  <a:pt x="130628" y="6531"/>
                </a:cubicBezTo>
                <a:cubicBezTo>
                  <a:pt x="105616" y="8094"/>
                  <a:pt x="80534" y="8325"/>
                  <a:pt x="55517" y="9797"/>
                </a:cubicBezTo>
                <a:cubicBezTo>
                  <a:pt x="25655" y="11554"/>
                  <a:pt x="24485" y="12248"/>
                  <a:pt x="0" y="16328"/>
                </a:cubicBezTo>
                <a:cubicBezTo>
                  <a:pt x="17414" y="51159"/>
                  <a:pt x="-6530" y="9799"/>
                  <a:pt x="19594" y="35923"/>
                </a:cubicBezTo>
                <a:cubicBezTo>
                  <a:pt x="21157" y="37486"/>
                  <a:pt x="26096" y="58668"/>
                  <a:pt x="26125" y="58783"/>
                </a:cubicBezTo>
                <a:cubicBezTo>
                  <a:pt x="27214" y="70757"/>
                  <a:pt x="27802" y="82787"/>
                  <a:pt x="29391" y="94705"/>
                </a:cubicBezTo>
                <a:cubicBezTo>
                  <a:pt x="29984" y="99154"/>
                  <a:pt x="31777" y="103367"/>
                  <a:pt x="32657" y="107768"/>
                </a:cubicBezTo>
                <a:cubicBezTo>
                  <a:pt x="33956" y="114261"/>
                  <a:pt x="34834" y="120831"/>
                  <a:pt x="35923" y="127363"/>
                </a:cubicBezTo>
                <a:cubicBezTo>
                  <a:pt x="41366" y="126274"/>
                  <a:pt x="47432" y="126851"/>
                  <a:pt x="52251" y="124097"/>
                </a:cubicBezTo>
                <a:cubicBezTo>
                  <a:pt x="55659" y="122150"/>
                  <a:pt x="55375" y="116247"/>
                  <a:pt x="58783" y="114300"/>
                </a:cubicBezTo>
                <a:cubicBezTo>
                  <a:pt x="63602" y="111546"/>
                  <a:pt x="69668" y="112123"/>
                  <a:pt x="75111" y="111034"/>
                </a:cubicBezTo>
                <a:cubicBezTo>
                  <a:pt x="79465" y="108857"/>
                  <a:pt x="83947" y="106918"/>
                  <a:pt x="88174" y="104503"/>
                </a:cubicBezTo>
                <a:cubicBezTo>
                  <a:pt x="91582" y="102556"/>
                  <a:pt x="94460" y="99726"/>
                  <a:pt x="97971" y="97971"/>
                </a:cubicBezTo>
                <a:cubicBezTo>
                  <a:pt x="101050" y="96431"/>
                  <a:pt x="104502" y="95794"/>
                  <a:pt x="107768" y="94705"/>
                </a:cubicBezTo>
                <a:cubicBezTo>
                  <a:pt x="137880" y="114781"/>
                  <a:pt x="94598" y="82589"/>
                  <a:pt x="120831" y="117565"/>
                </a:cubicBezTo>
                <a:cubicBezTo>
                  <a:pt x="124640" y="122643"/>
                  <a:pt x="131138" y="125356"/>
                  <a:pt x="137160" y="127363"/>
                </a:cubicBezTo>
                <a:cubicBezTo>
                  <a:pt x="143342" y="129424"/>
                  <a:pt x="191457" y="133772"/>
                  <a:pt x="192677" y="133894"/>
                </a:cubicBezTo>
                <a:cubicBezTo>
                  <a:pt x="195943" y="134983"/>
                  <a:pt x="199114" y="136413"/>
                  <a:pt x="202474" y="137160"/>
                </a:cubicBezTo>
                <a:cubicBezTo>
                  <a:pt x="235179" y="144427"/>
                  <a:pt x="243080" y="139375"/>
                  <a:pt x="287383" y="137160"/>
                </a:cubicBezTo>
                <a:cubicBezTo>
                  <a:pt x="285670" y="123454"/>
                  <a:pt x="285167" y="110919"/>
                  <a:pt x="280851" y="97971"/>
                </a:cubicBezTo>
                <a:cubicBezTo>
                  <a:pt x="278997" y="92410"/>
                  <a:pt x="276497" y="87086"/>
                  <a:pt x="274320" y="81643"/>
                </a:cubicBezTo>
                <a:cubicBezTo>
                  <a:pt x="273231" y="59871"/>
                  <a:pt x="275133" y="37742"/>
                  <a:pt x="271054" y="16328"/>
                </a:cubicBezTo>
                <a:cubicBezTo>
                  <a:pt x="270410" y="12947"/>
                  <a:pt x="264336" y="14602"/>
                  <a:pt x="261257" y="13063"/>
                </a:cubicBezTo>
                <a:cubicBezTo>
                  <a:pt x="234377" y="-377"/>
                  <a:pt x="272937" y="12716"/>
                  <a:pt x="235131" y="3265"/>
                </a:cubicBezTo>
                <a:cubicBezTo>
                  <a:pt x="231792" y="2430"/>
                  <a:pt x="228773" y="149"/>
                  <a:pt x="225334" y="0"/>
                </a:cubicBezTo>
                <a:lnTo>
                  <a:pt x="160020" y="3265"/>
                </a:lnTo>
                <a:close/>
              </a:path>
            </a:pathLst>
          </a:custGeom>
          <a:solidFill>
            <a:srgbClr val="F4B183">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8" name="Freihandform: Form 7">
            <a:extLst>
              <a:ext uri="{FF2B5EF4-FFF2-40B4-BE49-F238E27FC236}">
                <a16:creationId xmlns:a16="http://schemas.microsoft.com/office/drawing/2014/main" id="{AF5BECAA-D162-E3A3-224F-E18D5EB90562}"/>
              </a:ext>
            </a:extLst>
          </p:cNvPr>
          <p:cNvSpPr/>
          <p:nvPr/>
        </p:nvSpPr>
        <p:spPr>
          <a:xfrm>
            <a:off x="6500294" y="3283207"/>
            <a:ext cx="385070" cy="255947"/>
          </a:xfrm>
          <a:custGeom>
            <a:avLst/>
            <a:gdLst>
              <a:gd name="connsiteX0" fmla="*/ 0 w 385070"/>
              <a:gd name="connsiteY0" fmla="*/ 104337 h 255947"/>
              <a:gd name="connsiteX1" fmla="*/ 33165 w 385070"/>
              <a:gd name="connsiteY1" fmla="*/ 232258 h 255947"/>
              <a:gd name="connsiteX2" fmla="*/ 108970 w 385070"/>
              <a:gd name="connsiteY2" fmla="*/ 208569 h 255947"/>
              <a:gd name="connsiteX3" fmla="*/ 108970 w 385070"/>
              <a:gd name="connsiteY3" fmla="*/ 208569 h 255947"/>
              <a:gd name="connsiteX4" fmla="*/ 146873 w 385070"/>
              <a:gd name="connsiteY4" fmla="*/ 222783 h 255947"/>
              <a:gd name="connsiteX5" fmla="*/ 175300 w 385070"/>
              <a:gd name="connsiteY5" fmla="*/ 241734 h 255947"/>
              <a:gd name="connsiteX6" fmla="*/ 198989 w 385070"/>
              <a:gd name="connsiteY6" fmla="*/ 246472 h 255947"/>
              <a:gd name="connsiteX7" fmla="*/ 213202 w 385070"/>
              <a:gd name="connsiteY7" fmla="*/ 251210 h 255947"/>
              <a:gd name="connsiteX8" fmla="*/ 232154 w 385070"/>
              <a:gd name="connsiteY8" fmla="*/ 255947 h 255947"/>
              <a:gd name="connsiteX9" fmla="*/ 279532 w 385070"/>
              <a:gd name="connsiteY9" fmla="*/ 251210 h 255947"/>
              <a:gd name="connsiteX10" fmla="*/ 284270 w 385070"/>
              <a:gd name="connsiteY10" fmla="*/ 236996 h 255947"/>
              <a:gd name="connsiteX11" fmla="*/ 274794 w 385070"/>
              <a:gd name="connsiteY11" fmla="*/ 142240 h 255947"/>
              <a:gd name="connsiteX12" fmla="*/ 279532 w 385070"/>
              <a:gd name="connsiteY12" fmla="*/ 118551 h 255947"/>
              <a:gd name="connsiteX13" fmla="*/ 293745 w 385070"/>
              <a:gd name="connsiteY13" fmla="*/ 109075 h 255947"/>
              <a:gd name="connsiteX14" fmla="*/ 307959 w 385070"/>
              <a:gd name="connsiteY14" fmla="*/ 94861 h 255947"/>
              <a:gd name="connsiteX15" fmla="*/ 350599 w 385070"/>
              <a:gd name="connsiteY15" fmla="*/ 85386 h 255947"/>
              <a:gd name="connsiteX16" fmla="*/ 383764 w 385070"/>
              <a:gd name="connsiteY16" fmla="*/ 66434 h 255947"/>
              <a:gd name="connsiteX17" fmla="*/ 355337 w 385070"/>
              <a:gd name="connsiteY17" fmla="*/ 28532 h 255947"/>
              <a:gd name="connsiteX18" fmla="*/ 326910 w 385070"/>
              <a:gd name="connsiteY18" fmla="*/ 19056 h 255947"/>
              <a:gd name="connsiteX19" fmla="*/ 265318 w 385070"/>
              <a:gd name="connsiteY19" fmla="*/ 9581 h 255947"/>
              <a:gd name="connsiteX20" fmla="*/ 246367 w 385070"/>
              <a:gd name="connsiteY20" fmla="*/ 4843 h 255947"/>
              <a:gd name="connsiteX21" fmla="*/ 232154 w 385070"/>
              <a:gd name="connsiteY21" fmla="*/ 105 h 255947"/>
              <a:gd name="connsiteX22" fmla="*/ 217940 w 385070"/>
              <a:gd name="connsiteY22" fmla="*/ 9581 h 255947"/>
              <a:gd name="connsiteX23" fmla="*/ 184775 w 385070"/>
              <a:gd name="connsiteY23" fmla="*/ 28532 h 255947"/>
              <a:gd name="connsiteX24" fmla="*/ 170562 w 385070"/>
              <a:gd name="connsiteY24" fmla="*/ 42745 h 255947"/>
              <a:gd name="connsiteX25" fmla="*/ 161086 w 385070"/>
              <a:gd name="connsiteY25" fmla="*/ 66434 h 255947"/>
              <a:gd name="connsiteX26" fmla="*/ 151611 w 385070"/>
              <a:gd name="connsiteY26" fmla="*/ 80648 h 255947"/>
              <a:gd name="connsiteX27" fmla="*/ 146873 w 385070"/>
              <a:gd name="connsiteY27" fmla="*/ 104337 h 255947"/>
              <a:gd name="connsiteX28" fmla="*/ 132659 w 385070"/>
              <a:gd name="connsiteY28" fmla="*/ 109075 h 255947"/>
              <a:gd name="connsiteX29" fmla="*/ 0 w 385070"/>
              <a:gd name="connsiteY29" fmla="*/ 104337 h 255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85070" h="255947">
                <a:moveTo>
                  <a:pt x="0" y="104337"/>
                </a:moveTo>
                <a:lnTo>
                  <a:pt x="33165" y="232258"/>
                </a:lnTo>
                <a:lnTo>
                  <a:pt x="108970" y="208569"/>
                </a:lnTo>
                <a:lnTo>
                  <a:pt x="108970" y="208569"/>
                </a:lnTo>
                <a:cubicBezTo>
                  <a:pt x="121604" y="213307"/>
                  <a:pt x="134804" y="216749"/>
                  <a:pt x="146873" y="222783"/>
                </a:cubicBezTo>
                <a:cubicBezTo>
                  <a:pt x="157059" y="227876"/>
                  <a:pt x="164133" y="239500"/>
                  <a:pt x="175300" y="241734"/>
                </a:cubicBezTo>
                <a:cubicBezTo>
                  <a:pt x="183196" y="243313"/>
                  <a:pt x="191177" y="244519"/>
                  <a:pt x="198989" y="246472"/>
                </a:cubicBezTo>
                <a:cubicBezTo>
                  <a:pt x="203834" y="247683"/>
                  <a:pt x="208400" y="249838"/>
                  <a:pt x="213202" y="251210"/>
                </a:cubicBezTo>
                <a:cubicBezTo>
                  <a:pt x="219463" y="252999"/>
                  <a:pt x="225837" y="254368"/>
                  <a:pt x="232154" y="255947"/>
                </a:cubicBezTo>
                <a:cubicBezTo>
                  <a:pt x="247947" y="254368"/>
                  <a:pt x="264616" y="256634"/>
                  <a:pt x="279532" y="251210"/>
                </a:cubicBezTo>
                <a:cubicBezTo>
                  <a:pt x="284226" y="249503"/>
                  <a:pt x="284270" y="241990"/>
                  <a:pt x="284270" y="236996"/>
                </a:cubicBezTo>
                <a:cubicBezTo>
                  <a:pt x="284270" y="213814"/>
                  <a:pt x="278011" y="167973"/>
                  <a:pt x="274794" y="142240"/>
                </a:cubicBezTo>
                <a:cubicBezTo>
                  <a:pt x="276373" y="134344"/>
                  <a:pt x="275537" y="125543"/>
                  <a:pt x="279532" y="118551"/>
                </a:cubicBezTo>
                <a:cubicBezTo>
                  <a:pt x="282357" y="113607"/>
                  <a:pt x="289371" y="112720"/>
                  <a:pt x="293745" y="109075"/>
                </a:cubicBezTo>
                <a:cubicBezTo>
                  <a:pt x="298892" y="104785"/>
                  <a:pt x="302141" y="98185"/>
                  <a:pt x="307959" y="94861"/>
                </a:cubicBezTo>
                <a:cubicBezTo>
                  <a:pt x="311559" y="92804"/>
                  <a:pt x="349172" y="85671"/>
                  <a:pt x="350599" y="85386"/>
                </a:cubicBezTo>
                <a:cubicBezTo>
                  <a:pt x="351109" y="85131"/>
                  <a:pt x="382648" y="70341"/>
                  <a:pt x="383764" y="66434"/>
                </a:cubicBezTo>
                <a:cubicBezTo>
                  <a:pt x="390301" y="43552"/>
                  <a:pt x="370972" y="35639"/>
                  <a:pt x="355337" y="28532"/>
                </a:cubicBezTo>
                <a:cubicBezTo>
                  <a:pt x="346244" y="24399"/>
                  <a:pt x="336386" y="22215"/>
                  <a:pt x="326910" y="19056"/>
                </a:cubicBezTo>
                <a:cubicBezTo>
                  <a:pt x="297639" y="9298"/>
                  <a:pt x="317669" y="14815"/>
                  <a:pt x="265318" y="9581"/>
                </a:cubicBezTo>
                <a:cubicBezTo>
                  <a:pt x="259001" y="8002"/>
                  <a:pt x="252628" y="6632"/>
                  <a:pt x="246367" y="4843"/>
                </a:cubicBezTo>
                <a:cubicBezTo>
                  <a:pt x="241565" y="3471"/>
                  <a:pt x="237080" y="-716"/>
                  <a:pt x="232154" y="105"/>
                </a:cubicBezTo>
                <a:cubicBezTo>
                  <a:pt x="226537" y="1041"/>
                  <a:pt x="222574" y="6271"/>
                  <a:pt x="217940" y="9581"/>
                </a:cubicBezTo>
                <a:cubicBezTo>
                  <a:pt x="192843" y="27508"/>
                  <a:pt x="207840" y="20844"/>
                  <a:pt x="184775" y="28532"/>
                </a:cubicBezTo>
                <a:cubicBezTo>
                  <a:pt x="180037" y="33270"/>
                  <a:pt x="174113" y="37063"/>
                  <a:pt x="170562" y="42745"/>
                </a:cubicBezTo>
                <a:cubicBezTo>
                  <a:pt x="166055" y="49957"/>
                  <a:pt x="164889" y="58827"/>
                  <a:pt x="161086" y="66434"/>
                </a:cubicBezTo>
                <a:cubicBezTo>
                  <a:pt x="158540" y="71527"/>
                  <a:pt x="154769" y="75910"/>
                  <a:pt x="151611" y="80648"/>
                </a:cubicBezTo>
                <a:cubicBezTo>
                  <a:pt x="150032" y="88544"/>
                  <a:pt x="151340" y="97637"/>
                  <a:pt x="146873" y="104337"/>
                </a:cubicBezTo>
                <a:cubicBezTo>
                  <a:pt x="144103" y="108492"/>
                  <a:pt x="137651" y="108928"/>
                  <a:pt x="132659" y="109075"/>
                </a:cubicBezTo>
                <a:cubicBezTo>
                  <a:pt x="83723" y="110514"/>
                  <a:pt x="34744" y="109075"/>
                  <a:pt x="0" y="104337"/>
                </a:cubicBezTo>
                <a:close/>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pic>
        <p:nvPicPr>
          <p:cNvPr id="12" name="Grafik 11" descr="Ein Bild, das Karte enthält.&#10;&#10;Automatisch generierte Beschreibung">
            <a:extLst>
              <a:ext uri="{FF2B5EF4-FFF2-40B4-BE49-F238E27FC236}">
                <a16:creationId xmlns:a16="http://schemas.microsoft.com/office/drawing/2014/main" id="{85166515-72D9-C4A0-F232-DF413AE0EC8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bwMode="auto">
          <a:xfrm>
            <a:off x="7464455" y="2342640"/>
            <a:ext cx="1377381" cy="1590416"/>
          </a:xfrm>
          <a:prstGeom prst="rect">
            <a:avLst/>
          </a:prstGeom>
          <a:ln>
            <a:noFill/>
          </a:ln>
          <a:extLst>
            <a:ext uri="{53640926-AAD7-44D8-BBD7-CCE9431645EC}">
              <a14:shadowObscured xmlns:a14="http://schemas.microsoft.com/office/drawing/2010/main"/>
            </a:ext>
          </a:extLst>
        </p:spPr>
      </p:pic>
      <p:sp>
        <p:nvSpPr>
          <p:cNvPr id="17" name="Fußzeilenplatzhalter 1">
            <a:extLst>
              <a:ext uri="{FF2B5EF4-FFF2-40B4-BE49-F238E27FC236}">
                <a16:creationId xmlns:a16="http://schemas.microsoft.com/office/drawing/2014/main" id="{657CCA90-85D3-B4B8-7ED7-1A0119A69B27}"/>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18" name="Foliennummernplatzhalter 4">
            <a:extLst>
              <a:ext uri="{FF2B5EF4-FFF2-40B4-BE49-F238E27FC236}">
                <a16:creationId xmlns:a16="http://schemas.microsoft.com/office/drawing/2014/main" id="{7BE3E7A8-02A2-9918-A759-27230E705144}"/>
              </a:ext>
            </a:extLst>
          </p:cNvPr>
          <p:cNvSpPr>
            <a:spLocks noGrp="1"/>
          </p:cNvSpPr>
          <p:nvPr>
            <p:ph type="sldNum" sz="quarter" idx="4"/>
          </p:nvPr>
        </p:nvSpPr>
        <p:spPr>
          <a:xfrm>
            <a:off x="8028384" y="6368928"/>
            <a:ext cx="486966" cy="360000"/>
          </a:xfrm>
        </p:spPr>
        <p:txBody>
          <a:bodyPr/>
          <a:lstStyle/>
          <a:p>
            <a:fld id="{8543D2B0-58C7-4711-8976-E7A128C2074B}" type="slidenum">
              <a:rPr lang="de-CH" smtClean="0"/>
              <a:t>63</a:t>
            </a:fld>
            <a:endParaRPr lang="de-CH" dirty="0"/>
          </a:p>
        </p:txBody>
      </p:sp>
      <p:sp>
        <p:nvSpPr>
          <p:cNvPr id="2" name="TextBox 11">
            <a:extLst>
              <a:ext uri="{FF2B5EF4-FFF2-40B4-BE49-F238E27FC236}">
                <a16:creationId xmlns:a16="http://schemas.microsoft.com/office/drawing/2014/main" id="{FBF18223-08DA-CF66-EBDC-CC3AC609FD76}"/>
              </a:ext>
            </a:extLst>
          </p:cNvPr>
          <p:cNvSpPr txBox="1"/>
          <p:nvPr/>
        </p:nvSpPr>
        <p:spPr>
          <a:xfrm rot="20920235">
            <a:off x="1704172" y="2296708"/>
            <a:ext cx="5548553" cy="3046988"/>
          </a:xfrm>
          <a:prstGeom prst="rect">
            <a:avLst/>
          </a:prstGeom>
          <a:solidFill>
            <a:schemeClr val="bg1"/>
          </a:solidFill>
          <a:ln w="76200">
            <a:solidFill>
              <a:srgbClr val="FF0000"/>
            </a:solidFill>
          </a:ln>
        </p:spPr>
        <p:txBody>
          <a:bodyPr wrap="square" rtlCol="0">
            <a:spAutoFit/>
          </a:bodyPr>
          <a:lstStyle/>
          <a:p>
            <a:r>
              <a:rPr lang="de-CH" sz="2400" dirty="0">
                <a:latin typeface="Arial" panose="020B0604020202020204" pitchFamily="34" charset="0"/>
                <a:cs typeface="Arial" panose="020B0604020202020204" pitchFamily="34" charset="0"/>
              </a:rPr>
              <a:t>Potential für </a:t>
            </a:r>
            <a:r>
              <a:rPr lang="de-CH" sz="2400" dirty="0" err="1">
                <a:latin typeface="Arial" panose="020B0604020202020204" pitchFamily="34" charset="0"/>
                <a:cs typeface="Arial" panose="020B0604020202020204" pitchFamily="34" charset="0"/>
              </a:rPr>
              <a:t>Ruderalflächen</a:t>
            </a:r>
            <a:r>
              <a:rPr lang="de-CH" sz="2400" dirty="0">
                <a:latin typeface="Arial" panose="020B0604020202020204" pitchFamily="34" charset="0"/>
                <a:cs typeface="Arial" panose="020B0604020202020204" pitchFamily="34" charset="0"/>
              </a:rPr>
              <a:t> dort, wo es sich anbietet (auf Ackerland, aber auch sonst).</a:t>
            </a:r>
          </a:p>
          <a:p>
            <a:r>
              <a:rPr lang="de-CH" sz="2400" dirty="0">
                <a:solidFill>
                  <a:srgbClr val="000000"/>
                </a:solidFill>
                <a:latin typeface="Arial" panose="020B0604020202020204" pitchFamily="34" charset="0"/>
                <a:cs typeface="Arial" panose="020B0604020202020204" pitchFamily="34" charset="0"/>
              </a:rPr>
              <a:t>Potential für Krautsäume bei den Übergängen.</a:t>
            </a:r>
          </a:p>
          <a:p>
            <a:r>
              <a:rPr lang="de-CH" sz="2400" dirty="0">
                <a:solidFill>
                  <a:srgbClr val="000000"/>
                </a:solidFill>
                <a:latin typeface="Arial" panose="020B0604020202020204" pitchFamily="34" charset="0"/>
                <a:cs typeface="Arial" panose="020B0604020202020204" pitchFamily="34" charset="0"/>
              </a:rPr>
              <a:t>Gehölze wo immer möglich, ausser es spricht etwas dagegen (z.B. Feldlerchenförderung).</a:t>
            </a:r>
          </a:p>
        </p:txBody>
      </p:sp>
      <p:sp>
        <p:nvSpPr>
          <p:cNvPr id="5" name="Titel 1">
            <a:extLst>
              <a:ext uri="{FF2B5EF4-FFF2-40B4-BE49-F238E27FC236}">
                <a16:creationId xmlns:a16="http://schemas.microsoft.com/office/drawing/2014/main" id="{60C5426B-0F84-51D3-3AA4-47DA399F9408}"/>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3442335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7624928-37F8-73DC-FC1D-0D4C5E28014E}"/>
              </a:ext>
            </a:extLst>
          </p:cNvPr>
          <p:cNvSpPr txBox="1"/>
          <p:nvPr/>
        </p:nvSpPr>
        <p:spPr>
          <a:xfrm>
            <a:off x="592974" y="1169361"/>
            <a:ext cx="8011474" cy="830997"/>
          </a:xfrm>
          <a:prstGeom prst="rect">
            <a:avLst/>
          </a:prstGeom>
          <a:solidFill>
            <a:srgbClr val="FFC000"/>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OPAL-Bericht: Schwerpunktmässig zu fördernde Lebensraumtypen</a:t>
            </a:r>
          </a:p>
        </p:txBody>
      </p:sp>
      <p:sp>
        <p:nvSpPr>
          <p:cNvPr id="4" name="Inhaltsplatzhalter 3">
            <a:extLst>
              <a:ext uri="{FF2B5EF4-FFF2-40B4-BE49-F238E27FC236}">
                <a16:creationId xmlns:a16="http://schemas.microsoft.com/office/drawing/2014/main" id="{B13F5801-0396-C827-114E-2D4BFF35AA49}"/>
              </a:ext>
            </a:extLst>
          </p:cNvPr>
          <p:cNvSpPr>
            <a:spLocks noGrp="1"/>
          </p:cNvSpPr>
          <p:nvPr>
            <p:ph idx="1"/>
          </p:nvPr>
        </p:nvSpPr>
        <p:spPr>
          <a:xfrm>
            <a:off x="597453" y="2204863"/>
            <a:ext cx="8119814" cy="3685389"/>
          </a:xfrm>
        </p:spPr>
        <p:txBody>
          <a:bodyPr>
            <a:normAutofit fontScale="85000" lnSpcReduction="20000"/>
          </a:bodyPr>
          <a:lstStyle/>
          <a:p>
            <a:pPr marL="0" indent="0">
              <a:lnSpc>
                <a:spcPct val="140000"/>
              </a:lnSpc>
              <a:buNone/>
            </a:pPr>
            <a:r>
              <a:rPr lang="de-CH" sz="2100" dirty="0">
                <a:ea typeface="Times New Roman" panose="02020603050405020304" pitchFamily="18" charset="0"/>
                <a:cs typeface="Times New Roman" panose="02020603050405020304" pitchFamily="18" charset="0"/>
              </a:rPr>
              <a:t>Beispiel Subregion 1.2 (Othmarsingen):</a:t>
            </a:r>
          </a:p>
          <a:p>
            <a:pPr marL="257175" indent="-257175">
              <a:lnSpc>
                <a:spcPct val="140000"/>
              </a:lnSpc>
              <a:buFont typeface="Symbol" panose="05050102010706020507" pitchFamily="18" charset="2"/>
              <a:buChar char=""/>
            </a:pPr>
            <a:r>
              <a:rPr lang="de-CH" sz="2100" dirty="0">
                <a:ea typeface="Times New Roman" panose="02020603050405020304" pitchFamily="18" charset="0"/>
                <a:cs typeface="Times New Roman" panose="02020603050405020304" pitchFamily="18" charset="0"/>
              </a:rPr>
              <a:t>Erhaltung, Förderung und Renaturierung von Feuchtgebieten, Erhaltung und Schaffung von Amphibienlaichgewässern</a:t>
            </a:r>
          </a:p>
          <a:p>
            <a:pPr marL="257175" indent="-257175">
              <a:lnSpc>
                <a:spcPct val="140000"/>
              </a:lnSpc>
              <a:buFont typeface="Symbol" panose="05050102010706020507" pitchFamily="18" charset="2"/>
              <a:buChar char=""/>
            </a:pPr>
            <a:r>
              <a:rPr lang="de-CH" sz="2100" dirty="0">
                <a:ea typeface="Times New Roman" panose="02020603050405020304" pitchFamily="18" charset="0"/>
                <a:cs typeface="Times New Roman" panose="02020603050405020304" pitchFamily="18" charset="0"/>
              </a:rPr>
              <a:t>Förderung des ökologischen Ausgleichs im Ackerbau und der </a:t>
            </a:r>
            <a:r>
              <a:rPr lang="de-CH" sz="2100" dirty="0" err="1">
                <a:ea typeface="Times New Roman" panose="02020603050405020304" pitchFamily="18" charset="0"/>
                <a:cs typeface="Times New Roman" panose="02020603050405020304" pitchFamily="18" charset="0"/>
              </a:rPr>
              <a:t>Ruderalstrukturen</a:t>
            </a:r>
            <a:endParaRPr lang="de-CH" sz="2100" dirty="0">
              <a:ea typeface="Times New Roman" panose="02020603050405020304" pitchFamily="18" charset="0"/>
              <a:cs typeface="Times New Roman" panose="02020603050405020304" pitchFamily="18" charset="0"/>
            </a:endParaRPr>
          </a:p>
          <a:p>
            <a:pPr marL="257175" indent="-257175">
              <a:lnSpc>
                <a:spcPct val="140000"/>
              </a:lnSpc>
              <a:buFont typeface="Symbol" panose="05050102010706020507" pitchFamily="18" charset="2"/>
              <a:buChar char=""/>
            </a:pPr>
            <a:r>
              <a:rPr lang="de-CH" sz="2100" dirty="0">
                <a:ea typeface="Times New Roman" panose="02020603050405020304" pitchFamily="18" charset="0"/>
                <a:cs typeface="Times New Roman" panose="02020603050405020304" pitchFamily="18" charset="0"/>
              </a:rPr>
              <a:t>Erhaltung und Förderung der TWW und der artenreichen Fettwiesen (</a:t>
            </a:r>
            <a:r>
              <a:rPr lang="de-CH" sz="2100" dirty="0" err="1">
                <a:ea typeface="Times New Roman" panose="02020603050405020304" pitchFamily="18" charset="0"/>
                <a:cs typeface="Times New Roman" panose="02020603050405020304" pitchFamily="18" charset="0"/>
              </a:rPr>
              <a:t>Fromentalwiesen</a:t>
            </a:r>
            <a:r>
              <a:rPr lang="de-CH" sz="2100" dirty="0">
                <a:ea typeface="Times New Roman" panose="02020603050405020304" pitchFamily="18" charset="0"/>
                <a:cs typeface="Times New Roman" panose="02020603050405020304" pitchFamily="18" charset="0"/>
              </a:rPr>
              <a:t>)</a:t>
            </a:r>
          </a:p>
          <a:p>
            <a:pPr marL="257175" indent="-257175">
              <a:lnSpc>
                <a:spcPct val="140000"/>
              </a:lnSpc>
              <a:spcAft>
                <a:spcPts val="450"/>
              </a:spcAft>
              <a:buFont typeface="Symbol" panose="05050102010706020507" pitchFamily="18" charset="2"/>
              <a:buChar char=""/>
            </a:pPr>
            <a:r>
              <a:rPr lang="de-CH" sz="2100" dirty="0">
                <a:ea typeface="Times New Roman" panose="02020603050405020304" pitchFamily="18" charset="0"/>
                <a:cs typeface="Times New Roman" panose="02020603050405020304" pitchFamily="18" charset="0"/>
              </a:rPr>
              <a:t>Bereicherung mit Gehölzstrukturen (Hecken, Hochstammobst- und Einzelbäume)</a:t>
            </a:r>
          </a:p>
          <a:p>
            <a:pPr marL="0" indent="0">
              <a:buNone/>
            </a:pPr>
            <a:endParaRPr lang="de-CH" dirty="0"/>
          </a:p>
        </p:txBody>
      </p:sp>
      <p:sp>
        <p:nvSpPr>
          <p:cNvPr id="6" name="Textfeld 5">
            <a:extLst>
              <a:ext uri="{FF2B5EF4-FFF2-40B4-BE49-F238E27FC236}">
                <a16:creationId xmlns:a16="http://schemas.microsoft.com/office/drawing/2014/main" id="{43F6118B-826A-AEE2-F84F-B4D48BD03CD2}"/>
              </a:ext>
            </a:extLst>
          </p:cNvPr>
          <p:cNvSpPr txBox="1"/>
          <p:nvPr/>
        </p:nvSpPr>
        <p:spPr>
          <a:xfrm>
            <a:off x="3976694" y="6021868"/>
            <a:ext cx="4555746"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Quelle: Walter et al (2013): Operationalisierung der Umweltziele Landwirtschaft, BAFU und BLW</a:t>
            </a:r>
          </a:p>
        </p:txBody>
      </p:sp>
      <p:sp>
        <p:nvSpPr>
          <p:cNvPr id="9" name="Fußzeilenplatzhalter 1">
            <a:extLst>
              <a:ext uri="{FF2B5EF4-FFF2-40B4-BE49-F238E27FC236}">
                <a16:creationId xmlns:a16="http://schemas.microsoft.com/office/drawing/2014/main" id="{68CFB2A2-74EA-A2A7-E289-1CBD4C8BFFCC}"/>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10" name="Foliennummernplatzhalter 4">
            <a:extLst>
              <a:ext uri="{FF2B5EF4-FFF2-40B4-BE49-F238E27FC236}">
                <a16:creationId xmlns:a16="http://schemas.microsoft.com/office/drawing/2014/main" id="{4B360E27-ACD2-0175-21CC-4799C8214F40}"/>
              </a:ext>
            </a:extLst>
          </p:cNvPr>
          <p:cNvSpPr>
            <a:spLocks noGrp="1"/>
          </p:cNvSpPr>
          <p:nvPr>
            <p:ph type="sldNum" sz="quarter" idx="4"/>
          </p:nvPr>
        </p:nvSpPr>
        <p:spPr>
          <a:xfrm>
            <a:off x="8155350" y="6368928"/>
            <a:ext cx="360000" cy="360000"/>
          </a:xfrm>
        </p:spPr>
        <p:txBody>
          <a:bodyPr/>
          <a:lstStyle/>
          <a:p>
            <a:fld id="{8543D2B0-58C7-4711-8976-E7A128C2074B}" type="slidenum">
              <a:rPr lang="de-CH" smtClean="0"/>
              <a:t>64</a:t>
            </a:fld>
            <a:endParaRPr lang="de-CH" dirty="0"/>
          </a:p>
        </p:txBody>
      </p:sp>
      <p:sp>
        <p:nvSpPr>
          <p:cNvPr id="3" name="Titel 1">
            <a:extLst>
              <a:ext uri="{FF2B5EF4-FFF2-40B4-BE49-F238E27FC236}">
                <a16:creationId xmlns:a16="http://schemas.microsoft.com/office/drawing/2014/main" id="{BDFD407F-75C0-BC4A-C0E7-BA9AF86D663B}"/>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57701659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7624928-37F8-73DC-FC1D-0D4C5E28014E}"/>
              </a:ext>
            </a:extLst>
          </p:cNvPr>
          <p:cNvSpPr txBox="1"/>
          <p:nvPr/>
        </p:nvSpPr>
        <p:spPr>
          <a:xfrm>
            <a:off x="592974" y="1169361"/>
            <a:ext cx="8011474" cy="830997"/>
          </a:xfrm>
          <a:prstGeom prst="rect">
            <a:avLst/>
          </a:prstGeom>
          <a:solidFill>
            <a:srgbClr val="FFC000"/>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OPAL-Bericht: Schwerpunktmässig zu fördernde Lebensraumtypen</a:t>
            </a:r>
          </a:p>
        </p:txBody>
      </p:sp>
      <p:sp>
        <p:nvSpPr>
          <p:cNvPr id="4" name="Inhaltsplatzhalter 3">
            <a:extLst>
              <a:ext uri="{FF2B5EF4-FFF2-40B4-BE49-F238E27FC236}">
                <a16:creationId xmlns:a16="http://schemas.microsoft.com/office/drawing/2014/main" id="{B13F5801-0396-C827-114E-2D4BFF35AA49}"/>
              </a:ext>
            </a:extLst>
          </p:cNvPr>
          <p:cNvSpPr>
            <a:spLocks noGrp="1"/>
          </p:cNvSpPr>
          <p:nvPr>
            <p:ph idx="1"/>
          </p:nvPr>
        </p:nvSpPr>
        <p:spPr>
          <a:xfrm>
            <a:off x="597453" y="2204863"/>
            <a:ext cx="8119814" cy="3685389"/>
          </a:xfrm>
        </p:spPr>
        <p:txBody>
          <a:bodyPr>
            <a:normAutofit fontScale="85000" lnSpcReduction="20000"/>
          </a:bodyPr>
          <a:lstStyle/>
          <a:p>
            <a:pPr marL="0" indent="0">
              <a:lnSpc>
                <a:spcPct val="140000"/>
              </a:lnSpc>
              <a:buNone/>
            </a:pPr>
            <a:r>
              <a:rPr lang="de-CH" sz="2100" dirty="0">
                <a:ea typeface="Times New Roman" panose="02020603050405020304" pitchFamily="18" charset="0"/>
                <a:cs typeface="Times New Roman" panose="02020603050405020304" pitchFamily="18" charset="0"/>
              </a:rPr>
              <a:t>Beispiel Subregion 1.2 (Othmarsingen):</a:t>
            </a:r>
          </a:p>
          <a:p>
            <a:pPr marL="257175" indent="-257175">
              <a:lnSpc>
                <a:spcPct val="140000"/>
              </a:lnSpc>
              <a:buFont typeface="Symbol" panose="05050102010706020507" pitchFamily="18" charset="2"/>
              <a:buChar char=""/>
            </a:pPr>
            <a:r>
              <a:rPr lang="de-CH" sz="2100" dirty="0">
                <a:ea typeface="Times New Roman" panose="02020603050405020304" pitchFamily="18" charset="0"/>
                <a:cs typeface="Times New Roman" panose="02020603050405020304" pitchFamily="18" charset="0"/>
              </a:rPr>
              <a:t>Erhaltung, Förderung und Renaturierung von Feuchtgebieten, Erhaltung und Schaffung von Amphibienlaichgewässern</a:t>
            </a:r>
          </a:p>
          <a:p>
            <a:pPr marL="257175" indent="-257175">
              <a:lnSpc>
                <a:spcPct val="140000"/>
              </a:lnSpc>
              <a:buFont typeface="Symbol" panose="05050102010706020507" pitchFamily="18" charset="2"/>
              <a:buChar char=""/>
            </a:pPr>
            <a:r>
              <a:rPr lang="de-CH" sz="2100" dirty="0">
                <a:ea typeface="Times New Roman" panose="02020603050405020304" pitchFamily="18" charset="0"/>
                <a:cs typeface="Times New Roman" panose="02020603050405020304" pitchFamily="18" charset="0"/>
              </a:rPr>
              <a:t>Förderung des ökologischen Ausgleichs im Ackerbau und der </a:t>
            </a:r>
            <a:r>
              <a:rPr lang="de-CH" sz="2100" dirty="0" err="1">
                <a:ea typeface="Times New Roman" panose="02020603050405020304" pitchFamily="18" charset="0"/>
                <a:cs typeface="Times New Roman" panose="02020603050405020304" pitchFamily="18" charset="0"/>
              </a:rPr>
              <a:t>Ruderalstrukturen</a:t>
            </a:r>
            <a:endParaRPr lang="de-CH" sz="2100" dirty="0">
              <a:ea typeface="Times New Roman" panose="02020603050405020304" pitchFamily="18" charset="0"/>
              <a:cs typeface="Times New Roman" panose="02020603050405020304" pitchFamily="18" charset="0"/>
            </a:endParaRPr>
          </a:p>
          <a:p>
            <a:pPr marL="257175" indent="-257175">
              <a:lnSpc>
                <a:spcPct val="140000"/>
              </a:lnSpc>
              <a:buFont typeface="Symbol" panose="05050102010706020507" pitchFamily="18" charset="2"/>
              <a:buChar char=""/>
            </a:pPr>
            <a:r>
              <a:rPr lang="de-CH" sz="2100" dirty="0">
                <a:ea typeface="Times New Roman" panose="02020603050405020304" pitchFamily="18" charset="0"/>
                <a:cs typeface="Times New Roman" panose="02020603050405020304" pitchFamily="18" charset="0"/>
              </a:rPr>
              <a:t>Erhaltung und Förderung der TWW und der artenreichen Fettwiesen (</a:t>
            </a:r>
            <a:r>
              <a:rPr lang="de-CH" sz="2100" dirty="0" err="1">
                <a:ea typeface="Times New Roman" panose="02020603050405020304" pitchFamily="18" charset="0"/>
                <a:cs typeface="Times New Roman" panose="02020603050405020304" pitchFamily="18" charset="0"/>
              </a:rPr>
              <a:t>Fromentalwiesen</a:t>
            </a:r>
            <a:r>
              <a:rPr lang="de-CH" sz="2100" dirty="0">
                <a:ea typeface="Times New Roman" panose="02020603050405020304" pitchFamily="18" charset="0"/>
                <a:cs typeface="Times New Roman" panose="02020603050405020304" pitchFamily="18" charset="0"/>
              </a:rPr>
              <a:t>)</a:t>
            </a:r>
          </a:p>
          <a:p>
            <a:pPr marL="257175" indent="-257175">
              <a:lnSpc>
                <a:spcPct val="140000"/>
              </a:lnSpc>
              <a:spcAft>
                <a:spcPts val="450"/>
              </a:spcAft>
              <a:buFont typeface="Symbol" panose="05050102010706020507" pitchFamily="18" charset="2"/>
              <a:buChar char=""/>
            </a:pPr>
            <a:r>
              <a:rPr lang="de-CH" sz="2100" dirty="0">
                <a:ea typeface="Times New Roman" panose="02020603050405020304" pitchFamily="18" charset="0"/>
                <a:cs typeface="Times New Roman" panose="02020603050405020304" pitchFamily="18" charset="0"/>
              </a:rPr>
              <a:t>Bereicherung mit Gehölzstrukturen (Hecken, Hochstammobst- und Einzelbäume)</a:t>
            </a:r>
          </a:p>
          <a:p>
            <a:pPr marL="0" indent="0">
              <a:buNone/>
            </a:pPr>
            <a:endParaRPr lang="de-CH" dirty="0"/>
          </a:p>
        </p:txBody>
      </p:sp>
      <p:sp>
        <p:nvSpPr>
          <p:cNvPr id="6" name="Textfeld 5">
            <a:extLst>
              <a:ext uri="{FF2B5EF4-FFF2-40B4-BE49-F238E27FC236}">
                <a16:creationId xmlns:a16="http://schemas.microsoft.com/office/drawing/2014/main" id="{43F6118B-826A-AEE2-F84F-B4D48BD03CD2}"/>
              </a:ext>
            </a:extLst>
          </p:cNvPr>
          <p:cNvSpPr txBox="1"/>
          <p:nvPr/>
        </p:nvSpPr>
        <p:spPr>
          <a:xfrm>
            <a:off x="3976694" y="6021868"/>
            <a:ext cx="4555746"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Quelle: Walter et al (2013): Operationalisierung der Umweltziele Landwirtschaft, BAFU und BLW</a:t>
            </a:r>
          </a:p>
        </p:txBody>
      </p:sp>
      <p:sp>
        <p:nvSpPr>
          <p:cNvPr id="3" name="TextBox 11">
            <a:extLst>
              <a:ext uri="{FF2B5EF4-FFF2-40B4-BE49-F238E27FC236}">
                <a16:creationId xmlns:a16="http://schemas.microsoft.com/office/drawing/2014/main" id="{971DA39F-6AF8-3B38-F335-782C9BE6A879}"/>
              </a:ext>
            </a:extLst>
          </p:cNvPr>
          <p:cNvSpPr txBox="1"/>
          <p:nvPr/>
        </p:nvSpPr>
        <p:spPr>
          <a:xfrm rot="20055284">
            <a:off x="1407963" y="2579206"/>
            <a:ext cx="6448305" cy="2677656"/>
          </a:xfrm>
          <a:prstGeom prst="rect">
            <a:avLst/>
          </a:prstGeom>
          <a:solidFill>
            <a:schemeClr val="bg1"/>
          </a:solidFill>
          <a:ln w="762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OPAL-Bericht sagt, welche Lebensraumtypen schwerpunktmässig gefördert werden sollen.</a:t>
            </a:r>
          </a:p>
          <a:p>
            <a:pPr marL="0" marR="0" lvl="0" indent="0" algn="l" defTabSz="914400" rtl="0" eaLnBrk="1" fontAlgn="auto" latinLnBrk="0" hangingPunct="1">
              <a:lnSpc>
                <a:spcPct val="100000"/>
              </a:lnSpc>
              <a:spcBef>
                <a:spcPts val="0"/>
              </a:spcBef>
              <a:spcAft>
                <a:spcPts val="0"/>
              </a:spcAft>
              <a:buClrTx/>
              <a:buSzTx/>
              <a:buFontTx/>
              <a:buNone/>
              <a:tabLst/>
              <a:defRPr/>
            </a:pPr>
            <a:r>
              <a:rPr lang="de-CH" sz="2400" dirty="0">
                <a:solidFill>
                  <a:prstClr val="black"/>
                </a:solidFill>
                <a:latin typeface="Arial" panose="020B0604020202020204" pitchFamily="34" charset="0"/>
                <a:cs typeface="Arial" panose="020B0604020202020204" pitchFamily="34" charset="0"/>
              </a:rPr>
              <a:t>Das sind diejenigen, die es früher hier gab und die verschwunden sind.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Zeitreise zeigt uns, wo diese Lebensraum-typen früher vorkamen. Dort haben sie auch heute Potential.</a:t>
            </a:r>
          </a:p>
        </p:txBody>
      </p:sp>
      <p:sp>
        <p:nvSpPr>
          <p:cNvPr id="9" name="Fußzeilenplatzhalter 1">
            <a:extLst>
              <a:ext uri="{FF2B5EF4-FFF2-40B4-BE49-F238E27FC236}">
                <a16:creationId xmlns:a16="http://schemas.microsoft.com/office/drawing/2014/main" id="{68CFB2A2-74EA-A2A7-E289-1CBD4C8BFFCC}"/>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10" name="Foliennummernplatzhalter 4">
            <a:extLst>
              <a:ext uri="{FF2B5EF4-FFF2-40B4-BE49-F238E27FC236}">
                <a16:creationId xmlns:a16="http://schemas.microsoft.com/office/drawing/2014/main" id="{4B360E27-ACD2-0175-21CC-4799C8214F40}"/>
              </a:ext>
            </a:extLst>
          </p:cNvPr>
          <p:cNvSpPr>
            <a:spLocks noGrp="1"/>
          </p:cNvSpPr>
          <p:nvPr>
            <p:ph type="sldNum" sz="quarter" idx="4"/>
          </p:nvPr>
        </p:nvSpPr>
        <p:spPr>
          <a:xfrm>
            <a:off x="8155350" y="6368928"/>
            <a:ext cx="360000" cy="360000"/>
          </a:xfrm>
        </p:spPr>
        <p:txBody>
          <a:bodyPr/>
          <a:lstStyle/>
          <a:p>
            <a:fld id="{8543D2B0-58C7-4711-8976-E7A128C2074B}" type="slidenum">
              <a:rPr lang="de-CH" smtClean="0"/>
              <a:t>65</a:t>
            </a:fld>
            <a:endParaRPr lang="de-CH" dirty="0"/>
          </a:p>
        </p:txBody>
      </p:sp>
      <p:sp>
        <p:nvSpPr>
          <p:cNvPr id="5" name="Titel 1">
            <a:extLst>
              <a:ext uri="{FF2B5EF4-FFF2-40B4-BE49-F238E27FC236}">
                <a16:creationId xmlns:a16="http://schemas.microsoft.com/office/drawing/2014/main" id="{068058C1-6E49-4473-1D9F-CAC446A08CCB}"/>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354559152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7624928-37F8-73DC-FC1D-0D4C5E28014E}"/>
              </a:ext>
            </a:extLst>
          </p:cNvPr>
          <p:cNvSpPr txBox="1"/>
          <p:nvPr/>
        </p:nvSpPr>
        <p:spPr>
          <a:xfrm>
            <a:off x="592974" y="1169361"/>
            <a:ext cx="7922376" cy="830997"/>
          </a:xfrm>
          <a:prstGeom prst="rect">
            <a:avLst/>
          </a:prstGeom>
          <a:solidFill>
            <a:srgbClr val="FFC000"/>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OPAL-Bericht: Schwerpunktmässig zu fördernde Lebensraumtypen</a:t>
            </a:r>
          </a:p>
        </p:txBody>
      </p:sp>
      <p:sp>
        <p:nvSpPr>
          <p:cNvPr id="7" name="TextBox 11">
            <a:extLst>
              <a:ext uri="{FF2B5EF4-FFF2-40B4-BE49-F238E27FC236}">
                <a16:creationId xmlns:a16="http://schemas.microsoft.com/office/drawing/2014/main" id="{C53BA5C7-B74A-0F1D-FFB1-36589624EC4A}"/>
              </a:ext>
            </a:extLst>
          </p:cNvPr>
          <p:cNvSpPr txBox="1"/>
          <p:nvPr/>
        </p:nvSpPr>
        <p:spPr>
          <a:xfrm>
            <a:off x="628650" y="2276872"/>
            <a:ext cx="7851024" cy="3711337"/>
          </a:xfrm>
          <a:prstGeom prst="rect">
            <a:avLst/>
          </a:prstGeom>
          <a:solidFill>
            <a:schemeClr val="bg1"/>
          </a:solidFill>
          <a:ln w="76200">
            <a:solidFill>
              <a:srgbClr val="FF0000"/>
            </a:solidFill>
          </a:ln>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de-CH"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Wenn die Lebensraumtypen aus einem Landschaftsraum bzw. einer Region verschwinden, dann verschwinden mit der Zeit auch die Arten, die diese Lebensraumtypen brauchen. Manche Arten verschwinden sofort, andere erst zeitverzögert.</a:t>
            </a:r>
          </a:p>
          <a:p>
            <a:pPr marL="0" marR="0" lvl="0" indent="0" algn="l" defTabSz="914400" rtl="0" eaLnBrk="1" fontAlgn="auto" latinLnBrk="0" hangingPunct="1">
              <a:lnSpc>
                <a:spcPct val="120000"/>
              </a:lnSpc>
              <a:spcBef>
                <a:spcPts val="0"/>
              </a:spcBef>
              <a:spcAft>
                <a:spcPts val="0"/>
              </a:spcAft>
              <a:buClrTx/>
              <a:buSzTx/>
              <a:buFontTx/>
              <a:buNone/>
              <a:tabLst/>
              <a:defRPr/>
            </a:pPr>
            <a:r>
              <a:rPr lang="de-CH" sz="2200" dirty="0">
                <a:solidFill>
                  <a:prstClr val="black"/>
                </a:solidFill>
                <a:latin typeface="Arial" panose="020B0604020202020204" pitchFamily="34" charset="0"/>
                <a:cs typeface="Arial" panose="020B0604020202020204" pitchFamily="34" charset="0"/>
              </a:rPr>
              <a:t>-&gt; Aussterbeschuld!</a:t>
            </a: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de-CH"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Wenn wir den Arten keine Ersatzlebensräume für die verschwundenen Lebensraumtypen anbieten, dann </a:t>
            </a:r>
            <a:r>
              <a:rPr lang="de-CH" sz="2200" dirty="0">
                <a:solidFill>
                  <a:prstClr val="black"/>
                </a:solidFill>
                <a:latin typeface="Arial" panose="020B0604020202020204" pitchFamily="34" charset="0"/>
                <a:cs typeface="Arial" panose="020B0604020202020204" pitchFamily="34" charset="0"/>
              </a:rPr>
              <a:t>verschwinden</a:t>
            </a:r>
            <a:r>
              <a:rPr kumimoji="0" lang="de-CH"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die Arten </a:t>
            </a:r>
            <a:r>
              <a:rPr lang="de-CH" sz="2200" dirty="0">
                <a:solidFill>
                  <a:prstClr val="black"/>
                </a:solidFill>
                <a:latin typeface="Arial" panose="020B0604020202020204" pitchFamily="34" charset="0"/>
                <a:cs typeface="Arial" panose="020B0604020202020204" pitchFamily="34" charset="0"/>
              </a:rPr>
              <a:t>aus dem Landschaftsraum bzw. der Region</a:t>
            </a:r>
            <a:r>
              <a:rPr kumimoji="0" lang="de-CH"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de-CH" sz="22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-&gt;Biodiversität nimmt ab!</a:t>
            </a:r>
          </a:p>
        </p:txBody>
      </p:sp>
      <p:sp>
        <p:nvSpPr>
          <p:cNvPr id="6" name="Fußzeilenplatzhalter 1">
            <a:extLst>
              <a:ext uri="{FF2B5EF4-FFF2-40B4-BE49-F238E27FC236}">
                <a16:creationId xmlns:a16="http://schemas.microsoft.com/office/drawing/2014/main" id="{6AF820BC-02E3-42EE-5936-16D4D6D1E05F}"/>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8" name="Foliennummernplatzhalter 4">
            <a:extLst>
              <a:ext uri="{FF2B5EF4-FFF2-40B4-BE49-F238E27FC236}">
                <a16:creationId xmlns:a16="http://schemas.microsoft.com/office/drawing/2014/main" id="{86BA770C-64A9-EFB9-2B1A-576D199BEE96}"/>
              </a:ext>
            </a:extLst>
          </p:cNvPr>
          <p:cNvSpPr>
            <a:spLocks noGrp="1"/>
          </p:cNvSpPr>
          <p:nvPr>
            <p:ph type="sldNum" sz="quarter" idx="4"/>
          </p:nvPr>
        </p:nvSpPr>
        <p:spPr>
          <a:xfrm>
            <a:off x="8155350" y="6368928"/>
            <a:ext cx="360000" cy="360000"/>
          </a:xfrm>
        </p:spPr>
        <p:txBody>
          <a:bodyPr/>
          <a:lstStyle/>
          <a:p>
            <a:fld id="{8543D2B0-58C7-4711-8976-E7A128C2074B}" type="slidenum">
              <a:rPr lang="de-CH" smtClean="0"/>
              <a:t>66</a:t>
            </a:fld>
            <a:endParaRPr lang="de-CH" dirty="0"/>
          </a:p>
        </p:txBody>
      </p:sp>
      <p:sp>
        <p:nvSpPr>
          <p:cNvPr id="3" name="Titel 1">
            <a:extLst>
              <a:ext uri="{FF2B5EF4-FFF2-40B4-BE49-F238E27FC236}">
                <a16:creationId xmlns:a16="http://schemas.microsoft.com/office/drawing/2014/main" id="{17ADA213-3A96-7523-2129-95E1022FAC82}"/>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344220839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1">
            <a:extLst>
              <a:ext uri="{FF2B5EF4-FFF2-40B4-BE49-F238E27FC236}">
                <a16:creationId xmlns:a16="http://schemas.microsoft.com/office/drawing/2014/main" id="{632049CB-BF02-4EE7-3514-83CB4E5E9443}"/>
              </a:ext>
            </a:extLst>
          </p:cNvPr>
          <p:cNvSpPr>
            <a:spLocks noGrp="1"/>
          </p:cNvSpPr>
          <p:nvPr>
            <p:ph type="ftr" sz="quarter" idx="11"/>
          </p:nvPr>
        </p:nvSpPr>
        <p:spPr>
          <a:xfrm>
            <a:off x="4960800" y="6356350"/>
            <a:ext cx="2880000" cy="360000"/>
          </a:xfrm>
        </p:spPr>
        <p:txBody>
          <a:bodyPr/>
          <a:lstStyle/>
          <a:p>
            <a:r>
              <a:rPr lang="de-CH" dirty="0"/>
              <a:t>Lehrgang Biodiversitätsberatung</a:t>
            </a:r>
          </a:p>
        </p:txBody>
      </p:sp>
      <p:sp>
        <p:nvSpPr>
          <p:cNvPr id="9" name="Foliennummernplatzhalter 8">
            <a:extLst>
              <a:ext uri="{FF2B5EF4-FFF2-40B4-BE49-F238E27FC236}">
                <a16:creationId xmlns:a16="http://schemas.microsoft.com/office/drawing/2014/main" id="{AF4697F7-C597-5C3E-CA05-FA6AE83E8921}"/>
              </a:ext>
            </a:extLst>
          </p:cNvPr>
          <p:cNvSpPr>
            <a:spLocks noGrp="1"/>
          </p:cNvSpPr>
          <p:nvPr>
            <p:ph type="sldNum" sz="quarter" idx="4"/>
          </p:nvPr>
        </p:nvSpPr>
        <p:spPr>
          <a:xfrm>
            <a:off x="8100392" y="6356350"/>
            <a:ext cx="452687" cy="360000"/>
          </a:xfrm>
        </p:spPr>
        <p:txBody>
          <a:bodyPr/>
          <a:lstStyle/>
          <a:p>
            <a:fld id="{8543D2B0-58C7-4711-8976-E7A128C2074B}" type="slidenum">
              <a:rPr lang="de-CH" smtClean="0"/>
              <a:t>67</a:t>
            </a:fld>
            <a:endParaRPr lang="de-CH" dirty="0"/>
          </a:p>
        </p:txBody>
      </p:sp>
      <p:pic>
        <p:nvPicPr>
          <p:cNvPr id="6" name="Grafik 5">
            <a:extLst>
              <a:ext uri="{FF2B5EF4-FFF2-40B4-BE49-F238E27FC236}">
                <a16:creationId xmlns:a16="http://schemas.microsoft.com/office/drawing/2014/main" id="{DBD9BEB2-0F21-CC58-D2BD-7410D706510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3969" y="1196752"/>
            <a:ext cx="8623136" cy="4598226"/>
          </a:xfrm>
          <a:prstGeom prst="rect">
            <a:avLst/>
          </a:prstGeom>
        </p:spPr>
      </p:pic>
      <p:sp>
        <p:nvSpPr>
          <p:cNvPr id="2" name="Titel 1">
            <a:extLst>
              <a:ext uri="{FF2B5EF4-FFF2-40B4-BE49-F238E27FC236}">
                <a16:creationId xmlns:a16="http://schemas.microsoft.com/office/drawing/2014/main" id="{77DBBD88-28F0-3DEB-38F9-806E0CB2CFA5}"/>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40769464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1">
            <a:extLst>
              <a:ext uri="{FF2B5EF4-FFF2-40B4-BE49-F238E27FC236}">
                <a16:creationId xmlns:a16="http://schemas.microsoft.com/office/drawing/2014/main" id="{632049CB-BF02-4EE7-3514-83CB4E5E9443}"/>
              </a:ext>
            </a:extLst>
          </p:cNvPr>
          <p:cNvSpPr>
            <a:spLocks noGrp="1"/>
          </p:cNvSpPr>
          <p:nvPr>
            <p:ph type="ftr" sz="quarter" idx="11"/>
          </p:nvPr>
        </p:nvSpPr>
        <p:spPr>
          <a:xfrm>
            <a:off x="4960800" y="6356350"/>
            <a:ext cx="2880000" cy="360000"/>
          </a:xfrm>
        </p:spPr>
        <p:txBody>
          <a:bodyPr/>
          <a:lstStyle/>
          <a:p>
            <a:r>
              <a:rPr lang="de-CH" dirty="0"/>
              <a:t>Lehrgang Biodiversitätsberatung</a:t>
            </a:r>
          </a:p>
        </p:txBody>
      </p:sp>
      <p:sp>
        <p:nvSpPr>
          <p:cNvPr id="9" name="Foliennummernplatzhalter 8">
            <a:extLst>
              <a:ext uri="{FF2B5EF4-FFF2-40B4-BE49-F238E27FC236}">
                <a16:creationId xmlns:a16="http://schemas.microsoft.com/office/drawing/2014/main" id="{AF4697F7-C597-5C3E-CA05-FA6AE83E8921}"/>
              </a:ext>
            </a:extLst>
          </p:cNvPr>
          <p:cNvSpPr>
            <a:spLocks noGrp="1"/>
          </p:cNvSpPr>
          <p:nvPr>
            <p:ph type="sldNum" sz="quarter" idx="4"/>
          </p:nvPr>
        </p:nvSpPr>
        <p:spPr>
          <a:xfrm>
            <a:off x="8100392" y="6356350"/>
            <a:ext cx="452687" cy="360000"/>
          </a:xfrm>
        </p:spPr>
        <p:txBody>
          <a:bodyPr/>
          <a:lstStyle/>
          <a:p>
            <a:fld id="{8543D2B0-58C7-4711-8976-E7A128C2074B}" type="slidenum">
              <a:rPr lang="de-CH" smtClean="0"/>
              <a:t>68</a:t>
            </a:fld>
            <a:endParaRPr lang="de-CH" dirty="0"/>
          </a:p>
        </p:txBody>
      </p:sp>
      <p:pic>
        <p:nvPicPr>
          <p:cNvPr id="4" name="Grafik 3">
            <a:extLst>
              <a:ext uri="{FF2B5EF4-FFF2-40B4-BE49-F238E27FC236}">
                <a16:creationId xmlns:a16="http://schemas.microsoft.com/office/drawing/2014/main" id="{252EA945-4D83-93D8-641F-69BD0447558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31640" y="1124744"/>
            <a:ext cx="3396973" cy="4882270"/>
          </a:xfrm>
          <a:prstGeom prst="rect">
            <a:avLst/>
          </a:prstGeom>
          <a:ln>
            <a:solidFill>
              <a:srgbClr val="000000"/>
            </a:solidFill>
          </a:ln>
        </p:spPr>
      </p:pic>
      <p:sp>
        <p:nvSpPr>
          <p:cNvPr id="5" name="Textfeld 4">
            <a:extLst>
              <a:ext uri="{FF2B5EF4-FFF2-40B4-BE49-F238E27FC236}">
                <a16:creationId xmlns:a16="http://schemas.microsoft.com/office/drawing/2014/main" id="{CB2AED45-412E-932C-32EA-1E5DCAB5766E}"/>
              </a:ext>
            </a:extLst>
          </p:cNvPr>
          <p:cNvSpPr txBox="1"/>
          <p:nvPr/>
        </p:nvSpPr>
        <p:spPr>
          <a:xfrm>
            <a:off x="5580112" y="2277361"/>
            <a:ext cx="2376264" cy="1477328"/>
          </a:xfrm>
          <a:prstGeom prst="rect">
            <a:avLst/>
          </a:prstGeom>
          <a:solidFill>
            <a:schemeClr val="bg1"/>
          </a:solidFill>
          <a:ln>
            <a:solidFill>
              <a:schemeClr val="tx1"/>
            </a:solidFill>
          </a:ln>
        </p:spPr>
        <p:txBody>
          <a:bodyPr wrap="square" rtlCol="0">
            <a:spAutoFit/>
          </a:bodyPr>
          <a:lstStyle/>
          <a:p>
            <a:r>
              <a:rPr lang="en-US" dirty="0">
                <a:latin typeface="Arial" panose="020B0604020202020204" pitchFamily="34" charset="0"/>
                <a:cs typeface="Arial" panose="020B0604020202020204" pitchFamily="34" charset="0"/>
              </a:rPr>
              <a:t>Erste </a:t>
            </a:r>
            <a:r>
              <a:rPr lang="en-US" dirty="0" err="1">
                <a:latin typeface="Arial" panose="020B0604020202020204" pitchFamily="34" charset="0"/>
                <a:cs typeface="Arial" panose="020B0604020202020204" pitchFamily="34" charset="0"/>
              </a:rPr>
              <a:t>Seite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Grundlagenanalyse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Biodiversitäts</a:t>
            </a:r>
            <a:r>
              <a:rPr lang="en-US" dirty="0">
                <a:latin typeface="Arial" panose="020B0604020202020204" pitchFamily="34" charset="0"/>
                <a:cs typeface="Arial" panose="020B0604020202020204" pitchFamily="34" charset="0"/>
              </a:rPr>
              <a:t>- und </a:t>
            </a:r>
            <a:r>
              <a:rPr lang="en-US" dirty="0" err="1">
                <a:latin typeface="Arial" panose="020B0604020202020204" pitchFamily="34" charset="0"/>
                <a:cs typeface="Arial" panose="020B0604020202020204" pitchFamily="34" charset="0"/>
              </a:rPr>
              <a:t>Landschaftsziele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fertig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ausgefüllt</a:t>
            </a:r>
            <a:r>
              <a:rPr lang="en-US" dirty="0">
                <a:latin typeface="Arial" panose="020B0604020202020204" pitchFamily="34" charset="0"/>
                <a:cs typeface="Arial" panose="020B0604020202020204" pitchFamily="34" charset="0"/>
              </a:rPr>
              <a:t>.</a:t>
            </a:r>
          </a:p>
        </p:txBody>
      </p:sp>
      <p:sp>
        <p:nvSpPr>
          <p:cNvPr id="2" name="Titel 1">
            <a:extLst>
              <a:ext uri="{FF2B5EF4-FFF2-40B4-BE49-F238E27FC236}">
                <a16:creationId xmlns:a16="http://schemas.microsoft.com/office/drawing/2014/main" id="{3C784E2F-0F2B-18D9-5161-20BCBDBC1896}"/>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
        <p:nvSpPr>
          <p:cNvPr id="6" name="Textfeld 5">
            <a:extLst>
              <a:ext uri="{FF2B5EF4-FFF2-40B4-BE49-F238E27FC236}">
                <a16:creationId xmlns:a16="http://schemas.microsoft.com/office/drawing/2014/main" id="{C88F6EC9-D17B-673F-1AF9-6B43890EDC2F}"/>
              </a:ext>
            </a:extLst>
          </p:cNvPr>
          <p:cNvSpPr txBox="1"/>
          <p:nvPr/>
        </p:nvSpPr>
        <p:spPr>
          <a:xfrm>
            <a:off x="1475656" y="1988840"/>
            <a:ext cx="2952328" cy="230832"/>
          </a:xfrm>
          <a:prstGeom prst="rect">
            <a:avLst/>
          </a:prstGeom>
          <a:solidFill>
            <a:schemeClr val="bg1"/>
          </a:solidFill>
        </p:spPr>
        <p:txBody>
          <a:bodyPr wrap="square" rtlCol="0">
            <a:spAutoFit/>
          </a:bodyPr>
          <a:lstStyle/>
          <a:p>
            <a:r>
              <a:rPr lang="de-CH" sz="900" b="1" dirty="0"/>
              <a:t>Grundlagenanalyse Biodiversitäts- und Landschaftsziele</a:t>
            </a:r>
          </a:p>
        </p:txBody>
      </p:sp>
    </p:spTree>
    <p:extLst>
      <p:ext uri="{BB962C8B-B14F-4D97-AF65-F5344CB8AC3E}">
        <p14:creationId xmlns:p14="http://schemas.microsoft.com/office/powerpoint/2010/main" val="45506665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4174" y="1988840"/>
            <a:ext cx="3960000" cy="3960000"/>
          </a:xfrm>
          <a:prstGeom prst="rect">
            <a:avLst/>
          </a:prstGeom>
          <a:noFill/>
        </p:spPr>
      </p:pic>
      <p:sp>
        <p:nvSpPr>
          <p:cNvPr id="7" name="TextBox 6"/>
          <p:cNvSpPr txBox="1"/>
          <p:nvPr/>
        </p:nvSpPr>
        <p:spPr>
          <a:xfrm>
            <a:off x="627474" y="2052879"/>
            <a:ext cx="3566700" cy="3477875"/>
          </a:xfrm>
          <a:prstGeom prst="rect">
            <a:avLst/>
          </a:prstGeom>
          <a:noFill/>
        </p:spPr>
        <p:txBody>
          <a:bodyPr wrap="square" rtlCol="0">
            <a:spAutoFit/>
          </a:bodyPr>
          <a:lstStyle/>
          <a:p>
            <a:r>
              <a:rPr lang="de-CH" sz="2000" dirty="0">
                <a:latin typeface="Arial" panose="020B0604020202020204" pitchFamily="34" charset="0"/>
                <a:cs typeface="Arial" panose="020B0604020202020204" pitchFamily="34" charset="0"/>
              </a:rPr>
              <a:t>Wie weiss ich, welche Lebensraumtypen speziell gefördert werden sollen?</a:t>
            </a:r>
          </a:p>
          <a:p>
            <a:endParaRPr lang="de-CH" sz="2000" dirty="0">
              <a:latin typeface="Arial" panose="020B0604020202020204" pitchFamily="34" charset="0"/>
              <a:cs typeface="Arial" panose="020B0604020202020204" pitchFamily="34" charset="0"/>
            </a:endParaRPr>
          </a:p>
          <a:p>
            <a:r>
              <a:rPr lang="de-CH" sz="2000" dirty="0">
                <a:latin typeface="Arial" panose="020B0604020202020204" pitchFamily="34" charset="0"/>
                <a:cs typeface="Arial" panose="020B0604020202020204" pitchFamily="34" charset="0"/>
              </a:rPr>
              <a:t>Wie weiss ich, wo die Lebensraumtypen am richtigen Ort sind?</a:t>
            </a:r>
          </a:p>
          <a:p>
            <a:endParaRPr lang="de-CH" sz="2000" dirty="0">
              <a:latin typeface="Arial" panose="020B0604020202020204" pitchFamily="34" charset="0"/>
              <a:cs typeface="Arial" panose="020B0604020202020204" pitchFamily="34" charset="0"/>
            </a:endParaRPr>
          </a:p>
          <a:p>
            <a:r>
              <a:rPr lang="de-CH" sz="2000" dirty="0">
                <a:latin typeface="Arial" panose="020B0604020202020204" pitchFamily="34" charset="0"/>
                <a:cs typeface="Arial" panose="020B0604020202020204" pitchFamily="34" charset="0"/>
              </a:rPr>
              <a:t>Wie weiss ich, welche Arten spezifisch gefördert werden müssen?</a:t>
            </a:r>
          </a:p>
        </p:txBody>
      </p:sp>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28384" y="6356350"/>
            <a:ext cx="486966" cy="360000"/>
          </a:xfrm>
        </p:spPr>
        <p:txBody>
          <a:bodyPr/>
          <a:lstStyle/>
          <a:p>
            <a:fld id="{8543D2B0-58C7-4711-8976-E7A128C2074B}" type="slidenum">
              <a:rPr lang="de-CH" smtClean="0"/>
              <a:t>69</a:t>
            </a:fld>
            <a:endParaRPr lang="de-CH" dirty="0"/>
          </a:p>
        </p:txBody>
      </p:sp>
      <p:sp>
        <p:nvSpPr>
          <p:cNvPr id="6" name="Denkblase: wolkenförmig 5">
            <a:extLst>
              <a:ext uri="{FF2B5EF4-FFF2-40B4-BE49-F238E27FC236}">
                <a16:creationId xmlns:a16="http://schemas.microsoft.com/office/drawing/2014/main" id="{0E3EB875-A582-6C6F-35F3-EF378B996018}"/>
              </a:ext>
            </a:extLst>
          </p:cNvPr>
          <p:cNvSpPr/>
          <p:nvPr/>
        </p:nvSpPr>
        <p:spPr>
          <a:xfrm>
            <a:off x="5834801" y="800994"/>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pic>
        <p:nvPicPr>
          <p:cNvPr id="5" name="Grafik 4" descr="Abzeichen Tick1 mit einfarbiger Füllung">
            <a:extLst>
              <a:ext uri="{FF2B5EF4-FFF2-40B4-BE49-F238E27FC236}">
                <a16:creationId xmlns:a16="http://schemas.microsoft.com/office/drawing/2014/main" id="{7ED48BE1-C9BE-56AB-F2CD-9EDCFE496FB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635896" y="2564904"/>
            <a:ext cx="453484" cy="453484"/>
          </a:xfrm>
          <a:prstGeom prst="rect">
            <a:avLst/>
          </a:prstGeom>
        </p:spPr>
      </p:pic>
      <p:pic>
        <p:nvPicPr>
          <p:cNvPr id="2" name="Grafik 1" descr="Abzeichen Tick1 mit einfarbiger Füllung">
            <a:extLst>
              <a:ext uri="{FF2B5EF4-FFF2-40B4-BE49-F238E27FC236}">
                <a16:creationId xmlns:a16="http://schemas.microsoft.com/office/drawing/2014/main" id="{0C1BB1EE-DB91-BF5E-BB54-B77479E911F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835696" y="5121505"/>
            <a:ext cx="453484" cy="453484"/>
          </a:xfrm>
          <a:prstGeom prst="rect">
            <a:avLst/>
          </a:prstGeom>
        </p:spPr>
      </p:pic>
      <p:pic>
        <p:nvPicPr>
          <p:cNvPr id="8" name="Grafik 7" descr="Abzeichen Tick1 mit einfarbiger Füllung">
            <a:extLst>
              <a:ext uri="{FF2B5EF4-FFF2-40B4-BE49-F238E27FC236}">
                <a16:creationId xmlns:a16="http://schemas.microsoft.com/office/drawing/2014/main" id="{63E2B09F-FD64-E342-E90B-F179897DE3F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843808" y="3933056"/>
            <a:ext cx="453484" cy="453484"/>
          </a:xfrm>
          <a:prstGeom prst="rect">
            <a:avLst/>
          </a:prstGeom>
        </p:spPr>
      </p:pic>
      <p:sp>
        <p:nvSpPr>
          <p:cNvPr id="9" name="Titel 1">
            <a:extLst>
              <a:ext uri="{FF2B5EF4-FFF2-40B4-BE49-F238E27FC236}">
                <a16:creationId xmlns:a16="http://schemas.microsoft.com/office/drawing/2014/main" id="{35F7C5CD-92EE-75DC-9B9C-DE6501277430}"/>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40673901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4174" y="1988840"/>
            <a:ext cx="3960000" cy="3960000"/>
          </a:xfrm>
          <a:prstGeom prst="rect">
            <a:avLst/>
          </a:prstGeom>
          <a:noFill/>
        </p:spPr>
      </p:pic>
      <p:sp>
        <p:nvSpPr>
          <p:cNvPr id="7" name="TextBox 6"/>
          <p:cNvSpPr txBox="1"/>
          <p:nvPr/>
        </p:nvSpPr>
        <p:spPr>
          <a:xfrm>
            <a:off x="627474" y="2052879"/>
            <a:ext cx="3566700" cy="3477875"/>
          </a:xfrm>
          <a:prstGeom prst="rect">
            <a:avLst/>
          </a:prstGeom>
          <a:noFill/>
        </p:spPr>
        <p:txBody>
          <a:bodyPr wrap="square" rtlCol="0">
            <a:spAutoFit/>
          </a:bodyPr>
          <a:lstStyle/>
          <a:p>
            <a:r>
              <a:rPr lang="de-CH" sz="2000" dirty="0">
                <a:latin typeface="Arial" panose="020B0604020202020204" pitchFamily="34" charset="0"/>
                <a:cs typeface="Arial" panose="020B0604020202020204" pitchFamily="34" charset="0"/>
              </a:rPr>
              <a:t>Wie weiss ich, welche Lebensraumtypen speziell gefördert werden sollen?</a:t>
            </a:r>
          </a:p>
          <a:p>
            <a:endParaRPr lang="de-CH" sz="2000" dirty="0">
              <a:latin typeface="Arial" panose="020B0604020202020204" pitchFamily="34" charset="0"/>
              <a:cs typeface="Arial" panose="020B0604020202020204" pitchFamily="34" charset="0"/>
            </a:endParaRPr>
          </a:p>
          <a:p>
            <a:r>
              <a:rPr lang="de-CH" sz="2000" dirty="0">
                <a:latin typeface="Arial" panose="020B0604020202020204" pitchFamily="34" charset="0"/>
                <a:cs typeface="Arial" panose="020B0604020202020204" pitchFamily="34" charset="0"/>
              </a:rPr>
              <a:t>Wie weiss ich, wo die Lebensraumtypen am richtigen Ort sind?</a:t>
            </a:r>
          </a:p>
          <a:p>
            <a:endParaRPr lang="de-CH" sz="2000" dirty="0">
              <a:latin typeface="Arial" panose="020B0604020202020204" pitchFamily="34" charset="0"/>
              <a:cs typeface="Arial" panose="020B0604020202020204" pitchFamily="34" charset="0"/>
            </a:endParaRPr>
          </a:p>
          <a:p>
            <a:r>
              <a:rPr lang="de-CH" sz="2000" dirty="0">
                <a:latin typeface="Arial" panose="020B0604020202020204" pitchFamily="34" charset="0"/>
                <a:cs typeface="Arial" panose="020B0604020202020204" pitchFamily="34" charset="0"/>
              </a:rPr>
              <a:t>Wie weiss ich, welche Arten spezifisch gefördert werden müssen?</a:t>
            </a:r>
          </a:p>
        </p:txBody>
      </p:sp>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28384" y="6356350"/>
            <a:ext cx="486966" cy="360000"/>
          </a:xfrm>
        </p:spPr>
        <p:txBody>
          <a:bodyPr/>
          <a:lstStyle/>
          <a:p>
            <a:fld id="{8543D2B0-58C7-4711-8976-E7A128C2074B}" type="slidenum">
              <a:rPr lang="de-CH" smtClean="0"/>
              <a:t>7</a:t>
            </a:fld>
            <a:endParaRPr lang="de-CH" dirty="0"/>
          </a:p>
        </p:txBody>
      </p:sp>
      <p:sp>
        <p:nvSpPr>
          <p:cNvPr id="6" name="Denkblase: wolkenförmig 5">
            <a:extLst>
              <a:ext uri="{FF2B5EF4-FFF2-40B4-BE49-F238E27FC236}">
                <a16:creationId xmlns:a16="http://schemas.microsoft.com/office/drawing/2014/main" id="{0E3EB875-A582-6C6F-35F3-EF378B996018}"/>
              </a:ext>
            </a:extLst>
          </p:cNvPr>
          <p:cNvSpPr/>
          <p:nvPr/>
        </p:nvSpPr>
        <p:spPr>
          <a:xfrm>
            <a:off x="5834801" y="800994"/>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
        <p:nvSpPr>
          <p:cNvPr id="9" name="Titel 1">
            <a:extLst>
              <a:ext uri="{FF2B5EF4-FFF2-40B4-BE49-F238E27FC236}">
                <a16:creationId xmlns:a16="http://schemas.microsoft.com/office/drawing/2014/main" id="{0D9E9F2E-DA6C-EA43-5FF7-3DA5FB395FD7}"/>
              </a:ext>
            </a:extLst>
          </p:cNvPr>
          <p:cNvSpPr>
            <a:spLocks noGrp="1"/>
          </p:cNvSpPr>
          <p:nvPr>
            <p:ph type="title" idx="4294967295"/>
          </p:nvPr>
        </p:nvSpPr>
        <p:spPr>
          <a:xfrm>
            <a:off x="413969" y="365246"/>
            <a:ext cx="7886700" cy="720000"/>
          </a:xfrm>
        </p:spPr>
        <p:txBody>
          <a:bodyPr>
            <a:normAutofit/>
          </a:body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364637538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C:\Users\Win7\Desktop\Jole\Fotos\2022\Jan-Mai\IMG_20220524_140021.jpg">
            <a:extLst>
              <a:ext uri="{FF2B5EF4-FFF2-40B4-BE49-F238E27FC236}">
                <a16:creationId xmlns:a16="http://schemas.microsoft.com/office/drawing/2014/main" id="{5A8C4D2D-D8C0-F9F7-FE77-D717F6F771FF}"/>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151619" y="1101151"/>
            <a:ext cx="6840761" cy="5136489"/>
          </a:xfrm>
          <a:prstGeom prst="rect">
            <a:avLst/>
          </a:prstGeom>
          <a:noFill/>
        </p:spPr>
      </p:pic>
      <p:sp>
        <p:nvSpPr>
          <p:cNvPr id="9" name="Sprechblase: oval 8">
            <a:extLst>
              <a:ext uri="{FF2B5EF4-FFF2-40B4-BE49-F238E27FC236}">
                <a16:creationId xmlns:a16="http://schemas.microsoft.com/office/drawing/2014/main" id="{BC564550-05E1-4840-4294-E1C7D798FC5B}"/>
              </a:ext>
            </a:extLst>
          </p:cNvPr>
          <p:cNvSpPr/>
          <p:nvPr/>
        </p:nvSpPr>
        <p:spPr>
          <a:xfrm>
            <a:off x="3851920" y="937811"/>
            <a:ext cx="5040560" cy="1987133"/>
          </a:xfrm>
          <a:prstGeom prst="wedgeEllipse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CH" sz="1400" dirty="0">
                <a:solidFill>
                  <a:schemeClr val="tx1"/>
                </a:solidFill>
              </a:rPr>
              <a:t>Pro Region oder Landschaftsraum:</a:t>
            </a:r>
          </a:p>
          <a:p>
            <a:pPr marL="285750" indent="-285750">
              <a:buFont typeface="Arial" panose="020B0604020202020204" pitchFamily="34" charset="0"/>
              <a:buChar char="•"/>
            </a:pPr>
            <a:r>
              <a:rPr lang="de-CH" sz="1400" dirty="0">
                <a:solidFill>
                  <a:schemeClr val="tx1"/>
                </a:solidFill>
              </a:rPr>
              <a:t>Möglichst viele verschiedene Lebensraumtypen.</a:t>
            </a:r>
          </a:p>
          <a:p>
            <a:pPr marL="285750" indent="-285750">
              <a:buFont typeface="Arial" panose="020B0604020202020204" pitchFamily="34" charset="0"/>
              <a:buChar char="•"/>
            </a:pPr>
            <a:r>
              <a:rPr lang="de-CH" sz="1400" dirty="0">
                <a:solidFill>
                  <a:schemeClr val="tx1"/>
                </a:solidFill>
              </a:rPr>
              <a:t>Möglichst viele seltene Lebensraumtypen.</a:t>
            </a:r>
          </a:p>
          <a:p>
            <a:pPr marL="285750" indent="-285750">
              <a:buFont typeface="Arial" panose="020B0604020202020204" pitchFamily="34" charset="0"/>
              <a:buChar char="•"/>
            </a:pPr>
            <a:r>
              <a:rPr lang="de-CH" sz="1400" dirty="0">
                <a:solidFill>
                  <a:schemeClr val="tx1"/>
                </a:solidFill>
              </a:rPr>
              <a:t>Die richtigen Lebensraumtypen am richtigen Ort konkret fördern und neu schaffen, mit dem nötigen Flächenanteil.</a:t>
            </a:r>
          </a:p>
        </p:txBody>
      </p:sp>
      <p:sp>
        <p:nvSpPr>
          <p:cNvPr id="4" name="Sprechblase: oval 3">
            <a:extLst>
              <a:ext uri="{FF2B5EF4-FFF2-40B4-BE49-F238E27FC236}">
                <a16:creationId xmlns:a16="http://schemas.microsoft.com/office/drawing/2014/main" id="{AC26F31C-3683-0217-7284-59DD77DAF60D}"/>
              </a:ext>
            </a:extLst>
          </p:cNvPr>
          <p:cNvSpPr/>
          <p:nvPr/>
        </p:nvSpPr>
        <p:spPr>
          <a:xfrm>
            <a:off x="497030" y="2564904"/>
            <a:ext cx="4896544" cy="2975921"/>
          </a:xfrm>
          <a:prstGeom prst="wedgeEllipse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CH" sz="1400" dirty="0">
                <a:solidFill>
                  <a:sysClr val="windowText" lastClr="000000"/>
                </a:solidFill>
              </a:rPr>
              <a:t>Pro Lebensraumtyp:</a:t>
            </a:r>
          </a:p>
          <a:p>
            <a:pPr marL="285750" indent="-285750">
              <a:buFont typeface="Arial" panose="020B0604020202020204" pitchFamily="34" charset="0"/>
              <a:buChar char="•"/>
            </a:pPr>
            <a:r>
              <a:rPr lang="de-CH" sz="1400" dirty="0">
                <a:solidFill>
                  <a:sysClr val="windowText" lastClr="000000"/>
                </a:solidFill>
              </a:rPr>
              <a:t>Möglichst grosse Fläche.</a:t>
            </a:r>
          </a:p>
          <a:p>
            <a:pPr marL="285750" indent="-285750">
              <a:buFont typeface="Arial" panose="020B0604020202020204" pitchFamily="34" charset="0"/>
              <a:buChar char="•"/>
            </a:pPr>
            <a:r>
              <a:rPr lang="de-CH" sz="1400" dirty="0">
                <a:solidFill>
                  <a:sysClr val="windowText" lastClr="000000"/>
                </a:solidFill>
              </a:rPr>
              <a:t>Möglichst gute Vernetzung mit gleichen Lebensraumtypen.</a:t>
            </a:r>
          </a:p>
          <a:p>
            <a:pPr marL="285750" indent="-285750">
              <a:buFont typeface="Arial" panose="020B0604020202020204" pitchFamily="34" charset="0"/>
              <a:buChar char="•"/>
            </a:pPr>
            <a:r>
              <a:rPr lang="de-CH" sz="1400" dirty="0">
                <a:solidFill>
                  <a:sysClr val="windowText" lastClr="000000"/>
                </a:solidFill>
              </a:rPr>
              <a:t>Möglichst viele verschiedene Arten (Leitarten helfen).</a:t>
            </a:r>
          </a:p>
          <a:p>
            <a:pPr marL="285750" indent="-285750">
              <a:buFont typeface="Arial" panose="020B0604020202020204" pitchFamily="34" charset="0"/>
              <a:buChar char="•"/>
            </a:pPr>
            <a:r>
              <a:rPr lang="de-CH" sz="1400" dirty="0">
                <a:solidFill>
                  <a:sysClr val="windowText" lastClr="000000"/>
                </a:solidFill>
              </a:rPr>
              <a:t>Möglichst viele seltene Arten (Zielarten konkret fördern).</a:t>
            </a:r>
          </a:p>
        </p:txBody>
      </p:sp>
      <p:sp>
        <p:nvSpPr>
          <p:cNvPr id="7" name="Fußzeilenplatzhalter 1">
            <a:extLst>
              <a:ext uri="{FF2B5EF4-FFF2-40B4-BE49-F238E27FC236}">
                <a16:creationId xmlns:a16="http://schemas.microsoft.com/office/drawing/2014/main" id="{32431FDD-3063-5A8E-4262-7CF5A8A04E8D}"/>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8" name="Foliennummernplatzhalter 4">
            <a:extLst>
              <a:ext uri="{FF2B5EF4-FFF2-40B4-BE49-F238E27FC236}">
                <a16:creationId xmlns:a16="http://schemas.microsoft.com/office/drawing/2014/main" id="{00BA39D4-6714-8A08-EF3E-539008BB7FB7}"/>
              </a:ext>
            </a:extLst>
          </p:cNvPr>
          <p:cNvSpPr>
            <a:spLocks noGrp="1"/>
          </p:cNvSpPr>
          <p:nvPr>
            <p:ph type="sldNum" sz="quarter" idx="4"/>
          </p:nvPr>
        </p:nvSpPr>
        <p:spPr>
          <a:xfrm>
            <a:off x="8155350" y="6368928"/>
            <a:ext cx="449098" cy="360000"/>
          </a:xfrm>
        </p:spPr>
        <p:txBody>
          <a:bodyPr/>
          <a:lstStyle/>
          <a:p>
            <a:fld id="{8543D2B0-58C7-4711-8976-E7A128C2074B}" type="slidenum">
              <a:rPr lang="de-CH" smtClean="0"/>
              <a:t>70</a:t>
            </a:fld>
            <a:endParaRPr lang="de-CH" dirty="0"/>
          </a:p>
        </p:txBody>
      </p:sp>
      <p:sp>
        <p:nvSpPr>
          <p:cNvPr id="3" name="Inhaltsplatzhalter 3">
            <a:extLst>
              <a:ext uri="{FF2B5EF4-FFF2-40B4-BE49-F238E27FC236}">
                <a16:creationId xmlns:a16="http://schemas.microsoft.com/office/drawing/2014/main" id="{11C12CAB-BF9C-5EC3-834B-2C3A47B742C2}"/>
              </a:ext>
            </a:extLst>
          </p:cNvPr>
          <p:cNvSpPr>
            <a:spLocks noGrp="1"/>
          </p:cNvSpPr>
          <p:nvPr>
            <p:ph idx="1"/>
          </p:nvPr>
        </p:nvSpPr>
        <p:spPr>
          <a:xfrm>
            <a:off x="5669210" y="3294809"/>
            <a:ext cx="3223270" cy="2736305"/>
          </a:xfrm>
          <a:solidFill>
            <a:srgbClr val="FFC000"/>
          </a:solidFill>
          <a:ln>
            <a:solidFill>
              <a:schemeClr val="tx1"/>
            </a:solidFill>
          </a:ln>
        </p:spPr>
        <p:txBody>
          <a:bodyPr>
            <a:normAutofit/>
          </a:bodyPr>
          <a:lstStyle/>
          <a:p>
            <a:pPr marL="0" indent="0">
              <a:lnSpc>
                <a:spcPct val="110000"/>
              </a:lnSpc>
              <a:buNone/>
            </a:pPr>
            <a:r>
              <a:rPr lang="de-CH" sz="1400" dirty="0">
                <a:ea typeface="Times New Roman" panose="02020603050405020304" pitchFamily="18" charset="0"/>
                <a:cs typeface="Times New Roman" panose="02020603050405020304" pitchFamily="18" charset="0"/>
              </a:rPr>
              <a:t>Priorisierung:</a:t>
            </a:r>
          </a:p>
          <a:p>
            <a:pPr marL="457200" indent="-457200">
              <a:lnSpc>
                <a:spcPct val="110000"/>
              </a:lnSpc>
              <a:buAutoNum type="arabicPeriod"/>
            </a:pPr>
            <a:r>
              <a:rPr lang="de-CH" sz="1400" dirty="0">
                <a:ea typeface="Times New Roman" panose="02020603050405020304" pitchFamily="18" charset="0"/>
                <a:cs typeface="Times New Roman" panose="02020603050405020304" pitchFamily="18" charset="0"/>
              </a:rPr>
              <a:t>Bestehendes sichern</a:t>
            </a:r>
          </a:p>
          <a:p>
            <a:pPr marL="457200" indent="-457200">
              <a:lnSpc>
                <a:spcPct val="110000"/>
              </a:lnSpc>
              <a:buAutoNum type="arabicPeriod"/>
            </a:pPr>
            <a:r>
              <a:rPr lang="de-CH" sz="1400" dirty="0">
                <a:ea typeface="Times New Roman" panose="02020603050405020304" pitchFamily="18" charset="0"/>
                <a:cs typeface="Times New Roman" panose="02020603050405020304" pitchFamily="18" charset="0"/>
              </a:rPr>
              <a:t>Bestehendes aufwerten</a:t>
            </a:r>
          </a:p>
          <a:p>
            <a:pPr marL="457200" indent="-457200">
              <a:lnSpc>
                <a:spcPct val="110000"/>
              </a:lnSpc>
              <a:buAutoNum type="arabicPeriod"/>
            </a:pPr>
            <a:r>
              <a:rPr lang="de-CH" sz="1400" dirty="0">
                <a:ea typeface="Times New Roman" panose="02020603050405020304" pitchFamily="18" charset="0"/>
                <a:cs typeface="Times New Roman" panose="02020603050405020304" pitchFamily="18" charset="0"/>
              </a:rPr>
              <a:t>Bestehendes vergrössern</a:t>
            </a:r>
          </a:p>
          <a:p>
            <a:pPr marL="457200" indent="-457200">
              <a:lnSpc>
                <a:spcPct val="110000"/>
              </a:lnSpc>
              <a:buAutoNum type="arabicPeriod"/>
            </a:pPr>
            <a:r>
              <a:rPr lang="de-CH" sz="1400" dirty="0">
                <a:ea typeface="Times New Roman" panose="02020603050405020304" pitchFamily="18" charset="0"/>
                <a:cs typeface="Times New Roman" panose="02020603050405020304" pitchFamily="18" charset="0"/>
              </a:rPr>
              <a:t>Zerstörtes Wiederherstellen (Restpopulationen sichern)</a:t>
            </a:r>
          </a:p>
          <a:p>
            <a:pPr marL="457200" indent="-457200">
              <a:lnSpc>
                <a:spcPct val="110000"/>
              </a:lnSpc>
              <a:buAutoNum type="arabicPeriod"/>
            </a:pPr>
            <a:r>
              <a:rPr lang="de-CH" sz="1400" dirty="0">
                <a:ea typeface="Times New Roman" panose="02020603050405020304" pitchFamily="18" charset="0"/>
                <a:cs typeface="Times New Roman" panose="02020603050405020304" pitchFamily="18" charset="0"/>
              </a:rPr>
              <a:t>Neues schaffen und bestehendes Vernetzen.</a:t>
            </a:r>
          </a:p>
        </p:txBody>
      </p:sp>
      <p:sp>
        <p:nvSpPr>
          <p:cNvPr id="5" name="Titel 1">
            <a:extLst>
              <a:ext uri="{FF2B5EF4-FFF2-40B4-BE49-F238E27FC236}">
                <a16:creationId xmlns:a16="http://schemas.microsoft.com/office/drawing/2014/main" id="{F5F6D96B-C33A-7B51-2665-EBD0E8A5BC89}"/>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30012642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1">
            <a:extLst>
              <a:ext uri="{FF2B5EF4-FFF2-40B4-BE49-F238E27FC236}">
                <a16:creationId xmlns:a16="http://schemas.microsoft.com/office/drawing/2014/main" id="{632049CB-BF02-4EE7-3514-83CB4E5E9443}"/>
              </a:ext>
            </a:extLst>
          </p:cNvPr>
          <p:cNvSpPr>
            <a:spLocks noGrp="1"/>
          </p:cNvSpPr>
          <p:nvPr>
            <p:ph type="ftr" sz="quarter" idx="11"/>
          </p:nvPr>
        </p:nvSpPr>
        <p:spPr>
          <a:xfrm>
            <a:off x="4960800" y="6356350"/>
            <a:ext cx="2880000" cy="360000"/>
          </a:xfrm>
        </p:spPr>
        <p:txBody>
          <a:bodyPr/>
          <a:lstStyle/>
          <a:p>
            <a:r>
              <a:rPr lang="de-CH" dirty="0"/>
              <a:t>Lehrgang Biodiversitätsberatung</a:t>
            </a:r>
          </a:p>
        </p:txBody>
      </p:sp>
      <p:sp>
        <p:nvSpPr>
          <p:cNvPr id="9" name="Foliennummernplatzhalter 8">
            <a:extLst>
              <a:ext uri="{FF2B5EF4-FFF2-40B4-BE49-F238E27FC236}">
                <a16:creationId xmlns:a16="http://schemas.microsoft.com/office/drawing/2014/main" id="{AF4697F7-C597-5C3E-CA05-FA6AE83E8921}"/>
              </a:ext>
            </a:extLst>
          </p:cNvPr>
          <p:cNvSpPr>
            <a:spLocks noGrp="1"/>
          </p:cNvSpPr>
          <p:nvPr>
            <p:ph type="sldNum" sz="quarter" idx="4"/>
          </p:nvPr>
        </p:nvSpPr>
        <p:spPr>
          <a:xfrm>
            <a:off x="8100392" y="6356350"/>
            <a:ext cx="452687" cy="360000"/>
          </a:xfrm>
        </p:spPr>
        <p:txBody>
          <a:bodyPr/>
          <a:lstStyle/>
          <a:p>
            <a:fld id="{8543D2B0-58C7-4711-8976-E7A128C2074B}" type="slidenum">
              <a:rPr lang="de-CH" smtClean="0"/>
              <a:t>71</a:t>
            </a:fld>
            <a:endParaRPr lang="de-CH" dirty="0"/>
          </a:p>
        </p:txBody>
      </p:sp>
      <p:sp>
        <p:nvSpPr>
          <p:cNvPr id="5" name="Textfeld 4">
            <a:extLst>
              <a:ext uri="{FF2B5EF4-FFF2-40B4-BE49-F238E27FC236}">
                <a16:creationId xmlns:a16="http://schemas.microsoft.com/office/drawing/2014/main" id="{CB2AED45-412E-932C-32EA-1E5DCAB5766E}"/>
              </a:ext>
            </a:extLst>
          </p:cNvPr>
          <p:cNvSpPr txBox="1"/>
          <p:nvPr/>
        </p:nvSpPr>
        <p:spPr>
          <a:xfrm>
            <a:off x="5580112" y="2277361"/>
            <a:ext cx="2376264" cy="1200329"/>
          </a:xfrm>
          <a:prstGeom prst="rect">
            <a:avLst/>
          </a:prstGeom>
          <a:solidFill>
            <a:schemeClr val="bg1"/>
          </a:solidFill>
          <a:ln>
            <a:solidFill>
              <a:schemeClr val="tx1"/>
            </a:solidFill>
          </a:ln>
        </p:spPr>
        <p:txBody>
          <a:bodyPr wrap="square" rtlCol="0">
            <a:spAutoFit/>
          </a:bodyPr>
          <a:lstStyle/>
          <a:p>
            <a:r>
              <a:rPr lang="en-US" dirty="0" err="1">
                <a:latin typeface="Arial" panose="020B0604020202020204" pitchFamily="34" charset="0"/>
                <a:cs typeface="Arial" panose="020B0604020202020204" pitchFamily="34" charset="0"/>
              </a:rPr>
              <a:t>Zweite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Seite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Grundlagenanalyse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Biodiversitäts</a:t>
            </a:r>
            <a:r>
              <a:rPr lang="en-US" dirty="0">
                <a:latin typeface="Arial" panose="020B0604020202020204" pitchFamily="34" charset="0"/>
                <a:cs typeface="Arial" panose="020B0604020202020204" pitchFamily="34" charset="0"/>
              </a:rPr>
              <a:t>- und </a:t>
            </a:r>
            <a:r>
              <a:rPr lang="en-US" dirty="0" err="1">
                <a:latin typeface="Arial" panose="020B0604020202020204" pitchFamily="34" charset="0"/>
                <a:cs typeface="Arial" panose="020B0604020202020204" pitchFamily="34" charset="0"/>
              </a:rPr>
              <a:t>Landschaftsziele</a:t>
            </a:r>
            <a:r>
              <a:rPr lang="en-US" dirty="0">
                <a:latin typeface="Arial" panose="020B0604020202020204" pitchFamily="34" charset="0"/>
                <a:cs typeface="Arial" panose="020B0604020202020204" pitchFamily="34" charset="0"/>
              </a:rPr>
              <a:t>.</a:t>
            </a:r>
          </a:p>
        </p:txBody>
      </p:sp>
      <p:pic>
        <p:nvPicPr>
          <p:cNvPr id="6" name="Grafik 5">
            <a:extLst>
              <a:ext uri="{FF2B5EF4-FFF2-40B4-BE49-F238E27FC236}">
                <a16:creationId xmlns:a16="http://schemas.microsoft.com/office/drawing/2014/main" id="{07499539-A667-D5E9-B2D1-ED56E826CB5E}"/>
              </a:ext>
            </a:extLst>
          </p:cNvPr>
          <p:cNvPicPr>
            <a:picLocks noChangeAspect="1"/>
          </p:cNvPicPr>
          <p:nvPr/>
        </p:nvPicPr>
        <p:blipFill>
          <a:blip r:embed="rId3"/>
          <a:stretch>
            <a:fillRect/>
          </a:stretch>
        </p:blipFill>
        <p:spPr>
          <a:xfrm>
            <a:off x="413969" y="1085246"/>
            <a:ext cx="4950119" cy="4346954"/>
          </a:xfrm>
          <a:prstGeom prst="rect">
            <a:avLst/>
          </a:prstGeom>
        </p:spPr>
      </p:pic>
      <p:sp>
        <p:nvSpPr>
          <p:cNvPr id="2" name="Titel 1">
            <a:extLst>
              <a:ext uri="{FF2B5EF4-FFF2-40B4-BE49-F238E27FC236}">
                <a16:creationId xmlns:a16="http://schemas.microsoft.com/office/drawing/2014/main" id="{1F924FC2-B51E-B013-D3E5-AF4BA43BD345}"/>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144974324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4174" y="1988840"/>
            <a:ext cx="3960000" cy="3960000"/>
          </a:xfrm>
          <a:prstGeom prst="rect">
            <a:avLst/>
          </a:prstGeom>
          <a:noFill/>
        </p:spPr>
      </p:pic>
      <p:sp>
        <p:nvSpPr>
          <p:cNvPr id="7" name="TextBox 6"/>
          <p:cNvSpPr txBox="1"/>
          <p:nvPr/>
        </p:nvSpPr>
        <p:spPr>
          <a:xfrm>
            <a:off x="628650" y="1988840"/>
            <a:ext cx="3566700" cy="2800767"/>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Kantonale Geoportale</a:t>
            </a:r>
          </a:p>
          <a:p>
            <a:endParaRPr lang="de-CH" sz="2200" dirty="0">
              <a:latin typeface="Arial" panose="020B0604020202020204" pitchFamily="34" charset="0"/>
              <a:cs typeface="Arial" panose="020B0604020202020204" pitchFamily="34" charset="0"/>
            </a:endParaRPr>
          </a:p>
          <a:p>
            <a:r>
              <a:rPr lang="en-US" sz="2200" dirty="0" err="1">
                <a:latin typeface="Arial" panose="020B0604020202020204" pitchFamily="34" charset="0"/>
                <a:cs typeface="Arial" panose="020B0604020202020204" pitchFamily="34" charset="0"/>
              </a:rPr>
              <a:t>Im</a:t>
            </a:r>
            <a:r>
              <a:rPr lang="en-US" sz="2200" dirty="0">
                <a:latin typeface="Arial" panose="020B0604020202020204" pitchFamily="34" charset="0"/>
                <a:cs typeface="Arial" panose="020B0604020202020204" pitchFamily="34" charset="0"/>
              </a:rPr>
              <a:t> Internet </a:t>
            </a:r>
            <a:r>
              <a:rPr lang="en-US" sz="2200" dirty="0" err="1">
                <a:latin typeface="Arial" panose="020B0604020202020204" pitchFamily="34" charset="0"/>
                <a:cs typeface="Arial" panose="020B0604020202020204" pitchFamily="34" charset="0"/>
              </a:rPr>
              <a:t>suchen</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nach</a:t>
            </a:r>
            <a:r>
              <a:rPr lang="en-US" sz="2200" dirty="0">
                <a:latin typeface="Arial" panose="020B0604020202020204" pitchFamily="34" charset="0"/>
                <a:cs typeface="Arial" panose="020B0604020202020204" pitchFamily="34" charset="0"/>
              </a:rPr>
              <a:t> “Geoportal Kanton x”.</a:t>
            </a:r>
          </a:p>
          <a:p>
            <a:r>
              <a:rPr lang="en-US" sz="2200" dirty="0">
                <a:latin typeface="Arial" panose="020B0604020202020204" pitchFamily="34" charset="0"/>
                <a:cs typeface="Arial" panose="020B0604020202020204" pitchFamily="34" charset="0"/>
              </a:rPr>
              <a:t>Dann </a:t>
            </a:r>
            <a:r>
              <a:rPr lang="en-US" sz="2200" dirty="0" err="1">
                <a:latin typeface="Arial" panose="020B0604020202020204" pitchFamily="34" charset="0"/>
                <a:cs typeface="Arial" panose="020B0604020202020204" pitchFamily="34" charset="0"/>
              </a:rPr>
              <a:t>durchklicken</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zu</a:t>
            </a:r>
            <a:r>
              <a:rPr lang="en-US" sz="2200" dirty="0">
                <a:latin typeface="Arial" panose="020B0604020202020204" pitchFamily="34" charset="0"/>
                <a:cs typeface="Arial" panose="020B0604020202020204" pitchFamily="34" charset="0"/>
              </a:rPr>
              <a:t> online </a:t>
            </a:r>
            <a:r>
              <a:rPr lang="en-US" sz="2200" dirty="0" err="1">
                <a:latin typeface="Arial" panose="020B0604020202020204" pitchFamily="34" charset="0"/>
                <a:cs typeface="Arial" panose="020B0604020202020204" pitchFamily="34" charset="0"/>
              </a:rPr>
              <a:t>Karten</a:t>
            </a:r>
            <a:r>
              <a:rPr lang="en-US" sz="2200" dirty="0">
                <a:latin typeface="Arial" panose="020B0604020202020204" pitchFamily="34" charset="0"/>
                <a:cs typeface="Arial" panose="020B0604020202020204" pitchFamily="34" charset="0"/>
              </a:rPr>
              <a:t>.</a:t>
            </a:r>
          </a:p>
          <a:p>
            <a:r>
              <a:rPr lang="en-US" sz="2200" dirty="0">
                <a:latin typeface="Arial" panose="020B0604020202020204" pitchFamily="34" charset="0"/>
                <a:cs typeface="Arial" panose="020B0604020202020204" pitchFamily="34" charset="0"/>
              </a:rPr>
              <a:t>Die </a:t>
            </a:r>
            <a:r>
              <a:rPr lang="en-US" sz="2200" dirty="0" err="1">
                <a:latin typeface="Arial" panose="020B0604020202020204" pitchFamily="34" charset="0"/>
                <a:cs typeface="Arial" panose="020B0604020202020204" pitchFamily="34" charset="0"/>
              </a:rPr>
              <a:t>nötigen</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Karten</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einblenden</a:t>
            </a:r>
            <a:r>
              <a:rPr lang="en-US" sz="2200" dirty="0">
                <a:latin typeface="Arial" panose="020B0604020202020204" pitchFamily="34" charset="0"/>
                <a:cs typeface="Arial" panose="020B0604020202020204" pitchFamily="34" charset="0"/>
              </a:rPr>
              <a:t>.</a:t>
            </a:r>
            <a:endParaRPr lang="de-CH" sz="2200" dirty="0">
              <a:latin typeface="Arial" panose="020B0604020202020204" pitchFamily="34" charset="0"/>
              <a:cs typeface="Arial" panose="020B0604020202020204" pitchFamily="34" charset="0"/>
            </a:endParaRPr>
          </a:p>
        </p:txBody>
      </p:sp>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28384" y="6356350"/>
            <a:ext cx="486966" cy="360000"/>
          </a:xfrm>
        </p:spPr>
        <p:txBody>
          <a:bodyPr/>
          <a:lstStyle/>
          <a:p>
            <a:fld id="{8543D2B0-58C7-4711-8976-E7A128C2074B}" type="slidenum">
              <a:rPr lang="de-CH" smtClean="0"/>
              <a:t>72</a:t>
            </a:fld>
            <a:endParaRPr lang="de-CH" dirty="0"/>
          </a:p>
        </p:txBody>
      </p:sp>
      <p:sp>
        <p:nvSpPr>
          <p:cNvPr id="5" name="Denkblase: wolkenförmig 4">
            <a:extLst>
              <a:ext uri="{FF2B5EF4-FFF2-40B4-BE49-F238E27FC236}">
                <a16:creationId xmlns:a16="http://schemas.microsoft.com/office/drawing/2014/main" id="{3FAC8344-EC08-1302-4A3B-C191FAC48BA2}"/>
              </a:ext>
            </a:extLst>
          </p:cNvPr>
          <p:cNvSpPr/>
          <p:nvPr/>
        </p:nvSpPr>
        <p:spPr>
          <a:xfrm>
            <a:off x="5834801" y="800994"/>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
        <p:nvSpPr>
          <p:cNvPr id="2" name="Titel 1">
            <a:extLst>
              <a:ext uri="{FF2B5EF4-FFF2-40B4-BE49-F238E27FC236}">
                <a16:creationId xmlns:a16="http://schemas.microsoft.com/office/drawing/2014/main" id="{FD06BD3A-3A63-43CE-6670-25DC663EBF13}"/>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138785980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28384" y="6356350"/>
            <a:ext cx="486966" cy="360000"/>
          </a:xfrm>
        </p:spPr>
        <p:txBody>
          <a:bodyPr/>
          <a:lstStyle/>
          <a:p>
            <a:fld id="{8543D2B0-58C7-4711-8976-E7A128C2074B}" type="slidenum">
              <a:rPr lang="de-CH" smtClean="0"/>
              <a:t>73</a:t>
            </a:fld>
            <a:endParaRPr lang="de-CH" dirty="0"/>
          </a:p>
        </p:txBody>
      </p:sp>
      <p:sp>
        <p:nvSpPr>
          <p:cNvPr id="9" name="Textfeld 8">
            <a:extLst>
              <a:ext uri="{FF2B5EF4-FFF2-40B4-BE49-F238E27FC236}">
                <a16:creationId xmlns:a16="http://schemas.microsoft.com/office/drawing/2014/main" id="{D252F61E-1E6A-161E-BC6F-781DB4ED4D8C}"/>
              </a:ext>
            </a:extLst>
          </p:cNvPr>
          <p:cNvSpPr txBox="1"/>
          <p:nvPr/>
        </p:nvSpPr>
        <p:spPr>
          <a:xfrm>
            <a:off x="413970" y="5108991"/>
            <a:ext cx="7711762" cy="923330"/>
          </a:xfrm>
          <a:prstGeom prst="rect">
            <a:avLst/>
          </a:prstGeom>
          <a:solidFill>
            <a:schemeClr val="bg1"/>
          </a:solidFill>
          <a:ln>
            <a:solidFill>
              <a:schemeClr val="tx1"/>
            </a:solidFill>
          </a:ln>
        </p:spPr>
        <p:txBody>
          <a:bodyPr wrap="square" rtlCol="0">
            <a:spAutoFit/>
          </a:bodyPr>
          <a:lstStyle/>
          <a:p>
            <a:r>
              <a:rPr lang="en-US" dirty="0">
                <a:latin typeface="Arial" panose="020B0604020202020204" pitchFamily="34" charset="0"/>
                <a:cs typeface="Arial" panose="020B0604020202020204" pitchFamily="34" charset="0"/>
              </a:rPr>
              <a:t>Geoportal Kanton Aargau: </a:t>
            </a:r>
            <a:r>
              <a:rPr lang="en-US" dirty="0" err="1">
                <a:latin typeface="Arial" panose="020B0604020202020204" pitchFamily="34" charset="0"/>
                <a:cs typeface="Arial" panose="020B0604020202020204" pitchFamily="34" charset="0"/>
              </a:rPr>
              <a:t>Aargauisches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Geografisches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Informationssystem</a:t>
            </a:r>
            <a:r>
              <a:rPr lang="en-US" dirty="0">
                <a:latin typeface="Arial" panose="020B0604020202020204" pitchFamily="34" charset="0"/>
                <a:cs typeface="Arial" panose="020B0604020202020204" pitchFamily="34" charset="0"/>
              </a:rPr>
              <a:t> (AGIS). -&gt; Online </a:t>
            </a:r>
            <a:r>
              <a:rPr lang="en-US" dirty="0" err="1">
                <a:latin typeface="Arial" panose="020B0604020202020204" pitchFamily="34" charset="0"/>
                <a:cs typeface="Arial" panose="020B0604020202020204" pitchFamily="34" charset="0"/>
              </a:rPr>
              <a:t>Karten</a:t>
            </a:r>
            <a:r>
              <a:rPr lang="en-US" dirty="0">
                <a:latin typeface="Arial" panose="020B0604020202020204" pitchFamily="34" charset="0"/>
                <a:cs typeface="Arial" panose="020B0604020202020204" pitchFamily="34" charset="0"/>
              </a:rPr>
              <a:t>.</a:t>
            </a:r>
          </a:p>
          <a:p>
            <a:r>
              <a:rPr lang="en-US" dirty="0" err="1">
                <a:latin typeface="Arial" panose="020B0604020202020204" pitchFamily="34" charset="0"/>
                <a:cs typeface="Arial" panose="020B0604020202020204" pitchFamily="34" charset="0"/>
              </a:rPr>
              <a:t>Hier</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dargestellt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z.B.</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Biodiversitätsförderflächen</a:t>
            </a:r>
            <a:r>
              <a:rPr lang="en-US" dirty="0">
                <a:latin typeface="Arial" panose="020B0604020202020204" pitchFamily="34" charset="0"/>
                <a:cs typeface="Arial" panose="020B0604020202020204" pitchFamily="34" charset="0"/>
              </a:rPr>
              <a:t> und </a:t>
            </a:r>
            <a:r>
              <a:rPr lang="en-US" dirty="0" err="1">
                <a:latin typeface="Arial" panose="020B0604020202020204" pitchFamily="34" charset="0"/>
                <a:cs typeface="Arial" panose="020B0604020202020204" pitchFamily="34" charset="0"/>
              </a:rPr>
              <a:t>Waldausscheidung</a:t>
            </a:r>
            <a:r>
              <a:rPr lang="en-US" dirty="0">
                <a:latin typeface="Arial" panose="020B0604020202020204" pitchFamily="34" charset="0"/>
                <a:cs typeface="Arial" panose="020B0604020202020204" pitchFamily="34" charset="0"/>
              </a:rPr>
              <a:t>.</a:t>
            </a:r>
          </a:p>
        </p:txBody>
      </p:sp>
      <p:pic>
        <p:nvPicPr>
          <p:cNvPr id="10" name="Grafik 9">
            <a:extLst>
              <a:ext uri="{FF2B5EF4-FFF2-40B4-BE49-F238E27FC236}">
                <a16:creationId xmlns:a16="http://schemas.microsoft.com/office/drawing/2014/main" id="{6925F873-2AD4-1AC8-4315-21D08CCA867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3969" y="1104883"/>
            <a:ext cx="7909113" cy="3925233"/>
          </a:xfrm>
          <a:prstGeom prst="rect">
            <a:avLst/>
          </a:prstGeom>
        </p:spPr>
      </p:pic>
      <p:sp>
        <p:nvSpPr>
          <p:cNvPr id="2" name="Titel 1">
            <a:extLst>
              <a:ext uri="{FF2B5EF4-FFF2-40B4-BE49-F238E27FC236}">
                <a16:creationId xmlns:a16="http://schemas.microsoft.com/office/drawing/2014/main" id="{19E09FEE-3887-473A-DB1A-D3D8590609C2}"/>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82938952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B2EC3A6A-22CF-C276-7B27-7992AD04C32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3969" y="1104883"/>
            <a:ext cx="7886700" cy="3895336"/>
          </a:xfrm>
          <a:prstGeom prst="rect">
            <a:avLst/>
          </a:prstGeom>
        </p:spPr>
      </p:pic>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28384" y="6356350"/>
            <a:ext cx="486966" cy="360000"/>
          </a:xfrm>
        </p:spPr>
        <p:txBody>
          <a:bodyPr/>
          <a:lstStyle/>
          <a:p>
            <a:fld id="{8543D2B0-58C7-4711-8976-E7A128C2074B}" type="slidenum">
              <a:rPr lang="de-CH" smtClean="0"/>
              <a:t>74</a:t>
            </a:fld>
            <a:endParaRPr lang="de-CH" dirty="0"/>
          </a:p>
        </p:txBody>
      </p:sp>
      <p:sp>
        <p:nvSpPr>
          <p:cNvPr id="9" name="Textfeld 8">
            <a:extLst>
              <a:ext uri="{FF2B5EF4-FFF2-40B4-BE49-F238E27FC236}">
                <a16:creationId xmlns:a16="http://schemas.microsoft.com/office/drawing/2014/main" id="{D252F61E-1E6A-161E-BC6F-781DB4ED4D8C}"/>
              </a:ext>
            </a:extLst>
          </p:cNvPr>
          <p:cNvSpPr txBox="1"/>
          <p:nvPr/>
        </p:nvSpPr>
        <p:spPr>
          <a:xfrm>
            <a:off x="413970" y="5108991"/>
            <a:ext cx="7711762" cy="369332"/>
          </a:xfrm>
          <a:prstGeom prst="rect">
            <a:avLst/>
          </a:prstGeom>
          <a:solidFill>
            <a:schemeClr val="bg1"/>
          </a:solidFill>
          <a:ln>
            <a:solidFill>
              <a:schemeClr val="tx1"/>
            </a:solidFill>
          </a:ln>
        </p:spPr>
        <p:txBody>
          <a:bodyPr wrap="square" rtlCol="0">
            <a:spAutoFit/>
          </a:bodyPr>
          <a:lstStyle/>
          <a:p>
            <a:r>
              <a:rPr lang="en-US" dirty="0" err="1">
                <a:latin typeface="Arial" panose="020B0604020202020204" pitchFamily="34" charset="0"/>
                <a:cs typeface="Arial" panose="020B0604020202020204" pitchFamily="34" charset="0"/>
              </a:rPr>
              <a:t>Hier</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dargestellt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z.B.</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Amphibien</a:t>
            </a:r>
            <a:r>
              <a:rPr lang="en-US" dirty="0">
                <a:latin typeface="Arial" panose="020B0604020202020204" pitchFamily="34" charset="0"/>
                <a:cs typeface="Arial" panose="020B0604020202020204" pitchFamily="34" charset="0"/>
              </a:rPr>
              <a:t>.</a:t>
            </a:r>
          </a:p>
        </p:txBody>
      </p:sp>
      <p:sp>
        <p:nvSpPr>
          <p:cNvPr id="6" name="Pfeil: nach rechts 5">
            <a:extLst>
              <a:ext uri="{FF2B5EF4-FFF2-40B4-BE49-F238E27FC236}">
                <a16:creationId xmlns:a16="http://schemas.microsoft.com/office/drawing/2014/main" id="{2160301F-DA44-7F08-88D7-3D8D18BFEDA5}"/>
              </a:ext>
            </a:extLst>
          </p:cNvPr>
          <p:cNvSpPr/>
          <p:nvPr/>
        </p:nvSpPr>
        <p:spPr>
          <a:xfrm rot="10800000">
            <a:off x="5580112" y="2931914"/>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2" name="Titel 1">
            <a:extLst>
              <a:ext uri="{FF2B5EF4-FFF2-40B4-BE49-F238E27FC236}">
                <a16:creationId xmlns:a16="http://schemas.microsoft.com/office/drawing/2014/main" id="{3579B5FA-5CF0-854A-FC35-FC62390BA2D2}"/>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270233850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B2EC3A6A-22CF-C276-7B27-7992AD04C32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3969" y="1104883"/>
            <a:ext cx="7886700" cy="3895336"/>
          </a:xfrm>
          <a:prstGeom prst="rect">
            <a:avLst/>
          </a:prstGeom>
        </p:spPr>
      </p:pic>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28384" y="6356350"/>
            <a:ext cx="486966" cy="360000"/>
          </a:xfrm>
        </p:spPr>
        <p:txBody>
          <a:bodyPr/>
          <a:lstStyle/>
          <a:p>
            <a:fld id="{8543D2B0-58C7-4711-8976-E7A128C2074B}" type="slidenum">
              <a:rPr lang="de-CH" smtClean="0"/>
              <a:t>75</a:t>
            </a:fld>
            <a:endParaRPr lang="de-CH" dirty="0"/>
          </a:p>
        </p:txBody>
      </p:sp>
      <p:sp>
        <p:nvSpPr>
          <p:cNvPr id="9" name="Textfeld 8">
            <a:extLst>
              <a:ext uri="{FF2B5EF4-FFF2-40B4-BE49-F238E27FC236}">
                <a16:creationId xmlns:a16="http://schemas.microsoft.com/office/drawing/2014/main" id="{D252F61E-1E6A-161E-BC6F-781DB4ED4D8C}"/>
              </a:ext>
            </a:extLst>
          </p:cNvPr>
          <p:cNvSpPr txBox="1"/>
          <p:nvPr/>
        </p:nvSpPr>
        <p:spPr>
          <a:xfrm>
            <a:off x="413970" y="5108991"/>
            <a:ext cx="7711762" cy="646331"/>
          </a:xfrm>
          <a:prstGeom prst="rect">
            <a:avLst/>
          </a:prstGeom>
          <a:solidFill>
            <a:schemeClr val="bg1"/>
          </a:solidFill>
          <a:ln>
            <a:solidFill>
              <a:schemeClr val="tx1"/>
            </a:solidFill>
          </a:ln>
        </p:spPr>
        <p:txBody>
          <a:bodyPr wrap="square" rtlCol="0">
            <a:spAutoFit/>
          </a:bodyPr>
          <a:lstStyle/>
          <a:p>
            <a:r>
              <a:rPr lang="en-US" dirty="0" err="1">
                <a:latin typeface="Arial" panose="020B0604020202020204" pitchFamily="34" charset="0"/>
                <a:cs typeface="Arial" panose="020B0604020202020204" pitchFamily="34" charset="0"/>
              </a:rPr>
              <a:t>Hier</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dargestellt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z.B.</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Amphibien</a:t>
            </a:r>
            <a:r>
              <a:rPr lang="en-US" dirty="0">
                <a:latin typeface="Arial" panose="020B0604020202020204" pitchFamily="34" charset="0"/>
                <a:cs typeface="Arial" panose="020B0604020202020204" pitchFamily="34" charset="0"/>
              </a:rPr>
              <a:t>.</a:t>
            </a:r>
          </a:p>
          <a:p>
            <a:r>
              <a:rPr lang="en-US" dirty="0" err="1">
                <a:solidFill>
                  <a:srgbClr val="FF0000"/>
                </a:solidFill>
                <a:latin typeface="Arial" panose="020B0604020202020204" pitchFamily="34" charset="0"/>
                <a:cs typeface="Arial" panose="020B0604020202020204" pitchFamily="34" charset="0"/>
              </a:rPr>
              <a:t>Laichgewässer</a:t>
            </a:r>
            <a:r>
              <a:rPr lang="en-US" dirty="0">
                <a:solidFill>
                  <a:srgbClr val="FF0000"/>
                </a:solidFill>
                <a:latin typeface="Arial" panose="020B0604020202020204" pitchFamily="34" charset="0"/>
                <a:cs typeface="Arial" panose="020B0604020202020204" pitchFamily="34" charset="0"/>
              </a:rPr>
              <a:t> für </a:t>
            </a:r>
            <a:r>
              <a:rPr lang="en-US" dirty="0" err="1">
                <a:solidFill>
                  <a:srgbClr val="FF0000"/>
                </a:solidFill>
                <a:latin typeface="Arial" panose="020B0604020202020204" pitchFamily="34" charset="0"/>
                <a:cs typeface="Arial" panose="020B0604020202020204" pitchFamily="34" charset="0"/>
              </a:rPr>
              <a:t>Zielart</a:t>
            </a:r>
            <a:r>
              <a:rPr lang="en-US" dirty="0">
                <a:solidFill>
                  <a:srgbClr val="FF0000"/>
                </a:solidFill>
                <a:latin typeface="Arial" panose="020B0604020202020204" pitchFamily="34" charset="0"/>
                <a:cs typeface="Arial" panose="020B0604020202020204" pitchFamily="34" charset="0"/>
              </a:rPr>
              <a:t> </a:t>
            </a:r>
            <a:r>
              <a:rPr lang="en-US" dirty="0" err="1">
                <a:solidFill>
                  <a:srgbClr val="FF0000"/>
                </a:solidFill>
                <a:latin typeface="Arial" panose="020B0604020202020204" pitchFamily="34" charset="0"/>
                <a:cs typeface="Arial" panose="020B0604020202020204" pitchFamily="34" charset="0"/>
              </a:rPr>
              <a:t>Geburtshelferkröte</a:t>
            </a:r>
            <a:r>
              <a:rPr lang="en-US" dirty="0">
                <a:solidFill>
                  <a:srgbClr val="FF0000"/>
                </a:solidFill>
                <a:latin typeface="Arial" panose="020B0604020202020204" pitchFamily="34" charset="0"/>
                <a:cs typeface="Arial" panose="020B0604020202020204" pitchFamily="34" charset="0"/>
              </a:rPr>
              <a:t>!</a:t>
            </a:r>
          </a:p>
        </p:txBody>
      </p:sp>
      <p:sp>
        <p:nvSpPr>
          <p:cNvPr id="6" name="Pfeil: nach rechts 5">
            <a:extLst>
              <a:ext uri="{FF2B5EF4-FFF2-40B4-BE49-F238E27FC236}">
                <a16:creationId xmlns:a16="http://schemas.microsoft.com/office/drawing/2014/main" id="{2160301F-DA44-7F08-88D7-3D8D18BFEDA5}"/>
              </a:ext>
            </a:extLst>
          </p:cNvPr>
          <p:cNvSpPr/>
          <p:nvPr/>
        </p:nvSpPr>
        <p:spPr>
          <a:xfrm rot="10800000">
            <a:off x="5580112" y="2931914"/>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pic>
        <p:nvPicPr>
          <p:cNvPr id="2" name="Grafik 1">
            <a:extLst>
              <a:ext uri="{FF2B5EF4-FFF2-40B4-BE49-F238E27FC236}">
                <a16:creationId xmlns:a16="http://schemas.microsoft.com/office/drawing/2014/main" id="{A09B2379-A3D0-4AA6-622A-748738FC275F}"/>
              </a:ext>
            </a:extLst>
          </p:cNvPr>
          <p:cNvPicPr>
            <a:picLocks noChangeAspect="1"/>
          </p:cNvPicPr>
          <p:nvPr/>
        </p:nvPicPr>
        <p:blipFill>
          <a:blip r:embed="rId4"/>
          <a:stretch>
            <a:fillRect/>
          </a:stretch>
        </p:blipFill>
        <p:spPr>
          <a:xfrm>
            <a:off x="1475656" y="1368773"/>
            <a:ext cx="3615244" cy="3622446"/>
          </a:xfrm>
          <a:prstGeom prst="rect">
            <a:avLst/>
          </a:prstGeom>
        </p:spPr>
      </p:pic>
      <p:sp>
        <p:nvSpPr>
          <p:cNvPr id="8" name="Titel 1">
            <a:extLst>
              <a:ext uri="{FF2B5EF4-FFF2-40B4-BE49-F238E27FC236}">
                <a16:creationId xmlns:a16="http://schemas.microsoft.com/office/drawing/2014/main" id="{A0F0600A-051B-9ED6-F5A2-37881B36F303}"/>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223551971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Grafik 13">
            <a:extLst>
              <a:ext uri="{FF2B5EF4-FFF2-40B4-BE49-F238E27FC236}">
                <a16:creationId xmlns:a16="http://schemas.microsoft.com/office/drawing/2014/main" id="{726FC011-D3F4-E93E-A493-E0A5FC460FC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3969" y="1085246"/>
            <a:ext cx="7913037" cy="3925233"/>
          </a:xfrm>
          <a:prstGeom prst="rect">
            <a:avLst/>
          </a:prstGeom>
        </p:spPr>
      </p:pic>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28384" y="6356350"/>
            <a:ext cx="486966" cy="360000"/>
          </a:xfrm>
        </p:spPr>
        <p:txBody>
          <a:bodyPr/>
          <a:lstStyle/>
          <a:p>
            <a:fld id="{8543D2B0-58C7-4711-8976-E7A128C2074B}" type="slidenum">
              <a:rPr lang="de-CH" smtClean="0"/>
              <a:t>76</a:t>
            </a:fld>
            <a:endParaRPr lang="de-CH" dirty="0"/>
          </a:p>
        </p:txBody>
      </p:sp>
      <p:sp>
        <p:nvSpPr>
          <p:cNvPr id="9" name="Textfeld 8">
            <a:extLst>
              <a:ext uri="{FF2B5EF4-FFF2-40B4-BE49-F238E27FC236}">
                <a16:creationId xmlns:a16="http://schemas.microsoft.com/office/drawing/2014/main" id="{D252F61E-1E6A-161E-BC6F-781DB4ED4D8C}"/>
              </a:ext>
            </a:extLst>
          </p:cNvPr>
          <p:cNvSpPr txBox="1"/>
          <p:nvPr/>
        </p:nvSpPr>
        <p:spPr>
          <a:xfrm>
            <a:off x="413970" y="5108991"/>
            <a:ext cx="7711762" cy="369332"/>
          </a:xfrm>
          <a:prstGeom prst="rect">
            <a:avLst/>
          </a:prstGeom>
          <a:solidFill>
            <a:schemeClr val="bg1"/>
          </a:solidFill>
          <a:ln>
            <a:solidFill>
              <a:schemeClr val="tx1"/>
            </a:solidFill>
          </a:ln>
        </p:spPr>
        <p:txBody>
          <a:bodyPr wrap="square" rtlCol="0">
            <a:spAutoFit/>
          </a:bodyPr>
          <a:lstStyle/>
          <a:p>
            <a:r>
              <a:rPr lang="en-US" dirty="0" err="1">
                <a:latin typeface="Arial" panose="020B0604020202020204" pitchFamily="34" charset="0"/>
                <a:cs typeface="Arial" panose="020B0604020202020204" pitchFamily="34" charset="0"/>
              </a:rPr>
              <a:t>Hier</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dargestellt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z.B.</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Bauzonen</a:t>
            </a:r>
            <a:r>
              <a:rPr lang="en-US" dirty="0">
                <a:latin typeface="Arial" panose="020B0604020202020204" pitchFamily="34" charset="0"/>
                <a:cs typeface="Arial" panose="020B0604020202020204" pitchFamily="34" charset="0"/>
              </a:rPr>
              <a:t>.</a:t>
            </a:r>
          </a:p>
        </p:txBody>
      </p:sp>
      <p:sp>
        <p:nvSpPr>
          <p:cNvPr id="2" name="Titel 1">
            <a:extLst>
              <a:ext uri="{FF2B5EF4-FFF2-40B4-BE49-F238E27FC236}">
                <a16:creationId xmlns:a16="http://schemas.microsoft.com/office/drawing/2014/main" id="{49D5E5DE-6044-0C68-EC82-AC5338BA4F7D}"/>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99417005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FFE4306F-001E-BFF8-1B16-039FCC69886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3969" y="1085246"/>
            <a:ext cx="7921229" cy="3925233"/>
          </a:xfrm>
          <a:prstGeom prst="rect">
            <a:avLst/>
          </a:prstGeom>
        </p:spPr>
      </p:pic>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28384" y="6356350"/>
            <a:ext cx="486966" cy="360000"/>
          </a:xfrm>
        </p:spPr>
        <p:txBody>
          <a:bodyPr/>
          <a:lstStyle/>
          <a:p>
            <a:fld id="{8543D2B0-58C7-4711-8976-E7A128C2074B}" type="slidenum">
              <a:rPr lang="de-CH" smtClean="0"/>
              <a:t>77</a:t>
            </a:fld>
            <a:endParaRPr lang="de-CH" dirty="0"/>
          </a:p>
        </p:txBody>
      </p:sp>
      <p:sp>
        <p:nvSpPr>
          <p:cNvPr id="9" name="Textfeld 8">
            <a:extLst>
              <a:ext uri="{FF2B5EF4-FFF2-40B4-BE49-F238E27FC236}">
                <a16:creationId xmlns:a16="http://schemas.microsoft.com/office/drawing/2014/main" id="{D252F61E-1E6A-161E-BC6F-781DB4ED4D8C}"/>
              </a:ext>
            </a:extLst>
          </p:cNvPr>
          <p:cNvSpPr txBox="1"/>
          <p:nvPr/>
        </p:nvSpPr>
        <p:spPr>
          <a:xfrm>
            <a:off x="413970" y="5108991"/>
            <a:ext cx="7711762" cy="646331"/>
          </a:xfrm>
          <a:prstGeom prst="rect">
            <a:avLst/>
          </a:prstGeom>
          <a:solidFill>
            <a:schemeClr val="bg1"/>
          </a:solidFill>
          <a:ln>
            <a:solidFill>
              <a:schemeClr val="tx1"/>
            </a:solidFill>
          </a:ln>
        </p:spPr>
        <p:txBody>
          <a:bodyPr wrap="square" rtlCol="0">
            <a:spAutoFit/>
          </a:bodyPr>
          <a:lstStyle/>
          <a:p>
            <a:r>
              <a:rPr lang="en-US" dirty="0" err="1">
                <a:latin typeface="Arial" panose="020B0604020202020204" pitchFamily="34" charset="0"/>
                <a:cs typeface="Arial" panose="020B0604020202020204" pitchFamily="34" charset="0"/>
              </a:rPr>
              <a:t>Hier</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dargestellt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Bauzonenplan</a:t>
            </a:r>
            <a:r>
              <a:rPr lang="en-US" dirty="0">
                <a:latin typeface="Arial" panose="020B0604020202020204" pitchFamily="34" charset="0"/>
                <a:cs typeface="Arial" panose="020B0604020202020204" pitchFamily="34" charset="0"/>
              </a:rPr>
              <a:t> / </a:t>
            </a:r>
            <a:r>
              <a:rPr lang="en-US" dirty="0" err="1">
                <a:latin typeface="Arial" panose="020B0604020202020204" pitchFamily="34" charset="0"/>
                <a:cs typeface="Arial" panose="020B0604020202020204" pitchFamily="34" charset="0"/>
              </a:rPr>
              <a:t>Klturlandplan</a:t>
            </a:r>
            <a:r>
              <a:rPr lang="en-US" dirty="0">
                <a:latin typeface="Arial" panose="020B0604020202020204" pitchFamily="34" charset="0"/>
                <a:cs typeface="Arial" panose="020B0604020202020204" pitchFamily="34" charset="0"/>
              </a:rPr>
              <a:t> und </a:t>
            </a:r>
            <a:r>
              <a:rPr lang="en-US" dirty="0" err="1">
                <a:latin typeface="Arial" panose="020B0604020202020204" pitchFamily="34" charset="0"/>
                <a:cs typeface="Arial" panose="020B0604020202020204" pitchFamily="34" charset="0"/>
              </a:rPr>
              <a:t>kantonale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Nutzungsplanung</a:t>
            </a:r>
            <a:r>
              <a:rPr lang="en-US" dirty="0">
                <a:latin typeface="Arial" panose="020B0604020202020204" pitchFamily="34" charset="0"/>
                <a:cs typeface="Arial" panose="020B0604020202020204" pitchFamily="34" charset="0"/>
              </a:rPr>
              <a:t>.</a:t>
            </a:r>
          </a:p>
        </p:txBody>
      </p:sp>
      <p:sp>
        <p:nvSpPr>
          <p:cNvPr id="6" name="Pfeil: nach rechts 5">
            <a:extLst>
              <a:ext uri="{FF2B5EF4-FFF2-40B4-BE49-F238E27FC236}">
                <a16:creationId xmlns:a16="http://schemas.microsoft.com/office/drawing/2014/main" id="{04214A86-6BD7-B083-B36D-452204A0C322}"/>
              </a:ext>
            </a:extLst>
          </p:cNvPr>
          <p:cNvSpPr/>
          <p:nvPr/>
        </p:nvSpPr>
        <p:spPr>
          <a:xfrm rot="10800000">
            <a:off x="4788024" y="1484784"/>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2" name="Titel 1">
            <a:extLst>
              <a:ext uri="{FF2B5EF4-FFF2-40B4-BE49-F238E27FC236}">
                <a16:creationId xmlns:a16="http://schemas.microsoft.com/office/drawing/2014/main" id="{390ED907-5B44-A664-CE42-B35A0C5B6ABC}"/>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136378099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FFE4306F-001E-BFF8-1B16-039FCC69886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3969" y="1085246"/>
            <a:ext cx="7921229" cy="3925233"/>
          </a:xfrm>
          <a:prstGeom prst="rect">
            <a:avLst/>
          </a:prstGeom>
        </p:spPr>
      </p:pic>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28384" y="6356350"/>
            <a:ext cx="486966" cy="360000"/>
          </a:xfrm>
        </p:spPr>
        <p:txBody>
          <a:bodyPr/>
          <a:lstStyle/>
          <a:p>
            <a:fld id="{8543D2B0-58C7-4711-8976-E7A128C2074B}" type="slidenum">
              <a:rPr lang="de-CH" smtClean="0"/>
              <a:t>78</a:t>
            </a:fld>
            <a:endParaRPr lang="de-CH" dirty="0"/>
          </a:p>
        </p:txBody>
      </p:sp>
      <p:sp>
        <p:nvSpPr>
          <p:cNvPr id="9" name="Textfeld 8">
            <a:extLst>
              <a:ext uri="{FF2B5EF4-FFF2-40B4-BE49-F238E27FC236}">
                <a16:creationId xmlns:a16="http://schemas.microsoft.com/office/drawing/2014/main" id="{D252F61E-1E6A-161E-BC6F-781DB4ED4D8C}"/>
              </a:ext>
            </a:extLst>
          </p:cNvPr>
          <p:cNvSpPr txBox="1"/>
          <p:nvPr/>
        </p:nvSpPr>
        <p:spPr>
          <a:xfrm>
            <a:off x="413970" y="5108991"/>
            <a:ext cx="7711762" cy="923330"/>
          </a:xfrm>
          <a:prstGeom prst="rect">
            <a:avLst/>
          </a:prstGeom>
          <a:solidFill>
            <a:schemeClr val="bg1"/>
          </a:solidFill>
          <a:ln>
            <a:solidFill>
              <a:schemeClr val="tx1"/>
            </a:solidFill>
          </a:ln>
        </p:spPr>
        <p:txBody>
          <a:bodyPr wrap="square" rtlCol="0">
            <a:spAutoFit/>
          </a:bodyPr>
          <a:lstStyle/>
          <a:p>
            <a:r>
              <a:rPr lang="en-US" dirty="0" err="1">
                <a:latin typeface="Arial" panose="020B0604020202020204" pitchFamily="34" charset="0"/>
                <a:cs typeface="Arial" panose="020B0604020202020204" pitchFamily="34" charset="0"/>
              </a:rPr>
              <a:t>Hier</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dargestellt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Bauzonenplan</a:t>
            </a:r>
            <a:r>
              <a:rPr lang="en-US" dirty="0">
                <a:latin typeface="Arial" panose="020B0604020202020204" pitchFamily="34" charset="0"/>
                <a:cs typeface="Arial" panose="020B0604020202020204" pitchFamily="34" charset="0"/>
              </a:rPr>
              <a:t> / </a:t>
            </a:r>
            <a:r>
              <a:rPr lang="en-US" dirty="0" err="1">
                <a:latin typeface="Arial" panose="020B0604020202020204" pitchFamily="34" charset="0"/>
                <a:cs typeface="Arial" panose="020B0604020202020204" pitchFamily="34" charset="0"/>
              </a:rPr>
              <a:t>Klturlandplan</a:t>
            </a:r>
            <a:r>
              <a:rPr lang="en-US" dirty="0">
                <a:latin typeface="Arial" panose="020B0604020202020204" pitchFamily="34" charset="0"/>
                <a:cs typeface="Arial" panose="020B0604020202020204" pitchFamily="34" charset="0"/>
              </a:rPr>
              <a:t> und </a:t>
            </a:r>
            <a:r>
              <a:rPr lang="en-US" dirty="0" err="1">
                <a:latin typeface="Arial" panose="020B0604020202020204" pitchFamily="34" charset="0"/>
                <a:cs typeface="Arial" panose="020B0604020202020204" pitchFamily="34" charset="0"/>
              </a:rPr>
              <a:t>kantonale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Nutzungsplanung</a:t>
            </a:r>
            <a:r>
              <a:rPr lang="en-US" dirty="0">
                <a:latin typeface="Arial" panose="020B0604020202020204" pitchFamily="34" charset="0"/>
                <a:cs typeface="Arial" panose="020B0604020202020204" pitchFamily="34" charset="0"/>
              </a:rPr>
              <a:t>.</a:t>
            </a:r>
          </a:p>
          <a:p>
            <a:r>
              <a:rPr lang="en-US" dirty="0" err="1">
                <a:solidFill>
                  <a:srgbClr val="FF0000"/>
                </a:solidFill>
                <a:latin typeface="Arial" panose="020B0604020202020204" pitchFamily="34" charset="0"/>
                <a:cs typeface="Arial" panose="020B0604020202020204" pitchFamily="34" charset="0"/>
              </a:rPr>
              <a:t>Naturobjekt</a:t>
            </a:r>
            <a:r>
              <a:rPr lang="en-US" dirty="0">
                <a:solidFill>
                  <a:srgbClr val="FF0000"/>
                </a:solidFill>
                <a:latin typeface="Arial" panose="020B0604020202020204" pitchFamily="34" charset="0"/>
                <a:cs typeface="Arial" panose="020B0604020202020204" pitchFamily="34" charset="0"/>
              </a:rPr>
              <a:t>! </a:t>
            </a:r>
            <a:r>
              <a:rPr lang="en-US" dirty="0" err="1">
                <a:solidFill>
                  <a:srgbClr val="FF0000"/>
                </a:solidFill>
                <a:latin typeface="Arial" panose="020B0604020202020204" pitchFamily="34" charset="0"/>
                <a:cs typeface="Arial" panose="020B0604020202020204" pitchFamily="34" charset="0"/>
              </a:rPr>
              <a:t>Rechtsdokument</a:t>
            </a:r>
            <a:r>
              <a:rPr lang="en-US" dirty="0">
                <a:solidFill>
                  <a:srgbClr val="FF0000"/>
                </a:solidFill>
                <a:latin typeface="Arial" panose="020B0604020202020204" pitchFamily="34" charset="0"/>
                <a:cs typeface="Arial" panose="020B0604020202020204" pitchFamily="34" charset="0"/>
              </a:rPr>
              <a:t> </a:t>
            </a:r>
            <a:r>
              <a:rPr lang="en-US" dirty="0" err="1">
                <a:solidFill>
                  <a:srgbClr val="FF0000"/>
                </a:solidFill>
                <a:latin typeface="Arial" panose="020B0604020202020204" pitchFamily="34" charset="0"/>
                <a:cs typeface="Arial" panose="020B0604020202020204" pitchFamily="34" charset="0"/>
              </a:rPr>
              <a:t>ist</a:t>
            </a:r>
            <a:r>
              <a:rPr lang="en-US" dirty="0">
                <a:solidFill>
                  <a:srgbClr val="FF0000"/>
                </a:solidFill>
                <a:latin typeface="Arial" panose="020B0604020202020204" pitchFamily="34" charset="0"/>
                <a:cs typeface="Arial" panose="020B0604020202020204" pitchFamily="34" charset="0"/>
              </a:rPr>
              <a:t> </a:t>
            </a:r>
            <a:r>
              <a:rPr lang="en-US" dirty="0" err="1">
                <a:solidFill>
                  <a:srgbClr val="FF0000"/>
                </a:solidFill>
                <a:latin typeface="Arial" panose="020B0604020202020204" pitchFamily="34" charset="0"/>
                <a:cs typeface="Arial" panose="020B0604020202020204" pitchFamily="34" charset="0"/>
              </a:rPr>
              <a:t>hier</a:t>
            </a:r>
            <a:r>
              <a:rPr lang="en-US" dirty="0">
                <a:solidFill>
                  <a:srgbClr val="FF0000"/>
                </a:solidFill>
                <a:latin typeface="Arial" panose="020B0604020202020204" pitchFamily="34" charset="0"/>
                <a:cs typeface="Arial" panose="020B0604020202020204" pitchFamily="34" charset="0"/>
              </a:rPr>
              <a:t> </a:t>
            </a:r>
            <a:r>
              <a:rPr lang="en-US" dirty="0" err="1">
                <a:solidFill>
                  <a:srgbClr val="FF0000"/>
                </a:solidFill>
                <a:latin typeface="Arial" panose="020B0604020202020204" pitchFamily="34" charset="0"/>
                <a:cs typeface="Arial" panose="020B0604020202020204" pitchFamily="34" charset="0"/>
              </a:rPr>
              <a:t>gleich</a:t>
            </a:r>
            <a:r>
              <a:rPr lang="en-US" dirty="0">
                <a:solidFill>
                  <a:srgbClr val="FF0000"/>
                </a:solidFill>
                <a:latin typeface="Arial" panose="020B0604020202020204" pitchFamily="34" charset="0"/>
                <a:cs typeface="Arial" panose="020B0604020202020204" pitchFamily="34" charset="0"/>
              </a:rPr>
              <a:t> </a:t>
            </a:r>
            <a:r>
              <a:rPr lang="en-US" dirty="0" err="1">
                <a:solidFill>
                  <a:srgbClr val="FF0000"/>
                </a:solidFill>
                <a:latin typeface="Arial" panose="020B0604020202020204" pitchFamily="34" charset="0"/>
                <a:cs typeface="Arial" panose="020B0604020202020204" pitchFamily="34" charset="0"/>
              </a:rPr>
              <a:t>verlinkt</a:t>
            </a:r>
            <a:r>
              <a:rPr lang="en-US" dirty="0">
                <a:solidFill>
                  <a:srgbClr val="FF0000"/>
                </a:solidFill>
                <a:latin typeface="Arial" panose="020B0604020202020204" pitchFamily="34" charset="0"/>
                <a:cs typeface="Arial" panose="020B0604020202020204" pitchFamily="34" charset="0"/>
              </a:rPr>
              <a:t>!</a:t>
            </a:r>
          </a:p>
        </p:txBody>
      </p:sp>
      <p:sp>
        <p:nvSpPr>
          <p:cNvPr id="6" name="Pfeil: nach rechts 5">
            <a:extLst>
              <a:ext uri="{FF2B5EF4-FFF2-40B4-BE49-F238E27FC236}">
                <a16:creationId xmlns:a16="http://schemas.microsoft.com/office/drawing/2014/main" id="{04214A86-6BD7-B083-B36D-452204A0C322}"/>
              </a:ext>
            </a:extLst>
          </p:cNvPr>
          <p:cNvSpPr/>
          <p:nvPr/>
        </p:nvSpPr>
        <p:spPr>
          <a:xfrm rot="10800000">
            <a:off x="4788024" y="1484784"/>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pic>
        <p:nvPicPr>
          <p:cNvPr id="8" name="Grafik 7">
            <a:extLst>
              <a:ext uri="{FF2B5EF4-FFF2-40B4-BE49-F238E27FC236}">
                <a16:creationId xmlns:a16="http://schemas.microsoft.com/office/drawing/2014/main" id="{7CB5472F-9690-9721-5F66-69E45B278F8C}"/>
              </a:ext>
            </a:extLst>
          </p:cNvPr>
          <p:cNvPicPr>
            <a:picLocks noChangeAspect="1"/>
          </p:cNvPicPr>
          <p:nvPr/>
        </p:nvPicPr>
        <p:blipFill>
          <a:blip r:embed="rId4"/>
          <a:stretch>
            <a:fillRect/>
          </a:stretch>
        </p:blipFill>
        <p:spPr>
          <a:xfrm>
            <a:off x="899592" y="1358668"/>
            <a:ext cx="3469191" cy="3510491"/>
          </a:xfrm>
          <a:prstGeom prst="rect">
            <a:avLst/>
          </a:prstGeom>
        </p:spPr>
      </p:pic>
      <p:sp>
        <p:nvSpPr>
          <p:cNvPr id="2" name="Titel 1">
            <a:extLst>
              <a:ext uri="{FF2B5EF4-FFF2-40B4-BE49-F238E27FC236}">
                <a16:creationId xmlns:a16="http://schemas.microsoft.com/office/drawing/2014/main" id="{57E33074-C25F-5F1D-0E95-63C6A37FD70A}"/>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183192868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FFE4306F-001E-BFF8-1B16-039FCC69886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3969" y="1085246"/>
            <a:ext cx="7921229" cy="3925233"/>
          </a:xfrm>
          <a:prstGeom prst="rect">
            <a:avLst/>
          </a:prstGeom>
        </p:spPr>
      </p:pic>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28384" y="6356350"/>
            <a:ext cx="486966" cy="360000"/>
          </a:xfrm>
        </p:spPr>
        <p:txBody>
          <a:bodyPr/>
          <a:lstStyle/>
          <a:p>
            <a:fld id="{8543D2B0-58C7-4711-8976-E7A128C2074B}" type="slidenum">
              <a:rPr lang="de-CH" smtClean="0"/>
              <a:t>79</a:t>
            </a:fld>
            <a:endParaRPr lang="de-CH" dirty="0"/>
          </a:p>
        </p:txBody>
      </p:sp>
      <p:sp>
        <p:nvSpPr>
          <p:cNvPr id="9" name="Textfeld 8">
            <a:extLst>
              <a:ext uri="{FF2B5EF4-FFF2-40B4-BE49-F238E27FC236}">
                <a16:creationId xmlns:a16="http://schemas.microsoft.com/office/drawing/2014/main" id="{D252F61E-1E6A-161E-BC6F-781DB4ED4D8C}"/>
              </a:ext>
            </a:extLst>
          </p:cNvPr>
          <p:cNvSpPr txBox="1"/>
          <p:nvPr/>
        </p:nvSpPr>
        <p:spPr>
          <a:xfrm>
            <a:off x="413970" y="5108991"/>
            <a:ext cx="7711762" cy="923330"/>
          </a:xfrm>
          <a:prstGeom prst="rect">
            <a:avLst/>
          </a:prstGeom>
          <a:solidFill>
            <a:schemeClr val="bg1"/>
          </a:solidFill>
          <a:ln>
            <a:solidFill>
              <a:schemeClr val="tx1"/>
            </a:solidFill>
          </a:ln>
        </p:spPr>
        <p:txBody>
          <a:bodyPr wrap="square" rtlCol="0">
            <a:spAutoFit/>
          </a:bodyPr>
          <a:lstStyle/>
          <a:p>
            <a:r>
              <a:rPr lang="en-US" dirty="0" err="1">
                <a:latin typeface="Arial" panose="020B0604020202020204" pitchFamily="34" charset="0"/>
                <a:cs typeface="Arial" panose="020B0604020202020204" pitchFamily="34" charset="0"/>
              </a:rPr>
              <a:t>Hier</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dargestellt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Bauzonenplan</a:t>
            </a:r>
            <a:r>
              <a:rPr lang="en-US" dirty="0">
                <a:latin typeface="Arial" panose="020B0604020202020204" pitchFamily="34" charset="0"/>
                <a:cs typeface="Arial" panose="020B0604020202020204" pitchFamily="34" charset="0"/>
              </a:rPr>
              <a:t> / </a:t>
            </a:r>
            <a:r>
              <a:rPr lang="en-US" dirty="0" err="1">
                <a:latin typeface="Arial" panose="020B0604020202020204" pitchFamily="34" charset="0"/>
                <a:cs typeface="Arial" panose="020B0604020202020204" pitchFamily="34" charset="0"/>
              </a:rPr>
              <a:t>Klturlandplan</a:t>
            </a:r>
            <a:r>
              <a:rPr lang="en-US" dirty="0">
                <a:latin typeface="Arial" panose="020B0604020202020204" pitchFamily="34" charset="0"/>
                <a:cs typeface="Arial" panose="020B0604020202020204" pitchFamily="34" charset="0"/>
              </a:rPr>
              <a:t> und </a:t>
            </a:r>
            <a:r>
              <a:rPr lang="en-US" dirty="0" err="1">
                <a:latin typeface="Arial" panose="020B0604020202020204" pitchFamily="34" charset="0"/>
                <a:cs typeface="Arial" panose="020B0604020202020204" pitchFamily="34" charset="0"/>
              </a:rPr>
              <a:t>kantonale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Nutzungsplanung</a:t>
            </a:r>
            <a:r>
              <a:rPr lang="en-US" dirty="0">
                <a:latin typeface="Arial" panose="020B0604020202020204" pitchFamily="34" charset="0"/>
                <a:cs typeface="Arial" panose="020B0604020202020204" pitchFamily="34" charset="0"/>
              </a:rPr>
              <a:t>.</a:t>
            </a:r>
          </a:p>
          <a:p>
            <a:r>
              <a:rPr lang="en-US" dirty="0" err="1">
                <a:solidFill>
                  <a:srgbClr val="FF0000"/>
                </a:solidFill>
                <a:latin typeface="Arial" panose="020B0604020202020204" pitchFamily="34" charset="0"/>
                <a:cs typeface="Arial" panose="020B0604020202020204" pitchFamily="34" charset="0"/>
              </a:rPr>
              <a:t>Naturobjekt</a:t>
            </a:r>
            <a:r>
              <a:rPr lang="en-US" dirty="0">
                <a:solidFill>
                  <a:srgbClr val="FF0000"/>
                </a:solidFill>
                <a:latin typeface="Arial" panose="020B0604020202020204" pitchFamily="34" charset="0"/>
                <a:cs typeface="Arial" panose="020B0604020202020204" pitchFamily="34" charset="0"/>
              </a:rPr>
              <a:t>! </a:t>
            </a:r>
            <a:r>
              <a:rPr lang="en-US" dirty="0" err="1">
                <a:solidFill>
                  <a:srgbClr val="FF0000"/>
                </a:solidFill>
                <a:latin typeface="Arial" panose="020B0604020202020204" pitchFamily="34" charset="0"/>
                <a:cs typeface="Arial" panose="020B0604020202020204" pitchFamily="34" charset="0"/>
              </a:rPr>
              <a:t>Rechtsdokument</a:t>
            </a:r>
            <a:r>
              <a:rPr lang="en-US" dirty="0">
                <a:solidFill>
                  <a:srgbClr val="FF0000"/>
                </a:solidFill>
                <a:latin typeface="Arial" panose="020B0604020202020204" pitchFamily="34" charset="0"/>
                <a:cs typeface="Arial" panose="020B0604020202020204" pitchFamily="34" charset="0"/>
              </a:rPr>
              <a:t> </a:t>
            </a:r>
            <a:r>
              <a:rPr lang="en-US" dirty="0" err="1">
                <a:solidFill>
                  <a:srgbClr val="FF0000"/>
                </a:solidFill>
                <a:latin typeface="Arial" panose="020B0604020202020204" pitchFamily="34" charset="0"/>
                <a:cs typeface="Arial" panose="020B0604020202020204" pitchFamily="34" charset="0"/>
              </a:rPr>
              <a:t>ist</a:t>
            </a:r>
            <a:r>
              <a:rPr lang="en-US" dirty="0">
                <a:solidFill>
                  <a:srgbClr val="FF0000"/>
                </a:solidFill>
                <a:latin typeface="Arial" panose="020B0604020202020204" pitchFamily="34" charset="0"/>
                <a:cs typeface="Arial" panose="020B0604020202020204" pitchFamily="34" charset="0"/>
              </a:rPr>
              <a:t> </a:t>
            </a:r>
            <a:r>
              <a:rPr lang="en-US" dirty="0" err="1">
                <a:solidFill>
                  <a:srgbClr val="FF0000"/>
                </a:solidFill>
                <a:latin typeface="Arial" panose="020B0604020202020204" pitchFamily="34" charset="0"/>
                <a:cs typeface="Arial" panose="020B0604020202020204" pitchFamily="34" charset="0"/>
              </a:rPr>
              <a:t>hier</a:t>
            </a:r>
            <a:r>
              <a:rPr lang="en-US" dirty="0">
                <a:solidFill>
                  <a:srgbClr val="FF0000"/>
                </a:solidFill>
                <a:latin typeface="Arial" panose="020B0604020202020204" pitchFamily="34" charset="0"/>
                <a:cs typeface="Arial" panose="020B0604020202020204" pitchFamily="34" charset="0"/>
              </a:rPr>
              <a:t> </a:t>
            </a:r>
            <a:r>
              <a:rPr lang="en-US" dirty="0" err="1">
                <a:solidFill>
                  <a:srgbClr val="FF0000"/>
                </a:solidFill>
                <a:latin typeface="Arial" panose="020B0604020202020204" pitchFamily="34" charset="0"/>
                <a:cs typeface="Arial" panose="020B0604020202020204" pitchFamily="34" charset="0"/>
              </a:rPr>
              <a:t>gleich</a:t>
            </a:r>
            <a:r>
              <a:rPr lang="en-US" dirty="0">
                <a:solidFill>
                  <a:srgbClr val="FF0000"/>
                </a:solidFill>
                <a:latin typeface="Arial" panose="020B0604020202020204" pitchFamily="34" charset="0"/>
                <a:cs typeface="Arial" panose="020B0604020202020204" pitchFamily="34" charset="0"/>
              </a:rPr>
              <a:t> </a:t>
            </a:r>
            <a:r>
              <a:rPr lang="en-US" dirty="0" err="1">
                <a:solidFill>
                  <a:srgbClr val="FF0000"/>
                </a:solidFill>
                <a:latin typeface="Arial" panose="020B0604020202020204" pitchFamily="34" charset="0"/>
                <a:cs typeface="Arial" panose="020B0604020202020204" pitchFamily="34" charset="0"/>
              </a:rPr>
              <a:t>verlinkt</a:t>
            </a:r>
            <a:r>
              <a:rPr lang="en-US" dirty="0">
                <a:solidFill>
                  <a:srgbClr val="FF0000"/>
                </a:solidFill>
                <a:latin typeface="Arial" panose="020B0604020202020204" pitchFamily="34" charset="0"/>
                <a:cs typeface="Arial" panose="020B0604020202020204" pitchFamily="34" charset="0"/>
              </a:rPr>
              <a:t>!</a:t>
            </a:r>
          </a:p>
        </p:txBody>
      </p:sp>
      <p:sp>
        <p:nvSpPr>
          <p:cNvPr id="6" name="Pfeil: nach rechts 5">
            <a:extLst>
              <a:ext uri="{FF2B5EF4-FFF2-40B4-BE49-F238E27FC236}">
                <a16:creationId xmlns:a16="http://schemas.microsoft.com/office/drawing/2014/main" id="{04214A86-6BD7-B083-B36D-452204A0C322}"/>
              </a:ext>
            </a:extLst>
          </p:cNvPr>
          <p:cNvSpPr/>
          <p:nvPr/>
        </p:nvSpPr>
        <p:spPr>
          <a:xfrm rot="10800000">
            <a:off x="4788024" y="1484784"/>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pic>
        <p:nvPicPr>
          <p:cNvPr id="8" name="Grafik 7">
            <a:extLst>
              <a:ext uri="{FF2B5EF4-FFF2-40B4-BE49-F238E27FC236}">
                <a16:creationId xmlns:a16="http://schemas.microsoft.com/office/drawing/2014/main" id="{7CB5472F-9690-9721-5F66-69E45B278F8C}"/>
              </a:ext>
            </a:extLst>
          </p:cNvPr>
          <p:cNvPicPr>
            <a:picLocks noChangeAspect="1"/>
          </p:cNvPicPr>
          <p:nvPr/>
        </p:nvPicPr>
        <p:blipFill>
          <a:blip r:embed="rId4"/>
          <a:stretch>
            <a:fillRect/>
          </a:stretch>
        </p:blipFill>
        <p:spPr>
          <a:xfrm>
            <a:off x="899592" y="1358668"/>
            <a:ext cx="3469191" cy="3510491"/>
          </a:xfrm>
          <a:prstGeom prst="rect">
            <a:avLst/>
          </a:prstGeom>
        </p:spPr>
      </p:pic>
      <p:pic>
        <p:nvPicPr>
          <p:cNvPr id="10" name="Grafik 9">
            <a:extLst>
              <a:ext uri="{FF2B5EF4-FFF2-40B4-BE49-F238E27FC236}">
                <a16:creationId xmlns:a16="http://schemas.microsoft.com/office/drawing/2014/main" id="{4758EA8B-5E4D-B1A1-4A72-6ADE103C70C4}"/>
              </a:ext>
            </a:extLst>
          </p:cNvPr>
          <p:cNvPicPr>
            <a:picLocks noChangeAspect="1"/>
          </p:cNvPicPr>
          <p:nvPr/>
        </p:nvPicPr>
        <p:blipFill>
          <a:blip r:embed="rId5"/>
          <a:stretch>
            <a:fillRect/>
          </a:stretch>
        </p:blipFill>
        <p:spPr>
          <a:xfrm>
            <a:off x="413969" y="967923"/>
            <a:ext cx="5022127" cy="5145251"/>
          </a:xfrm>
          <a:prstGeom prst="rect">
            <a:avLst/>
          </a:prstGeom>
          <a:ln>
            <a:solidFill>
              <a:srgbClr val="000000"/>
            </a:solidFill>
          </a:ln>
        </p:spPr>
      </p:pic>
      <p:sp>
        <p:nvSpPr>
          <p:cNvPr id="2" name="Titel 1">
            <a:extLst>
              <a:ext uri="{FF2B5EF4-FFF2-40B4-BE49-F238E27FC236}">
                <a16:creationId xmlns:a16="http://schemas.microsoft.com/office/drawing/2014/main" id="{4295A66E-C48F-44C6-ED10-30F361B199A3}"/>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6503015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4174" y="1988840"/>
            <a:ext cx="3960000" cy="3960000"/>
          </a:xfrm>
          <a:prstGeom prst="rect">
            <a:avLst/>
          </a:prstGeom>
          <a:noFill/>
        </p:spPr>
      </p:pic>
      <p:sp>
        <p:nvSpPr>
          <p:cNvPr id="7" name="TextBox 6"/>
          <p:cNvSpPr txBox="1"/>
          <p:nvPr/>
        </p:nvSpPr>
        <p:spPr>
          <a:xfrm>
            <a:off x="627474" y="2052879"/>
            <a:ext cx="3566700" cy="3477875"/>
          </a:xfrm>
          <a:prstGeom prst="rect">
            <a:avLst/>
          </a:prstGeom>
          <a:noFill/>
        </p:spPr>
        <p:txBody>
          <a:bodyPr wrap="square" rtlCol="0">
            <a:spAutoFit/>
          </a:bodyPr>
          <a:lstStyle/>
          <a:p>
            <a:r>
              <a:rPr lang="de-CH" sz="2000" dirty="0">
                <a:latin typeface="Arial" panose="020B0604020202020204" pitchFamily="34" charset="0"/>
                <a:cs typeface="Arial" panose="020B0604020202020204" pitchFamily="34" charset="0"/>
              </a:rPr>
              <a:t>Wie weiss ich, welche Lebensraumtypen speziell gefördert werden sollen?</a:t>
            </a:r>
          </a:p>
          <a:p>
            <a:endParaRPr lang="de-CH" sz="2000" dirty="0">
              <a:latin typeface="Arial" panose="020B0604020202020204" pitchFamily="34" charset="0"/>
              <a:cs typeface="Arial" panose="020B0604020202020204" pitchFamily="34" charset="0"/>
            </a:endParaRPr>
          </a:p>
          <a:p>
            <a:r>
              <a:rPr lang="de-CH" sz="2000" dirty="0">
                <a:latin typeface="Arial" panose="020B0604020202020204" pitchFamily="34" charset="0"/>
                <a:cs typeface="Arial" panose="020B0604020202020204" pitchFamily="34" charset="0"/>
              </a:rPr>
              <a:t>Wie weiss ich, wo die Lebensraumtypen am richtigen Ort sind?</a:t>
            </a:r>
          </a:p>
          <a:p>
            <a:endParaRPr lang="de-CH" sz="2000" dirty="0">
              <a:latin typeface="Arial" panose="020B0604020202020204" pitchFamily="34" charset="0"/>
              <a:cs typeface="Arial" panose="020B0604020202020204" pitchFamily="34" charset="0"/>
            </a:endParaRPr>
          </a:p>
          <a:p>
            <a:r>
              <a:rPr lang="de-CH" sz="2000" dirty="0">
                <a:latin typeface="Arial" panose="020B0604020202020204" pitchFamily="34" charset="0"/>
                <a:cs typeface="Arial" panose="020B0604020202020204" pitchFamily="34" charset="0"/>
              </a:rPr>
              <a:t>Wie weiss ich, welche Arten spezifisch gefördert werden müssen?</a:t>
            </a:r>
          </a:p>
        </p:txBody>
      </p:sp>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28384" y="6356350"/>
            <a:ext cx="486966" cy="360000"/>
          </a:xfrm>
        </p:spPr>
        <p:txBody>
          <a:bodyPr/>
          <a:lstStyle/>
          <a:p>
            <a:fld id="{8543D2B0-58C7-4711-8976-E7A128C2074B}" type="slidenum">
              <a:rPr lang="de-CH" smtClean="0"/>
              <a:t>8</a:t>
            </a:fld>
            <a:endParaRPr lang="de-CH" dirty="0"/>
          </a:p>
        </p:txBody>
      </p:sp>
      <p:sp>
        <p:nvSpPr>
          <p:cNvPr id="6" name="Denkblase: wolkenförmig 5">
            <a:extLst>
              <a:ext uri="{FF2B5EF4-FFF2-40B4-BE49-F238E27FC236}">
                <a16:creationId xmlns:a16="http://schemas.microsoft.com/office/drawing/2014/main" id="{0E3EB875-A582-6C6F-35F3-EF378B996018}"/>
              </a:ext>
            </a:extLst>
          </p:cNvPr>
          <p:cNvSpPr/>
          <p:nvPr/>
        </p:nvSpPr>
        <p:spPr>
          <a:xfrm>
            <a:off x="5834801" y="800994"/>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
        <p:nvSpPr>
          <p:cNvPr id="2" name="Pfeil: nach rechts 1">
            <a:extLst>
              <a:ext uri="{FF2B5EF4-FFF2-40B4-BE49-F238E27FC236}">
                <a16:creationId xmlns:a16="http://schemas.microsoft.com/office/drawing/2014/main" id="{AB331115-F15C-0C5D-F133-427A22B9623B}"/>
              </a:ext>
            </a:extLst>
          </p:cNvPr>
          <p:cNvSpPr/>
          <p:nvPr/>
        </p:nvSpPr>
        <p:spPr>
          <a:xfrm rot="10800000">
            <a:off x="3692232" y="2069255"/>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10" name="Titel 1">
            <a:extLst>
              <a:ext uri="{FF2B5EF4-FFF2-40B4-BE49-F238E27FC236}">
                <a16:creationId xmlns:a16="http://schemas.microsoft.com/office/drawing/2014/main" id="{883734C8-61FD-B1FE-0AD7-56C75ABFF63A}"/>
              </a:ext>
            </a:extLst>
          </p:cNvPr>
          <p:cNvSpPr>
            <a:spLocks noGrp="1"/>
          </p:cNvSpPr>
          <p:nvPr>
            <p:ph type="title" idx="4294967295"/>
          </p:nvPr>
        </p:nvSpPr>
        <p:spPr>
          <a:xfrm>
            <a:off x="413969" y="365246"/>
            <a:ext cx="7886700" cy="720000"/>
          </a:xfrm>
        </p:spPr>
        <p:txBody>
          <a:bodyPr>
            <a:normAutofit/>
          </a:body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407228285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FFE4306F-001E-BFF8-1B16-039FCC69886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3969" y="1085246"/>
            <a:ext cx="7921229" cy="3925233"/>
          </a:xfrm>
          <a:prstGeom prst="rect">
            <a:avLst/>
          </a:prstGeom>
        </p:spPr>
      </p:pic>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28384" y="6356350"/>
            <a:ext cx="486966" cy="360000"/>
          </a:xfrm>
        </p:spPr>
        <p:txBody>
          <a:bodyPr/>
          <a:lstStyle/>
          <a:p>
            <a:fld id="{8543D2B0-58C7-4711-8976-E7A128C2074B}" type="slidenum">
              <a:rPr lang="de-CH" smtClean="0"/>
              <a:t>80</a:t>
            </a:fld>
            <a:endParaRPr lang="de-CH" dirty="0"/>
          </a:p>
        </p:txBody>
      </p:sp>
      <p:sp>
        <p:nvSpPr>
          <p:cNvPr id="9" name="Textfeld 8">
            <a:extLst>
              <a:ext uri="{FF2B5EF4-FFF2-40B4-BE49-F238E27FC236}">
                <a16:creationId xmlns:a16="http://schemas.microsoft.com/office/drawing/2014/main" id="{D252F61E-1E6A-161E-BC6F-781DB4ED4D8C}"/>
              </a:ext>
            </a:extLst>
          </p:cNvPr>
          <p:cNvSpPr txBox="1"/>
          <p:nvPr/>
        </p:nvSpPr>
        <p:spPr>
          <a:xfrm>
            <a:off x="413970" y="5108991"/>
            <a:ext cx="7711762" cy="923330"/>
          </a:xfrm>
          <a:prstGeom prst="rect">
            <a:avLst/>
          </a:prstGeom>
          <a:solidFill>
            <a:schemeClr val="bg1"/>
          </a:solidFill>
          <a:ln>
            <a:solidFill>
              <a:schemeClr val="tx1"/>
            </a:solidFill>
          </a:ln>
        </p:spPr>
        <p:txBody>
          <a:bodyPr wrap="square" rtlCol="0">
            <a:spAutoFit/>
          </a:bodyPr>
          <a:lstStyle/>
          <a:p>
            <a:r>
              <a:rPr lang="en-US" dirty="0" err="1">
                <a:latin typeface="Arial" panose="020B0604020202020204" pitchFamily="34" charset="0"/>
                <a:cs typeface="Arial" panose="020B0604020202020204" pitchFamily="34" charset="0"/>
              </a:rPr>
              <a:t>Hier</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dargestellt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Bauzonenplan</a:t>
            </a:r>
            <a:r>
              <a:rPr lang="en-US" dirty="0">
                <a:latin typeface="Arial" panose="020B0604020202020204" pitchFamily="34" charset="0"/>
                <a:cs typeface="Arial" panose="020B0604020202020204" pitchFamily="34" charset="0"/>
              </a:rPr>
              <a:t> / </a:t>
            </a:r>
            <a:r>
              <a:rPr lang="en-US" dirty="0" err="1">
                <a:latin typeface="Arial" panose="020B0604020202020204" pitchFamily="34" charset="0"/>
                <a:cs typeface="Arial" panose="020B0604020202020204" pitchFamily="34" charset="0"/>
              </a:rPr>
              <a:t>Klturlandplan</a:t>
            </a:r>
            <a:r>
              <a:rPr lang="en-US" dirty="0">
                <a:latin typeface="Arial" panose="020B0604020202020204" pitchFamily="34" charset="0"/>
                <a:cs typeface="Arial" panose="020B0604020202020204" pitchFamily="34" charset="0"/>
              </a:rPr>
              <a:t> und </a:t>
            </a:r>
            <a:r>
              <a:rPr lang="en-US" dirty="0" err="1">
                <a:latin typeface="Arial" panose="020B0604020202020204" pitchFamily="34" charset="0"/>
                <a:cs typeface="Arial" panose="020B0604020202020204" pitchFamily="34" charset="0"/>
              </a:rPr>
              <a:t>kantonale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Nutzungsplanung</a:t>
            </a:r>
            <a:r>
              <a:rPr lang="en-US" dirty="0">
                <a:latin typeface="Arial" panose="020B0604020202020204" pitchFamily="34" charset="0"/>
                <a:cs typeface="Arial" panose="020B0604020202020204" pitchFamily="34" charset="0"/>
              </a:rPr>
              <a:t>.</a:t>
            </a:r>
          </a:p>
          <a:p>
            <a:r>
              <a:rPr lang="en-US" dirty="0" err="1">
                <a:solidFill>
                  <a:srgbClr val="FF0000"/>
                </a:solidFill>
                <a:latin typeface="Arial" panose="020B0604020202020204" pitchFamily="34" charset="0"/>
                <a:cs typeface="Arial" panose="020B0604020202020204" pitchFamily="34" charset="0"/>
              </a:rPr>
              <a:t>Naturobjekt</a:t>
            </a:r>
            <a:r>
              <a:rPr lang="en-US" dirty="0">
                <a:solidFill>
                  <a:srgbClr val="FF0000"/>
                </a:solidFill>
                <a:latin typeface="Arial" panose="020B0604020202020204" pitchFamily="34" charset="0"/>
                <a:cs typeface="Arial" panose="020B0604020202020204" pitchFamily="34" charset="0"/>
              </a:rPr>
              <a:t>! </a:t>
            </a:r>
            <a:r>
              <a:rPr lang="en-US" dirty="0" err="1">
                <a:solidFill>
                  <a:srgbClr val="FF0000"/>
                </a:solidFill>
                <a:latin typeface="Arial" panose="020B0604020202020204" pitchFamily="34" charset="0"/>
                <a:cs typeface="Arial" panose="020B0604020202020204" pitchFamily="34" charset="0"/>
              </a:rPr>
              <a:t>Rechtsdokument</a:t>
            </a:r>
            <a:r>
              <a:rPr lang="en-US" dirty="0">
                <a:solidFill>
                  <a:srgbClr val="FF0000"/>
                </a:solidFill>
                <a:latin typeface="Arial" panose="020B0604020202020204" pitchFamily="34" charset="0"/>
                <a:cs typeface="Arial" panose="020B0604020202020204" pitchFamily="34" charset="0"/>
              </a:rPr>
              <a:t> </a:t>
            </a:r>
            <a:r>
              <a:rPr lang="en-US" dirty="0" err="1">
                <a:solidFill>
                  <a:srgbClr val="FF0000"/>
                </a:solidFill>
                <a:latin typeface="Arial" panose="020B0604020202020204" pitchFamily="34" charset="0"/>
                <a:cs typeface="Arial" panose="020B0604020202020204" pitchFamily="34" charset="0"/>
              </a:rPr>
              <a:t>ist</a:t>
            </a:r>
            <a:r>
              <a:rPr lang="en-US" dirty="0">
                <a:solidFill>
                  <a:srgbClr val="FF0000"/>
                </a:solidFill>
                <a:latin typeface="Arial" panose="020B0604020202020204" pitchFamily="34" charset="0"/>
                <a:cs typeface="Arial" panose="020B0604020202020204" pitchFamily="34" charset="0"/>
              </a:rPr>
              <a:t> </a:t>
            </a:r>
            <a:r>
              <a:rPr lang="en-US" dirty="0" err="1">
                <a:solidFill>
                  <a:srgbClr val="FF0000"/>
                </a:solidFill>
                <a:latin typeface="Arial" panose="020B0604020202020204" pitchFamily="34" charset="0"/>
                <a:cs typeface="Arial" panose="020B0604020202020204" pitchFamily="34" charset="0"/>
              </a:rPr>
              <a:t>hier</a:t>
            </a:r>
            <a:r>
              <a:rPr lang="en-US" dirty="0">
                <a:solidFill>
                  <a:srgbClr val="FF0000"/>
                </a:solidFill>
                <a:latin typeface="Arial" panose="020B0604020202020204" pitchFamily="34" charset="0"/>
                <a:cs typeface="Arial" panose="020B0604020202020204" pitchFamily="34" charset="0"/>
              </a:rPr>
              <a:t> </a:t>
            </a:r>
            <a:r>
              <a:rPr lang="en-US" dirty="0" err="1">
                <a:solidFill>
                  <a:srgbClr val="FF0000"/>
                </a:solidFill>
                <a:latin typeface="Arial" panose="020B0604020202020204" pitchFamily="34" charset="0"/>
                <a:cs typeface="Arial" panose="020B0604020202020204" pitchFamily="34" charset="0"/>
              </a:rPr>
              <a:t>gleich</a:t>
            </a:r>
            <a:r>
              <a:rPr lang="en-US" dirty="0">
                <a:solidFill>
                  <a:srgbClr val="FF0000"/>
                </a:solidFill>
                <a:latin typeface="Arial" panose="020B0604020202020204" pitchFamily="34" charset="0"/>
                <a:cs typeface="Arial" panose="020B0604020202020204" pitchFamily="34" charset="0"/>
              </a:rPr>
              <a:t> </a:t>
            </a:r>
            <a:r>
              <a:rPr lang="en-US" dirty="0" err="1">
                <a:solidFill>
                  <a:srgbClr val="FF0000"/>
                </a:solidFill>
                <a:latin typeface="Arial" panose="020B0604020202020204" pitchFamily="34" charset="0"/>
                <a:cs typeface="Arial" panose="020B0604020202020204" pitchFamily="34" charset="0"/>
              </a:rPr>
              <a:t>verlinkt</a:t>
            </a:r>
            <a:r>
              <a:rPr lang="en-US" dirty="0">
                <a:solidFill>
                  <a:srgbClr val="FF0000"/>
                </a:solidFill>
                <a:latin typeface="Arial" panose="020B0604020202020204" pitchFamily="34" charset="0"/>
                <a:cs typeface="Arial" panose="020B0604020202020204" pitchFamily="34" charset="0"/>
              </a:rPr>
              <a:t>!</a:t>
            </a:r>
          </a:p>
        </p:txBody>
      </p:sp>
      <p:sp>
        <p:nvSpPr>
          <p:cNvPr id="6" name="Pfeil: nach rechts 5">
            <a:extLst>
              <a:ext uri="{FF2B5EF4-FFF2-40B4-BE49-F238E27FC236}">
                <a16:creationId xmlns:a16="http://schemas.microsoft.com/office/drawing/2014/main" id="{04214A86-6BD7-B083-B36D-452204A0C322}"/>
              </a:ext>
            </a:extLst>
          </p:cNvPr>
          <p:cNvSpPr/>
          <p:nvPr/>
        </p:nvSpPr>
        <p:spPr>
          <a:xfrm rot="10800000">
            <a:off x="4788024" y="1484784"/>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pic>
        <p:nvPicPr>
          <p:cNvPr id="8" name="Grafik 7">
            <a:extLst>
              <a:ext uri="{FF2B5EF4-FFF2-40B4-BE49-F238E27FC236}">
                <a16:creationId xmlns:a16="http://schemas.microsoft.com/office/drawing/2014/main" id="{7CB5472F-9690-9721-5F66-69E45B278F8C}"/>
              </a:ext>
            </a:extLst>
          </p:cNvPr>
          <p:cNvPicPr>
            <a:picLocks noChangeAspect="1"/>
          </p:cNvPicPr>
          <p:nvPr/>
        </p:nvPicPr>
        <p:blipFill>
          <a:blip r:embed="rId4"/>
          <a:stretch>
            <a:fillRect/>
          </a:stretch>
        </p:blipFill>
        <p:spPr>
          <a:xfrm>
            <a:off x="899592" y="1358668"/>
            <a:ext cx="3469191" cy="3510491"/>
          </a:xfrm>
          <a:prstGeom prst="rect">
            <a:avLst/>
          </a:prstGeom>
        </p:spPr>
      </p:pic>
      <p:pic>
        <p:nvPicPr>
          <p:cNvPr id="10" name="Grafik 9">
            <a:extLst>
              <a:ext uri="{FF2B5EF4-FFF2-40B4-BE49-F238E27FC236}">
                <a16:creationId xmlns:a16="http://schemas.microsoft.com/office/drawing/2014/main" id="{4758EA8B-5E4D-B1A1-4A72-6ADE103C70C4}"/>
              </a:ext>
            </a:extLst>
          </p:cNvPr>
          <p:cNvPicPr>
            <a:picLocks noChangeAspect="1"/>
          </p:cNvPicPr>
          <p:nvPr/>
        </p:nvPicPr>
        <p:blipFill>
          <a:blip r:embed="rId5"/>
          <a:stretch>
            <a:fillRect/>
          </a:stretch>
        </p:blipFill>
        <p:spPr>
          <a:xfrm>
            <a:off x="413969" y="967923"/>
            <a:ext cx="5022127" cy="5145251"/>
          </a:xfrm>
          <a:prstGeom prst="rect">
            <a:avLst/>
          </a:prstGeom>
          <a:ln>
            <a:solidFill>
              <a:srgbClr val="000000"/>
            </a:solidFill>
          </a:ln>
        </p:spPr>
      </p:pic>
      <p:sp>
        <p:nvSpPr>
          <p:cNvPr id="2" name="TextBox 11">
            <a:extLst>
              <a:ext uri="{FF2B5EF4-FFF2-40B4-BE49-F238E27FC236}">
                <a16:creationId xmlns:a16="http://schemas.microsoft.com/office/drawing/2014/main" id="{DA49DF43-6169-AABE-F8E7-33A3E7A7A050}"/>
              </a:ext>
            </a:extLst>
          </p:cNvPr>
          <p:cNvSpPr txBox="1"/>
          <p:nvPr/>
        </p:nvSpPr>
        <p:spPr>
          <a:xfrm rot="20943845">
            <a:off x="2435522" y="2098640"/>
            <a:ext cx="4679394" cy="3046988"/>
          </a:xfrm>
          <a:prstGeom prst="rect">
            <a:avLst/>
          </a:prstGeom>
          <a:solidFill>
            <a:schemeClr val="bg1"/>
          </a:solidFill>
          <a:ln w="762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CH" sz="2400" dirty="0">
                <a:solidFill>
                  <a:prstClr val="black"/>
                </a:solidFill>
                <a:latin typeface="Arial" panose="020B0604020202020204" pitchFamily="34" charset="0"/>
                <a:cs typeface="Arial" panose="020B0604020202020204" pitchFamily="34" charset="0"/>
              </a:rPr>
              <a:t>Wichtig: Naturschutzzonen haben oft verbindliche Bewirtschaftungsvorgaben! Oder </a:t>
            </a:r>
            <a:r>
              <a:rPr lang="de-CH" sz="2400">
                <a:solidFill>
                  <a:prstClr val="black"/>
                </a:solidFill>
                <a:latin typeface="Arial" panose="020B0604020202020204" pitchFamily="34" charset="0"/>
                <a:cs typeface="Arial" panose="020B0604020202020204" pitchFamily="34" charset="0"/>
              </a:rPr>
              <a:t>einen Naturschutz-Vertrag!</a:t>
            </a:r>
            <a:endParaRPr lang="de-CH" sz="2400" dirty="0">
              <a:solidFill>
                <a:prstClr val="black"/>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Als Beratungspersonen dürfen wir den Bewirtschaftenden nichts vorschlagen, was diesen Vorgaben </a:t>
            </a:r>
            <a:r>
              <a:rPr kumimoji="0" lang="de-CH" sz="2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wi</a:t>
            </a:r>
            <a:r>
              <a:rPr lang="de-CH" sz="2400" dirty="0" err="1">
                <a:solidFill>
                  <a:prstClr val="black"/>
                </a:solidFill>
                <a:latin typeface="Arial" panose="020B0604020202020204" pitchFamily="34" charset="0"/>
                <a:cs typeface="Arial" panose="020B0604020202020204" pitchFamily="34" charset="0"/>
              </a:rPr>
              <a:t>derspricht</a:t>
            </a:r>
            <a:r>
              <a:rPr lang="de-CH" sz="2400" dirty="0">
                <a:solidFill>
                  <a:prstClr val="black"/>
                </a:solidFill>
                <a:latin typeface="Arial" panose="020B0604020202020204" pitchFamily="34" charset="0"/>
                <a:cs typeface="Arial" panose="020B0604020202020204" pitchFamily="34" charset="0"/>
              </a:rPr>
              <a:t>!</a:t>
            </a:r>
            <a:endPar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1" name="Titel 1">
            <a:extLst>
              <a:ext uri="{FF2B5EF4-FFF2-40B4-BE49-F238E27FC236}">
                <a16:creationId xmlns:a16="http://schemas.microsoft.com/office/drawing/2014/main" id="{0A10729C-AC1F-4228-ECFB-3B9120E387C5}"/>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207387626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626D434D-B7CA-2239-DBAD-31B53A0C8D2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06893" y="1085246"/>
            <a:ext cx="7928305" cy="3959966"/>
          </a:xfrm>
          <a:prstGeom prst="rect">
            <a:avLst/>
          </a:prstGeom>
        </p:spPr>
      </p:pic>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28384" y="6356350"/>
            <a:ext cx="486966" cy="360000"/>
          </a:xfrm>
        </p:spPr>
        <p:txBody>
          <a:bodyPr/>
          <a:lstStyle/>
          <a:p>
            <a:fld id="{8543D2B0-58C7-4711-8976-E7A128C2074B}" type="slidenum">
              <a:rPr lang="de-CH" smtClean="0"/>
              <a:t>81</a:t>
            </a:fld>
            <a:endParaRPr lang="de-CH" dirty="0"/>
          </a:p>
        </p:txBody>
      </p:sp>
      <p:sp>
        <p:nvSpPr>
          <p:cNvPr id="9" name="Textfeld 8">
            <a:extLst>
              <a:ext uri="{FF2B5EF4-FFF2-40B4-BE49-F238E27FC236}">
                <a16:creationId xmlns:a16="http://schemas.microsoft.com/office/drawing/2014/main" id="{D252F61E-1E6A-161E-BC6F-781DB4ED4D8C}"/>
              </a:ext>
            </a:extLst>
          </p:cNvPr>
          <p:cNvSpPr txBox="1"/>
          <p:nvPr/>
        </p:nvSpPr>
        <p:spPr>
          <a:xfrm>
            <a:off x="413970" y="5108991"/>
            <a:ext cx="7711762" cy="369332"/>
          </a:xfrm>
          <a:prstGeom prst="rect">
            <a:avLst/>
          </a:prstGeom>
          <a:solidFill>
            <a:schemeClr val="bg1"/>
          </a:solidFill>
          <a:ln>
            <a:solidFill>
              <a:schemeClr val="tx1"/>
            </a:solidFill>
          </a:ln>
        </p:spPr>
        <p:txBody>
          <a:bodyPr wrap="square" rtlCol="0">
            <a:spAutoFit/>
          </a:bodyPr>
          <a:lstStyle/>
          <a:p>
            <a:r>
              <a:rPr lang="en-US" dirty="0" err="1">
                <a:latin typeface="Arial" panose="020B0604020202020204" pitchFamily="34" charset="0"/>
                <a:cs typeface="Arial" panose="020B0604020202020204" pitchFamily="34" charset="0"/>
              </a:rPr>
              <a:t>Hier</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dargestellt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Gewässerraumkarte</a:t>
            </a:r>
            <a:endParaRPr lang="en-US" dirty="0">
              <a:latin typeface="Arial" panose="020B0604020202020204" pitchFamily="34" charset="0"/>
              <a:cs typeface="Arial" panose="020B0604020202020204" pitchFamily="34" charset="0"/>
            </a:endParaRPr>
          </a:p>
        </p:txBody>
      </p:sp>
      <p:sp>
        <p:nvSpPr>
          <p:cNvPr id="2" name="Titel 1">
            <a:extLst>
              <a:ext uri="{FF2B5EF4-FFF2-40B4-BE49-F238E27FC236}">
                <a16:creationId xmlns:a16="http://schemas.microsoft.com/office/drawing/2014/main" id="{2ECD1103-F993-D658-8C7C-05AE1F20E364}"/>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65304455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4174" y="1988840"/>
            <a:ext cx="3960000" cy="3960000"/>
          </a:xfrm>
          <a:prstGeom prst="rect">
            <a:avLst/>
          </a:prstGeom>
          <a:noFill/>
        </p:spPr>
      </p:pic>
      <p:sp>
        <p:nvSpPr>
          <p:cNvPr id="7" name="TextBox 6"/>
          <p:cNvSpPr txBox="1"/>
          <p:nvPr/>
        </p:nvSpPr>
        <p:spPr>
          <a:xfrm>
            <a:off x="628650" y="1988840"/>
            <a:ext cx="3566700" cy="3816429"/>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Folgende kantonale Grundlagen immer prüfen:</a:t>
            </a:r>
          </a:p>
          <a:p>
            <a:pPr marL="342900" indent="-342900">
              <a:buFontTx/>
              <a:buChar char="-"/>
            </a:pPr>
            <a:r>
              <a:rPr lang="de-CH" sz="2200" dirty="0">
                <a:latin typeface="Arial" panose="020B0604020202020204" pitchFamily="34" charset="0"/>
                <a:cs typeface="Arial" panose="020B0604020202020204" pitchFamily="34" charset="0"/>
              </a:rPr>
              <a:t>Nationale Schutzgebiete</a:t>
            </a:r>
          </a:p>
          <a:p>
            <a:pPr marL="342900" indent="-342900">
              <a:buFontTx/>
              <a:buChar char="-"/>
            </a:pPr>
            <a:r>
              <a:rPr lang="de-CH" sz="2200" dirty="0">
                <a:latin typeface="Arial" panose="020B0604020202020204" pitchFamily="34" charset="0"/>
                <a:cs typeface="Arial" panose="020B0604020202020204" pitchFamily="34" charset="0"/>
              </a:rPr>
              <a:t>Kantonale Schutzgebiete</a:t>
            </a:r>
          </a:p>
          <a:p>
            <a:pPr marL="342900" indent="-342900">
              <a:buFontTx/>
              <a:buChar char="-"/>
            </a:pPr>
            <a:r>
              <a:rPr lang="de-CH" sz="2200" dirty="0">
                <a:latin typeface="Arial" panose="020B0604020202020204" pitchFamily="34" charset="0"/>
                <a:cs typeface="Arial" panose="020B0604020202020204" pitchFamily="34" charset="0"/>
              </a:rPr>
              <a:t>Kommunale Schutzgebiete und Nutzungsordnung</a:t>
            </a:r>
          </a:p>
          <a:p>
            <a:pPr marL="342900" indent="-342900">
              <a:buFontTx/>
              <a:buChar char="-"/>
            </a:pPr>
            <a:r>
              <a:rPr lang="de-CH" sz="2200" dirty="0">
                <a:latin typeface="Arial" panose="020B0604020202020204" pitchFamily="34" charset="0"/>
                <a:cs typeface="Arial" panose="020B0604020202020204" pitchFamily="34" charset="0"/>
              </a:rPr>
              <a:t>Wildtierkorridore</a:t>
            </a:r>
          </a:p>
          <a:p>
            <a:pPr marL="342900" indent="-342900">
              <a:buFontTx/>
              <a:buChar char="-"/>
            </a:pPr>
            <a:r>
              <a:rPr lang="de-CH" sz="2200" dirty="0">
                <a:latin typeface="Arial" panose="020B0604020202020204" pitchFamily="34" charset="0"/>
                <a:cs typeface="Arial" panose="020B0604020202020204" pitchFamily="34" charset="0"/>
              </a:rPr>
              <a:t>Bauland</a:t>
            </a:r>
          </a:p>
          <a:p>
            <a:pPr marL="342900" indent="-342900">
              <a:buFontTx/>
              <a:buChar char="-"/>
            </a:pPr>
            <a:r>
              <a:rPr lang="de-CH" sz="2200" dirty="0">
                <a:latin typeface="Arial" panose="020B0604020202020204" pitchFamily="34" charset="0"/>
                <a:cs typeface="Arial" panose="020B0604020202020204" pitchFamily="34" charset="0"/>
              </a:rPr>
              <a:t>Gewässerraum</a:t>
            </a:r>
          </a:p>
        </p:txBody>
      </p:sp>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28384" y="6356350"/>
            <a:ext cx="486966" cy="360000"/>
          </a:xfrm>
        </p:spPr>
        <p:txBody>
          <a:bodyPr/>
          <a:lstStyle/>
          <a:p>
            <a:fld id="{8543D2B0-58C7-4711-8976-E7A128C2074B}" type="slidenum">
              <a:rPr lang="de-CH" smtClean="0"/>
              <a:t>82</a:t>
            </a:fld>
            <a:endParaRPr lang="de-CH" dirty="0"/>
          </a:p>
        </p:txBody>
      </p:sp>
      <p:sp>
        <p:nvSpPr>
          <p:cNvPr id="5" name="Denkblase: wolkenförmig 4">
            <a:extLst>
              <a:ext uri="{FF2B5EF4-FFF2-40B4-BE49-F238E27FC236}">
                <a16:creationId xmlns:a16="http://schemas.microsoft.com/office/drawing/2014/main" id="{3FAC8344-EC08-1302-4A3B-C191FAC48BA2}"/>
              </a:ext>
            </a:extLst>
          </p:cNvPr>
          <p:cNvSpPr/>
          <p:nvPr/>
        </p:nvSpPr>
        <p:spPr>
          <a:xfrm>
            <a:off x="5834801" y="800994"/>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
        <p:nvSpPr>
          <p:cNvPr id="2" name="Titel 1">
            <a:extLst>
              <a:ext uri="{FF2B5EF4-FFF2-40B4-BE49-F238E27FC236}">
                <a16:creationId xmlns:a16="http://schemas.microsoft.com/office/drawing/2014/main" id="{DE45F2EA-21E3-A1C7-E385-AF121B25F4A2}"/>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390973764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28384" y="6356350"/>
            <a:ext cx="486966" cy="360000"/>
          </a:xfrm>
        </p:spPr>
        <p:txBody>
          <a:bodyPr/>
          <a:lstStyle/>
          <a:p>
            <a:fld id="{8543D2B0-58C7-4711-8976-E7A128C2074B}" type="slidenum">
              <a:rPr lang="de-CH" smtClean="0"/>
              <a:t>83</a:t>
            </a:fld>
            <a:endParaRPr lang="de-CH" dirty="0"/>
          </a:p>
        </p:txBody>
      </p:sp>
      <p:pic>
        <p:nvPicPr>
          <p:cNvPr id="6" name="Grafik 5">
            <a:extLst>
              <a:ext uri="{FF2B5EF4-FFF2-40B4-BE49-F238E27FC236}">
                <a16:creationId xmlns:a16="http://schemas.microsoft.com/office/drawing/2014/main" id="{2402B294-CE26-BC84-EB8D-B7064F034E8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3969" y="1067832"/>
            <a:ext cx="6571771" cy="5085184"/>
          </a:xfrm>
          <a:prstGeom prst="rect">
            <a:avLst/>
          </a:prstGeom>
        </p:spPr>
      </p:pic>
      <p:sp>
        <p:nvSpPr>
          <p:cNvPr id="7" name="TextBox 6"/>
          <p:cNvSpPr txBox="1"/>
          <p:nvPr/>
        </p:nvSpPr>
        <p:spPr>
          <a:xfrm>
            <a:off x="5163331" y="3717032"/>
            <a:ext cx="3566700" cy="1446550"/>
          </a:xfrm>
          <a:prstGeom prst="rect">
            <a:avLst/>
          </a:prstGeom>
          <a:solidFill>
            <a:schemeClr val="bg1"/>
          </a:solidFill>
          <a:ln>
            <a:solidFill>
              <a:srgbClr val="000000"/>
            </a:solidFill>
          </a:ln>
        </p:spPr>
        <p:txBody>
          <a:bodyPr wrap="square" rtlCol="0">
            <a:spAutoFit/>
          </a:bodyPr>
          <a:lstStyle/>
          <a:p>
            <a:r>
              <a:rPr lang="de-CH" sz="2200" dirty="0">
                <a:latin typeface="Arial" panose="020B0604020202020204" pitchFamily="34" charset="0"/>
                <a:cs typeface="Arial" panose="020B0604020202020204" pitchFamily="34" charset="0"/>
              </a:rPr>
              <a:t>Alle wichtigen kantonalen Grundlagen aus dem kantonalen Geoportal auf einer Karte festhalten.</a:t>
            </a:r>
          </a:p>
        </p:txBody>
      </p:sp>
      <p:sp>
        <p:nvSpPr>
          <p:cNvPr id="2" name="Titel 1">
            <a:extLst>
              <a:ext uri="{FF2B5EF4-FFF2-40B4-BE49-F238E27FC236}">
                <a16:creationId xmlns:a16="http://schemas.microsoft.com/office/drawing/2014/main" id="{1B4C8484-C89B-C429-ABBE-0719F7D24690}"/>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249805380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1">
            <a:extLst>
              <a:ext uri="{FF2B5EF4-FFF2-40B4-BE49-F238E27FC236}">
                <a16:creationId xmlns:a16="http://schemas.microsoft.com/office/drawing/2014/main" id="{632049CB-BF02-4EE7-3514-83CB4E5E9443}"/>
              </a:ext>
            </a:extLst>
          </p:cNvPr>
          <p:cNvSpPr>
            <a:spLocks noGrp="1"/>
          </p:cNvSpPr>
          <p:nvPr>
            <p:ph type="ftr" sz="quarter" idx="11"/>
          </p:nvPr>
        </p:nvSpPr>
        <p:spPr>
          <a:xfrm>
            <a:off x="4960800" y="6356350"/>
            <a:ext cx="2880000" cy="360000"/>
          </a:xfrm>
        </p:spPr>
        <p:txBody>
          <a:bodyPr/>
          <a:lstStyle/>
          <a:p>
            <a:r>
              <a:rPr lang="de-CH" dirty="0"/>
              <a:t>Lehrgang Biodiversitätsberatung</a:t>
            </a:r>
          </a:p>
        </p:txBody>
      </p:sp>
      <p:sp>
        <p:nvSpPr>
          <p:cNvPr id="9" name="Foliennummernplatzhalter 8">
            <a:extLst>
              <a:ext uri="{FF2B5EF4-FFF2-40B4-BE49-F238E27FC236}">
                <a16:creationId xmlns:a16="http://schemas.microsoft.com/office/drawing/2014/main" id="{AF4697F7-C597-5C3E-CA05-FA6AE83E8921}"/>
              </a:ext>
            </a:extLst>
          </p:cNvPr>
          <p:cNvSpPr>
            <a:spLocks noGrp="1"/>
          </p:cNvSpPr>
          <p:nvPr>
            <p:ph type="sldNum" sz="quarter" idx="4"/>
          </p:nvPr>
        </p:nvSpPr>
        <p:spPr>
          <a:xfrm>
            <a:off x="8100392" y="6356350"/>
            <a:ext cx="452687" cy="360000"/>
          </a:xfrm>
        </p:spPr>
        <p:txBody>
          <a:bodyPr/>
          <a:lstStyle/>
          <a:p>
            <a:fld id="{8543D2B0-58C7-4711-8976-E7A128C2074B}" type="slidenum">
              <a:rPr lang="de-CH" smtClean="0"/>
              <a:t>84</a:t>
            </a:fld>
            <a:endParaRPr lang="de-CH" dirty="0"/>
          </a:p>
        </p:txBody>
      </p:sp>
      <p:pic>
        <p:nvPicPr>
          <p:cNvPr id="6" name="Grafik 5">
            <a:extLst>
              <a:ext uri="{FF2B5EF4-FFF2-40B4-BE49-F238E27FC236}">
                <a16:creationId xmlns:a16="http://schemas.microsoft.com/office/drawing/2014/main" id="{0A447D04-564B-4E14-8FAC-43F653C7DA39}"/>
              </a:ext>
            </a:extLst>
          </p:cNvPr>
          <p:cNvPicPr>
            <a:picLocks noChangeAspect="1"/>
          </p:cNvPicPr>
          <p:nvPr/>
        </p:nvPicPr>
        <p:blipFill>
          <a:blip r:embed="rId3"/>
          <a:stretch>
            <a:fillRect/>
          </a:stretch>
        </p:blipFill>
        <p:spPr>
          <a:xfrm>
            <a:off x="413969" y="1134949"/>
            <a:ext cx="7974455" cy="4324556"/>
          </a:xfrm>
          <a:prstGeom prst="rect">
            <a:avLst/>
          </a:prstGeom>
        </p:spPr>
      </p:pic>
      <p:sp>
        <p:nvSpPr>
          <p:cNvPr id="2" name="Titel 1">
            <a:extLst>
              <a:ext uri="{FF2B5EF4-FFF2-40B4-BE49-F238E27FC236}">
                <a16:creationId xmlns:a16="http://schemas.microsoft.com/office/drawing/2014/main" id="{8D13827B-664B-28CC-5BA2-891FEE55712B}"/>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21365507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4174" y="1988840"/>
            <a:ext cx="3960000" cy="3960000"/>
          </a:xfrm>
          <a:prstGeom prst="rect">
            <a:avLst/>
          </a:prstGeom>
          <a:noFill/>
        </p:spPr>
      </p:pic>
      <p:sp>
        <p:nvSpPr>
          <p:cNvPr id="7" name="TextBox 6"/>
          <p:cNvSpPr txBox="1"/>
          <p:nvPr/>
        </p:nvSpPr>
        <p:spPr>
          <a:xfrm>
            <a:off x="628650" y="1988840"/>
            <a:ext cx="3566700" cy="3816429"/>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Kantonale Besonderheiten</a:t>
            </a:r>
          </a:p>
          <a:p>
            <a:endParaRPr lang="de-CH" sz="2200" dirty="0">
              <a:latin typeface="Arial" panose="020B0604020202020204" pitchFamily="34" charset="0"/>
              <a:cs typeface="Arial" panose="020B0604020202020204" pitchFamily="34" charset="0"/>
            </a:endParaRPr>
          </a:p>
          <a:p>
            <a:r>
              <a:rPr lang="en-US" sz="2200" dirty="0" err="1">
                <a:latin typeface="Arial" panose="020B0604020202020204" pitchFamily="34" charset="0"/>
                <a:cs typeface="Arial" panose="020B0604020202020204" pitchFamily="34" charset="0"/>
              </a:rPr>
              <a:t>Wenn</a:t>
            </a:r>
            <a:r>
              <a:rPr lang="en-US" sz="2200" dirty="0">
                <a:latin typeface="Arial" panose="020B0604020202020204" pitchFamily="34" charset="0"/>
                <a:cs typeface="Arial" panose="020B0604020202020204" pitchFamily="34" charset="0"/>
              </a:rPr>
              <a:t> man </a:t>
            </a:r>
            <a:r>
              <a:rPr lang="en-US" sz="2200" dirty="0" err="1">
                <a:latin typeface="Arial" panose="020B0604020202020204" pitchFamily="34" charset="0"/>
                <a:cs typeface="Arial" panose="020B0604020202020204" pitchFamily="34" charset="0"/>
              </a:rPr>
              <a:t>sich</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im</a:t>
            </a:r>
            <a:r>
              <a:rPr lang="en-US" sz="2200" dirty="0">
                <a:latin typeface="Arial" panose="020B0604020202020204" pitchFamily="34" charset="0"/>
                <a:cs typeface="Arial" panose="020B0604020202020204" pitchFamily="34" charset="0"/>
              </a:rPr>
              <a:t> Kanton </a:t>
            </a:r>
            <a:r>
              <a:rPr lang="en-US" sz="2200" dirty="0" err="1">
                <a:latin typeface="Arial" panose="020B0604020202020204" pitchFamily="34" charset="0"/>
                <a:cs typeface="Arial" panose="020B0604020202020204" pitchFamily="34" charset="0"/>
              </a:rPr>
              <a:t>bereits</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bestens</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auskennt</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kann</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dieser</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Punkt</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als</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erledigt</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betrachtet</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werden</a:t>
            </a:r>
            <a:r>
              <a:rPr lang="en-US" sz="2200" dirty="0">
                <a:latin typeface="Arial" panose="020B0604020202020204" pitchFamily="34" charset="0"/>
                <a:cs typeface="Arial" panose="020B0604020202020204" pitchFamily="34" charset="0"/>
              </a:rPr>
              <a:t>. </a:t>
            </a:r>
          </a:p>
          <a:p>
            <a:endParaRPr lang="en-US" sz="2200" dirty="0">
              <a:latin typeface="Arial" panose="020B0604020202020204" pitchFamily="34" charset="0"/>
              <a:cs typeface="Arial" panose="020B0604020202020204" pitchFamily="34" charset="0"/>
            </a:endParaRPr>
          </a:p>
          <a:p>
            <a:r>
              <a:rPr lang="en-US" sz="2200" dirty="0" err="1">
                <a:latin typeface="Arial" panose="020B0604020202020204" pitchFamily="34" charset="0"/>
                <a:cs typeface="Arial" panose="020B0604020202020204" pitchFamily="34" charset="0"/>
              </a:rPr>
              <a:t>Wer</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noch</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nicht</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weiss</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wie</a:t>
            </a:r>
            <a:r>
              <a:rPr lang="en-US" sz="2200" dirty="0">
                <a:latin typeface="Arial" panose="020B0604020202020204" pitchFamily="34" charset="0"/>
                <a:cs typeface="Arial" panose="020B0604020202020204" pitchFamily="34" charset="0"/>
              </a:rPr>
              <a:t> es </a:t>
            </a:r>
            <a:r>
              <a:rPr lang="en-US" sz="2200" dirty="0" err="1">
                <a:latin typeface="Arial" panose="020B0604020202020204" pitchFamily="34" charset="0"/>
                <a:cs typeface="Arial" panose="020B0604020202020204" pitchFamily="34" charset="0"/>
              </a:rPr>
              <a:t>genau</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läuft</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im</a:t>
            </a:r>
            <a:r>
              <a:rPr lang="en-US" sz="2200" dirty="0">
                <a:latin typeface="Arial" panose="020B0604020202020204" pitchFamily="34" charset="0"/>
                <a:cs typeface="Arial" panose="020B0604020202020204" pitchFamily="34" charset="0"/>
              </a:rPr>
              <a:t> Kanton, muss dies </a:t>
            </a:r>
            <a:r>
              <a:rPr lang="en-US" sz="2200" dirty="0" err="1">
                <a:latin typeface="Arial" panose="020B0604020202020204" pitchFamily="34" charset="0"/>
                <a:cs typeface="Arial" panose="020B0604020202020204" pitchFamily="34" charset="0"/>
              </a:rPr>
              <a:t>unbedingt</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abklären</a:t>
            </a:r>
            <a:r>
              <a:rPr lang="en-US" sz="2200" dirty="0">
                <a:latin typeface="Arial" panose="020B0604020202020204" pitchFamily="34" charset="0"/>
                <a:cs typeface="Arial" panose="020B0604020202020204" pitchFamily="34" charset="0"/>
              </a:rPr>
              <a:t>!</a:t>
            </a:r>
            <a:endParaRPr lang="de-CH" sz="2200" dirty="0">
              <a:latin typeface="Arial" panose="020B0604020202020204" pitchFamily="34" charset="0"/>
              <a:cs typeface="Arial" panose="020B0604020202020204" pitchFamily="34" charset="0"/>
            </a:endParaRPr>
          </a:p>
        </p:txBody>
      </p:sp>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28384" y="6356350"/>
            <a:ext cx="486966" cy="360000"/>
          </a:xfrm>
        </p:spPr>
        <p:txBody>
          <a:bodyPr/>
          <a:lstStyle/>
          <a:p>
            <a:fld id="{8543D2B0-58C7-4711-8976-E7A128C2074B}" type="slidenum">
              <a:rPr lang="de-CH" smtClean="0"/>
              <a:t>85</a:t>
            </a:fld>
            <a:endParaRPr lang="de-CH" dirty="0"/>
          </a:p>
        </p:txBody>
      </p:sp>
      <p:sp>
        <p:nvSpPr>
          <p:cNvPr id="5" name="Denkblase: wolkenförmig 4">
            <a:extLst>
              <a:ext uri="{FF2B5EF4-FFF2-40B4-BE49-F238E27FC236}">
                <a16:creationId xmlns:a16="http://schemas.microsoft.com/office/drawing/2014/main" id="{3FAC8344-EC08-1302-4A3B-C191FAC48BA2}"/>
              </a:ext>
            </a:extLst>
          </p:cNvPr>
          <p:cNvSpPr/>
          <p:nvPr/>
        </p:nvSpPr>
        <p:spPr>
          <a:xfrm>
            <a:off x="5834801" y="800994"/>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
        <p:nvSpPr>
          <p:cNvPr id="2" name="Titel 1">
            <a:extLst>
              <a:ext uri="{FF2B5EF4-FFF2-40B4-BE49-F238E27FC236}">
                <a16:creationId xmlns:a16="http://schemas.microsoft.com/office/drawing/2014/main" id="{104F4C6F-9A64-1BA9-4271-6A821A44C9ED}"/>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391834366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4174" y="1988840"/>
            <a:ext cx="3960000" cy="3960000"/>
          </a:xfrm>
          <a:prstGeom prst="rect">
            <a:avLst/>
          </a:prstGeom>
          <a:noFill/>
        </p:spPr>
      </p:pic>
      <p:sp>
        <p:nvSpPr>
          <p:cNvPr id="7" name="TextBox 6"/>
          <p:cNvSpPr txBox="1"/>
          <p:nvPr/>
        </p:nvSpPr>
        <p:spPr>
          <a:xfrm>
            <a:off x="628650" y="1988840"/>
            <a:ext cx="3566700" cy="3816429"/>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Kantonale Besonderheiten</a:t>
            </a:r>
          </a:p>
          <a:p>
            <a:endParaRPr lang="de-CH" sz="2200" dirty="0">
              <a:latin typeface="Arial" panose="020B0604020202020204" pitchFamily="34" charset="0"/>
              <a:cs typeface="Arial" panose="020B0604020202020204" pitchFamily="34" charset="0"/>
            </a:endParaRPr>
          </a:p>
          <a:p>
            <a:r>
              <a:rPr lang="en-US" sz="2200" dirty="0" err="1">
                <a:latin typeface="Arial" panose="020B0604020202020204" pitchFamily="34" charset="0"/>
                <a:cs typeface="Arial" panose="020B0604020202020204" pitchFamily="34" charset="0"/>
              </a:rPr>
              <a:t>Beispiel</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Othmarsingen</a:t>
            </a:r>
            <a:r>
              <a:rPr lang="en-US" sz="2200" dirty="0">
                <a:latin typeface="Arial" panose="020B0604020202020204" pitchFamily="34" charset="0"/>
                <a:cs typeface="Arial" panose="020B0604020202020204" pitchFamily="34" charset="0"/>
              </a:rPr>
              <a:t>:</a:t>
            </a:r>
          </a:p>
          <a:p>
            <a:endParaRPr lang="en-US" sz="2200" dirty="0">
              <a:latin typeface="Arial" panose="020B0604020202020204" pitchFamily="34" charset="0"/>
              <a:cs typeface="Arial" panose="020B0604020202020204" pitchFamily="34" charset="0"/>
            </a:endParaRPr>
          </a:p>
          <a:p>
            <a:r>
              <a:rPr lang="en-US" sz="2200" dirty="0" err="1">
                <a:latin typeface="Arial" panose="020B0604020202020204" pitchFamily="34" charset="0"/>
                <a:cs typeface="Arial" panose="020B0604020202020204" pitchFamily="34" charset="0"/>
              </a:rPr>
              <a:t>Programm</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Labiola</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ist</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kantonale</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Besonderheit</a:t>
            </a:r>
            <a:r>
              <a:rPr lang="en-US" sz="2200" dirty="0">
                <a:latin typeface="Arial" panose="020B0604020202020204" pitchFamily="34" charset="0"/>
                <a:cs typeface="Arial" panose="020B0604020202020204" pitchFamily="34" charset="0"/>
              </a:rPr>
              <a:t>.</a:t>
            </a:r>
          </a:p>
          <a:p>
            <a:endParaRPr lang="en-US" sz="2200" dirty="0">
              <a:latin typeface="Arial" panose="020B0604020202020204" pitchFamily="34" charset="0"/>
              <a:cs typeface="Arial" panose="020B0604020202020204" pitchFamily="34" charset="0"/>
            </a:endParaRPr>
          </a:p>
          <a:p>
            <a:r>
              <a:rPr lang="en-US" sz="2200" dirty="0">
                <a:latin typeface="Arial" panose="020B0604020202020204" pitchFamily="34" charset="0"/>
                <a:cs typeface="Arial" panose="020B0604020202020204" pitchFamily="34" charset="0"/>
                <a:hlinkClick r:id="rId4"/>
              </a:rPr>
              <a:t>https://www.ag.ch/de/verwaltung/dfr/landwirtschaft/programm-labiola</a:t>
            </a:r>
            <a:endParaRPr lang="en-US" sz="2200" dirty="0">
              <a:latin typeface="Arial" panose="020B0604020202020204" pitchFamily="34" charset="0"/>
              <a:cs typeface="Arial" panose="020B0604020202020204" pitchFamily="34" charset="0"/>
            </a:endParaRPr>
          </a:p>
          <a:p>
            <a:endParaRPr lang="en-US" sz="2200" dirty="0">
              <a:latin typeface="Arial" panose="020B0604020202020204" pitchFamily="34" charset="0"/>
              <a:cs typeface="Arial" panose="020B0604020202020204" pitchFamily="34" charset="0"/>
            </a:endParaRPr>
          </a:p>
        </p:txBody>
      </p:sp>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28384" y="6356350"/>
            <a:ext cx="486966" cy="360000"/>
          </a:xfrm>
        </p:spPr>
        <p:txBody>
          <a:bodyPr/>
          <a:lstStyle/>
          <a:p>
            <a:fld id="{8543D2B0-58C7-4711-8976-E7A128C2074B}" type="slidenum">
              <a:rPr lang="de-CH" smtClean="0"/>
              <a:t>86</a:t>
            </a:fld>
            <a:endParaRPr lang="de-CH" dirty="0"/>
          </a:p>
        </p:txBody>
      </p:sp>
      <p:sp>
        <p:nvSpPr>
          <p:cNvPr id="5" name="Denkblase: wolkenförmig 4">
            <a:extLst>
              <a:ext uri="{FF2B5EF4-FFF2-40B4-BE49-F238E27FC236}">
                <a16:creationId xmlns:a16="http://schemas.microsoft.com/office/drawing/2014/main" id="{3FAC8344-EC08-1302-4A3B-C191FAC48BA2}"/>
              </a:ext>
            </a:extLst>
          </p:cNvPr>
          <p:cNvSpPr/>
          <p:nvPr/>
        </p:nvSpPr>
        <p:spPr>
          <a:xfrm>
            <a:off x="5834801" y="800994"/>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
        <p:nvSpPr>
          <p:cNvPr id="2" name="Titel 1">
            <a:extLst>
              <a:ext uri="{FF2B5EF4-FFF2-40B4-BE49-F238E27FC236}">
                <a16:creationId xmlns:a16="http://schemas.microsoft.com/office/drawing/2014/main" id="{F6DAD7E8-F202-E577-1227-A038FFE58B3A}"/>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113165264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4174" y="1988840"/>
            <a:ext cx="3960000" cy="3960000"/>
          </a:xfrm>
          <a:prstGeom prst="rect">
            <a:avLst/>
          </a:prstGeom>
          <a:noFill/>
        </p:spPr>
      </p:pic>
      <p:sp>
        <p:nvSpPr>
          <p:cNvPr id="7" name="TextBox 6"/>
          <p:cNvSpPr txBox="1"/>
          <p:nvPr/>
        </p:nvSpPr>
        <p:spPr>
          <a:xfrm>
            <a:off x="628650" y="1988840"/>
            <a:ext cx="3566700" cy="3816429"/>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Kantonale Besonderheiten</a:t>
            </a:r>
          </a:p>
          <a:p>
            <a:endParaRPr lang="de-CH" sz="2200" dirty="0">
              <a:latin typeface="Arial" panose="020B0604020202020204" pitchFamily="34" charset="0"/>
              <a:cs typeface="Arial" panose="020B0604020202020204" pitchFamily="34" charset="0"/>
            </a:endParaRPr>
          </a:p>
          <a:p>
            <a:r>
              <a:rPr lang="en-US" sz="2200" dirty="0" err="1">
                <a:latin typeface="Arial" panose="020B0604020202020204" pitchFamily="34" charset="0"/>
                <a:cs typeface="Arial" panose="020B0604020202020204" pitchFamily="34" charset="0"/>
              </a:rPr>
              <a:t>Beispiel</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Othmarsingen</a:t>
            </a:r>
            <a:r>
              <a:rPr lang="en-US" sz="2200" dirty="0">
                <a:latin typeface="Arial" panose="020B0604020202020204" pitchFamily="34" charset="0"/>
                <a:cs typeface="Arial" panose="020B0604020202020204" pitchFamily="34" charset="0"/>
              </a:rPr>
              <a:t>:</a:t>
            </a:r>
          </a:p>
          <a:p>
            <a:endParaRPr lang="en-US" sz="2200" dirty="0">
              <a:latin typeface="Arial" panose="020B0604020202020204" pitchFamily="34" charset="0"/>
              <a:cs typeface="Arial" panose="020B0604020202020204" pitchFamily="34" charset="0"/>
            </a:endParaRPr>
          </a:p>
          <a:p>
            <a:r>
              <a:rPr lang="en-US" sz="2200" dirty="0" err="1">
                <a:latin typeface="Arial" panose="020B0604020202020204" pitchFamily="34" charset="0"/>
                <a:cs typeface="Arial" panose="020B0604020202020204" pitchFamily="34" charset="0"/>
              </a:rPr>
              <a:t>Programm</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Labiola</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ist</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kantonale</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Besonderheit</a:t>
            </a:r>
            <a:r>
              <a:rPr lang="en-US" sz="2200" dirty="0">
                <a:latin typeface="Arial" panose="020B0604020202020204" pitchFamily="34" charset="0"/>
                <a:cs typeface="Arial" panose="020B0604020202020204" pitchFamily="34" charset="0"/>
              </a:rPr>
              <a:t>:</a:t>
            </a:r>
          </a:p>
          <a:p>
            <a:endParaRPr lang="en-US" sz="2200" dirty="0">
              <a:latin typeface="Arial" panose="020B0604020202020204" pitchFamily="34" charset="0"/>
              <a:cs typeface="Arial" panose="020B0604020202020204" pitchFamily="34" charset="0"/>
            </a:endParaRPr>
          </a:p>
          <a:p>
            <a:r>
              <a:rPr lang="en-US" sz="2200" dirty="0">
                <a:latin typeface="Arial" panose="020B0604020202020204" pitchFamily="34" charset="0"/>
                <a:cs typeface="Arial" panose="020B0604020202020204" pitchFamily="34" charset="0"/>
                <a:hlinkClick r:id="rId4"/>
              </a:rPr>
              <a:t>https://www.ag.ch/de/verwaltung/dfr/landwirtschaft/programm-labiola</a:t>
            </a:r>
            <a:endParaRPr lang="en-US" sz="2200" dirty="0">
              <a:latin typeface="Arial" panose="020B0604020202020204" pitchFamily="34" charset="0"/>
              <a:cs typeface="Arial" panose="020B0604020202020204" pitchFamily="34" charset="0"/>
            </a:endParaRPr>
          </a:p>
          <a:p>
            <a:endParaRPr lang="en-US" sz="2200" dirty="0">
              <a:latin typeface="Arial" panose="020B0604020202020204" pitchFamily="34" charset="0"/>
              <a:cs typeface="Arial" panose="020B0604020202020204" pitchFamily="34" charset="0"/>
            </a:endParaRPr>
          </a:p>
        </p:txBody>
      </p:sp>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28384" y="6356350"/>
            <a:ext cx="486966" cy="360000"/>
          </a:xfrm>
        </p:spPr>
        <p:txBody>
          <a:bodyPr/>
          <a:lstStyle/>
          <a:p>
            <a:fld id="{8543D2B0-58C7-4711-8976-E7A128C2074B}" type="slidenum">
              <a:rPr lang="de-CH" smtClean="0"/>
              <a:t>87</a:t>
            </a:fld>
            <a:endParaRPr lang="de-CH" dirty="0"/>
          </a:p>
        </p:txBody>
      </p:sp>
      <p:sp>
        <p:nvSpPr>
          <p:cNvPr id="5" name="Denkblase: wolkenförmig 4">
            <a:extLst>
              <a:ext uri="{FF2B5EF4-FFF2-40B4-BE49-F238E27FC236}">
                <a16:creationId xmlns:a16="http://schemas.microsoft.com/office/drawing/2014/main" id="{3FAC8344-EC08-1302-4A3B-C191FAC48BA2}"/>
              </a:ext>
            </a:extLst>
          </p:cNvPr>
          <p:cNvSpPr/>
          <p:nvPr/>
        </p:nvSpPr>
        <p:spPr>
          <a:xfrm>
            <a:off x="5834801" y="800994"/>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
        <p:nvSpPr>
          <p:cNvPr id="2" name="TextBox 11">
            <a:extLst>
              <a:ext uri="{FF2B5EF4-FFF2-40B4-BE49-F238E27FC236}">
                <a16:creationId xmlns:a16="http://schemas.microsoft.com/office/drawing/2014/main" id="{09994401-B913-7006-2DC3-E4F4CF99BD64}"/>
              </a:ext>
            </a:extLst>
          </p:cNvPr>
          <p:cNvSpPr txBox="1"/>
          <p:nvPr/>
        </p:nvSpPr>
        <p:spPr>
          <a:xfrm rot="20943845">
            <a:off x="2435522" y="2652638"/>
            <a:ext cx="4679394" cy="1938992"/>
          </a:xfrm>
          <a:prstGeom prst="rect">
            <a:avLst/>
          </a:prstGeom>
          <a:solidFill>
            <a:schemeClr val="bg1"/>
          </a:solidFill>
          <a:ln w="762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CH" sz="2400" dirty="0">
                <a:solidFill>
                  <a:prstClr val="black"/>
                </a:solidFill>
                <a:latin typeface="Arial" panose="020B0604020202020204" pitchFamily="34" charset="0"/>
                <a:cs typeface="Arial" panose="020B0604020202020204" pitchFamily="34" charset="0"/>
              </a:rPr>
              <a:t>Wichtig: Kantonale Besonderheiten müssen zwingend bei der Beratung berücksichtigt werden. Sonst berät man falsch.</a:t>
            </a:r>
            <a:endPar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 name="Titel 1">
            <a:extLst>
              <a:ext uri="{FF2B5EF4-FFF2-40B4-BE49-F238E27FC236}">
                <a16:creationId xmlns:a16="http://schemas.microsoft.com/office/drawing/2014/main" id="{96FD02EA-3508-4EA8-F2E8-2F6B0EA9CB86}"/>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340430457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1">
            <a:extLst>
              <a:ext uri="{FF2B5EF4-FFF2-40B4-BE49-F238E27FC236}">
                <a16:creationId xmlns:a16="http://schemas.microsoft.com/office/drawing/2014/main" id="{632049CB-BF02-4EE7-3514-83CB4E5E9443}"/>
              </a:ext>
            </a:extLst>
          </p:cNvPr>
          <p:cNvSpPr>
            <a:spLocks noGrp="1"/>
          </p:cNvSpPr>
          <p:nvPr>
            <p:ph type="ftr" sz="quarter" idx="11"/>
          </p:nvPr>
        </p:nvSpPr>
        <p:spPr>
          <a:xfrm>
            <a:off x="4960800" y="6356350"/>
            <a:ext cx="2880000" cy="360000"/>
          </a:xfrm>
        </p:spPr>
        <p:txBody>
          <a:bodyPr/>
          <a:lstStyle/>
          <a:p>
            <a:r>
              <a:rPr lang="de-CH" dirty="0"/>
              <a:t>Lehrgang Biodiversitätsberatung</a:t>
            </a:r>
          </a:p>
        </p:txBody>
      </p:sp>
      <p:sp>
        <p:nvSpPr>
          <p:cNvPr id="9" name="Foliennummernplatzhalter 8">
            <a:extLst>
              <a:ext uri="{FF2B5EF4-FFF2-40B4-BE49-F238E27FC236}">
                <a16:creationId xmlns:a16="http://schemas.microsoft.com/office/drawing/2014/main" id="{AF4697F7-C597-5C3E-CA05-FA6AE83E8921}"/>
              </a:ext>
            </a:extLst>
          </p:cNvPr>
          <p:cNvSpPr>
            <a:spLocks noGrp="1"/>
          </p:cNvSpPr>
          <p:nvPr>
            <p:ph type="sldNum" sz="quarter" idx="4"/>
          </p:nvPr>
        </p:nvSpPr>
        <p:spPr>
          <a:xfrm>
            <a:off x="8100392" y="6356350"/>
            <a:ext cx="452687" cy="360000"/>
          </a:xfrm>
        </p:spPr>
        <p:txBody>
          <a:bodyPr/>
          <a:lstStyle/>
          <a:p>
            <a:fld id="{8543D2B0-58C7-4711-8976-E7A128C2074B}" type="slidenum">
              <a:rPr lang="de-CH" smtClean="0"/>
              <a:t>88</a:t>
            </a:fld>
            <a:endParaRPr lang="de-CH" dirty="0"/>
          </a:p>
        </p:txBody>
      </p:sp>
      <p:pic>
        <p:nvPicPr>
          <p:cNvPr id="4" name="Grafik 3">
            <a:extLst>
              <a:ext uri="{FF2B5EF4-FFF2-40B4-BE49-F238E27FC236}">
                <a16:creationId xmlns:a16="http://schemas.microsoft.com/office/drawing/2014/main" id="{AEFF4C1F-BD38-8199-CAD2-1C53EC245B90}"/>
              </a:ext>
            </a:extLst>
          </p:cNvPr>
          <p:cNvPicPr>
            <a:picLocks noChangeAspect="1"/>
          </p:cNvPicPr>
          <p:nvPr/>
        </p:nvPicPr>
        <p:blipFill>
          <a:blip r:embed="rId3"/>
          <a:stretch>
            <a:fillRect/>
          </a:stretch>
        </p:blipFill>
        <p:spPr>
          <a:xfrm>
            <a:off x="413969" y="989786"/>
            <a:ext cx="6966343" cy="5094882"/>
          </a:xfrm>
          <a:prstGeom prst="rect">
            <a:avLst/>
          </a:prstGeom>
        </p:spPr>
      </p:pic>
      <p:sp>
        <p:nvSpPr>
          <p:cNvPr id="2" name="Titel 1">
            <a:extLst>
              <a:ext uri="{FF2B5EF4-FFF2-40B4-BE49-F238E27FC236}">
                <a16:creationId xmlns:a16="http://schemas.microsoft.com/office/drawing/2014/main" id="{F77F23DD-211B-0ADD-09DC-9218D3835730}"/>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222294398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4174" y="1988840"/>
            <a:ext cx="3960000" cy="3960000"/>
          </a:xfrm>
          <a:prstGeom prst="rect">
            <a:avLst/>
          </a:prstGeom>
          <a:noFill/>
        </p:spPr>
      </p:pic>
      <p:sp>
        <p:nvSpPr>
          <p:cNvPr id="7" name="TextBox 6"/>
          <p:cNvSpPr txBox="1"/>
          <p:nvPr/>
        </p:nvSpPr>
        <p:spPr>
          <a:xfrm>
            <a:off x="628650" y="1988840"/>
            <a:ext cx="3566700" cy="2800767"/>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Gibt es in der Gemeinde ein Vernetzungsprojekt?</a:t>
            </a:r>
          </a:p>
          <a:p>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Sich im Internet informieren.</a:t>
            </a:r>
          </a:p>
          <a:p>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Alle wichtigen Infos für sich notieren.</a:t>
            </a:r>
          </a:p>
        </p:txBody>
      </p:sp>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28384" y="6356350"/>
            <a:ext cx="486966" cy="360000"/>
          </a:xfrm>
        </p:spPr>
        <p:txBody>
          <a:bodyPr/>
          <a:lstStyle/>
          <a:p>
            <a:fld id="{8543D2B0-58C7-4711-8976-E7A128C2074B}" type="slidenum">
              <a:rPr lang="de-CH" smtClean="0"/>
              <a:t>89</a:t>
            </a:fld>
            <a:endParaRPr lang="de-CH" dirty="0"/>
          </a:p>
        </p:txBody>
      </p:sp>
      <p:sp>
        <p:nvSpPr>
          <p:cNvPr id="5" name="Denkblase: wolkenförmig 4">
            <a:extLst>
              <a:ext uri="{FF2B5EF4-FFF2-40B4-BE49-F238E27FC236}">
                <a16:creationId xmlns:a16="http://schemas.microsoft.com/office/drawing/2014/main" id="{3FAC8344-EC08-1302-4A3B-C191FAC48BA2}"/>
              </a:ext>
            </a:extLst>
          </p:cNvPr>
          <p:cNvSpPr/>
          <p:nvPr/>
        </p:nvSpPr>
        <p:spPr>
          <a:xfrm>
            <a:off x="5834801" y="800994"/>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
        <p:nvSpPr>
          <p:cNvPr id="2" name="Titel 1">
            <a:extLst>
              <a:ext uri="{FF2B5EF4-FFF2-40B4-BE49-F238E27FC236}">
                <a16:creationId xmlns:a16="http://schemas.microsoft.com/office/drawing/2014/main" id="{2B8FA435-4275-C83E-3D73-C06A9D6474C9}"/>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21925626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C2386FCE-CC96-5ADF-81F9-FD913705934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545302" y="2322077"/>
            <a:ext cx="5434771" cy="3600000"/>
          </a:xfrm>
          <a:prstGeom prst="rect">
            <a:avLst/>
          </a:prstGeom>
        </p:spPr>
      </p:pic>
      <p:sp>
        <p:nvSpPr>
          <p:cNvPr id="6" name="Textfeld 5">
            <a:extLst>
              <a:ext uri="{FF2B5EF4-FFF2-40B4-BE49-F238E27FC236}">
                <a16:creationId xmlns:a16="http://schemas.microsoft.com/office/drawing/2014/main" id="{9D7814CA-C68A-41CA-BA79-E47CC99B5387}"/>
              </a:ext>
            </a:extLst>
          </p:cNvPr>
          <p:cNvSpPr txBox="1"/>
          <p:nvPr/>
        </p:nvSpPr>
        <p:spPr>
          <a:xfrm>
            <a:off x="7566601" y="5589240"/>
            <a:ext cx="1252955" cy="184666"/>
          </a:xfrm>
          <a:prstGeom prst="rect">
            <a:avLst/>
          </a:prstGeom>
          <a:solidFill>
            <a:schemeClr val="bg1"/>
          </a:solidFill>
          <a:ln>
            <a:solidFill>
              <a:schemeClr val="tx1"/>
            </a:solidFill>
          </a:ln>
        </p:spPr>
        <p:txBody>
          <a:bodyPr wrap="square" rtlCol="0">
            <a:spAutoFit/>
          </a:bodyPr>
          <a:lstStyle/>
          <a:p>
            <a:r>
              <a:rPr lang="en-US" sz="600" dirty="0"/>
              <a:t>Quelle: https://map.geo.admin.ch</a:t>
            </a:r>
            <a:endParaRPr lang="de-CH" sz="600" dirty="0"/>
          </a:p>
        </p:txBody>
      </p:sp>
      <p:sp>
        <p:nvSpPr>
          <p:cNvPr id="7" name="TextBox 6"/>
          <p:cNvSpPr txBox="1"/>
          <p:nvPr/>
        </p:nvSpPr>
        <p:spPr>
          <a:xfrm>
            <a:off x="486379" y="2322077"/>
            <a:ext cx="3080479" cy="3816429"/>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Fiktiver Betrieb in Othmarsingen</a:t>
            </a:r>
          </a:p>
          <a:p>
            <a:endParaRPr lang="de-CH" dirty="0">
              <a:latin typeface="Arial" panose="020B0604020202020204" pitchFamily="34" charset="0"/>
              <a:cs typeface="Arial" panose="020B0604020202020204" pitchFamily="34" charset="0"/>
            </a:endParaRPr>
          </a:p>
          <a:p>
            <a:r>
              <a:rPr lang="de-CH" dirty="0">
                <a:latin typeface="Arial" panose="020B0604020202020204" pitchFamily="34" charset="0"/>
                <a:cs typeface="Arial" panose="020B0604020202020204" pitchFamily="34" charset="0"/>
              </a:rPr>
              <a:t>Auftrag: Zielorientierte gesamtbetriebliche Biodiversitäts- und Landschaftsberatung.</a:t>
            </a:r>
          </a:p>
          <a:p>
            <a:r>
              <a:rPr lang="de-CH" dirty="0">
                <a:latin typeface="Arial" panose="020B0604020202020204" pitchFamily="34" charset="0"/>
                <a:cs typeface="Arial" panose="020B0604020202020204" pitchFamily="34" charset="0"/>
              </a:rPr>
              <a:t>Frage: Was ist das Ziel dort?</a:t>
            </a:r>
          </a:p>
          <a:p>
            <a:endParaRPr lang="de-CH" dirty="0">
              <a:latin typeface="Arial" panose="020B0604020202020204" pitchFamily="34" charset="0"/>
              <a:cs typeface="Arial" panose="020B0604020202020204" pitchFamily="34" charset="0"/>
            </a:endParaRPr>
          </a:p>
          <a:p>
            <a:r>
              <a:rPr lang="de-CH" b="1" dirty="0">
                <a:solidFill>
                  <a:srgbClr val="FF0000"/>
                </a:solidFill>
                <a:latin typeface="Arial" panose="020B0604020202020204" pitchFamily="34" charset="0"/>
                <a:cs typeface="Arial" panose="020B0604020202020204" pitchFamily="34" charset="0"/>
              </a:rPr>
              <a:t>-&gt; Grundlagenanalyse Biodiversitäts- und Landschaftsziele.</a:t>
            </a:r>
          </a:p>
        </p:txBody>
      </p:sp>
      <p:sp>
        <p:nvSpPr>
          <p:cNvPr id="8" name="Freihandform: Form 7">
            <a:extLst>
              <a:ext uri="{FF2B5EF4-FFF2-40B4-BE49-F238E27FC236}">
                <a16:creationId xmlns:a16="http://schemas.microsoft.com/office/drawing/2014/main" id="{AF5BECAA-D162-E3A3-224F-E18D5EB90562}"/>
              </a:ext>
            </a:extLst>
          </p:cNvPr>
          <p:cNvSpPr/>
          <p:nvPr/>
        </p:nvSpPr>
        <p:spPr>
          <a:xfrm>
            <a:off x="6447756" y="3467033"/>
            <a:ext cx="385070" cy="255947"/>
          </a:xfrm>
          <a:custGeom>
            <a:avLst/>
            <a:gdLst>
              <a:gd name="connsiteX0" fmla="*/ 0 w 385070"/>
              <a:gd name="connsiteY0" fmla="*/ 104337 h 255947"/>
              <a:gd name="connsiteX1" fmla="*/ 33165 w 385070"/>
              <a:gd name="connsiteY1" fmla="*/ 232258 h 255947"/>
              <a:gd name="connsiteX2" fmla="*/ 108970 w 385070"/>
              <a:gd name="connsiteY2" fmla="*/ 208569 h 255947"/>
              <a:gd name="connsiteX3" fmla="*/ 108970 w 385070"/>
              <a:gd name="connsiteY3" fmla="*/ 208569 h 255947"/>
              <a:gd name="connsiteX4" fmla="*/ 146873 w 385070"/>
              <a:gd name="connsiteY4" fmla="*/ 222783 h 255947"/>
              <a:gd name="connsiteX5" fmla="*/ 175300 w 385070"/>
              <a:gd name="connsiteY5" fmla="*/ 241734 h 255947"/>
              <a:gd name="connsiteX6" fmla="*/ 198989 w 385070"/>
              <a:gd name="connsiteY6" fmla="*/ 246472 h 255947"/>
              <a:gd name="connsiteX7" fmla="*/ 213202 w 385070"/>
              <a:gd name="connsiteY7" fmla="*/ 251210 h 255947"/>
              <a:gd name="connsiteX8" fmla="*/ 232154 w 385070"/>
              <a:gd name="connsiteY8" fmla="*/ 255947 h 255947"/>
              <a:gd name="connsiteX9" fmla="*/ 279532 w 385070"/>
              <a:gd name="connsiteY9" fmla="*/ 251210 h 255947"/>
              <a:gd name="connsiteX10" fmla="*/ 284270 w 385070"/>
              <a:gd name="connsiteY10" fmla="*/ 236996 h 255947"/>
              <a:gd name="connsiteX11" fmla="*/ 274794 w 385070"/>
              <a:gd name="connsiteY11" fmla="*/ 142240 h 255947"/>
              <a:gd name="connsiteX12" fmla="*/ 279532 w 385070"/>
              <a:gd name="connsiteY12" fmla="*/ 118551 h 255947"/>
              <a:gd name="connsiteX13" fmla="*/ 293745 w 385070"/>
              <a:gd name="connsiteY13" fmla="*/ 109075 h 255947"/>
              <a:gd name="connsiteX14" fmla="*/ 307959 w 385070"/>
              <a:gd name="connsiteY14" fmla="*/ 94861 h 255947"/>
              <a:gd name="connsiteX15" fmla="*/ 350599 w 385070"/>
              <a:gd name="connsiteY15" fmla="*/ 85386 h 255947"/>
              <a:gd name="connsiteX16" fmla="*/ 383764 w 385070"/>
              <a:gd name="connsiteY16" fmla="*/ 66434 h 255947"/>
              <a:gd name="connsiteX17" fmla="*/ 355337 w 385070"/>
              <a:gd name="connsiteY17" fmla="*/ 28532 h 255947"/>
              <a:gd name="connsiteX18" fmla="*/ 326910 w 385070"/>
              <a:gd name="connsiteY18" fmla="*/ 19056 h 255947"/>
              <a:gd name="connsiteX19" fmla="*/ 265318 w 385070"/>
              <a:gd name="connsiteY19" fmla="*/ 9581 h 255947"/>
              <a:gd name="connsiteX20" fmla="*/ 246367 w 385070"/>
              <a:gd name="connsiteY20" fmla="*/ 4843 h 255947"/>
              <a:gd name="connsiteX21" fmla="*/ 232154 w 385070"/>
              <a:gd name="connsiteY21" fmla="*/ 105 h 255947"/>
              <a:gd name="connsiteX22" fmla="*/ 217940 w 385070"/>
              <a:gd name="connsiteY22" fmla="*/ 9581 h 255947"/>
              <a:gd name="connsiteX23" fmla="*/ 184775 w 385070"/>
              <a:gd name="connsiteY23" fmla="*/ 28532 h 255947"/>
              <a:gd name="connsiteX24" fmla="*/ 170562 w 385070"/>
              <a:gd name="connsiteY24" fmla="*/ 42745 h 255947"/>
              <a:gd name="connsiteX25" fmla="*/ 161086 w 385070"/>
              <a:gd name="connsiteY25" fmla="*/ 66434 h 255947"/>
              <a:gd name="connsiteX26" fmla="*/ 151611 w 385070"/>
              <a:gd name="connsiteY26" fmla="*/ 80648 h 255947"/>
              <a:gd name="connsiteX27" fmla="*/ 146873 w 385070"/>
              <a:gd name="connsiteY27" fmla="*/ 104337 h 255947"/>
              <a:gd name="connsiteX28" fmla="*/ 132659 w 385070"/>
              <a:gd name="connsiteY28" fmla="*/ 109075 h 255947"/>
              <a:gd name="connsiteX29" fmla="*/ 0 w 385070"/>
              <a:gd name="connsiteY29" fmla="*/ 104337 h 255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85070" h="255947">
                <a:moveTo>
                  <a:pt x="0" y="104337"/>
                </a:moveTo>
                <a:lnTo>
                  <a:pt x="33165" y="232258"/>
                </a:lnTo>
                <a:lnTo>
                  <a:pt x="108970" y="208569"/>
                </a:lnTo>
                <a:lnTo>
                  <a:pt x="108970" y="208569"/>
                </a:lnTo>
                <a:cubicBezTo>
                  <a:pt x="121604" y="213307"/>
                  <a:pt x="134804" y="216749"/>
                  <a:pt x="146873" y="222783"/>
                </a:cubicBezTo>
                <a:cubicBezTo>
                  <a:pt x="157059" y="227876"/>
                  <a:pt x="164133" y="239500"/>
                  <a:pt x="175300" y="241734"/>
                </a:cubicBezTo>
                <a:cubicBezTo>
                  <a:pt x="183196" y="243313"/>
                  <a:pt x="191177" y="244519"/>
                  <a:pt x="198989" y="246472"/>
                </a:cubicBezTo>
                <a:cubicBezTo>
                  <a:pt x="203834" y="247683"/>
                  <a:pt x="208400" y="249838"/>
                  <a:pt x="213202" y="251210"/>
                </a:cubicBezTo>
                <a:cubicBezTo>
                  <a:pt x="219463" y="252999"/>
                  <a:pt x="225837" y="254368"/>
                  <a:pt x="232154" y="255947"/>
                </a:cubicBezTo>
                <a:cubicBezTo>
                  <a:pt x="247947" y="254368"/>
                  <a:pt x="264616" y="256634"/>
                  <a:pt x="279532" y="251210"/>
                </a:cubicBezTo>
                <a:cubicBezTo>
                  <a:pt x="284226" y="249503"/>
                  <a:pt x="284270" y="241990"/>
                  <a:pt x="284270" y="236996"/>
                </a:cubicBezTo>
                <a:cubicBezTo>
                  <a:pt x="284270" y="213814"/>
                  <a:pt x="278011" y="167973"/>
                  <a:pt x="274794" y="142240"/>
                </a:cubicBezTo>
                <a:cubicBezTo>
                  <a:pt x="276373" y="134344"/>
                  <a:pt x="275537" y="125543"/>
                  <a:pt x="279532" y="118551"/>
                </a:cubicBezTo>
                <a:cubicBezTo>
                  <a:pt x="282357" y="113607"/>
                  <a:pt x="289371" y="112720"/>
                  <a:pt x="293745" y="109075"/>
                </a:cubicBezTo>
                <a:cubicBezTo>
                  <a:pt x="298892" y="104785"/>
                  <a:pt x="302141" y="98185"/>
                  <a:pt x="307959" y="94861"/>
                </a:cubicBezTo>
                <a:cubicBezTo>
                  <a:pt x="311559" y="92804"/>
                  <a:pt x="349172" y="85671"/>
                  <a:pt x="350599" y="85386"/>
                </a:cubicBezTo>
                <a:cubicBezTo>
                  <a:pt x="351109" y="85131"/>
                  <a:pt x="382648" y="70341"/>
                  <a:pt x="383764" y="66434"/>
                </a:cubicBezTo>
                <a:cubicBezTo>
                  <a:pt x="390301" y="43552"/>
                  <a:pt x="370972" y="35639"/>
                  <a:pt x="355337" y="28532"/>
                </a:cubicBezTo>
                <a:cubicBezTo>
                  <a:pt x="346244" y="24399"/>
                  <a:pt x="336386" y="22215"/>
                  <a:pt x="326910" y="19056"/>
                </a:cubicBezTo>
                <a:cubicBezTo>
                  <a:pt x="297639" y="9298"/>
                  <a:pt x="317669" y="14815"/>
                  <a:pt x="265318" y="9581"/>
                </a:cubicBezTo>
                <a:cubicBezTo>
                  <a:pt x="259001" y="8002"/>
                  <a:pt x="252628" y="6632"/>
                  <a:pt x="246367" y="4843"/>
                </a:cubicBezTo>
                <a:cubicBezTo>
                  <a:pt x="241565" y="3471"/>
                  <a:pt x="237080" y="-716"/>
                  <a:pt x="232154" y="105"/>
                </a:cubicBezTo>
                <a:cubicBezTo>
                  <a:pt x="226537" y="1041"/>
                  <a:pt x="222574" y="6271"/>
                  <a:pt x="217940" y="9581"/>
                </a:cubicBezTo>
                <a:cubicBezTo>
                  <a:pt x="192843" y="27508"/>
                  <a:pt x="207840" y="20844"/>
                  <a:pt x="184775" y="28532"/>
                </a:cubicBezTo>
                <a:cubicBezTo>
                  <a:pt x="180037" y="33270"/>
                  <a:pt x="174113" y="37063"/>
                  <a:pt x="170562" y="42745"/>
                </a:cubicBezTo>
                <a:cubicBezTo>
                  <a:pt x="166055" y="49957"/>
                  <a:pt x="164889" y="58827"/>
                  <a:pt x="161086" y="66434"/>
                </a:cubicBezTo>
                <a:cubicBezTo>
                  <a:pt x="158540" y="71527"/>
                  <a:pt x="154769" y="75910"/>
                  <a:pt x="151611" y="80648"/>
                </a:cubicBezTo>
                <a:cubicBezTo>
                  <a:pt x="150032" y="88544"/>
                  <a:pt x="151340" y="97637"/>
                  <a:pt x="146873" y="104337"/>
                </a:cubicBezTo>
                <a:cubicBezTo>
                  <a:pt x="144103" y="108492"/>
                  <a:pt x="137651" y="108928"/>
                  <a:pt x="132659" y="109075"/>
                </a:cubicBezTo>
                <a:cubicBezTo>
                  <a:pt x="83723" y="110514"/>
                  <a:pt x="34744" y="109075"/>
                  <a:pt x="0" y="104337"/>
                </a:cubicBezTo>
                <a:close/>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0" name="Freihandform: Form 9">
            <a:extLst>
              <a:ext uri="{FF2B5EF4-FFF2-40B4-BE49-F238E27FC236}">
                <a16:creationId xmlns:a16="http://schemas.microsoft.com/office/drawing/2014/main" id="{8EAC65FE-4A18-1F41-46E0-1C28D6480B7B}"/>
              </a:ext>
            </a:extLst>
          </p:cNvPr>
          <p:cNvSpPr/>
          <p:nvPr/>
        </p:nvSpPr>
        <p:spPr>
          <a:xfrm>
            <a:off x="6339470" y="4321247"/>
            <a:ext cx="160824" cy="216313"/>
          </a:xfrm>
          <a:custGeom>
            <a:avLst/>
            <a:gdLst>
              <a:gd name="connsiteX0" fmla="*/ 0 w 160824"/>
              <a:gd name="connsiteY0" fmla="*/ 18379 h 216313"/>
              <a:gd name="connsiteX1" fmla="*/ 0 w 160824"/>
              <a:gd name="connsiteY1" fmla="*/ 18379 h 216313"/>
              <a:gd name="connsiteX2" fmla="*/ 36760 w 160824"/>
              <a:gd name="connsiteY2" fmla="*/ 4595 h 216313"/>
              <a:gd name="connsiteX3" fmla="*/ 50545 w 160824"/>
              <a:gd name="connsiteY3" fmla="*/ 0 h 216313"/>
              <a:gd name="connsiteX4" fmla="*/ 73520 w 160824"/>
              <a:gd name="connsiteY4" fmla="*/ 4595 h 216313"/>
              <a:gd name="connsiteX5" fmla="*/ 78115 w 160824"/>
              <a:gd name="connsiteY5" fmla="*/ 18379 h 216313"/>
              <a:gd name="connsiteX6" fmla="*/ 101089 w 160824"/>
              <a:gd name="connsiteY6" fmla="*/ 45949 h 216313"/>
              <a:gd name="connsiteX7" fmla="*/ 105684 w 160824"/>
              <a:gd name="connsiteY7" fmla="*/ 101089 h 216313"/>
              <a:gd name="connsiteX8" fmla="*/ 110279 w 160824"/>
              <a:gd name="connsiteY8" fmla="*/ 124064 h 216313"/>
              <a:gd name="connsiteX9" fmla="*/ 142444 w 160824"/>
              <a:gd name="connsiteY9" fmla="*/ 156229 h 216313"/>
              <a:gd name="connsiteX10" fmla="*/ 160824 w 160824"/>
              <a:gd name="connsiteY10" fmla="*/ 160824 h 216313"/>
              <a:gd name="connsiteX11" fmla="*/ 156229 w 160824"/>
              <a:gd name="connsiteY11" fmla="*/ 188394 h 216313"/>
              <a:gd name="connsiteX12" fmla="*/ 128659 w 160824"/>
              <a:gd name="connsiteY12" fmla="*/ 192989 h 216313"/>
              <a:gd name="connsiteX13" fmla="*/ 101089 w 160824"/>
              <a:gd name="connsiteY13" fmla="*/ 202178 h 216313"/>
              <a:gd name="connsiteX14" fmla="*/ 78115 w 160824"/>
              <a:gd name="connsiteY14" fmla="*/ 215963 h 216313"/>
              <a:gd name="connsiteX15" fmla="*/ 78115 w 160824"/>
              <a:gd name="connsiteY15" fmla="*/ 215963 h 216313"/>
              <a:gd name="connsiteX16" fmla="*/ 0 w 160824"/>
              <a:gd name="connsiteY16" fmla="*/ 18379 h 216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0824" h="216313">
                <a:moveTo>
                  <a:pt x="0" y="18379"/>
                </a:moveTo>
                <a:lnTo>
                  <a:pt x="0" y="18379"/>
                </a:lnTo>
                <a:lnTo>
                  <a:pt x="36760" y="4595"/>
                </a:lnTo>
                <a:cubicBezTo>
                  <a:pt x="41312" y="2940"/>
                  <a:pt x="45701" y="0"/>
                  <a:pt x="50545" y="0"/>
                </a:cubicBezTo>
                <a:cubicBezTo>
                  <a:pt x="58355" y="0"/>
                  <a:pt x="65862" y="3063"/>
                  <a:pt x="73520" y="4595"/>
                </a:cubicBezTo>
                <a:cubicBezTo>
                  <a:pt x="75052" y="9190"/>
                  <a:pt x="75949" y="14047"/>
                  <a:pt x="78115" y="18379"/>
                </a:cubicBezTo>
                <a:cubicBezTo>
                  <a:pt x="84512" y="31173"/>
                  <a:pt x="90927" y="35787"/>
                  <a:pt x="101089" y="45949"/>
                </a:cubicBezTo>
                <a:cubicBezTo>
                  <a:pt x="102621" y="64329"/>
                  <a:pt x="103529" y="82772"/>
                  <a:pt x="105684" y="101089"/>
                </a:cubicBezTo>
                <a:cubicBezTo>
                  <a:pt x="106597" y="108846"/>
                  <a:pt x="105947" y="117566"/>
                  <a:pt x="110279" y="124064"/>
                </a:cubicBezTo>
                <a:cubicBezTo>
                  <a:pt x="118690" y="136680"/>
                  <a:pt x="127734" y="152551"/>
                  <a:pt x="142444" y="156229"/>
                </a:cubicBezTo>
                <a:lnTo>
                  <a:pt x="160824" y="160824"/>
                </a:lnTo>
                <a:cubicBezTo>
                  <a:pt x="159292" y="170014"/>
                  <a:pt x="162817" y="181806"/>
                  <a:pt x="156229" y="188394"/>
                </a:cubicBezTo>
                <a:cubicBezTo>
                  <a:pt x="149641" y="194982"/>
                  <a:pt x="137698" y="190730"/>
                  <a:pt x="128659" y="192989"/>
                </a:cubicBezTo>
                <a:cubicBezTo>
                  <a:pt x="119261" y="195338"/>
                  <a:pt x="101089" y="202178"/>
                  <a:pt x="101089" y="202178"/>
                </a:cubicBezTo>
                <a:cubicBezTo>
                  <a:pt x="89350" y="219786"/>
                  <a:pt x="97422" y="215963"/>
                  <a:pt x="78115" y="215963"/>
                </a:cubicBezTo>
                <a:lnTo>
                  <a:pt x="78115" y="215963"/>
                </a:lnTo>
                <a:lnTo>
                  <a:pt x="0" y="18379"/>
                </a:lnTo>
                <a:close/>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1" name="Freihandform: Form 10">
            <a:extLst>
              <a:ext uri="{FF2B5EF4-FFF2-40B4-BE49-F238E27FC236}">
                <a16:creationId xmlns:a16="http://schemas.microsoft.com/office/drawing/2014/main" id="{B21E7F95-6230-90D6-824B-2BF6D11A119B}"/>
              </a:ext>
            </a:extLst>
          </p:cNvPr>
          <p:cNvSpPr/>
          <p:nvPr/>
        </p:nvSpPr>
        <p:spPr>
          <a:xfrm>
            <a:off x="6375781" y="3470648"/>
            <a:ext cx="124513" cy="77656"/>
          </a:xfrm>
          <a:custGeom>
            <a:avLst/>
            <a:gdLst>
              <a:gd name="connsiteX0" fmla="*/ 23397 w 124513"/>
              <a:gd name="connsiteY0" fmla="*/ 74084 h 77656"/>
              <a:gd name="connsiteX1" fmla="*/ 23397 w 124513"/>
              <a:gd name="connsiteY1" fmla="*/ 74084 h 77656"/>
              <a:gd name="connsiteX2" fmla="*/ 422 w 124513"/>
              <a:gd name="connsiteY2" fmla="*/ 41920 h 77656"/>
              <a:gd name="connsiteX3" fmla="*/ 37181 w 124513"/>
              <a:gd name="connsiteY3" fmla="*/ 23540 h 77656"/>
              <a:gd name="connsiteX4" fmla="*/ 50966 w 124513"/>
              <a:gd name="connsiteY4" fmla="*/ 14350 h 77656"/>
              <a:gd name="connsiteX5" fmla="*/ 60156 w 124513"/>
              <a:gd name="connsiteY5" fmla="*/ 565 h 77656"/>
              <a:gd name="connsiteX6" fmla="*/ 83131 w 124513"/>
              <a:gd name="connsiteY6" fmla="*/ 5160 h 77656"/>
              <a:gd name="connsiteX7" fmla="*/ 106106 w 124513"/>
              <a:gd name="connsiteY7" fmla="*/ 14350 h 77656"/>
              <a:gd name="connsiteX8" fmla="*/ 119891 w 124513"/>
              <a:gd name="connsiteY8" fmla="*/ 18945 h 77656"/>
              <a:gd name="connsiteX9" fmla="*/ 124486 w 124513"/>
              <a:gd name="connsiteY9" fmla="*/ 32730 h 77656"/>
              <a:gd name="connsiteX10" fmla="*/ 23397 w 124513"/>
              <a:gd name="connsiteY10" fmla="*/ 74084 h 77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513" h="77656">
                <a:moveTo>
                  <a:pt x="23397" y="74084"/>
                </a:moveTo>
                <a:lnTo>
                  <a:pt x="23397" y="74084"/>
                </a:lnTo>
                <a:cubicBezTo>
                  <a:pt x="15739" y="63363"/>
                  <a:pt x="-3045" y="54631"/>
                  <a:pt x="422" y="41920"/>
                </a:cubicBezTo>
                <a:cubicBezTo>
                  <a:pt x="4026" y="28703"/>
                  <a:pt x="25782" y="31139"/>
                  <a:pt x="37181" y="23540"/>
                </a:cubicBezTo>
                <a:lnTo>
                  <a:pt x="50966" y="14350"/>
                </a:lnTo>
                <a:cubicBezTo>
                  <a:pt x="54029" y="9755"/>
                  <a:pt x="54846" y="2082"/>
                  <a:pt x="60156" y="565"/>
                </a:cubicBezTo>
                <a:cubicBezTo>
                  <a:pt x="67666" y="-1581"/>
                  <a:pt x="75650" y="2916"/>
                  <a:pt x="83131" y="5160"/>
                </a:cubicBezTo>
                <a:cubicBezTo>
                  <a:pt x="91031" y="7530"/>
                  <a:pt x="98383" y="11454"/>
                  <a:pt x="106106" y="14350"/>
                </a:cubicBezTo>
                <a:cubicBezTo>
                  <a:pt x="110641" y="16051"/>
                  <a:pt x="115296" y="17413"/>
                  <a:pt x="119891" y="18945"/>
                </a:cubicBezTo>
                <a:cubicBezTo>
                  <a:pt x="121423" y="23540"/>
                  <a:pt x="124857" y="27901"/>
                  <a:pt x="124486" y="32730"/>
                </a:cubicBezTo>
                <a:cubicBezTo>
                  <a:pt x="118987" y="104212"/>
                  <a:pt x="40245" y="67192"/>
                  <a:pt x="23397" y="74084"/>
                </a:cubicBezTo>
                <a:close/>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3" name="Freihandform: Form 12">
            <a:extLst>
              <a:ext uri="{FF2B5EF4-FFF2-40B4-BE49-F238E27FC236}">
                <a16:creationId xmlns:a16="http://schemas.microsoft.com/office/drawing/2014/main" id="{8CBF2E67-3E33-97ED-D5B2-2FC382C177BB}"/>
              </a:ext>
            </a:extLst>
          </p:cNvPr>
          <p:cNvSpPr/>
          <p:nvPr/>
        </p:nvSpPr>
        <p:spPr>
          <a:xfrm>
            <a:off x="5409960" y="4653136"/>
            <a:ext cx="424841" cy="452757"/>
          </a:xfrm>
          <a:custGeom>
            <a:avLst/>
            <a:gdLst>
              <a:gd name="connsiteX0" fmla="*/ 0 w 424841"/>
              <a:gd name="connsiteY0" fmla="*/ 88106 h 452757"/>
              <a:gd name="connsiteX1" fmla="*/ 0 w 424841"/>
              <a:gd name="connsiteY1" fmla="*/ 88106 h 452757"/>
              <a:gd name="connsiteX2" fmla="*/ 4762 w 424841"/>
              <a:gd name="connsiteY2" fmla="*/ 128588 h 452757"/>
              <a:gd name="connsiteX3" fmla="*/ 9525 w 424841"/>
              <a:gd name="connsiteY3" fmla="*/ 161925 h 452757"/>
              <a:gd name="connsiteX4" fmla="*/ 14287 w 424841"/>
              <a:gd name="connsiteY4" fmla="*/ 176213 h 452757"/>
              <a:gd name="connsiteX5" fmla="*/ 16668 w 424841"/>
              <a:gd name="connsiteY5" fmla="*/ 185738 h 452757"/>
              <a:gd name="connsiteX6" fmla="*/ 21431 w 424841"/>
              <a:gd name="connsiteY6" fmla="*/ 209550 h 452757"/>
              <a:gd name="connsiteX7" fmla="*/ 16668 w 424841"/>
              <a:gd name="connsiteY7" fmla="*/ 230981 h 452757"/>
              <a:gd name="connsiteX8" fmla="*/ 14287 w 424841"/>
              <a:gd name="connsiteY8" fmla="*/ 240506 h 452757"/>
              <a:gd name="connsiteX9" fmla="*/ 11906 w 424841"/>
              <a:gd name="connsiteY9" fmla="*/ 252413 h 452757"/>
              <a:gd name="connsiteX10" fmla="*/ 38100 w 424841"/>
              <a:gd name="connsiteY10" fmla="*/ 257175 h 452757"/>
              <a:gd name="connsiteX11" fmla="*/ 45243 w 424841"/>
              <a:gd name="connsiteY11" fmla="*/ 250031 h 452757"/>
              <a:gd name="connsiteX12" fmla="*/ 52387 w 424841"/>
              <a:gd name="connsiteY12" fmla="*/ 247650 h 452757"/>
              <a:gd name="connsiteX13" fmla="*/ 59531 w 424841"/>
              <a:gd name="connsiteY13" fmla="*/ 242888 h 452757"/>
              <a:gd name="connsiteX14" fmla="*/ 80962 w 424841"/>
              <a:gd name="connsiteY14" fmla="*/ 235744 h 452757"/>
              <a:gd name="connsiteX15" fmla="*/ 100012 w 424841"/>
              <a:gd name="connsiteY15" fmla="*/ 233363 h 452757"/>
              <a:gd name="connsiteX16" fmla="*/ 104775 w 424841"/>
              <a:gd name="connsiteY16" fmla="*/ 261938 h 452757"/>
              <a:gd name="connsiteX17" fmla="*/ 107156 w 424841"/>
              <a:gd name="connsiteY17" fmla="*/ 276225 h 452757"/>
              <a:gd name="connsiteX18" fmla="*/ 111918 w 424841"/>
              <a:gd name="connsiteY18" fmla="*/ 283369 h 452757"/>
              <a:gd name="connsiteX19" fmla="*/ 119062 w 424841"/>
              <a:gd name="connsiteY19" fmla="*/ 321469 h 452757"/>
              <a:gd name="connsiteX20" fmla="*/ 121443 w 424841"/>
              <a:gd name="connsiteY20" fmla="*/ 330994 h 452757"/>
              <a:gd name="connsiteX21" fmla="*/ 126206 w 424841"/>
              <a:gd name="connsiteY21" fmla="*/ 364331 h 452757"/>
              <a:gd name="connsiteX22" fmla="*/ 140493 w 424841"/>
              <a:gd name="connsiteY22" fmla="*/ 397669 h 452757"/>
              <a:gd name="connsiteX23" fmla="*/ 150018 w 424841"/>
              <a:gd name="connsiteY23" fmla="*/ 419100 h 452757"/>
              <a:gd name="connsiteX24" fmla="*/ 161925 w 424841"/>
              <a:gd name="connsiteY24" fmla="*/ 442913 h 452757"/>
              <a:gd name="connsiteX25" fmla="*/ 164306 w 424841"/>
              <a:gd name="connsiteY25" fmla="*/ 452438 h 452757"/>
              <a:gd name="connsiteX26" fmla="*/ 178593 w 424841"/>
              <a:gd name="connsiteY26" fmla="*/ 447675 h 452757"/>
              <a:gd name="connsiteX27" fmla="*/ 223837 w 424841"/>
              <a:gd name="connsiteY27" fmla="*/ 423863 h 452757"/>
              <a:gd name="connsiteX28" fmla="*/ 247650 w 424841"/>
              <a:gd name="connsiteY28" fmla="*/ 414338 h 452757"/>
              <a:gd name="connsiteX29" fmla="*/ 257175 w 424841"/>
              <a:gd name="connsiteY29" fmla="*/ 409575 h 452757"/>
              <a:gd name="connsiteX30" fmla="*/ 271462 w 424841"/>
              <a:gd name="connsiteY30" fmla="*/ 407194 h 452757"/>
              <a:gd name="connsiteX31" fmla="*/ 278606 w 424841"/>
              <a:gd name="connsiteY31" fmla="*/ 404813 h 452757"/>
              <a:gd name="connsiteX32" fmla="*/ 302418 w 424841"/>
              <a:gd name="connsiteY32" fmla="*/ 402431 h 452757"/>
              <a:gd name="connsiteX33" fmla="*/ 314325 w 424841"/>
              <a:gd name="connsiteY33" fmla="*/ 400050 h 452757"/>
              <a:gd name="connsiteX34" fmla="*/ 359568 w 424841"/>
              <a:gd name="connsiteY34" fmla="*/ 397669 h 452757"/>
              <a:gd name="connsiteX35" fmla="*/ 381000 w 424841"/>
              <a:gd name="connsiteY35" fmla="*/ 392906 h 452757"/>
              <a:gd name="connsiteX36" fmla="*/ 390525 w 424841"/>
              <a:gd name="connsiteY36" fmla="*/ 383381 h 452757"/>
              <a:gd name="connsiteX37" fmla="*/ 409575 w 424841"/>
              <a:gd name="connsiteY37" fmla="*/ 378619 h 452757"/>
              <a:gd name="connsiteX38" fmla="*/ 414337 w 424841"/>
              <a:gd name="connsiteY38" fmla="*/ 295275 h 452757"/>
              <a:gd name="connsiteX39" fmla="*/ 411956 w 424841"/>
              <a:gd name="connsiteY39" fmla="*/ 278606 h 452757"/>
              <a:gd name="connsiteX40" fmla="*/ 404812 w 424841"/>
              <a:gd name="connsiteY40" fmla="*/ 259556 h 452757"/>
              <a:gd name="connsiteX41" fmla="*/ 400050 w 424841"/>
              <a:gd name="connsiteY41" fmla="*/ 233363 h 452757"/>
              <a:gd name="connsiteX42" fmla="*/ 397668 w 424841"/>
              <a:gd name="connsiteY42" fmla="*/ 221456 h 452757"/>
              <a:gd name="connsiteX43" fmla="*/ 395287 w 424841"/>
              <a:gd name="connsiteY43" fmla="*/ 202406 h 452757"/>
              <a:gd name="connsiteX44" fmla="*/ 392906 w 424841"/>
              <a:gd name="connsiteY44" fmla="*/ 195263 h 452757"/>
              <a:gd name="connsiteX45" fmla="*/ 390525 w 424841"/>
              <a:gd name="connsiteY45" fmla="*/ 183356 h 452757"/>
              <a:gd name="connsiteX46" fmla="*/ 392906 w 424841"/>
              <a:gd name="connsiteY46" fmla="*/ 47625 h 452757"/>
              <a:gd name="connsiteX47" fmla="*/ 395287 w 424841"/>
              <a:gd name="connsiteY47" fmla="*/ 40481 h 452757"/>
              <a:gd name="connsiteX48" fmla="*/ 397668 w 424841"/>
              <a:gd name="connsiteY48" fmla="*/ 21431 h 452757"/>
              <a:gd name="connsiteX49" fmla="*/ 402431 w 424841"/>
              <a:gd name="connsiteY49" fmla="*/ 2381 h 452757"/>
              <a:gd name="connsiteX50" fmla="*/ 392906 w 424841"/>
              <a:gd name="connsiteY50" fmla="*/ 0 h 452757"/>
              <a:gd name="connsiteX51" fmla="*/ 364331 w 424841"/>
              <a:gd name="connsiteY51" fmla="*/ 4763 h 452757"/>
              <a:gd name="connsiteX52" fmla="*/ 357187 w 424841"/>
              <a:gd name="connsiteY52" fmla="*/ 7144 h 452757"/>
              <a:gd name="connsiteX53" fmla="*/ 328612 w 424841"/>
              <a:gd name="connsiteY53" fmla="*/ 11906 h 452757"/>
              <a:gd name="connsiteX54" fmla="*/ 311943 w 424841"/>
              <a:gd name="connsiteY54" fmla="*/ 21431 h 452757"/>
              <a:gd name="connsiteX55" fmla="*/ 288131 w 424841"/>
              <a:gd name="connsiteY55" fmla="*/ 23813 h 452757"/>
              <a:gd name="connsiteX56" fmla="*/ 278606 w 424841"/>
              <a:gd name="connsiteY56" fmla="*/ 26194 h 452757"/>
              <a:gd name="connsiteX57" fmla="*/ 271462 w 424841"/>
              <a:gd name="connsiteY57" fmla="*/ 28575 h 452757"/>
              <a:gd name="connsiteX58" fmla="*/ 257175 w 424841"/>
              <a:gd name="connsiteY58" fmla="*/ 30956 h 452757"/>
              <a:gd name="connsiteX59" fmla="*/ 247650 w 424841"/>
              <a:gd name="connsiteY59" fmla="*/ 33338 h 452757"/>
              <a:gd name="connsiteX60" fmla="*/ 223837 w 424841"/>
              <a:gd name="connsiteY60" fmla="*/ 38100 h 452757"/>
              <a:gd name="connsiteX61" fmla="*/ 214312 w 424841"/>
              <a:gd name="connsiteY61" fmla="*/ 42863 h 452757"/>
              <a:gd name="connsiteX62" fmla="*/ 190500 w 424841"/>
              <a:gd name="connsiteY62" fmla="*/ 50006 h 452757"/>
              <a:gd name="connsiteX63" fmla="*/ 180975 w 424841"/>
              <a:gd name="connsiteY63" fmla="*/ 57150 h 452757"/>
              <a:gd name="connsiteX64" fmla="*/ 173831 w 424841"/>
              <a:gd name="connsiteY64" fmla="*/ 61913 h 452757"/>
              <a:gd name="connsiteX65" fmla="*/ 140493 w 424841"/>
              <a:gd name="connsiteY65" fmla="*/ 64294 h 452757"/>
              <a:gd name="connsiteX66" fmla="*/ 128587 w 424841"/>
              <a:gd name="connsiteY66" fmla="*/ 66675 h 452757"/>
              <a:gd name="connsiteX67" fmla="*/ 47625 w 424841"/>
              <a:gd name="connsiteY67" fmla="*/ 73819 h 452757"/>
              <a:gd name="connsiteX68" fmla="*/ 0 w 424841"/>
              <a:gd name="connsiteY68" fmla="*/ 88106 h 452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24841" h="452757">
                <a:moveTo>
                  <a:pt x="0" y="88106"/>
                </a:moveTo>
                <a:lnTo>
                  <a:pt x="0" y="88106"/>
                </a:lnTo>
                <a:cubicBezTo>
                  <a:pt x="5433" y="142438"/>
                  <a:pt x="-501" y="86478"/>
                  <a:pt x="4762" y="128588"/>
                </a:cubicBezTo>
                <a:cubicBezTo>
                  <a:pt x="6173" y="139879"/>
                  <a:pt x="6531" y="150946"/>
                  <a:pt x="9525" y="161925"/>
                </a:cubicBezTo>
                <a:cubicBezTo>
                  <a:pt x="10846" y="166768"/>
                  <a:pt x="12845" y="171404"/>
                  <a:pt x="14287" y="176213"/>
                </a:cubicBezTo>
                <a:cubicBezTo>
                  <a:pt x="15227" y="179348"/>
                  <a:pt x="15982" y="182538"/>
                  <a:pt x="16668" y="185738"/>
                </a:cubicBezTo>
                <a:cubicBezTo>
                  <a:pt x="18364" y="193653"/>
                  <a:pt x="21431" y="209550"/>
                  <a:pt x="21431" y="209550"/>
                </a:cubicBezTo>
                <a:cubicBezTo>
                  <a:pt x="19843" y="216694"/>
                  <a:pt x="18314" y="223850"/>
                  <a:pt x="16668" y="230981"/>
                </a:cubicBezTo>
                <a:cubicBezTo>
                  <a:pt x="15932" y="234170"/>
                  <a:pt x="14997" y="237311"/>
                  <a:pt x="14287" y="240506"/>
                </a:cubicBezTo>
                <a:cubicBezTo>
                  <a:pt x="13409" y="244457"/>
                  <a:pt x="12700" y="248444"/>
                  <a:pt x="11906" y="252413"/>
                </a:cubicBezTo>
                <a:cubicBezTo>
                  <a:pt x="19484" y="263779"/>
                  <a:pt x="16767" y="264286"/>
                  <a:pt x="38100" y="257175"/>
                </a:cubicBezTo>
                <a:cubicBezTo>
                  <a:pt x="41295" y="256110"/>
                  <a:pt x="42441" y="251899"/>
                  <a:pt x="45243" y="250031"/>
                </a:cubicBezTo>
                <a:cubicBezTo>
                  <a:pt x="47332" y="248639"/>
                  <a:pt x="50142" y="248772"/>
                  <a:pt x="52387" y="247650"/>
                </a:cubicBezTo>
                <a:cubicBezTo>
                  <a:pt x="54947" y="246370"/>
                  <a:pt x="56971" y="244168"/>
                  <a:pt x="59531" y="242888"/>
                </a:cubicBezTo>
                <a:cubicBezTo>
                  <a:pt x="65531" y="239888"/>
                  <a:pt x="74138" y="236881"/>
                  <a:pt x="80962" y="235744"/>
                </a:cubicBezTo>
                <a:cubicBezTo>
                  <a:pt x="87274" y="234692"/>
                  <a:pt x="93662" y="234157"/>
                  <a:pt x="100012" y="233363"/>
                </a:cubicBezTo>
                <a:cubicBezTo>
                  <a:pt x="104202" y="254317"/>
                  <a:pt x="100838" y="236347"/>
                  <a:pt x="104775" y="261938"/>
                </a:cubicBezTo>
                <a:cubicBezTo>
                  <a:pt x="105509" y="266710"/>
                  <a:pt x="105629" y="271645"/>
                  <a:pt x="107156" y="276225"/>
                </a:cubicBezTo>
                <a:cubicBezTo>
                  <a:pt x="108061" y="278940"/>
                  <a:pt x="110331" y="280988"/>
                  <a:pt x="111918" y="283369"/>
                </a:cubicBezTo>
                <a:cubicBezTo>
                  <a:pt x="124572" y="340307"/>
                  <a:pt x="110528" y="274525"/>
                  <a:pt x="119062" y="321469"/>
                </a:cubicBezTo>
                <a:cubicBezTo>
                  <a:pt x="119647" y="324689"/>
                  <a:pt x="120905" y="327766"/>
                  <a:pt x="121443" y="330994"/>
                </a:cubicBezTo>
                <a:cubicBezTo>
                  <a:pt x="122851" y="339441"/>
                  <a:pt x="123960" y="355345"/>
                  <a:pt x="126206" y="364331"/>
                </a:cubicBezTo>
                <a:cubicBezTo>
                  <a:pt x="130031" y="379634"/>
                  <a:pt x="133222" y="382218"/>
                  <a:pt x="140493" y="397669"/>
                </a:cubicBezTo>
                <a:cubicBezTo>
                  <a:pt x="143822" y="404742"/>
                  <a:pt x="147115" y="411842"/>
                  <a:pt x="150018" y="419100"/>
                </a:cubicBezTo>
                <a:cubicBezTo>
                  <a:pt x="158615" y="440591"/>
                  <a:pt x="149730" y="426654"/>
                  <a:pt x="161925" y="442913"/>
                </a:cubicBezTo>
                <a:cubicBezTo>
                  <a:pt x="162719" y="446088"/>
                  <a:pt x="161159" y="451539"/>
                  <a:pt x="164306" y="452438"/>
                </a:cubicBezTo>
                <a:cubicBezTo>
                  <a:pt x="169133" y="453817"/>
                  <a:pt x="174416" y="450460"/>
                  <a:pt x="178593" y="447675"/>
                </a:cubicBezTo>
                <a:cubicBezTo>
                  <a:pt x="223727" y="417586"/>
                  <a:pt x="190229" y="435724"/>
                  <a:pt x="223837" y="423863"/>
                </a:cubicBezTo>
                <a:cubicBezTo>
                  <a:pt x="231899" y="421018"/>
                  <a:pt x="240004" y="418162"/>
                  <a:pt x="247650" y="414338"/>
                </a:cubicBezTo>
                <a:cubicBezTo>
                  <a:pt x="250825" y="412750"/>
                  <a:pt x="253775" y="410595"/>
                  <a:pt x="257175" y="409575"/>
                </a:cubicBezTo>
                <a:cubicBezTo>
                  <a:pt x="261799" y="408188"/>
                  <a:pt x="266749" y="408241"/>
                  <a:pt x="271462" y="407194"/>
                </a:cubicBezTo>
                <a:cubicBezTo>
                  <a:pt x="273912" y="406650"/>
                  <a:pt x="276125" y="405195"/>
                  <a:pt x="278606" y="404813"/>
                </a:cubicBezTo>
                <a:cubicBezTo>
                  <a:pt x="286490" y="403600"/>
                  <a:pt x="294511" y="403485"/>
                  <a:pt x="302418" y="402431"/>
                </a:cubicBezTo>
                <a:cubicBezTo>
                  <a:pt x="306430" y="401896"/>
                  <a:pt x="310291" y="400386"/>
                  <a:pt x="314325" y="400050"/>
                </a:cubicBezTo>
                <a:cubicBezTo>
                  <a:pt x="329375" y="398796"/>
                  <a:pt x="344487" y="398463"/>
                  <a:pt x="359568" y="397669"/>
                </a:cubicBezTo>
                <a:cubicBezTo>
                  <a:pt x="360648" y="397489"/>
                  <a:pt x="377430" y="395456"/>
                  <a:pt x="381000" y="392906"/>
                </a:cubicBezTo>
                <a:cubicBezTo>
                  <a:pt x="384654" y="390296"/>
                  <a:pt x="386509" y="385389"/>
                  <a:pt x="390525" y="383381"/>
                </a:cubicBezTo>
                <a:cubicBezTo>
                  <a:pt x="396379" y="380454"/>
                  <a:pt x="409575" y="378619"/>
                  <a:pt x="409575" y="378619"/>
                </a:cubicBezTo>
                <a:cubicBezTo>
                  <a:pt x="438352" y="359431"/>
                  <a:pt x="418357" y="375681"/>
                  <a:pt x="414337" y="295275"/>
                </a:cubicBezTo>
                <a:cubicBezTo>
                  <a:pt x="414057" y="289669"/>
                  <a:pt x="413057" y="284110"/>
                  <a:pt x="411956" y="278606"/>
                </a:cubicBezTo>
                <a:cubicBezTo>
                  <a:pt x="411209" y="274873"/>
                  <a:pt x="405421" y="261078"/>
                  <a:pt x="404812" y="259556"/>
                </a:cubicBezTo>
                <a:cubicBezTo>
                  <a:pt x="398921" y="230098"/>
                  <a:pt x="406154" y="266933"/>
                  <a:pt x="400050" y="233363"/>
                </a:cubicBezTo>
                <a:cubicBezTo>
                  <a:pt x="399326" y="229381"/>
                  <a:pt x="398284" y="225457"/>
                  <a:pt x="397668" y="221456"/>
                </a:cubicBezTo>
                <a:cubicBezTo>
                  <a:pt x="396695" y="215131"/>
                  <a:pt x="396432" y="208702"/>
                  <a:pt x="395287" y="202406"/>
                </a:cubicBezTo>
                <a:cubicBezTo>
                  <a:pt x="394838" y="199937"/>
                  <a:pt x="393515" y="197698"/>
                  <a:pt x="392906" y="195263"/>
                </a:cubicBezTo>
                <a:cubicBezTo>
                  <a:pt x="391924" y="191336"/>
                  <a:pt x="391319" y="187325"/>
                  <a:pt x="390525" y="183356"/>
                </a:cubicBezTo>
                <a:cubicBezTo>
                  <a:pt x="391319" y="138112"/>
                  <a:pt x="391399" y="92851"/>
                  <a:pt x="392906" y="47625"/>
                </a:cubicBezTo>
                <a:cubicBezTo>
                  <a:pt x="392990" y="45116"/>
                  <a:pt x="394838" y="42951"/>
                  <a:pt x="395287" y="40481"/>
                </a:cubicBezTo>
                <a:cubicBezTo>
                  <a:pt x="396432" y="34185"/>
                  <a:pt x="396695" y="27756"/>
                  <a:pt x="397668" y="21431"/>
                </a:cubicBezTo>
                <a:cubicBezTo>
                  <a:pt x="399309" y="10763"/>
                  <a:pt x="399535" y="11070"/>
                  <a:pt x="402431" y="2381"/>
                </a:cubicBezTo>
                <a:cubicBezTo>
                  <a:pt x="399256" y="1587"/>
                  <a:pt x="396179" y="0"/>
                  <a:pt x="392906" y="0"/>
                </a:cubicBezTo>
                <a:cubicBezTo>
                  <a:pt x="384201" y="0"/>
                  <a:pt x="373113" y="2254"/>
                  <a:pt x="364331" y="4763"/>
                </a:cubicBezTo>
                <a:cubicBezTo>
                  <a:pt x="361917" y="5453"/>
                  <a:pt x="359648" y="6652"/>
                  <a:pt x="357187" y="7144"/>
                </a:cubicBezTo>
                <a:cubicBezTo>
                  <a:pt x="347718" y="9038"/>
                  <a:pt x="328612" y="11906"/>
                  <a:pt x="328612" y="11906"/>
                </a:cubicBezTo>
                <a:cubicBezTo>
                  <a:pt x="324667" y="14536"/>
                  <a:pt x="316398" y="20476"/>
                  <a:pt x="311943" y="21431"/>
                </a:cubicBezTo>
                <a:cubicBezTo>
                  <a:pt x="304143" y="23102"/>
                  <a:pt x="296068" y="23019"/>
                  <a:pt x="288131" y="23813"/>
                </a:cubicBezTo>
                <a:cubicBezTo>
                  <a:pt x="284956" y="24607"/>
                  <a:pt x="281753" y="25295"/>
                  <a:pt x="278606" y="26194"/>
                </a:cubicBezTo>
                <a:cubicBezTo>
                  <a:pt x="276192" y="26884"/>
                  <a:pt x="273912" y="28031"/>
                  <a:pt x="271462" y="28575"/>
                </a:cubicBezTo>
                <a:cubicBezTo>
                  <a:pt x="266749" y="29622"/>
                  <a:pt x="261909" y="30009"/>
                  <a:pt x="257175" y="30956"/>
                </a:cubicBezTo>
                <a:cubicBezTo>
                  <a:pt x="253966" y="31598"/>
                  <a:pt x="250859" y="32696"/>
                  <a:pt x="247650" y="33338"/>
                </a:cubicBezTo>
                <a:cubicBezTo>
                  <a:pt x="218432" y="39182"/>
                  <a:pt x="245978" y="32565"/>
                  <a:pt x="223837" y="38100"/>
                </a:cubicBezTo>
                <a:cubicBezTo>
                  <a:pt x="220662" y="39688"/>
                  <a:pt x="217608" y="41545"/>
                  <a:pt x="214312" y="42863"/>
                </a:cubicBezTo>
                <a:cubicBezTo>
                  <a:pt x="204652" y="46727"/>
                  <a:pt x="199855" y="47668"/>
                  <a:pt x="190500" y="50006"/>
                </a:cubicBezTo>
                <a:cubicBezTo>
                  <a:pt x="187325" y="52387"/>
                  <a:pt x="184204" y="54843"/>
                  <a:pt x="180975" y="57150"/>
                </a:cubicBezTo>
                <a:cubicBezTo>
                  <a:pt x="178646" y="58814"/>
                  <a:pt x="176650" y="61416"/>
                  <a:pt x="173831" y="61913"/>
                </a:cubicBezTo>
                <a:cubicBezTo>
                  <a:pt x="162860" y="63849"/>
                  <a:pt x="151606" y="63500"/>
                  <a:pt x="140493" y="64294"/>
                </a:cubicBezTo>
                <a:cubicBezTo>
                  <a:pt x="136524" y="65088"/>
                  <a:pt x="132613" y="66262"/>
                  <a:pt x="128587" y="66675"/>
                </a:cubicBezTo>
                <a:cubicBezTo>
                  <a:pt x="101636" y="69439"/>
                  <a:pt x="47625" y="73819"/>
                  <a:pt x="47625" y="73819"/>
                </a:cubicBezTo>
                <a:cubicBezTo>
                  <a:pt x="35458" y="92069"/>
                  <a:pt x="7937" y="85725"/>
                  <a:pt x="0" y="88106"/>
                </a:cubicBezTo>
                <a:close/>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4" name="Freihandform: Form 13">
            <a:extLst>
              <a:ext uri="{FF2B5EF4-FFF2-40B4-BE49-F238E27FC236}">
                <a16:creationId xmlns:a16="http://schemas.microsoft.com/office/drawing/2014/main" id="{AA738213-373F-5B99-EE08-F18717F090DF}"/>
              </a:ext>
            </a:extLst>
          </p:cNvPr>
          <p:cNvSpPr/>
          <p:nvPr/>
        </p:nvSpPr>
        <p:spPr>
          <a:xfrm>
            <a:off x="5981478" y="4428189"/>
            <a:ext cx="207169" cy="433713"/>
          </a:xfrm>
          <a:custGeom>
            <a:avLst/>
            <a:gdLst>
              <a:gd name="connsiteX0" fmla="*/ 0 w 207169"/>
              <a:gd name="connsiteY0" fmla="*/ 16669 h 433713"/>
              <a:gd name="connsiteX1" fmla="*/ 0 w 207169"/>
              <a:gd name="connsiteY1" fmla="*/ 16669 h 433713"/>
              <a:gd name="connsiteX2" fmla="*/ 16669 w 207169"/>
              <a:gd name="connsiteY2" fmla="*/ 4763 h 433713"/>
              <a:gd name="connsiteX3" fmla="*/ 47625 w 207169"/>
              <a:gd name="connsiteY3" fmla="*/ 0 h 433713"/>
              <a:gd name="connsiteX4" fmla="*/ 52387 w 207169"/>
              <a:gd name="connsiteY4" fmla="*/ 11907 h 433713"/>
              <a:gd name="connsiteX5" fmla="*/ 57150 w 207169"/>
              <a:gd name="connsiteY5" fmla="*/ 21432 h 433713"/>
              <a:gd name="connsiteX6" fmla="*/ 59531 w 207169"/>
              <a:gd name="connsiteY6" fmla="*/ 28575 h 433713"/>
              <a:gd name="connsiteX7" fmla="*/ 66675 w 207169"/>
              <a:gd name="connsiteY7" fmla="*/ 38100 h 433713"/>
              <a:gd name="connsiteX8" fmla="*/ 71437 w 207169"/>
              <a:gd name="connsiteY8" fmla="*/ 45244 h 433713"/>
              <a:gd name="connsiteX9" fmla="*/ 78581 w 207169"/>
              <a:gd name="connsiteY9" fmla="*/ 57150 h 433713"/>
              <a:gd name="connsiteX10" fmla="*/ 97631 w 207169"/>
              <a:gd name="connsiteY10" fmla="*/ 80963 h 433713"/>
              <a:gd name="connsiteX11" fmla="*/ 100012 w 207169"/>
              <a:gd name="connsiteY11" fmla="*/ 88107 h 433713"/>
              <a:gd name="connsiteX12" fmla="*/ 104775 w 207169"/>
              <a:gd name="connsiteY12" fmla="*/ 100013 h 433713"/>
              <a:gd name="connsiteX13" fmla="*/ 107156 w 207169"/>
              <a:gd name="connsiteY13" fmla="*/ 107157 h 433713"/>
              <a:gd name="connsiteX14" fmla="*/ 116681 w 207169"/>
              <a:gd name="connsiteY14" fmla="*/ 126207 h 433713"/>
              <a:gd name="connsiteX15" fmla="*/ 123825 w 207169"/>
              <a:gd name="connsiteY15" fmla="*/ 142875 h 433713"/>
              <a:gd name="connsiteX16" fmla="*/ 145256 w 207169"/>
              <a:gd name="connsiteY16" fmla="*/ 159544 h 433713"/>
              <a:gd name="connsiteX17" fmla="*/ 152400 w 207169"/>
              <a:gd name="connsiteY17" fmla="*/ 166688 h 433713"/>
              <a:gd name="connsiteX18" fmla="*/ 161925 w 207169"/>
              <a:gd name="connsiteY18" fmla="*/ 185738 h 433713"/>
              <a:gd name="connsiteX19" fmla="*/ 164306 w 207169"/>
              <a:gd name="connsiteY19" fmla="*/ 195263 h 433713"/>
              <a:gd name="connsiteX20" fmla="*/ 169069 w 207169"/>
              <a:gd name="connsiteY20" fmla="*/ 207169 h 433713"/>
              <a:gd name="connsiteX21" fmla="*/ 173831 w 207169"/>
              <a:gd name="connsiteY21" fmla="*/ 221457 h 433713"/>
              <a:gd name="connsiteX22" fmla="*/ 178594 w 207169"/>
              <a:gd name="connsiteY22" fmla="*/ 235744 h 433713"/>
              <a:gd name="connsiteX23" fmla="*/ 180975 w 207169"/>
              <a:gd name="connsiteY23" fmla="*/ 242888 h 433713"/>
              <a:gd name="connsiteX24" fmla="*/ 183356 w 207169"/>
              <a:gd name="connsiteY24" fmla="*/ 271463 h 433713"/>
              <a:gd name="connsiteX25" fmla="*/ 185737 w 207169"/>
              <a:gd name="connsiteY25" fmla="*/ 314325 h 433713"/>
              <a:gd name="connsiteX26" fmla="*/ 188119 w 207169"/>
              <a:gd name="connsiteY26" fmla="*/ 333375 h 433713"/>
              <a:gd name="connsiteX27" fmla="*/ 190500 w 207169"/>
              <a:gd name="connsiteY27" fmla="*/ 340519 h 433713"/>
              <a:gd name="connsiteX28" fmla="*/ 192881 w 207169"/>
              <a:gd name="connsiteY28" fmla="*/ 354807 h 433713"/>
              <a:gd name="connsiteX29" fmla="*/ 195262 w 207169"/>
              <a:gd name="connsiteY29" fmla="*/ 376238 h 433713"/>
              <a:gd name="connsiteX30" fmla="*/ 200025 w 207169"/>
              <a:gd name="connsiteY30" fmla="*/ 388144 h 433713"/>
              <a:gd name="connsiteX31" fmla="*/ 202406 w 207169"/>
              <a:gd name="connsiteY31" fmla="*/ 395288 h 433713"/>
              <a:gd name="connsiteX32" fmla="*/ 207169 w 207169"/>
              <a:gd name="connsiteY32" fmla="*/ 419100 h 433713"/>
              <a:gd name="connsiteX33" fmla="*/ 204787 w 207169"/>
              <a:gd name="connsiteY33" fmla="*/ 431007 h 433713"/>
              <a:gd name="connsiteX34" fmla="*/ 176212 w 207169"/>
              <a:gd name="connsiteY34" fmla="*/ 433388 h 433713"/>
              <a:gd name="connsiteX35" fmla="*/ 111919 w 207169"/>
              <a:gd name="connsiteY35" fmla="*/ 431007 h 433713"/>
              <a:gd name="connsiteX36" fmla="*/ 109537 w 207169"/>
              <a:gd name="connsiteY36" fmla="*/ 395288 h 433713"/>
              <a:gd name="connsiteX37" fmla="*/ 102394 w 207169"/>
              <a:gd name="connsiteY37" fmla="*/ 252413 h 433713"/>
              <a:gd name="connsiteX38" fmla="*/ 100012 w 207169"/>
              <a:gd name="connsiteY38" fmla="*/ 233363 h 433713"/>
              <a:gd name="connsiteX39" fmla="*/ 97631 w 207169"/>
              <a:gd name="connsiteY39" fmla="*/ 223838 h 433713"/>
              <a:gd name="connsiteX40" fmla="*/ 95250 w 207169"/>
              <a:gd name="connsiteY40" fmla="*/ 209550 h 433713"/>
              <a:gd name="connsiteX41" fmla="*/ 92869 w 207169"/>
              <a:gd name="connsiteY41" fmla="*/ 178594 h 433713"/>
              <a:gd name="connsiteX42" fmla="*/ 83344 w 207169"/>
              <a:gd name="connsiteY42" fmla="*/ 164307 h 433713"/>
              <a:gd name="connsiteX43" fmla="*/ 76200 w 207169"/>
              <a:gd name="connsiteY43" fmla="*/ 145257 h 433713"/>
              <a:gd name="connsiteX44" fmla="*/ 57150 w 207169"/>
              <a:gd name="connsiteY44" fmla="*/ 130969 h 433713"/>
              <a:gd name="connsiteX45" fmla="*/ 50006 w 207169"/>
              <a:gd name="connsiteY45" fmla="*/ 123825 h 433713"/>
              <a:gd name="connsiteX46" fmla="*/ 47625 w 207169"/>
              <a:gd name="connsiteY46" fmla="*/ 114300 h 433713"/>
              <a:gd name="connsiteX47" fmla="*/ 45244 w 207169"/>
              <a:gd name="connsiteY47" fmla="*/ 95250 h 433713"/>
              <a:gd name="connsiteX48" fmla="*/ 40481 w 207169"/>
              <a:gd name="connsiteY48" fmla="*/ 85725 h 433713"/>
              <a:gd name="connsiteX49" fmla="*/ 35719 w 207169"/>
              <a:gd name="connsiteY49" fmla="*/ 59532 h 433713"/>
              <a:gd name="connsiteX50" fmla="*/ 26194 w 207169"/>
              <a:gd name="connsiteY50" fmla="*/ 45244 h 433713"/>
              <a:gd name="connsiteX51" fmla="*/ 23812 w 207169"/>
              <a:gd name="connsiteY51" fmla="*/ 38100 h 433713"/>
              <a:gd name="connsiteX52" fmla="*/ 16669 w 207169"/>
              <a:gd name="connsiteY52" fmla="*/ 28575 h 433713"/>
              <a:gd name="connsiteX53" fmla="*/ 0 w 207169"/>
              <a:gd name="connsiteY53" fmla="*/ 16669 h 43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207169" h="433713">
                <a:moveTo>
                  <a:pt x="0" y="16669"/>
                </a:moveTo>
                <a:lnTo>
                  <a:pt x="0" y="16669"/>
                </a:lnTo>
                <a:cubicBezTo>
                  <a:pt x="5556" y="12700"/>
                  <a:pt x="10675" y="8033"/>
                  <a:pt x="16669" y="4763"/>
                </a:cubicBezTo>
                <a:cubicBezTo>
                  <a:pt x="21943" y="1886"/>
                  <a:pt x="47592" y="4"/>
                  <a:pt x="47625" y="0"/>
                </a:cubicBezTo>
                <a:cubicBezTo>
                  <a:pt x="49212" y="3969"/>
                  <a:pt x="50651" y="8001"/>
                  <a:pt x="52387" y="11907"/>
                </a:cubicBezTo>
                <a:cubicBezTo>
                  <a:pt x="53829" y="15151"/>
                  <a:pt x="55752" y="18169"/>
                  <a:pt x="57150" y="21432"/>
                </a:cubicBezTo>
                <a:cubicBezTo>
                  <a:pt x="58139" y="23739"/>
                  <a:pt x="58286" y="26396"/>
                  <a:pt x="59531" y="28575"/>
                </a:cubicBezTo>
                <a:cubicBezTo>
                  <a:pt x="61500" y="32021"/>
                  <a:pt x="64368" y="34870"/>
                  <a:pt x="66675" y="38100"/>
                </a:cubicBezTo>
                <a:cubicBezTo>
                  <a:pt x="68338" y="40429"/>
                  <a:pt x="69920" y="42817"/>
                  <a:pt x="71437" y="45244"/>
                </a:cubicBezTo>
                <a:cubicBezTo>
                  <a:pt x="73890" y="49169"/>
                  <a:pt x="75690" y="53536"/>
                  <a:pt x="78581" y="57150"/>
                </a:cubicBezTo>
                <a:cubicBezTo>
                  <a:pt x="93409" y="75686"/>
                  <a:pt x="87888" y="61477"/>
                  <a:pt x="97631" y="80963"/>
                </a:cubicBezTo>
                <a:cubicBezTo>
                  <a:pt x="98754" y="83208"/>
                  <a:pt x="99131" y="85757"/>
                  <a:pt x="100012" y="88107"/>
                </a:cubicBezTo>
                <a:cubicBezTo>
                  <a:pt x="101513" y="92109"/>
                  <a:pt x="103274" y="96011"/>
                  <a:pt x="104775" y="100013"/>
                </a:cubicBezTo>
                <a:cubicBezTo>
                  <a:pt x="105656" y="102363"/>
                  <a:pt x="106117" y="104872"/>
                  <a:pt x="107156" y="107157"/>
                </a:cubicBezTo>
                <a:cubicBezTo>
                  <a:pt x="110094" y="113620"/>
                  <a:pt x="114959" y="119319"/>
                  <a:pt x="116681" y="126207"/>
                </a:cubicBezTo>
                <a:cubicBezTo>
                  <a:pt x="118872" y="134971"/>
                  <a:pt x="118020" y="136103"/>
                  <a:pt x="123825" y="142875"/>
                </a:cubicBezTo>
                <a:cubicBezTo>
                  <a:pt x="137009" y="158255"/>
                  <a:pt x="129101" y="147428"/>
                  <a:pt x="145256" y="159544"/>
                </a:cubicBezTo>
                <a:cubicBezTo>
                  <a:pt x="147950" y="161565"/>
                  <a:pt x="150019" y="164307"/>
                  <a:pt x="152400" y="166688"/>
                </a:cubicBezTo>
                <a:cubicBezTo>
                  <a:pt x="155575" y="173038"/>
                  <a:pt x="160203" y="178850"/>
                  <a:pt x="161925" y="185738"/>
                </a:cubicBezTo>
                <a:cubicBezTo>
                  <a:pt x="162719" y="188913"/>
                  <a:pt x="163271" y="192158"/>
                  <a:pt x="164306" y="195263"/>
                </a:cubicBezTo>
                <a:cubicBezTo>
                  <a:pt x="165658" y="199318"/>
                  <a:pt x="167608" y="203152"/>
                  <a:pt x="169069" y="207169"/>
                </a:cubicBezTo>
                <a:cubicBezTo>
                  <a:pt x="170785" y="211887"/>
                  <a:pt x="172244" y="216694"/>
                  <a:pt x="173831" y="221457"/>
                </a:cubicBezTo>
                <a:lnTo>
                  <a:pt x="178594" y="235744"/>
                </a:lnTo>
                <a:lnTo>
                  <a:pt x="180975" y="242888"/>
                </a:lnTo>
                <a:cubicBezTo>
                  <a:pt x="181769" y="252413"/>
                  <a:pt x="182720" y="261926"/>
                  <a:pt x="183356" y="271463"/>
                </a:cubicBezTo>
                <a:cubicBezTo>
                  <a:pt x="184308" y="285741"/>
                  <a:pt x="184639" y="300058"/>
                  <a:pt x="185737" y="314325"/>
                </a:cubicBezTo>
                <a:cubicBezTo>
                  <a:pt x="186228" y="320706"/>
                  <a:pt x="186974" y="327079"/>
                  <a:pt x="188119" y="333375"/>
                </a:cubicBezTo>
                <a:cubicBezTo>
                  <a:pt x="188568" y="335845"/>
                  <a:pt x="189956" y="338069"/>
                  <a:pt x="190500" y="340519"/>
                </a:cubicBezTo>
                <a:cubicBezTo>
                  <a:pt x="191547" y="345232"/>
                  <a:pt x="192243" y="350021"/>
                  <a:pt x="192881" y="354807"/>
                </a:cubicBezTo>
                <a:cubicBezTo>
                  <a:pt x="193831" y="361932"/>
                  <a:pt x="193756" y="369210"/>
                  <a:pt x="195262" y="376238"/>
                </a:cubicBezTo>
                <a:cubicBezTo>
                  <a:pt x="196158" y="380418"/>
                  <a:pt x="198524" y="384142"/>
                  <a:pt x="200025" y="388144"/>
                </a:cubicBezTo>
                <a:cubicBezTo>
                  <a:pt x="200906" y="390494"/>
                  <a:pt x="201716" y="392874"/>
                  <a:pt x="202406" y="395288"/>
                </a:cubicBezTo>
                <a:cubicBezTo>
                  <a:pt x="205247" y="405232"/>
                  <a:pt x="205298" y="407877"/>
                  <a:pt x="207169" y="419100"/>
                </a:cubicBezTo>
                <a:cubicBezTo>
                  <a:pt x="206375" y="423069"/>
                  <a:pt x="208462" y="429311"/>
                  <a:pt x="204787" y="431007"/>
                </a:cubicBezTo>
                <a:cubicBezTo>
                  <a:pt x="196109" y="435012"/>
                  <a:pt x="185770" y="433388"/>
                  <a:pt x="176212" y="433388"/>
                </a:cubicBezTo>
                <a:cubicBezTo>
                  <a:pt x="154766" y="433388"/>
                  <a:pt x="133350" y="431801"/>
                  <a:pt x="111919" y="431007"/>
                </a:cubicBezTo>
                <a:cubicBezTo>
                  <a:pt x="111125" y="419101"/>
                  <a:pt x="109878" y="407216"/>
                  <a:pt x="109537" y="395288"/>
                </a:cubicBezTo>
                <a:cubicBezTo>
                  <a:pt x="105564" y="256260"/>
                  <a:pt x="123519" y="305231"/>
                  <a:pt x="102394" y="252413"/>
                </a:cubicBezTo>
                <a:cubicBezTo>
                  <a:pt x="101600" y="246063"/>
                  <a:pt x="101064" y="239675"/>
                  <a:pt x="100012" y="233363"/>
                </a:cubicBezTo>
                <a:cubicBezTo>
                  <a:pt x="99474" y="230135"/>
                  <a:pt x="98273" y="227047"/>
                  <a:pt x="97631" y="223838"/>
                </a:cubicBezTo>
                <a:cubicBezTo>
                  <a:pt x="96684" y="219103"/>
                  <a:pt x="96044" y="214313"/>
                  <a:pt x="95250" y="209550"/>
                </a:cubicBezTo>
                <a:cubicBezTo>
                  <a:pt x="94456" y="199231"/>
                  <a:pt x="95503" y="188602"/>
                  <a:pt x="92869" y="178594"/>
                </a:cubicBezTo>
                <a:cubicBezTo>
                  <a:pt x="91412" y="173059"/>
                  <a:pt x="85154" y="169737"/>
                  <a:pt x="83344" y="164307"/>
                </a:cubicBezTo>
                <a:cubicBezTo>
                  <a:pt x="81762" y="159561"/>
                  <a:pt x="78231" y="148506"/>
                  <a:pt x="76200" y="145257"/>
                </a:cubicBezTo>
                <a:cubicBezTo>
                  <a:pt x="71237" y="137316"/>
                  <a:pt x="64449" y="136443"/>
                  <a:pt x="57150" y="130969"/>
                </a:cubicBezTo>
                <a:cubicBezTo>
                  <a:pt x="54456" y="128948"/>
                  <a:pt x="52387" y="126206"/>
                  <a:pt x="50006" y="123825"/>
                </a:cubicBezTo>
                <a:cubicBezTo>
                  <a:pt x="49212" y="120650"/>
                  <a:pt x="48163" y="117528"/>
                  <a:pt x="47625" y="114300"/>
                </a:cubicBezTo>
                <a:cubicBezTo>
                  <a:pt x="46573" y="107988"/>
                  <a:pt x="46796" y="101458"/>
                  <a:pt x="45244" y="95250"/>
                </a:cubicBezTo>
                <a:cubicBezTo>
                  <a:pt x="44383" y="91806"/>
                  <a:pt x="42069" y="88900"/>
                  <a:pt x="40481" y="85725"/>
                </a:cubicBezTo>
                <a:cubicBezTo>
                  <a:pt x="39962" y="81574"/>
                  <a:pt x="39271" y="65926"/>
                  <a:pt x="35719" y="59532"/>
                </a:cubicBezTo>
                <a:cubicBezTo>
                  <a:pt x="32939" y="54528"/>
                  <a:pt x="28005" y="50674"/>
                  <a:pt x="26194" y="45244"/>
                </a:cubicBezTo>
                <a:cubicBezTo>
                  <a:pt x="25400" y="42863"/>
                  <a:pt x="25057" y="40279"/>
                  <a:pt x="23812" y="38100"/>
                </a:cubicBezTo>
                <a:cubicBezTo>
                  <a:pt x="21843" y="34654"/>
                  <a:pt x="18772" y="31940"/>
                  <a:pt x="16669" y="28575"/>
                </a:cubicBezTo>
                <a:cubicBezTo>
                  <a:pt x="10272" y="18340"/>
                  <a:pt x="2778" y="18653"/>
                  <a:pt x="0" y="16669"/>
                </a:cubicBezTo>
                <a:close/>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3" name="Fußzeilenplatzhalter 1">
            <a:extLst>
              <a:ext uri="{FF2B5EF4-FFF2-40B4-BE49-F238E27FC236}">
                <a16:creationId xmlns:a16="http://schemas.microsoft.com/office/drawing/2014/main" id="{632049CB-BF02-4EE7-3514-83CB4E5E9443}"/>
              </a:ext>
            </a:extLst>
          </p:cNvPr>
          <p:cNvSpPr>
            <a:spLocks noGrp="1"/>
          </p:cNvSpPr>
          <p:nvPr>
            <p:ph type="ftr" sz="quarter" idx="11"/>
          </p:nvPr>
        </p:nvSpPr>
        <p:spPr>
          <a:xfrm>
            <a:off x="4960800" y="6356350"/>
            <a:ext cx="2880000" cy="360000"/>
          </a:xfrm>
        </p:spPr>
        <p:txBody>
          <a:bodyPr/>
          <a:lstStyle/>
          <a:p>
            <a:r>
              <a:rPr lang="de-CH" dirty="0"/>
              <a:t>Lehrgang Biodiversitätsberatung</a:t>
            </a:r>
          </a:p>
        </p:txBody>
      </p:sp>
      <p:sp>
        <p:nvSpPr>
          <p:cNvPr id="9" name="Foliennummernplatzhalter 8">
            <a:extLst>
              <a:ext uri="{FF2B5EF4-FFF2-40B4-BE49-F238E27FC236}">
                <a16:creationId xmlns:a16="http://schemas.microsoft.com/office/drawing/2014/main" id="{AF4697F7-C597-5C3E-CA05-FA6AE83E8921}"/>
              </a:ext>
            </a:extLst>
          </p:cNvPr>
          <p:cNvSpPr>
            <a:spLocks noGrp="1"/>
          </p:cNvSpPr>
          <p:nvPr>
            <p:ph type="sldNum" sz="quarter" idx="4"/>
          </p:nvPr>
        </p:nvSpPr>
        <p:spPr>
          <a:xfrm>
            <a:off x="8100392" y="6356350"/>
            <a:ext cx="452687" cy="360000"/>
          </a:xfrm>
        </p:spPr>
        <p:txBody>
          <a:bodyPr/>
          <a:lstStyle/>
          <a:p>
            <a:fld id="{8543D2B0-58C7-4711-8976-E7A128C2074B}" type="slidenum">
              <a:rPr lang="de-CH" smtClean="0"/>
              <a:t>9</a:t>
            </a:fld>
            <a:endParaRPr lang="de-CH" dirty="0"/>
          </a:p>
        </p:txBody>
      </p:sp>
      <p:sp>
        <p:nvSpPr>
          <p:cNvPr id="12" name="Titel 1">
            <a:extLst>
              <a:ext uri="{FF2B5EF4-FFF2-40B4-BE49-F238E27FC236}">
                <a16:creationId xmlns:a16="http://schemas.microsoft.com/office/drawing/2014/main" id="{AA49BE27-4DA0-C05C-C851-AF75F6739937}"/>
              </a:ext>
            </a:extLst>
          </p:cNvPr>
          <p:cNvSpPr>
            <a:spLocks noGrp="1"/>
          </p:cNvSpPr>
          <p:nvPr>
            <p:ph type="title" idx="4294967295"/>
          </p:nvPr>
        </p:nvSpPr>
        <p:spPr>
          <a:xfrm>
            <a:off x="413969" y="365246"/>
            <a:ext cx="7886700" cy="720000"/>
          </a:xfrm>
        </p:spPr>
        <p:txBody>
          <a:bodyPr>
            <a:normAutofit/>
          </a:body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95283163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13968" y="1268760"/>
            <a:ext cx="4734095" cy="4493538"/>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Vernetzungskonzept Kanton Aargau</a:t>
            </a:r>
          </a:p>
          <a:p>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Kantonales Vernetzungsprojekt.</a:t>
            </a:r>
          </a:p>
          <a:p>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Othmarsingen liegt im Vernetzungsperimeter, d.h. Bewirtschaftungsvertrag </a:t>
            </a:r>
            <a:r>
              <a:rPr lang="de-CH" sz="2200" dirty="0" err="1">
                <a:latin typeface="Arial" panose="020B0604020202020204" pitchFamily="34" charset="0"/>
                <a:cs typeface="Arial" panose="020B0604020202020204" pitchFamily="34" charset="0"/>
              </a:rPr>
              <a:t>Labiola</a:t>
            </a:r>
            <a:r>
              <a:rPr lang="de-CH" sz="2200" dirty="0">
                <a:latin typeface="Arial" panose="020B0604020202020204" pitchFamily="34" charset="0"/>
                <a:cs typeface="Arial" panose="020B0604020202020204" pitchFamily="34" charset="0"/>
              </a:rPr>
              <a:t> möglich.</a:t>
            </a:r>
          </a:p>
          <a:p>
            <a:r>
              <a:rPr lang="de-CH" sz="2200" dirty="0">
                <a:latin typeface="Arial" panose="020B0604020202020204" pitchFamily="34" charset="0"/>
                <a:cs typeface="Arial" panose="020B0604020202020204" pitchFamily="34" charset="0"/>
              </a:rPr>
              <a:t>Bewirtschaftung der Flächen gemäss Richtlinien.</a:t>
            </a:r>
          </a:p>
          <a:p>
            <a:r>
              <a:rPr lang="de-CH" sz="2200" dirty="0">
                <a:latin typeface="Arial" panose="020B0604020202020204" pitchFamily="34" charset="0"/>
                <a:cs typeface="Arial" panose="020B0604020202020204" pitchFamily="34" charset="0"/>
              </a:rPr>
              <a:t>Grosse Liste mit Ziel- und Leitarten, pro Gemeinde dann spezifische Arten ausgewählt.</a:t>
            </a:r>
          </a:p>
        </p:txBody>
      </p:sp>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28384" y="6356350"/>
            <a:ext cx="486966" cy="360000"/>
          </a:xfrm>
        </p:spPr>
        <p:txBody>
          <a:bodyPr/>
          <a:lstStyle/>
          <a:p>
            <a:fld id="{8543D2B0-58C7-4711-8976-E7A128C2074B}" type="slidenum">
              <a:rPr lang="de-CH" smtClean="0"/>
              <a:t>90</a:t>
            </a:fld>
            <a:endParaRPr lang="de-CH" dirty="0"/>
          </a:p>
        </p:txBody>
      </p:sp>
      <p:pic>
        <p:nvPicPr>
          <p:cNvPr id="6" name="Grafik 5">
            <a:extLst>
              <a:ext uri="{FF2B5EF4-FFF2-40B4-BE49-F238E27FC236}">
                <a16:creationId xmlns:a16="http://schemas.microsoft.com/office/drawing/2014/main" id="{9BA32B6F-7C6E-2B32-2219-F3AB136017C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47350" y="1268760"/>
            <a:ext cx="3168000" cy="4509120"/>
          </a:xfrm>
          <a:prstGeom prst="rect">
            <a:avLst/>
          </a:prstGeom>
          <a:ln>
            <a:solidFill>
              <a:schemeClr val="tx1"/>
            </a:solidFill>
          </a:ln>
        </p:spPr>
      </p:pic>
      <p:sp>
        <p:nvSpPr>
          <p:cNvPr id="2" name="Titel 1">
            <a:extLst>
              <a:ext uri="{FF2B5EF4-FFF2-40B4-BE49-F238E27FC236}">
                <a16:creationId xmlns:a16="http://schemas.microsoft.com/office/drawing/2014/main" id="{97533749-9922-40F6-27F5-652E5BA557F7}"/>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100826125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3C0E8433-0E71-498B-65E7-420BF94FE9F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47350" y="1268760"/>
            <a:ext cx="3168000" cy="4486686"/>
          </a:xfrm>
          <a:prstGeom prst="rect">
            <a:avLst/>
          </a:prstGeom>
          <a:ln>
            <a:solidFill>
              <a:schemeClr val="tx1"/>
            </a:solidFill>
          </a:ln>
        </p:spPr>
      </p:pic>
      <p:sp>
        <p:nvSpPr>
          <p:cNvPr id="7" name="TextBox 6"/>
          <p:cNvSpPr txBox="1"/>
          <p:nvPr/>
        </p:nvSpPr>
        <p:spPr>
          <a:xfrm>
            <a:off x="413968" y="1268760"/>
            <a:ext cx="4734095" cy="4493538"/>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Richtlinien Bewirtschaftungsverträge</a:t>
            </a:r>
          </a:p>
          <a:p>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Falls Landwirt/in bereits Vertrag hat, ist dieser verbindlich!</a:t>
            </a:r>
          </a:p>
          <a:p>
            <a:r>
              <a:rPr lang="de-CH" sz="2200" dirty="0">
                <a:latin typeface="Arial" panose="020B0604020202020204" pitchFamily="34" charset="0"/>
                <a:cs typeface="Arial" panose="020B0604020202020204" pitchFamily="34" charset="0"/>
              </a:rPr>
              <a:t>Pro Betrieb mind. 3% der LN Strukturen und 3 Kleinstrukturen.</a:t>
            </a:r>
          </a:p>
          <a:p>
            <a:r>
              <a:rPr lang="de-CH" sz="2200" dirty="0">
                <a:latin typeface="Arial" panose="020B0604020202020204" pitchFamily="34" charset="0"/>
                <a:cs typeface="Arial" panose="020B0604020202020204" pitchFamily="34" charset="0"/>
              </a:rPr>
              <a:t>Pro Vernetzungsprojekt mind. 3% der Ackerfläche mit hochwertigen BFF.</a:t>
            </a:r>
          </a:p>
          <a:p>
            <a:r>
              <a:rPr lang="de-CH" sz="2200" dirty="0">
                <a:latin typeface="Arial" panose="020B0604020202020204" pitchFamily="34" charset="0"/>
                <a:cs typeface="Arial" panose="020B0604020202020204" pitchFamily="34" charset="0"/>
              </a:rPr>
              <a:t>Auf jeder Fläche spezifische Vernetzungs-Massnahme.</a:t>
            </a:r>
          </a:p>
          <a:p>
            <a:r>
              <a:rPr lang="de-CH" sz="2200" dirty="0">
                <a:latin typeface="Arial" panose="020B0604020202020204" pitchFamily="34" charset="0"/>
                <a:cs typeface="Arial" panose="020B0604020202020204" pitchFamily="34" charset="0"/>
              </a:rPr>
              <a:t>Qualitative Mindestanforderungen an BFF.</a:t>
            </a:r>
          </a:p>
        </p:txBody>
      </p:sp>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28384" y="6356350"/>
            <a:ext cx="486966" cy="360000"/>
          </a:xfrm>
        </p:spPr>
        <p:txBody>
          <a:bodyPr/>
          <a:lstStyle/>
          <a:p>
            <a:fld id="{8543D2B0-58C7-4711-8976-E7A128C2074B}" type="slidenum">
              <a:rPr lang="de-CH" smtClean="0"/>
              <a:t>91</a:t>
            </a:fld>
            <a:endParaRPr lang="de-CH" dirty="0"/>
          </a:p>
        </p:txBody>
      </p:sp>
      <p:sp>
        <p:nvSpPr>
          <p:cNvPr id="2" name="Titel 1">
            <a:extLst>
              <a:ext uri="{FF2B5EF4-FFF2-40B4-BE49-F238E27FC236}">
                <a16:creationId xmlns:a16="http://schemas.microsoft.com/office/drawing/2014/main" id="{0B97231B-B65B-D3A4-EDE0-D48EC85264A1}"/>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301314048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3C0E8433-0E71-498B-65E7-420BF94FE9F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47350" y="1268760"/>
            <a:ext cx="3168000" cy="4486686"/>
          </a:xfrm>
          <a:prstGeom prst="rect">
            <a:avLst/>
          </a:prstGeom>
          <a:ln>
            <a:solidFill>
              <a:schemeClr val="tx1"/>
            </a:solidFill>
          </a:ln>
        </p:spPr>
      </p:pic>
      <p:sp>
        <p:nvSpPr>
          <p:cNvPr id="7" name="TextBox 6"/>
          <p:cNvSpPr txBox="1"/>
          <p:nvPr/>
        </p:nvSpPr>
        <p:spPr>
          <a:xfrm>
            <a:off x="413968" y="1268760"/>
            <a:ext cx="4734095" cy="4493538"/>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Richtlinien Bewirtschaftungsverträge</a:t>
            </a:r>
          </a:p>
          <a:p>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Falls Landwirt/in bereits Vertrag hat, ist dieser verbindlich!</a:t>
            </a:r>
          </a:p>
          <a:p>
            <a:r>
              <a:rPr lang="de-CH" sz="2200" dirty="0">
                <a:latin typeface="Arial" panose="020B0604020202020204" pitchFamily="34" charset="0"/>
                <a:cs typeface="Arial" panose="020B0604020202020204" pitchFamily="34" charset="0"/>
              </a:rPr>
              <a:t>Pro Betrieb mind. 3% der LN Strukturen und 3 Kleinstrukturen.</a:t>
            </a:r>
          </a:p>
          <a:p>
            <a:r>
              <a:rPr lang="de-CH" sz="2200" dirty="0">
                <a:latin typeface="Arial" panose="020B0604020202020204" pitchFamily="34" charset="0"/>
                <a:cs typeface="Arial" panose="020B0604020202020204" pitchFamily="34" charset="0"/>
              </a:rPr>
              <a:t>Pro Vernetzungsprojekt mind. 3% der Ackerfläche mit hochwertigen BFF.</a:t>
            </a:r>
          </a:p>
          <a:p>
            <a:r>
              <a:rPr lang="de-CH" sz="2200" dirty="0">
                <a:latin typeface="Arial" panose="020B0604020202020204" pitchFamily="34" charset="0"/>
                <a:cs typeface="Arial" panose="020B0604020202020204" pitchFamily="34" charset="0"/>
              </a:rPr>
              <a:t>Auf jeder Fläche spezifische Vernetzungs-Massnahme.</a:t>
            </a:r>
          </a:p>
          <a:p>
            <a:r>
              <a:rPr lang="de-CH" sz="2200" dirty="0">
                <a:latin typeface="Arial" panose="020B0604020202020204" pitchFamily="34" charset="0"/>
                <a:cs typeface="Arial" panose="020B0604020202020204" pitchFamily="34" charset="0"/>
              </a:rPr>
              <a:t>Qualitative Mindestanforderungen an BFF.</a:t>
            </a:r>
          </a:p>
        </p:txBody>
      </p:sp>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28384" y="6356350"/>
            <a:ext cx="486966" cy="360000"/>
          </a:xfrm>
        </p:spPr>
        <p:txBody>
          <a:bodyPr/>
          <a:lstStyle/>
          <a:p>
            <a:fld id="{8543D2B0-58C7-4711-8976-E7A128C2074B}" type="slidenum">
              <a:rPr lang="de-CH" smtClean="0"/>
              <a:t>92</a:t>
            </a:fld>
            <a:endParaRPr lang="de-CH" dirty="0"/>
          </a:p>
        </p:txBody>
      </p:sp>
      <p:sp>
        <p:nvSpPr>
          <p:cNvPr id="2" name="TextBox 11">
            <a:extLst>
              <a:ext uri="{FF2B5EF4-FFF2-40B4-BE49-F238E27FC236}">
                <a16:creationId xmlns:a16="http://schemas.microsoft.com/office/drawing/2014/main" id="{DEE82156-A4CB-F4D4-8520-12CDB3ED3BD1}"/>
              </a:ext>
            </a:extLst>
          </p:cNvPr>
          <p:cNvSpPr txBox="1"/>
          <p:nvPr/>
        </p:nvSpPr>
        <p:spPr>
          <a:xfrm rot="20943845">
            <a:off x="2435522" y="2098640"/>
            <a:ext cx="4679394" cy="3046988"/>
          </a:xfrm>
          <a:prstGeom prst="rect">
            <a:avLst/>
          </a:prstGeom>
          <a:solidFill>
            <a:schemeClr val="bg1"/>
          </a:solidFill>
          <a:ln w="762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CH" sz="2400" dirty="0">
                <a:solidFill>
                  <a:prstClr val="black"/>
                </a:solidFill>
                <a:latin typeface="Arial" panose="020B0604020202020204" pitchFamily="34" charset="0"/>
                <a:cs typeface="Arial" panose="020B0604020202020204" pitchFamily="34" charset="0"/>
              </a:rPr>
              <a:t>In der Regel werden in Vernetzungsprojekten Massnahmen festgelegt, die verbindlich sind.</a:t>
            </a:r>
          </a:p>
          <a:p>
            <a:pPr>
              <a:defRPr/>
            </a:pP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Als Beratungspersonen dürfen wir den Bewirtschaftenden nichts vorschlagen, was diesen Vorgaben </a:t>
            </a:r>
            <a:r>
              <a:rPr kumimoji="0" lang="de-CH" sz="2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wi</a:t>
            </a:r>
            <a:r>
              <a:rPr lang="de-CH" sz="2400" dirty="0" err="1">
                <a:solidFill>
                  <a:prstClr val="black"/>
                </a:solidFill>
                <a:latin typeface="Arial" panose="020B0604020202020204" pitchFamily="34" charset="0"/>
                <a:cs typeface="Arial" panose="020B0604020202020204" pitchFamily="34" charset="0"/>
              </a:rPr>
              <a:t>derspricht</a:t>
            </a:r>
            <a:r>
              <a:rPr lang="de-CH" sz="2400" dirty="0">
                <a:solidFill>
                  <a:prstClr val="black"/>
                </a:solidFill>
                <a:latin typeface="Arial" panose="020B0604020202020204" pitchFamily="34" charset="0"/>
                <a:cs typeface="Arial" panose="020B0604020202020204" pitchFamily="34" charset="0"/>
              </a:rPr>
              <a:t>!</a:t>
            </a:r>
            <a:endPar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 name="Titel 1">
            <a:extLst>
              <a:ext uri="{FF2B5EF4-FFF2-40B4-BE49-F238E27FC236}">
                <a16:creationId xmlns:a16="http://schemas.microsoft.com/office/drawing/2014/main" id="{5D77AD8A-0B24-CCEE-0114-33746D2C13B0}"/>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11513253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1">
            <a:extLst>
              <a:ext uri="{FF2B5EF4-FFF2-40B4-BE49-F238E27FC236}">
                <a16:creationId xmlns:a16="http://schemas.microsoft.com/office/drawing/2014/main" id="{632049CB-BF02-4EE7-3514-83CB4E5E9443}"/>
              </a:ext>
            </a:extLst>
          </p:cNvPr>
          <p:cNvSpPr>
            <a:spLocks noGrp="1"/>
          </p:cNvSpPr>
          <p:nvPr>
            <p:ph type="ftr" sz="quarter" idx="11"/>
          </p:nvPr>
        </p:nvSpPr>
        <p:spPr>
          <a:xfrm>
            <a:off x="4960800" y="6356350"/>
            <a:ext cx="2880000" cy="360000"/>
          </a:xfrm>
        </p:spPr>
        <p:txBody>
          <a:bodyPr/>
          <a:lstStyle/>
          <a:p>
            <a:r>
              <a:rPr lang="de-CH" dirty="0"/>
              <a:t>Lehrgang Biodiversitätsberatung</a:t>
            </a:r>
          </a:p>
        </p:txBody>
      </p:sp>
      <p:sp>
        <p:nvSpPr>
          <p:cNvPr id="9" name="Foliennummernplatzhalter 8">
            <a:extLst>
              <a:ext uri="{FF2B5EF4-FFF2-40B4-BE49-F238E27FC236}">
                <a16:creationId xmlns:a16="http://schemas.microsoft.com/office/drawing/2014/main" id="{AF4697F7-C597-5C3E-CA05-FA6AE83E8921}"/>
              </a:ext>
            </a:extLst>
          </p:cNvPr>
          <p:cNvSpPr>
            <a:spLocks noGrp="1"/>
          </p:cNvSpPr>
          <p:nvPr>
            <p:ph type="sldNum" sz="quarter" idx="4"/>
          </p:nvPr>
        </p:nvSpPr>
        <p:spPr>
          <a:xfrm>
            <a:off x="8100392" y="6356350"/>
            <a:ext cx="452687" cy="360000"/>
          </a:xfrm>
        </p:spPr>
        <p:txBody>
          <a:bodyPr/>
          <a:lstStyle/>
          <a:p>
            <a:fld id="{8543D2B0-58C7-4711-8976-E7A128C2074B}" type="slidenum">
              <a:rPr lang="de-CH" smtClean="0"/>
              <a:t>93</a:t>
            </a:fld>
            <a:endParaRPr lang="de-CH" dirty="0"/>
          </a:p>
        </p:txBody>
      </p:sp>
      <p:pic>
        <p:nvPicPr>
          <p:cNvPr id="5" name="Grafik 4">
            <a:extLst>
              <a:ext uri="{FF2B5EF4-FFF2-40B4-BE49-F238E27FC236}">
                <a16:creationId xmlns:a16="http://schemas.microsoft.com/office/drawing/2014/main" id="{872E45A7-BA67-B36D-D281-B785F06927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7133" y="951097"/>
            <a:ext cx="7523581" cy="4955806"/>
          </a:xfrm>
          <a:prstGeom prst="rect">
            <a:avLst/>
          </a:prstGeom>
        </p:spPr>
      </p:pic>
      <p:sp>
        <p:nvSpPr>
          <p:cNvPr id="2" name="Titel 1">
            <a:extLst>
              <a:ext uri="{FF2B5EF4-FFF2-40B4-BE49-F238E27FC236}">
                <a16:creationId xmlns:a16="http://schemas.microsoft.com/office/drawing/2014/main" id="{089B6C1A-D30C-7844-19E3-C6DBB2F87026}"/>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59029698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4174" y="1988840"/>
            <a:ext cx="3960000" cy="3960000"/>
          </a:xfrm>
          <a:prstGeom prst="rect">
            <a:avLst/>
          </a:prstGeom>
          <a:noFill/>
        </p:spPr>
      </p:pic>
      <p:sp>
        <p:nvSpPr>
          <p:cNvPr id="7" name="TextBox 6"/>
          <p:cNvSpPr txBox="1"/>
          <p:nvPr/>
        </p:nvSpPr>
        <p:spPr>
          <a:xfrm>
            <a:off x="628650" y="1988840"/>
            <a:ext cx="3566700" cy="3139321"/>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Gibt es in der Gemeinde ein Landschaftsqualitäts-projekt?</a:t>
            </a:r>
          </a:p>
          <a:p>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Sich im Internet informieren.</a:t>
            </a:r>
          </a:p>
          <a:p>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Alle wichtigen Infos für sich notieren.</a:t>
            </a:r>
          </a:p>
        </p:txBody>
      </p:sp>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28384" y="6356350"/>
            <a:ext cx="486966" cy="360000"/>
          </a:xfrm>
        </p:spPr>
        <p:txBody>
          <a:bodyPr/>
          <a:lstStyle/>
          <a:p>
            <a:fld id="{8543D2B0-58C7-4711-8976-E7A128C2074B}" type="slidenum">
              <a:rPr lang="de-CH" smtClean="0"/>
              <a:t>94</a:t>
            </a:fld>
            <a:endParaRPr lang="de-CH" dirty="0"/>
          </a:p>
        </p:txBody>
      </p:sp>
      <p:sp>
        <p:nvSpPr>
          <p:cNvPr id="5" name="Denkblase: wolkenförmig 4">
            <a:extLst>
              <a:ext uri="{FF2B5EF4-FFF2-40B4-BE49-F238E27FC236}">
                <a16:creationId xmlns:a16="http://schemas.microsoft.com/office/drawing/2014/main" id="{3FAC8344-EC08-1302-4A3B-C191FAC48BA2}"/>
              </a:ext>
            </a:extLst>
          </p:cNvPr>
          <p:cNvSpPr/>
          <p:nvPr/>
        </p:nvSpPr>
        <p:spPr>
          <a:xfrm>
            <a:off x="5834801" y="800994"/>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
        <p:nvSpPr>
          <p:cNvPr id="2" name="Titel 1">
            <a:extLst>
              <a:ext uri="{FF2B5EF4-FFF2-40B4-BE49-F238E27FC236}">
                <a16:creationId xmlns:a16="http://schemas.microsoft.com/office/drawing/2014/main" id="{0A0F8910-CF4E-7306-548F-79B123B87A67}"/>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366184569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13968" y="1268760"/>
            <a:ext cx="4734095" cy="3477875"/>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Othmarsingen liegt im Perimeter des </a:t>
            </a:r>
            <a:r>
              <a:rPr lang="de-CH" sz="2200" dirty="0" err="1">
                <a:latin typeface="Arial" panose="020B0604020202020204" pitchFamily="34" charset="0"/>
                <a:cs typeface="Arial" panose="020B0604020202020204" pitchFamily="34" charset="0"/>
              </a:rPr>
              <a:t>Landschaftsqualitätsprojekst</a:t>
            </a:r>
            <a:r>
              <a:rPr lang="de-CH" sz="2200" dirty="0">
                <a:latin typeface="Arial" panose="020B0604020202020204" pitchFamily="34" charset="0"/>
                <a:cs typeface="Arial" panose="020B0604020202020204" pitchFamily="34" charset="0"/>
              </a:rPr>
              <a:t> Regionalplanungsverbund</a:t>
            </a:r>
          </a:p>
          <a:p>
            <a:r>
              <a:rPr lang="de-CH" sz="2200" dirty="0">
                <a:latin typeface="Arial" panose="020B0604020202020204" pitchFamily="34" charset="0"/>
                <a:cs typeface="Arial" panose="020B0604020202020204" pitchFamily="34" charset="0"/>
              </a:rPr>
              <a:t>Unteres </a:t>
            </a:r>
            <a:r>
              <a:rPr lang="de-CH" sz="2200" dirty="0" err="1">
                <a:latin typeface="Arial" panose="020B0604020202020204" pitchFamily="34" charset="0"/>
                <a:cs typeface="Arial" panose="020B0604020202020204" pitchFamily="34" charset="0"/>
              </a:rPr>
              <a:t>Bünztal</a:t>
            </a:r>
            <a:endParaRPr lang="de-CH" sz="2200" dirty="0">
              <a:latin typeface="Arial" panose="020B0604020202020204" pitchFamily="34" charset="0"/>
              <a:cs typeface="Arial" panose="020B0604020202020204" pitchFamily="34" charset="0"/>
            </a:endParaRPr>
          </a:p>
          <a:p>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Anmeldung durch Selbstdeklaration.</a:t>
            </a:r>
          </a:p>
          <a:p>
            <a:r>
              <a:rPr lang="de-CH" sz="2200" dirty="0">
                <a:latin typeface="Arial" panose="020B0604020202020204" pitchFamily="34" charset="0"/>
                <a:cs typeface="Arial" panose="020B0604020202020204" pitchFamily="34" charset="0"/>
              </a:rPr>
              <a:t>Es gibt eine grosse Massnahmenliste, aber nicht alle Massnahmen in allen Teilräumen möglich!</a:t>
            </a:r>
          </a:p>
        </p:txBody>
      </p:sp>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28384" y="6356350"/>
            <a:ext cx="486966" cy="360000"/>
          </a:xfrm>
        </p:spPr>
        <p:txBody>
          <a:bodyPr/>
          <a:lstStyle/>
          <a:p>
            <a:fld id="{8543D2B0-58C7-4711-8976-E7A128C2074B}" type="slidenum">
              <a:rPr lang="de-CH" smtClean="0"/>
              <a:t>95</a:t>
            </a:fld>
            <a:endParaRPr lang="de-CH" dirty="0"/>
          </a:p>
        </p:txBody>
      </p:sp>
      <p:pic>
        <p:nvPicPr>
          <p:cNvPr id="8" name="Grafik 7">
            <a:extLst>
              <a:ext uri="{FF2B5EF4-FFF2-40B4-BE49-F238E27FC236}">
                <a16:creationId xmlns:a16="http://schemas.microsoft.com/office/drawing/2014/main" id="{FE9B363C-96C3-64AE-EB1B-49DE102AC16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08424" y="1268760"/>
            <a:ext cx="2880000" cy="4956404"/>
          </a:xfrm>
          <a:prstGeom prst="rect">
            <a:avLst/>
          </a:prstGeom>
          <a:ln>
            <a:solidFill>
              <a:schemeClr val="tx1"/>
            </a:solidFill>
          </a:ln>
        </p:spPr>
      </p:pic>
      <p:sp>
        <p:nvSpPr>
          <p:cNvPr id="2" name="Titel 1">
            <a:extLst>
              <a:ext uri="{FF2B5EF4-FFF2-40B4-BE49-F238E27FC236}">
                <a16:creationId xmlns:a16="http://schemas.microsoft.com/office/drawing/2014/main" id="{30616B23-1742-7B77-93A7-C2A967BAEA8E}"/>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315005069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13968" y="1268760"/>
            <a:ext cx="4734095" cy="4493538"/>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Othmarsingen liegt im Perimeter des </a:t>
            </a:r>
            <a:r>
              <a:rPr lang="de-CH" sz="2200" dirty="0" err="1">
                <a:latin typeface="Arial" panose="020B0604020202020204" pitchFamily="34" charset="0"/>
                <a:cs typeface="Arial" panose="020B0604020202020204" pitchFamily="34" charset="0"/>
              </a:rPr>
              <a:t>Landschaftsqualitätsprojekst</a:t>
            </a:r>
            <a:r>
              <a:rPr lang="de-CH" sz="2200" dirty="0">
                <a:latin typeface="Arial" panose="020B0604020202020204" pitchFamily="34" charset="0"/>
                <a:cs typeface="Arial" panose="020B0604020202020204" pitchFamily="34" charset="0"/>
              </a:rPr>
              <a:t> Regionalplanungsverbund</a:t>
            </a:r>
          </a:p>
          <a:p>
            <a:r>
              <a:rPr lang="de-CH" sz="2200" dirty="0">
                <a:latin typeface="Arial" panose="020B0604020202020204" pitchFamily="34" charset="0"/>
                <a:cs typeface="Arial" panose="020B0604020202020204" pitchFamily="34" charset="0"/>
              </a:rPr>
              <a:t>Unteres </a:t>
            </a:r>
            <a:r>
              <a:rPr lang="de-CH" sz="2200" dirty="0" err="1">
                <a:latin typeface="Arial" panose="020B0604020202020204" pitchFamily="34" charset="0"/>
                <a:cs typeface="Arial" panose="020B0604020202020204" pitchFamily="34" charset="0"/>
              </a:rPr>
              <a:t>Bünztal</a:t>
            </a:r>
            <a:endParaRPr lang="de-CH" sz="2200" dirty="0">
              <a:latin typeface="Arial" panose="020B0604020202020204" pitchFamily="34" charset="0"/>
              <a:cs typeface="Arial" panose="020B0604020202020204" pitchFamily="34" charset="0"/>
            </a:endParaRPr>
          </a:p>
          <a:p>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Ziele:</a:t>
            </a:r>
          </a:p>
          <a:p>
            <a:pPr marL="457200" indent="-457200">
              <a:buAutoNum type="arabicParenR"/>
            </a:pPr>
            <a:r>
              <a:rPr lang="de-CH" sz="2200" dirty="0">
                <a:latin typeface="Arial" panose="020B0604020202020204" pitchFamily="34" charset="0"/>
                <a:cs typeface="Arial" panose="020B0604020202020204" pitchFamily="34" charset="0"/>
              </a:rPr>
              <a:t>Offener Talboden mit verschiedenen Ackerkulturen</a:t>
            </a:r>
          </a:p>
          <a:p>
            <a:pPr marL="457200" indent="-457200">
              <a:buAutoNum type="arabicParenR"/>
            </a:pPr>
            <a:r>
              <a:rPr lang="de-CH" sz="2200" dirty="0">
                <a:latin typeface="Arial" panose="020B0604020202020204" pitchFamily="34" charset="0"/>
                <a:cs typeface="Arial" panose="020B0604020202020204" pitchFamily="34" charset="0"/>
              </a:rPr>
              <a:t>Eingebettete Siedlungsränder</a:t>
            </a:r>
          </a:p>
          <a:p>
            <a:pPr marL="457200" indent="-457200">
              <a:buAutoNum type="arabicParenR"/>
            </a:pPr>
            <a:r>
              <a:rPr lang="de-CH" sz="2200" dirty="0">
                <a:latin typeface="Arial" panose="020B0604020202020204" pitchFamily="34" charset="0"/>
                <a:cs typeface="Arial" panose="020B0604020202020204" pitchFamily="34" charset="0"/>
              </a:rPr>
              <a:t>Gepflegtes und bepflanztes Umfeld der Höfe</a:t>
            </a:r>
          </a:p>
          <a:p>
            <a:pPr marL="457200" indent="-457200">
              <a:buAutoNum type="arabicParenR"/>
            </a:pPr>
            <a:r>
              <a:rPr lang="de-CH" sz="2200" dirty="0">
                <a:latin typeface="Arial" panose="020B0604020202020204" pitchFamily="34" charset="0"/>
                <a:cs typeface="Arial" panose="020B0604020202020204" pitchFamily="34" charset="0"/>
              </a:rPr>
              <a:t>Standorttypische Strukturen an den Talseiten</a:t>
            </a:r>
          </a:p>
        </p:txBody>
      </p:sp>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28384" y="6356350"/>
            <a:ext cx="486966" cy="360000"/>
          </a:xfrm>
        </p:spPr>
        <p:txBody>
          <a:bodyPr/>
          <a:lstStyle/>
          <a:p>
            <a:fld id="{8543D2B0-58C7-4711-8976-E7A128C2074B}" type="slidenum">
              <a:rPr lang="de-CH" smtClean="0"/>
              <a:t>96</a:t>
            </a:fld>
            <a:endParaRPr lang="de-CH" dirty="0"/>
          </a:p>
        </p:txBody>
      </p:sp>
      <p:pic>
        <p:nvPicPr>
          <p:cNvPr id="8" name="Grafik 7">
            <a:extLst>
              <a:ext uri="{FF2B5EF4-FFF2-40B4-BE49-F238E27FC236}">
                <a16:creationId xmlns:a16="http://schemas.microsoft.com/office/drawing/2014/main" id="{7A2B9D28-3438-862B-A5C0-BFC04C83582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48064" y="1187553"/>
            <a:ext cx="3614260" cy="4329679"/>
          </a:xfrm>
          <a:prstGeom prst="rect">
            <a:avLst/>
          </a:prstGeom>
        </p:spPr>
      </p:pic>
      <p:sp>
        <p:nvSpPr>
          <p:cNvPr id="2" name="Titel 1">
            <a:extLst>
              <a:ext uri="{FF2B5EF4-FFF2-40B4-BE49-F238E27FC236}">
                <a16:creationId xmlns:a16="http://schemas.microsoft.com/office/drawing/2014/main" id="{3ED43841-3F07-B3D5-62BE-69CFB30E9ED7}"/>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174814294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13968" y="1268760"/>
            <a:ext cx="4734095" cy="4493538"/>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Othmarsingen liegt im Perimeter des </a:t>
            </a:r>
            <a:r>
              <a:rPr lang="de-CH" sz="2200" dirty="0" err="1">
                <a:latin typeface="Arial" panose="020B0604020202020204" pitchFamily="34" charset="0"/>
                <a:cs typeface="Arial" panose="020B0604020202020204" pitchFamily="34" charset="0"/>
              </a:rPr>
              <a:t>Landschaftsqualitätsprojekst</a:t>
            </a:r>
            <a:r>
              <a:rPr lang="de-CH" sz="2200" dirty="0">
                <a:latin typeface="Arial" panose="020B0604020202020204" pitchFamily="34" charset="0"/>
                <a:cs typeface="Arial" panose="020B0604020202020204" pitchFamily="34" charset="0"/>
              </a:rPr>
              <a:t> Regionalplanungsverbund</a:t>
            </a:r>
          </a:p>
          <a:p>
            <a:r>
              <a:rPr lang="de-CH" sz="2200" dirty="0">
                <a:latin typeface="Arial" panose="020B0604020202020204" pitchFamily="34" charset="0"/>
                <a:cs typeface="Arial" panose="020B0604020202020204" pitchFamily="34" charset="0"/>
              </a:rPr>
              <a:t>Unteres </a:t>
            </a:r>
            <a:r>
              <a:rPr lang="de-CH" sz="2200" dirty="0" err="1">
                <a:latin typeface="Arial" panose="020B0604020202020204" pitchFamily="34" charset="0"/>
                <a:cs typeface="Arial" panose="020B0604020202020204" pitchFamily="34" charset="0"/>
              </a:rPr>
              <a:t>Bünztal</a:t>
            </a:r>
            <a:endParaRPr lang="de-CH" sz="2200" dirty="0">
              <a:latin typeface="Arial" panose="020B0604020202020204" pitchFamily="34" charset="0"/>
              <a:cs typeface="Arial" panose="020B0604020202020204" pitchFamily="34" charset="0"/>
            </a:endParaRPr>
          </a:p>
          <a:p>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Ziele:</a:t>
            </a:r>
          </a:p>
          <a:p>
            <a:pPr marL="457200" indent="-457200">
              <a:buAutoNum type="arabicParenR"/>
            </a:pPr>
            <a:r>
              <a:rPr lang="de-CH" sz="2200" dirty="0">
                <a:latin typeface="Arial" panose="020B0604020202020204" pitchFamily="34" charset="0"/>
                <a:cs typeface="Arial" panose="020B0604020202020204" pitchFamily="34" charset="0"/>
              </a:rPr>
              <a:t>Offener Talboden mit verschiedenen Ackerkulturen</a:t>
            </a:r>
          </a:p>
          <a:p>
            <a:pPr marL="457200" indent="-457200">
              <a:buAutoNum type="arabicParenR"/>
            </a:pPr>
            <a:r>
              <a:rPr lang="de-CH" sz="2200" dirty="0">
                <a:latin typeface="Arial" panose="020B0604020202020204" pitchFamily="34" charset="0"/>
                <a:cs typeface="Arial" panose="020B0604020202020204" pitchFamily="34" charset="0"/>
              </a:rPr>
              <a:t>Eingebettete Siedlungsränder</a:t>
            </a:r>
          </a:p>
          <a:p>
            <a:pPr marL="457200" indent="-457200">
              <a:buAutoNum type="arabicParenR"/>
            </a:pPr>
            <a:r>
              <a:rPr lang="de-CH" sz="2200" dirty="0">
                <a:latin typeface="Arial" panose="020B0604020202020204" pitchFamily="34" charset="0"/>
                <a:cs typeface="Arial" panose="020B0604020202020204" pitchFamily="34" charset="0"/>
              </a:rPr>
              <a:t>Gepflegtes und bepflanztes Umfeld der Höfe</a:t>
            </a:r>
          </a:p>
          <a:p>
            <a:pPr marL="457200" indent="-457200">
              <a:buAutoNum type="arabicParenR"/>
            </a:pPr>
            <a:r>
              <a:rPr lang="de-CH" sz="2200" dirty="0">
                <a:latin typeface="Arial" panose="020B0604020202020204" pitchFamily="34" charset="0"/>
                <a:cs typeface="Arial" panose="020B0604020202020204" pitchFamily="34" charset="0"/>
              </a:rPr>
              <a:t>Standorttypische Strukturen an den Talseiten</a:t>
            </a:r>
          </a:p>
        </p:txBody>
      </p:sp>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28384" y="6356350"/>
            <a:ext cx="486966" cy="360000"/>
          </a:xfrm>
        </p:spPr>
        <p:txBody>
          <a:bodyPr/>
          <a:lstStyle/>
          <a:p>
            <a:fld id="{8543D2B0-58C7-4711-8976-E7A128C2074B}" type="slidenum">
              <a:rPr lang="de-CH" smtClean="0"/>
              <a:t>97</a:t>
            </a:fld>
            <a:endParaRPr lang="de-CH" dirty="0"/>
          </a:p>
        </p:txBody>
      </p:sp>
      <p:pic>
        <p:nvPicPr>
          <p:cNvPr id="8" name="Grafik 7">
            <a:extLst>
              <a:ext uri="{FF2B5EF4-FFF2-40B4-BE49-F238E27FC236}">
                <a16:creationId xmlns:a16="http://schemas.microsoft.com/office/drawing/2014/main" id="{7A2B9D28-3438-862B-A5C0-BFC04C83582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48064" y="1187553"/>
            <a:ext cx="3614260" cy="4329679"/>
          </a:xfrm>
          <a:prstGeom prst="rect">
            <a:avLst/>
          </a:prstGeom>
        </p:spPr>
      </p:pic>
      <p:sp>
        <p:nvSpPr>
          <p:cNvPr id="2" name="TextBox 11">
            <a:extLst>
              <a:ext uri="{FF2B5EF4-FFF2-40B4-BE49-F238E27FC236}">
                <a16:creationId xmlns:a16="http://schemas.microsoft.com/office/drawing/2014/main" id="{FF614DB6-AB69-6140-5AA9-90CB03A72E91}"/>
              </a:ext>
            </a:extLst>
          </p:cNvPr>
          <p:cNvSpPr txBox="1"/>
          <p:nvPr/>
        </p:nvSpPr>
        <p:spPr>
          <a:xfrm rot="20943845">
            <a:off x="2435522" y="2098640"/>
            <a:ext cx="4679394" cy="3046988"/>
          </a:xfrm>
          <a:prstGeom prst="rect">
            <a:avLst/>
          </a:prstGeom>
          <a:solidFill>
            <a:schemeClr val="bg1"/>
          </a:solidFill>
          <a:ln w="762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CH" sz="2400" dirty="0">
                <a:solidFill>
                  <a:prstClr val="black"/>
                </a:solidFill>
                <a:latin typeface="Arial" panose="020B0604020202020204" pitchFamily="34" charset="0"/>
                <a:cs typeface="Arial" panose="020B0604020202020204" pitchFamily="34" charset="0"/>
              </a:rPr>
              <a:t>In der Regel werden in Landschaftsqualitätsprojekten Massnahmen festgelegt, die verbindlich sind.</a:t>
            </a:r>
          </a:p>
          <a:p>
            <a:pPr>
              <a:defRPr/>
            </a:pP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Als Beratungspersonen dürfen wir den Bewirtschaftenden nichts vorschlagen, was diesen Vorgaben </a:t>
            </a:r>
            <a:r>
              <a:rPr kumimoji="0" lang="de-CH" sz="2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wi</a:t>
            </a:r>
            <a:r>
              <a:rPr lang="de-CH" sz="2400" dirty="0" err="1">
                <a:solidFill>
                  <a:prstClr val="black"/>
                </a:solidFill>
                <a:latin typeface="Arial" panose="020B0604020202020204" pitchFamily="34" charset="0"/>
                <a:cs typeface="Arial" panose="020B0604020202020204" pitchFamily="34" charset="0"/>
              </a:rPr>
              <a:t>derspricht</a:t>
            </a:r>
            <a:r>
              <a:rPr lang="de-CH" sz="2400" dirty="0">
                <a:solidFill>
                  <a:prstClr val="black"/>
                </a:solidFill>
                <a:latin typeface="Arial" panose="020B0604020202020204" pitchFamily="34" charset="0"/>
                <a:cs typeface="Arial" panose="020B0604020202020204" pitchFamily="34" charset="0"/>
              </a:rPr>
              <a:t>!</a:t>
            </a:r>
            <a:endPar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 name="Titel 1">
            <a:extLst>
              <a:ext uri="{FF2B5EF4-FFF2-40B4-BE49-F238E27FC236}">
                <a16:creationId xmlns:a16="http://schemas.microsoft.com/office/drawing/2014/main" id="{A51B3D53-1278-7866-4F32-4669CA928393}"/>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1310565576"/>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1">
            <a:extLst>
              <a:ext uri="{FF2B5EF4-FFF2-40B4-BE49-F238E27FC236}">
                <a16:creationId xmlns:a16="http://schemas.microsoft.com/office/drawing/2014/main" id="{632049CB-BF02-4EE7-3514-83CB4E5E9443}"/>
              </a:ext>
            </a:extLst>
          </p:cNvPr>
          <p:cNvSpPr>
            <a:spLocks noGrp="1"/>
          </p:cNvSpPr>
          <p:nvPr>
            <p:ph type="ftr" sz="quarter" idx="11"/>
          </p:nvPr>
        </p:nvSpPr>
        <p:spPr>
          <a:xfrm>
            <a:off x="4960800" y="6356350"/>
            <a:ext cx="2880000" cy="360000"/>
          </a:xfrm>
        </p:spPr>
        <p:txBody>
          <a:bodyPr/>
          <a:lstStyle/>
          <a:p>
            <a:r>
              <a:rPr lang="de-CH" dirty="0"/>
              <a:t>Lehrgang Biodiversitätsberatung</a:t>
            </a:r>
          </a:p>
        </p:txBody>
      </p:sp>
      <p:sp>
        <p:nvSpPr>
          <p:cNvPr id="9" name="Foliennummernplatzhalter 8">
            <a:extLst>
              <a:ext uri="{FF2B5EF4-FFF2-40B4-BE49-F238E27FC236}">
                <a16:creationId xmlns:a16="http://schemas.microsoft.com/office/drawing/2014/main" id="{AF4697F7-C597-5C3E-CA05-FA6AE83E8921}"/>
              </a:ext>
            </a:extLst>
          </p:cNvPr>
          <p:cNvSpPr>
            <a:spLocks noGrp="1"/>
          </p:cNvSpPr>
          <p:nvPr>
            <p:ph type="sldNum" sz="quarter" idx="4"/>
          </p:nvPr>
        </p:nvSpPr>
        <p:spPr>
          <a:xfrm>
            <a:off x="8100392" y="6356350"/>
            <a:ext cx="452687" cy="360000"/>
          </a:xfrm>
        </p:spPr>
        <p:txBody>
          <a:bodyPr/>
          <a:lstStyle/>
          <a:p>
            <a:fld id="{8543D2B0-58C7-4711-8976-E7A128C2074B}" type="slidenum">
              <a:rPr lang="de-CH" smtClean="0"/>
              <a:t>98</a:t>
            </a:fld>
            <a:endParaRPr lang="de-CH" dirty="0"/>
          </a:p>
        </p:txBody>
      </p:sp>
      <p:pic>
        <p:nvPicPr>
          <p:cNvPr id="4" name="Grafik 3">
            <a:extLst>
              <a:ext uri="{FF2B5EF4-FFF2-40B4-BE49-F238E27FC236}">
                <a16:creationId xmlns:a16="http://schemas.microsoft.com/office/drawing/2014/main" id="{88A150A0-C0EF-E08D-533F-798455C4942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3528" y="1067734"/>
            <a:ext cx="7241860" cy="5103495"/>
          </a:xfrm>
          <a:prstGeom prst="rect">
            <a:avLst/>
          </a:prstGeom>
        </p:spPr>
      </p:pic>
      <p:sp>
        <p:nvSpPr>
          <p:cNvPr id="2" name="Titel 1">
            <a:extLst>
              <a:ext uri="{FF2B5EF4-FFF2-40B4-BE49-F238E27FC236}">
                <a16:creationId xmlns:a16="http://schemas.microsoft.com/office/drawing/2014/main" id="{40841D9B-546E-0A6C-8E08-738006726FF0}"/>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197640001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4174" y="1988840"/>
            <a:ext cx="3960000" cy="3960000"/>
          </a:xfrm>
          <a:prstGeom prst="rect">
            <a:avLst/>
          </a:prstGeom>
          <a:noFill/>
        </p:spPr>
      </p:pic>
      <p:sp>
        <p:nvSpPr>
          <p:cNvPr id="7" name="TextBox 6"/>
          <p:cNvSpPr txBox="1"/>
          <p:nvPr/>
        </p:nvSpPr>
        <p:spPr>
          <a:xfrm>
            <a:off x="628650" y="1988840"/>
            <a:ext cx="3566700" cy="4154984"/>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Projekte für regionale Biodiversität und Landschaftsqualität</a:t>
            </a:r>
          </a:p>
          <a:p>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Voraussichtlich ab 2028: Vernetzungsbeitrag und Landschaftsqualitäts-beitrag werden zu neuem Beitrag für regionale Biodiversität und Land-</a:t>
            </a:r>
            <a:r>
              <a:rPr lang="de-CH" sz="2200" dirty="0" err="1">
                <a:latin typeface="Arial" panose="020B0604020202020204" pitchFamily="34" charset="0"/>
                <a:cs typeface="Arial" panose="020B0604020202020204" pitchFamily="34" charset="0"/>
              </a:rPr>
              <a:t>schaftsqualität</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BrBL</a:t>
            </a:r>
            <a:r>
              <a:rPr lang="de-CH" sz="2200" dirty="0">
                <a:latin typeface="Arial" panose="020B0604020202020204" pitchFamily="34" charset="0"/>
                <a:cs typeface="Arial" panose="020B0604020202020204" pitchFamily="34" charset="0"/>
              </a:rPr>
              <a:t>) zusammengeführt.</a:t>
            </a:r>
          </a:p>
        </p:txBody>
      </p:sp>
      <p:sp>
        <p:nvSpPr>
          <p:cNvPr id="3" name="Fußzeilenplatzhalter 1">
            <a:extLst>
              <a:ext uri="{FF2B5EF4-FFF2-40B4-BE49-F238E27FC236}">
                <a16:creationId xmlns:a16="http://schemas.microsoft.com/office/drawing/2014/main" id="{3D6CBFAB-CF59-CD79-B18F-086192A4B153}"/>
              </a:ext>
            </a:extLst>
          </p:cNvPr>
          <p:cNvSpPr>
            <a:spLocks noGrp="1"/>
          </p:cNvSpPr>
          <p:nvPr>
            <p:ph type="ftr" sz="quarter" idx="11"/>
          </p:nvPr>
        </p:nvSpPr>
        <p:spPr>
          <a:xfrm>
            <a:off x="5004048" y="6356350"/>
            <a:ext cx="2880000" cy="360000"/>
          </a:xfrm>
        </p:spPr>
        <p:txBody>
          <a:bodyPr/>
          <a:lstStyle/>
          <a:p>
            <a:r>
              <a:rPr lang="de-CH" dirty="0"/>
              <a:t>Lehrgang Biodiversitätsberatung</a:t>
            </a:r>
          </a:p>
        </p:txBody>
      </p:sp>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28384" y="6356350"/>
            <a:ext cx="486966" cy="360000"/>
          </a:xfrm>
        </p:spPr>
        <p:txBody>
          <a:bodyPr/>
          <a:lstStyle/>
          <a:p>
            <a:fld id="{8543D2B0-58C7-4711-8976-E7A128C2074B}" type="slidenum">
              <a:rPr lang="de-CH" smtClean="0"/>
              <a:t>99</a:t>
            </a:fld>
            <a:endParaRPr lang="de-CH" dirty="0"/>
          </a:p>
        </p:txBody>
      </p:sp>
      <p:sp>
        <p:nvSpPr>
          <p:cNvPr id="5" name="Denkblase: wolkenförmig 4">
            <a:extLst>
              <a:ext uri="{FF2B5EF4-FFF2-40B4-BE49-F238E27FC236}">
                <a16:creationId xmlns:a16="http://schemas.microsoft.com/office/drawing/2014/main" id="{3FAC8344-EC08-1302-4A3B-C191FAC48BA2}"/>
              </a:ext>
            </a:extLst>
          </p:cNvPr>
          <p:cNvSpPr/>
          <p:nvPr/>
        </p:nvSpPr>
        <p:spPr>
          <a:xfrm>
            <a:off x="5834801" y="800994"/>
            <a:ext cx="3001161" cy="161989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Biodiversität</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Arten</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Lebensräume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Gene</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Vielfalt</a:t>
            </a:r>
            <a:r>
              <a:rPr lang="en-US" sz="1100" dirty="0">
                <a:solidFill>
                  <a:schemeClr val="tx1"/>
                </a:solidFill>
                <a:latin typeface="Arial" panose="020B0604020202020204" pitchFamily="34" charset="0"/>
                <a:cs typeface="Arial" panose="020B0604020202020204" pitchFamily="34" charset="0"/>
              </a:rPr>
              <a:t> der </a:t>
            </a:r>
            <a:r>
              <a:rPr lang="en-US" sz="1100" dirty="0" err="1">
                <a:solidFill>
                  <a:schemeClr val="tx1"/>
                </a:solidFill>
                <a:latin typeface="Arial" panose="020B0604020202020204" pitchFamily="34" charset="0"/>
                <a:cs typeface="Arial" panose="020B0604020202020204" pitchFamily="34" charset="0"/>
              </a:rPr>
              <a:t>Funktionen</a:t>
            </a:r>
            <a:r>
              <a:rPr lang="en-US" sz="1100" dirty="0">
                <a:solidFill>
                  <a:schemeClr val="tx1"/>
                </a:solidFill>
                <a:latin typeface="Arial" panose="020B0604020202020204" pitchFamily="34" charset="0"/>
                <a:cs typeface="Arial" panose="020B0604020202020204" pitchFamily="34" charset="0"/>
              </a:rPr>
              <a:t> und </a:t>
            </a:r>
            <a:r>
              <a:rPr lang="en-US" sz="1100" dirty="0" err="1">
                <a:solidFill>
                  <a:schemeClr val="tx1"/>
                </a:solidFill>
                <a:latin typeface="Arial" panose="020B0604020202020204" pitchFamily="34" charset="0"/>
                <a:cs typeface="Arial" panose="020B0604020202020204" pitchFamily="34" charset="0"/>
              </a:rPr>
              <a:t>Beziehungen</a:t>
            </a:r>
            <a:endParaRPr lang="de-CH" sz="1100" dirty="0">
              <a:solidFill>
                <a:schemeClr val="tx1"/>
              </a:solidFill>
              <a:latin typeface="Arial" panose="020B0604020202020204" pitchFamily="34" charset="0"/>
              <a:cs typeface="Arial" panose="020B0604020202020204" pitchFamily="34" charset="0"/>
            </a:endParaRPr>
          </a:p>
        </p:txBody>
      </p:sp>
      <p:sp>
        <p:nvSpPr>
          <p:cNvPr id="2" name="Titel 1">
            <a:extLst>
              <a:ext uri="{FF2B5EF4-FFF2-40B4-BE49-F238E27FC236}">
                <a16:creationId xmlns:a16="http://schemas.microsoft.com/office/drawing/2014/main" id="{D660EAF7-9A14-31BA-6919-75E5337DFC44}"/>
              </a:ext>
            </a:extLst>
          </p:cNvPr>
          <p:cNvSpPr txBox="1">
            <a:spLocks/>
          </p:cNvSpPr>
          <p:nvPr/>
        </p:nvSpPr>
        <p:spPr>
          <a:xfrm>
            <a:off x="413969" y="365246"/>
            <a:ext cx="7886700" cy="72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en-US" dirty="0" err="1"/>
              <a:t>Zielorientiert</a:t>
            </a:r>
            <a:r>
              <a:rPr lang="en-US" dirty="0"/>
              <a:t> </a:t>
            </a:r>
            <a:r>
              <a:rPr lang="en-US" dirty="0" err="1"/>
              <a:t>Biodiversität</a:t>
            </a:r>
            <a:r>
              <a:rPr lang="en-US" dirty="0"/>
              <a:t> und </a:t>
            </a:r>
            <a:r>
              <a:rPr lang="en-US" dirty="0" err="1"/>
              <a:t>Landschaft</a:t>
            </a:r>
            <a:r>
              <a:rPr lang="en-US" dirty="0"/>
              <a:t> </a:t>
            </a:r>
            <a:r>
              <a:rPr lang="en-US" dirty="0" err="1"/>
              <a:t>fördern</a:t>
            </a:r>
            <a:endParaRPr lang="de-CH" dirty="0"/>
          </a:p>
        </p:txBody>
      </p:sp>
    </p:spTree>
    <p:extLst>
      <p:ext uri="{BB962C8B-B14F-4D97-AF65-F5344CB8AC3E}">
        <p14:creationId xmlns:p14="http://schemas.microsoft.com/office/powerpoint/2010/main" val="2581066937"/>
      </p:ext>
    </p:extLst>
  </p:cSld>
  <p:clrMapOvr>
    <a:masterClrMapping/>
  </p:clrMapOvr>
</p:sld>
</file>

<file path=ppt/theme/theme1.xml><?xml version="1.0" encoding="utf-8"?>
<a:theme xmlns:a="http://schemas.openxmlformats.org/drawingml/2006/main" name="Benutzerdefiniertes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b2d10406-eaae-41c3-88b9-698793e76f51">
      <Terms xmlns="http://schemas.microsoft.com/office/infopath/2007/PartnerControls"/>
    </lcf76f155ced4ddcb4097134ff3c332f>
    <TaxCatchAll xmlns="4813c16e-7537-4e12-aeaa-392e5d7335a1"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3E8815154C13C42A2B4D3323D70F6C2" ma:contentTypeVersion="13" ma:contentTypeDescription="Create a new document." ma:contentTypeScope="" ma:versionID="70040eac86cf2840ab6b28afcddf59cf">
  <xsd:schema xmlns:xsd="http://www.w3.org/2001/XMLSchema" xmlns:xs="http://www.w3.org/2001/XMLSchema" xmlns:p="http://schemas.microsoft.com/office/2006/metadata/properties" xmlns:ns2="b2d10406-eaae-41c3-88b9-698793e76f51" xmlns:ns3="4813c16e-7537-4e12-aeaa-392e5d7335a1" targetNamespace="http://schemas.microsoft.com/office/2006/metadata/properties" ma:root="true" ma:fieldsID="27a69ddbad0cdef9f44926179fad333d" ns2:_="" ns3:_="">
    <xsd:import namespace="b2d10406-eaae-41c3-88b9-698793e76f51"/>
    <xsd:import namespace="4813c16e-7537-4e12-aeaa-392e5d7335a1"/>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ServiceBillingMetadata"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2d10406-eaae-41c3-88b9-698793e76f5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1bc49ad8-0d76-4442-b3ec-dfaba3082bc1"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BillingMetadata" ma:index="19" nillable="true" ma:displayName="MediaServiceBillingMetadata" ma:hidden="true" ma:internalName="MediaServiceBillingMetadata" ma:readOnly="true">
      <xsd:simpleType>
        <xsd:restriction base="dms:Note"/>
      </xsd:simpleType>
    </xsd:element>
    <xsd:element name="MediaLengthInSeconds" ma:index="20"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4813c16e-7537-4e12-aeaa-392e5d7335a1"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f0e58f48-bdd5-45ad-aecc-91b85314a1e7}" ma:internalName="TaxCatchAll" ma:showField="CatchAllData" ma:web="4813c16e-7537-4e12-aeaa-392e5d7335a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B1F0389-DCC4-4552-AF62-62FC06389D97}">
  <ds:schemaRefs>
    <ds:schemaRef ds:uri="http://purl.org/dc/terms/"/>
    <ds:schemaRef ds:uri="http://schemas.microsoft.com/office/2006/documentManagement/type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metadata/properties"/>
    <ds:schemaRef ds:uri="http://schemas.microsoft.com/sharepoint/v3"/>
    <ds:schemaRef ds:uri="926ccd4c-651f-4ccc-af87-3950eef9fdad"/>
    <ds:schemaRef ds:uri="dd18740c-b141-4d05-9751-e9f3dcf7e76f"/>
    <ds:schemaRef ds:uri="http://www.w3.org/XML/1998/namespace"/>
    <ds:schemaRef ds:uri="6198184d-d2c8-499d-9d12-552a8ace3336"/>
    <ds:schemaRef ds:uri="931b810c-e1bd-460f-9377-b918a6c9e4ac"/>
  </ds:schemaRefs>
</ds:datastoreItem>
</file>

<file path=customXml/itemProps2.xml><?xml version="1.0" encoding="utf-8"?>
<ds:datastoreItem xmlns:ds="http://schemas.openxmlformats.org/officeDocument/2006/customXml" ds:itemID="{5832AE56-8909-4D0D-92DF-D751B7615ABE}"/>
</file>

<file path=customXml/itemProps3.xml><?xml version="1.0" encoding="utf-8"?>
<ds:datastoreItem xmlns:ds="http://schemas.openxmlformats.org/officeDocument/2006/customXml" ds:itemID="{C05CF6B6-F600-4DF9-A534-F9E4E16E99A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6072</Words>
  <Application>Microsoft Office PowerPoint</Application>
  <PresentationFormat>Bildschirmpräsentation (4:3)</PresentationFormat>
  <Paragraphs>1053</Paragraphs>
  <Slides>111</Slides>
  <Notes>85</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111</vt:i4>
      </vt:variant>
    </vt:vector>
  </HeadingPairs>
  <TitlesOfParts>
    <vt:vector size="117" baseType="lpstr">
      <vt:lpstr>Arial</vt:lpstr>
      <vt:lpstr>Calibri</vt:lpstr>
      <vt:lpstr>Symbol</vt:lpstr>
      <vt:lpstr>Times New Roman</vt:lpstr>
      <vt:lpstr>Verdana</vt:lpstr>
      <vt:lpstr>Benutzerdefiniertes Design</vt:lpstr>
      <vt:lpstr>Biodiversität und Landschaft fördern</vt:lpstr>
      <vt:lpstr>Zielorientiert Biodiversität und Landschaft fördern</vt:lpstr>
      <vt:lpstr>Zielorientiert Biodiversität und Landschaft fördern</vt:lpstr>
      <vt:lpstr>Zielorientiert Biodiversität und Landschaft fördern</vt:lpstr>
      <vt:lpstr>Zielorientiert Biodiversität und Landschaft fördern</vt:lpstr>
      <vt:lpstr>Zielorientiert Biodiversität und Landschaft fördern</vt:lpstr>
      <vt:lpstr>Zielorientiert Biodiversität und Landschaft fördern</vt:lpstr>
      <vt:lpstr>Zielorientiert Biodiversität und Landschaft fördern</vt:lpstr>
      <vt:lpstr>Zielorientiert Biodiversität und Landschaft fördern</vt:lpstr>
      <vt:lpstr>Zielorientiert Biodiversität und Landschaft fördern</vt:lpstr>
      <vt:lpstr>Zielorientiert Biodiversität und Landschaft fördern</vt:lpstr>
      <vt:lpstr>Zielorientiert Biodiversität und Landschaft fördern</vt:lpstr>
      <vt:lpstr>Zielorientiert Biodiversität und Landschaft fördern</vt:lpstr>
      <vt:lpstr>Lebensraumziel, Qualitätsziel und genetische Vielfalt</vt:lpstr>
      <vt:lpstr>Zielorientiert Biodiversität und Landschaft fördern</vt:lpstr>
      <vt:lpstr>Zielorientiert Biodiversität und Landschaft fördern</vt:lpstr>
      <vt:lpstr>Zielorientiert Biodiversität und Landschaft fördern</vt:lpstr>
      <vt:lpstr>Zielorientiert Biodiversität und Landschaft fördern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Impressum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Weidmann Gilles</dc:creator>
  <cp:lastModifiedBy>Zurbrügg Corinne</cp:lastModifiedBy>
  <cp:revision>777</cp:revision>
  <cp:lastPrinted>2018-11-05T09:27:14Z</cp:lastPrinted>
  <dcterms:created xsi:type="dcterms:W3CDTF">2017-09-25T14:16:51Z</dcterms:created>
  <dcterms:modified xsi:type="dcterms:W3CDTF">2026-05-28T12:42:26Z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0x01010073E8815154C13C42A2B4D3323D70F6C2</vt:lpwstr>
  </property>
  <property fmtid="{D5CDD505-2E9C-101B-9397-08002B2CF9AE}" pid="3" name="MediaServiceImageTags">
    <vt:lpwstr/>
  </property>
</Properties>
</file>