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15"/>
  </p:notesMasterIdLst>
  <p:sldIdLst>
    <p:sldId id="294" r:id="rId5"/>
    <p:sldId id="497" r:id="rId6"/>
    <p:sldId id="505" r:id="rId7"/>
    <p:sldId id="500" r:id="rId8"/>
    <p:sldId id="501" r:id="rId9"/>
    <p:sldId id="502" r:id="rId10"/>
    <p:sldId id="504" r:id="rId11"/>
    <p:sldId id="506" r:id="rId12"/>
    <p:sldId id="499" r:id="rId13"/>
    <p:sldId id="339" r:id="rId14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  <p:cmAuthor id="4" name="Chevillat Veronique" initials="CV" lastIdx="9" clrIdx="4">
    <p:extLst>
      <p:ext uri="{19B8F6BF-5375-455C-9EA6-DF929625EA0E}">
        <p15:presenceInfo xmlns:p15="http://schemas.microsoft.com/office/powerpoint/2012/main" userId="S-1-5-21-1635401191-1135830115-316617838-38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99CC00"/>
    <a:srgbClr val="FF0000"/>
    <a:srgbClr val="FFFFFF"/>
    <a:srgbClr val="FFCCCC"/>
    <a:srgbClr val="FCFF7D"/>
    <a:srgbClr val="FE5F44"/>
    <a:srgbClr val="FBE5D6"/>
    <a:srgbClr val="CCFFFF"/>
    <a:srgbClr val="FDDC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BE49A6-F0CF-427B-A91D-67235481CB1F}" v="15" dt="2026-05-28T12:55:35.303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0" autoAdjust="0"/>
    <p:restoredTop sz="93979" autoAdjust="0"/>
  </p:normalViewPr>
  <p:slideViewPr>
    <p:cSldViewPr>
      <p:cViewPr varScale="1">
        <p:scale>
          <a:sx n="119" d="100"/>
          <a:sy n="119" d="100"/>
        </p:scale>
        <p:origin x="56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addSld delSld modSld">
      <pc:chgData name="Zurbrügg Corinne" userId="9bf00a35-daaf-4b5d-a00c-eae22b493c7e" providerId="ADAL" clId="{F896CB6E-1FF8-4F8E-BB38-22186265DB2A}" dt="2026-05-28T12:55:25.529" v="17" actId="47"/>
      <pc:docMkLst>
        <pc:docMk/>
      </pc:docMkLst>
      <pc:sldChg chg="add">
        <pc:chgData name="Zurbrügg Corinne" userId="9bf00a35-daaf-4b5d-a00c-eae22b493c7e" providerId="ADAL" clId="{F896CB6E-1FF8-4F8E-BB38-22186265DB2A}" dt="2026-05-28T12:55:06.971" v="16"/>
        <pc:sldMkLst>
          <pc:docMk/>
          <pc:sldMk cId="266204402" sldId="339"/>
        </pc:sldMkLst>
      </pc:sldChg>
      <pc:sldChg chg="addSp modSp mod">
        <pc:chgData name="Zurbrügg Corinne" userId="9bf00a35-daaf-4b5d-a00c-eae22b493c7e" providerId="ADAL" clId="{F896CB6E-1FF8-4F8E-BB38-22186265DB2A}" dt="2026-05-28T12:50:57.093" v="7" actId="207"/>
        <pc:sldMkLst>
          <pc:docMk/>
          <pc:sldMk cId="3830407980" sldId="497"/>
        </pc:sldMkLst>
        <pc:spChg chg="add mod">
          <ac:chgData name="Zurbrügg Corinne" userId="9bf00a35-daaf-4b5d-a00c-eae22b493c7e" providerId="ADAL" clId="{F896CB6E-1FF8-4F8E-BB38-22186265DB2A}" dt="2026-05-28T12:47:30.484" v="1"/>
          <ac:spMkLst>
            <pc:docMk/>
            <pc:sldMk cId="3830407980" sldId="497"/>
            <ac:spMk id="2" creationId="{56C4A6F2-130F-BBD5-92A0-785E7B8DF54B}"/>
          </ac:spMkLst>
        </pc:spChg>
        <pc:spChg chg="add mod">
          <ac:chgData name="Zurbrügg Corinne" userId="9bf00a35-daaf-4b5d-a00c-eae22b493c7e" providerId="ADAL" clId="{F896CB6E-1FF8-4F8E-BB38-22186265DB2A}" dt="2026-05-28T12:50:57.093" v="7" actId="207"/>
          <ac:spMkLst>
            <pc:docMk/>
            <pc:sldMk cId="3830407980" sldId="497"/>
            <ac:spMk id="5" creationId="{4ABF9D93-95ED-1559-C9ED-7832F438FB80}"/>
          </ac:spMkLst>
        </pc:spChg>
      </pc:sldChg>
      <pc:sldChg chg="addSp modSp">
        <pc:chgData name="Zurbrügg Corinne" userId="9bf00a35-daaf-4b5d-a00c-eae22b493c7e" providerId="ADAL" clId="{F896CB6E-1FF8-4F8E-BB38-22186265DB2A}" dt="2026-05-28T12:54:42.520" v="15"/>
        <pc:sldMkLst>
          <pc:docMk/>
          <pc:sldMk cId="3074385904" sldId="499"/>
        </pc:sldMkLst>
        <pc:spChg chg="add mod">
          <ac:chgData name="Zurbrügg Corinne" userId="9bf00a35-daaf-4b5d-a00c-eae22b493c7e" providerId="ADAL" clId="{F896CB6E-1FF8-4F8E-BB38-22186265DB2A}" dt="2026-05-28T12:54:36.351" v="14"/>
          <ac:spMkLst>
            <pc:docMk/>
            <pc:sldMk cId="3074385904" sldId="499"/>
            <ac:spMk id="4" creationId="{676DE2F7-1A1E-8DA1-142E-52C11CEE69BC}"/>
          </ac:spMkLst>
        </pc:spChg>
        <pc:spChg chg="add mod">
          <ac:chgData name="Zurbrügg Corinne" userId="9bf00a35-daaf-4b5d-a00c-eae22b493c7e" providerId="ADAL" clId="{F896CB6E-1FF8-4F8E-BB38-22186265DB2A}" dt="2026-05-28T12:54:42.520" v="15"/>
          <ac:spMkLst>
            <pc:docMk/>
            <pc:sldMk cId="3074385904" sldId="499"/>
            <ac:spMk id="7" creationId="{7C3F8DDB-740C-AF60-4EE6-D683384AE467}"/>
          </ac:spMkLst>
        </pc:spChg>
      </pc:sldChg>
      <pc:sldChg chg="addSp modSp">
        <pc:chgData name="Zurbrügg Corinne" userId="9bf00a35-daaf-4b5d-a00c-eae22b493c7e" providerId="ADAL" clId="{F896CB6E-1FF8-4F8E-BB38-22186265DB2A}" dt="2026-05-28T12:54:00.926" v="9"/>
        <pc:sldMkLst>
          <pc:docMk/>
          <pc:sldMk cId="1910848961" sldId="500"/>
        </pc:sldMkLst>
        <pc:spChg chg="add mod">
          <ac:chgData name="Zurbrügg Corinne" userId="9bf00a35-daaf-4b5d-a00c-eae22b493c7e" providerId="ADAL" clId="{F896CB6E-1FF8-4F8E-BB38-22186265DB2A}" dt="2026-05-28T12:54:00.926" v="9"/>
          <ac:spMkLst>
            <pc:docMk/>
            <pc:sldMk cId="1910848961" sldId="500"/>
            <ac:spMk id="4" creationId="{1AD9684F-09D1-4EC0-AF8B-8ABB96DCEB8A}"/>
          </ac:spMkLst>
        </pc:spChg>
      </pc:sldChg>
      <pc:sldChg chg="addSp modSp">
        <pc:chgData name="Zurbrügg Corinne" userId="9bf00a35-daaf-4b5d-a00c-eae22b493c7e" providerId="ADAL" clId="{F896CB6E-1FF8-4F8E-BB38-22186265DB2A}" dt="2026-05-28T12:54:06.705" v="10"/>
        <pc:sldMkLst>
          <pc:docMk/>
          <pc:sldMk cId="2395002651" sldId="501"/>
        </pc:sldMkLst>
        <pc:spChg chg="add mod">
          <ac:chgData name="Zurbrügg Corinne" userId="9bf00a35-daaf-4b5d-a00c-eae22b493c7e" providerId="ADAL" clId="{F896CB6E-1FF8-4F8E-BB38-22186265DB2A}" dt="2026-05-28T12:54:06.705" v="10"/>
          <ac:spMkLst>
            <pc:docMk/>
            <pc:sldMk cId="2395002651" sldId="501"/>
            <ac:spMk id="4" creationId="{32DB7E01-5DBD-0336-5AE6-AE9CE3781663}"/>
          </ac:spMkLst>
        </pc:spChg>
      </pc:sldChg>
      <pc:sldChg chg="addSp modSp">
        <pc:chgData name="Zurbrügg Corinne" userId="9bf00a35-daaf-4b5d-a00c-eae22b493c7e" providerId="ADAL" clId="{F896CB6E-1FF8-4F8E-BB38-22186265DB2A}" dt="2026-05-28T12:54:15.272" v="11"/>
        <pc:sldMkLst>
          <pc:docMk/>
          <pc:sldMk cId="194911554" sldId="502"/>
        </pc:sldMkLst>
        <pc:spChg chg="add mod">
          <ac:chgData name="Zurbrügg Corinne" userId="9bf00a35-daaf-4b5d-a00c-eae22b493c7e" providerId="ADAL" clId="{F896CB6E-1FF8-4F8E-BB38-22186265DB2A}" dt="2026-05-28T12:54:15.272" v="11"/>
          <ac:spMkLst>
            <pc:docMk/>
            <pc:sldMk cId="194911554" sldId="502"/>
            <ac:spMk id="4" creationId="{B5E3E7F9-D990-E26B-3BDC-229211DB74A1}"/>
          </ac:spMkLst>
        </pc:spChg>
      </pc:sldChg>
      <pc:sldChg chg="addSp modSp">
        <pc:chgData name="Zurbrügg Corinne" userId="9bf00a35-daaf-4b5d-a00c-eae22b493c7e" providerId="ADAL" clId="{F896CB6E-1FF8-4F8E-BB38-22186265DB2A}" dt="2026-05-28T12:54:25.091" v="12"/>
        <pc:sldMkLst>
          <pc:docMk/>
          <pc:sldMk cId="2062627501" sldId="504"/>
        </pc:sldMkLst>
        <pc:spChg chg="add mod">
          <ac:chgData name="Zurbrügg Corinne" userId="9bf00a35-daaf-4b5d-a00c-eae22b493c7e" providerId="ADAL" clId="{F896CB6E-1FF8-4F8E-BB38-22186265DB2A}" dt="2026-05-28T12:54:25.091" v="12"/>
          <ac:spMkLst>
            <pc:docMk/>
            <pc:sldMk cId="2062627501" sldId="504"/>
            <ac:spMk id="4" creationId="{3B8D5475-D108-BA72-90BB-CD0E03041881}"/>
          </ac:spMkLst>
        </pc:spChg>
      </pc:sldChg>
      <pc:sldChg chg="addSp modSp">
        <pc:chgData name="Zurbrügg Corinne" userId="9bf00a35-daaf-4b5d-a00c-eae22b493c7e" providerId="ADAL" clId="{F896CB6E-1FF8-4F8E-BB38-22186265DB2A}" dt="2026-05-28T12:53:56.904" v="8"/>
        <pc:sldMkLst>
          <pc:docMk/>
          <pc:sldMk cId="1112543194" sldId="505"/>
        </pc:sldMkLst>
        <pc:spChg chg="add mod">
          <ac:chgData name="Zurbrügg Corinne" userId="9bf00a35-daaf-4b5d-a00c-eae22b493c7e" providerId="ADAL" clId="{F896CB6E-1FF8-4F8E-BB38-22186265DB2A}" dt="2026-05-28T12:53:56.904" v="8"/>
          <ac:spMkLst>
            <pc:docMk/>
            <pc:sldMk cId="1112543194" sldId="505"/>
            <ac:spMk id="4" creationId="{BAACB92D-7163-0536-D2EA-29CEE50494EA}"/>
          </ac:spMkLst>
        </pc:spChg>
      </pc:sldChg>
      <pc:sldChg chg="addSp modSp">
        <pc:chgData name="Zurbrügg Corinne" userId="9bf00a35-daaf-4b5d-a00c-eae22b493c7e" providerId="ADAL" clId="{F896CB6E-1FF8-4F8E-BB38-22186265DB2A}" dt="2026-05-28T12:54:29.292" v="13"/>
        <pc:sldMkLst>
          <pc:docMk/>
          <pc:sldMk cId="3783572541" sldId="506"/>
        </pc:sldMkLst>
        <pc:spChg chg="add mod">
          <ac:chgData name="Zurbrügg Corinne" userId="9bf00a35-daaf-4b5d-a00c-eae22b493c7e" providerId="ADAL" clId="{F896CB6E-1FF8-4F8E-BB38-22186265DB2A}" dt="2026-05-28T12:54:29.292" v="13"/>
          <ac:spMkLst>
            <pc:docMk/>
            <pc:sldMk cId="3783572541" sldId="506"/>
            <ac:spMk id="4" creationId="{D013D8D1-5376-EAA4-1400-3A7107932A62}"/>
          </ac:spMkLst>
        </pc:spChg>
      </pc:sldChg>
      <pc:sldChg chg="add del">
        <pc:chgData name="Zurbrügg Corinne" userId="9bf00a35-daaf-4b5d-a00c-eae22b493c7e" providerId="ADAL" clId="{F896CB6E-1FF8-4F8E-BB38-22186265DB2A}" dt="2026-05-28T12:55:25.529" v="17" actId="47"/>
        <pc:sldMkLst>
          <pc:docMk/>
          <pc:sldMk cId="2027550649" sldId="50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28.05.2026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sl.ch/de/landschaft/landschaftsentwicklung-und-monitoring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Biodiversität und Landwirtschaft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Zustand und Wandel der Landschaft in der Schweiz</a:t>
            </a:r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draußen, Gras, Himmel, Fichte enthält.&#10;&#10;Automatisch generierte Beschreibung">
            <a:extLst>
              <a:ext uri="{FF2B5EF4-FFF2-40B4-BE49-F238E27FC236}">
                <a16:creationId xmlns:a16="http://schemas.microsoft.com/office/drawing/2014/main" id="{7F461C77-C747-40C7-B773-F792D6995B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650" y="1415649"/>
            <a:ext cx="3852000" cy="4500000"/>
          </a:xfrm>
          <a:prstGeom prst="rect">
            <a:avLst/>
          </a:prstGeom>
          <a:noFill/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F7E58B2C-536E-4EA6-86A8-AC49BD044F7A}"/>
              </a:ext>
            </a:extLst>
          </p:cNvPr>
          <p:cNvSpPr/>
          <p:nvPr/>
        </p:nvSpPr>
        <p:spPr>
          <a:xfrm>
            <a:off x="4685056" y="4293095"/>
            <a:ext cx="3852000" cy="16225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</a:pP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Umfasst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ländliche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und </a:t>
            </a: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städtische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Gebiet</a:t>
            </a:r>
            <a:endParaRPr lang="en-US" sz="2200" dirty="0">
              <a:latin typeface="Arial" panose="020B0604020202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EAC4F0F-FE39-4398-8538-AA482FCFB495}"/>
              </a:ext>
            </a:extLst>
          </p:cNvPr>
          <p:cNvSpPr txBox="1"/>
          <p:nvPr/>
        </p:nvSpPr>
        <p:spPr>
          <a:xfrm>
            <a:off x="4685056" y="1415648"/>
            <a:ext cx="3852000" cy="266142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10000"/>
              </a:lnSpc>
              <a:buClr>
                <a:schemeClr val="accent1">
                  <a:lumMod val="75000"/>
                </a:schemeClr>
              </a:buClr>
            </a:pP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Landschaft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10000"/>
              </a:lnSpc>
              <a:buClr>
                <a:schemeClr val="accent1">
                  <a:lumMod val="75000"/>
                </a:schemeClr>
              </a:buClr>
            </a:pP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= </a:t>
            </a:r>
          </a:p>
          <a:p>
            <a:pPr algn="ctr">
              <a:lnSpc>
                <a:spcPct val="110000"/>
              </a:lnSpc>
              <a:buClr>
                <a:schemeClr val="accent1">
                  <a:lumMod val="75000"/>
                </a:schemeClr>
              </a:buClr>
            </a:pP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physische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Umgebung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10000"/>
              </a:lnSpc>
              <a:buClr>
                <a:schemeClr val="accent1">
                  <a:lumMod val="75000"/>
                </a:schemeClr>
              </a:buClr>
            </a:pP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+ </a:t>
            </a:r>
          </a:p>
          <a:p>
            <a:pPr algn="ctr">
              <a:lnSpc>
                <a:spcPct val="110000"/>
              </a:lnSpc>
              <a:buClr>
                <a:schemeClr val="accent1">
                  <a:lumMod val="75000"/>
                </a:schemeClr>
              </a:buClr>
            </a:pP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menschliche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Wahrnehmung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und </a:t>
            </a: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Erfahrung</a:t>
            </a:r>
            <a:endParaRPr lang="en-US" sz="2200" dirty="0">
              <a:latin typeface="Arial" panose="020B0604020202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58DE63B-1949-475E-82BE-57CF18437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CH" b="1" dirty="0"/>
              <a:t>Landschaft: Definition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4ABF9D93-95ED-1559-C9ED-7832F438FB80}"/>
              </a:ext>
            </a:extLst>
          </p:cNvPr>
          <p:cNvSpPr txBox="1">
            <a:spLocks/>
          </p:cNvSpPr>
          <p:nvPr/>
        </p:nvSpPr>
        <p:spPr>
          <a:xfrm>
            <a:off x="5429250" y="6400980"/>
            <a:ext cx="3086100" cy="36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200" dirty="0">
                <a:solidFill>
                  <a:schemeClr val="bg1">
                    <a:lumMod val="65000"/>
                  </a:schemeClr>
                </a:solidFill>
              </a:rPr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830407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319CBA7-FD2E-44BC-8056-6D18880910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Ständiger Wandel durch:</a:t>
            </a:r>
          </a:p>
          <a:p>
            <a:pPr lvl="1"/>
            <a:r>
              <a:rPr lang="de-CH" sz="2200" dirty="0"/>
              <a:t>Natürliche Prozesse</a:t>
            </a:r>
          </a:p>
          <a:p>
            <a:pPr lvl="1"/>
            <a:r>
              <a:rPr lang="de-CH" sz="2200" dirty="0"/>
              <a:t>Menschliche Nutzung und Eingriffe</a:t>
            </a:r>
          </a:p>
          <a:p>
            <a:pPr lvl="1"/>
            <a:r>
              <a:rPr lang="de-CH" sz="2200" dirty="0"/>
              <a:t>Klimawandel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256DCE3-9C4F-46E2-8D7D-0443F8C01B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>
            <a:fillRect/>
          </a:stretch>
        </p:blipFill>
        <p:spPr>
          <a:xfrm>
            <a:off x="4648200" y="1399144"/>
            <a:ext cx="3867150" cy="4680000"/>
          </a:xfrm>
          <a:prstGeom prst="rect">
            <a:avLst/>
          </a:prstGeom>
          <a:noFill/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058DE63B-1949-475E-82BE-57CF18437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 anchor="ctr">
            <a:normAutofit/>
          </a:bodyPr>
          <a:lstStyle/>
          <a:p>
            <a:r>
              <a:rPr lang="de-CH" b="1" dirty="0"/>
              <a:t>Landschaft im stetigen Wandel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BAACB92D-7163-0536-D2EA-29CEE50494EA}"/>
              </a:ext>
            </a:extLst>
          </p:cNvPr>
          <p:cNvSpPr txBox="1">
            <a:spLocks/>
          </p:cNvSpPr>
          <p:nvPr/>
        </p:nvSpPr>
        <p:spPr>
          <a:xfrm>
            <a:off x="5429250" y="6400980"/>
            <a:ext cx="3086100" cy="36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200" dirty="0">
                <a:solidFill>
                  <a:schemeClr val="bg1">
                    <a:lumMod val="65000"/>
                  </a:schemeClr>
                </a:solidFill>
              </a:rPr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112543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108D56E-A7A1-48FB-A7B7-AE5A8F3A4D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de-CH" dirty="0"/>
              <a:t> Erfasst und untersucht Seit 2007 diesen Wandel wissenschaftlich.</a:t>
            </a:r>
          </a:p>
          <a:p>
            <a:r>
              <a:rPr lang="de-CH" b="1" dirty="0"/>
              <a:t>Physische Landschaftsveränderung:</a:t>
            </a:r>
            <a:endParaRPr lang="de-CH" dirty="0"/>
          </a:p>
          <a:p>
            <a:pPr lvl="2"/>
            <a:r>
              <a:rPr lang="de-CH" dirty="0"/>
              <a:t>Arealstatistik des BFS (Bundesamt für Statistik)</a:t>
            </a:r>
          </a:p>
          <a:p>
            <a:pPr lvl="2"/>
            <a:r>
              <a:rPr lang="de-CH" dirty="0"/>
              <a:t>Daten von swisstopo (Bundesamt für Landestopografie)</a:t>
            </a:r>
          </a:p>
          <a:p>
            <a:pPr lvl="2"/>
            <a:r>
              <a:rPr lang="de-CH" dirty="0"/>
              <a:t>Satellitenbilder</a:t>
            </a:r>
          </a:p>
          <a:p>
            <a:r>
              <a:rPr lang="de-CH" b="1" dirty="0"/>
              <a:t>Wahrnehmung der Landschaft durch die Bevölkerung:</a:t>
            </a:r>
            <a:endParaRPr lang="de-CH" dirty="0"/>
          </a:p>
          <a:p>
            <a:pPr lvl="2"/>
            <a:r>
              <a:rPr lang="de-CH" dirty="0"/>
              <a:t>Repräsentative Bevölkerungsumfrage.</a:t>
            </a:r>
          </a:p>
          <a:p>
            <a:pPr lvl="2"/>
            <a:r>
              <a:rPr lang="de-CH" dirty="0"/>
              <a:t>Durchgeführt von WSL und BAFU.</a:t>
            </a:r>
          </a:p>
          <a:p>
            <a:pPr lvl="2"/>
            <a:r>
              <a:rPr lang="de-CH" dirty="0"/>
              <a:t>Erste Erhebung: 2011, zweite Erhebung: 2020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26E85FF-1F86-4A28-8543-BB61C3CD5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Das Programm LABES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1AD9684F-09D1-4EC0-AF8B-8ABB96DCEB8A}"/>
              </a:ext>
            </a:extLst>
          </p:cNvPr>
          <p:cNvSpPr txBox="1">
            <a:spLocks/>
          </p:cNvSpPr>
          <p:nvPr/>
        </p:nvSpPr>
        <p:spPr>
          <a:xfrm>
            <a:off x="5429250" y="6400980"/>
            <a:ext cx="3086100" cy="36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200" dirty="0">
                <a:solidFill>
                  <a:schemeClr val="bg1">
                    <a:lumMod val="65000"/>
                  </a:schemeClr>
                </a:solidFill>
              </a:rPr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910848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E5E72A8-1E23-4608-A43B-BD67F5E8F2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dirty="0"/>
              <a:t>Siedlungsfläche wächst, Verkehrsnetz dehnt sich aus.</a:t>
            </a:r>
          </a:p>
          <a:p>
            <a:r>
              <a:rPr lang="de-CH" dirty="0"/>
              <a:t>Zersiedelung und Zerschneidung der Landschaft nimmt zu.</a:t>
            </a:r>
          </a:p>
          <a:p>
            <a:r>
              <a:rPr lang="de-CH" dirty="0"/>
              <a:t>Siedlungen und Infrastrukturen dehnen sich im Flachland auf Kosten des Kulturlands aus.</a:t>
            </a:r>
          </a:p>
          <a:p>
            <a:r>
              <a:rPr lang="de-CH" dirty="0"/>
              <a:t>Vielfalt landwirtschaftlicher Nutzungen wächst.</a:t>
            </a:r>
          </a:p>
          <a:p>
            <a:r>
              <a:rPr lang="de-CH" dirty="0"/>
              <a:t>Anteil der Biodiversitätsförderflächen steigt, verfehlt aber  die Umweltziele.</a:t>
            </a:r>
          </a:p>
          <a:p>
            <a:r>
              <a:rPr lang="de-CH" dirty="0"/>
              <a:t>Im Berggebiet dehnen sich Wälder auf Alpweiden und Wiesen aus.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5E356DB-73E5-43F3-A3BA-8D7DA1D4D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Die physische Landschaft im Wandel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32DB7E01-5DBD-0336-5AE6-AE9CE3781663}"/>
              </a:ext>
            </a:extLst>
          </p:cNvPr>
          <p:cNvSpPr txBox="1">
            <a:spLocks/>
          </p:cNvSpPr>
          <p:nvPr/>
        </p:nvSpPr>
        <p:spPr>
          <a:xfrm>
            <a:off x="5429250" y="6400980"/>
            <a:ext cx="3086100" cy="36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200" dirty="0">
                <a:solidFill>
                  <a:schemeClr val="bg1">
                    <a:lumMod val="65000"/>
                  </a:schemeClr>
                </a:solidFill>
              </a:rPr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395002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6CD28AD-95AA-4497-983C-CF2A3271F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b="1" dirty="0"/>
              <a:t>Wahrgenommene Veränderungen (2011 </a:t>
            </a:r>
            <a:r>
              <a:rPr lang="de-CH" b="1" dirty="0" err="1"/>
              <a:t>vs</a:t>
            </a:r>
            <a:r>
              <a:rPr lang="de-CH" b="1" dirty="0"/>
              <a:t> 2020):</a:t>
            </a:r>
            <a:endParaRPr lang="de-CH" dirty="0"/>
          </a:p>
          <a:p>
            <a:r>
              <a:rPr lang="de-CH" dirty="0"/>
              <a:t>Veränderungen fallen vor allem bei </a:t>
            </a:r>
            <a:r>
              <a:rPr lang="de-CH" b="1" dirty="0"/>
              <a:t>Siedlungen</a:t>
            </a:r>
            <a:r>
              <a:rPr lang="de-CH" dirty="0"/>
              <a:t> auf.</a:t>
            </a:r>
          </a:p>
          <a:p>
            <a:r>
              <a:rPr lang="de-CH" dirty="0"/>
              <a:t>Wandel wird überwiegend </a:t>
            </a:r>
            <a:r>
              <a:rPr lang="de-CH" b="1" dirty="0"/>
              <a:t>kritisch</a:t>
            </a:r>
            <a:r>
              <a:rPr lang="de-CH" dirty="0"/>
              <a:t> beurteilt.</a:t>
            </a:r>
          </a:p>
          <a:p>
            <a:r>
              <a:rPr lang="de-CH" b="1" dirty="0"/>
              <a:t>Städtische/dicht besiedelte Agglomerationen:</a:t>
            </a:r>
            <a:r>
              <a:rPr lang="de-CH" dirty="0"/>
              <a:t> Mehr wahrgenommene Veränderungen als in ländlichen Gemeinden.</a:t>
            </a:r>
          </a:p>
          <a:p>
            <a:r>
              <a:rPr lang="de-CH" b="1" dirty="0"/>
              <a:t>Fluss- und Bachrenaturierung:</a:t>
            </a:r>
            <a:r>
              <a:rPr lang="de-CH" dirty="0"/>
              <a:t> Wird von grossem Teil der Bevölkerung wahrgenommen und durchwegs </a:t>
            </a:r>
            <a:r>
              <a:rPr lang="de-CH" b="1" dirty="0"/>
              <a:t>positiv</a:t>
            </a:r>
            <a:r>
              <a:rPr lang="de-CH" dirty="0"/>
              <a:t> beurteilt.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949B2D7-A225-4CAD-992F-A8C664E05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Wie die Bevölkerung den Wandel erlebt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B5E3E7F9-D990-E26B-3BDC-229211DB74A1}"/>
              </a:ext>
            </a:extLst>
          </p:cNvPr>
          <p:cNvSpPr txBox="1">
            <a:spLocks/>
          </p:cNvSpPr>
          <p:nvPr/>
        </p:nvSpPr>
        <p:spPr>
          <a:xfrm>
            <a:off x="5429250" y="6400980"/>
            <a:ext cx="3086100" cy="36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200" dirty="0">
                <a:solidFill>
                  <a:schemeClr val="bg1">
                    <a:lumMod val="65000"/>
                  </a:schemeClr>
                </a:solidFill>
              </a:rPr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94911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9BCAC4E-D58A-4682-9D09-75BF32573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de-CH" sz="2000" b="1" dirty="0"/>
              <a:t>Abgleich mit Zielen:</a:t>
            </a:r>
            <a:endParaRPr lang="de-CH" sz="2000" dirty="0"/>
          </a:p>
          <a:p>
            <a:pPr lvl="1"/>
            <a:r>
              <a:rPr lang="de-CH" dirty="0"/>
              <a:t>Vergleich der Veränderungen mit gesetzlichen Vorgaben und Zielen des </a:t>
            </a:r>
            <a:r>
              <a:rPr lang="de-CH" b="1" dirty="0"/>
              <a:t>Landschaftskonzepts Schweiz </a:t>
            </a:r>
            <a:r>
              <a:rPr lang="de-CH" dirty="0"/>
              <a:t>(LKS).</a:t>
            </a:r>
          </a:p>
          <a:p>
            <a:pPr lvl="1"/>
            <a:r>
              <a:rPr lang="de-CH" dirty="0"/>
              <a:t>Entwicklung geht nicht überall in die gewünschte Richtung, trotz Teilerfolgen (z.B. langsameres Siedlungswachstum, Gewässerrenaturierung).</a:t>
            </a:r>
          </a:p>
          <a:p>
            <a:r>
              <a:rPr lang="de-CH" sz="2000" b="1" dirty="0"/>
              <a:t>Positive Entwicklungen:</a:t>
            </a:r>
            <a:endParaRPr lang="de-CH" sz="2000" dirty="0"/>
          </a:p>
          <a:p>
            <a:pPr lvl="1"/>
            <a:r>
              <a:rPr lang="de-CH" b="1" dirty="0"/>
              <a:t>Gewässer:</a:t>
            </a:r>
            <a:r>
              <a:rPr lang="de-CH" dirty="0"/>
              <a:t> Situation dank Renaturierungen positiv für die Landschaft.</a:t>
            </a:r>
          </a:p>
          <a:p>
            <a:endParaRPr lang="de-CH" sz="20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4E7E57D-6BC1-4E6F-A10D-75B50020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Lücken zwischen Zustand und Qualitätszielen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3B8D5475-D108-BA72-90BB-CD0E03041881}"/>
              </a:ext>
            </a:extLst>
          </p:cNvPr>
          <p:cNvSpPr txBox="1">
            <a:spLocks/>
          </p:cNvSpPr>
          <p:nvPr/>
        </p:nvSpPr>
        <p:spPr>
          <a:xfrm>
            <a:off x="5429250" y="6400980"/>
            <a:ext cx="3086100" cy="36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200" dirty="0">
                <a:solidFill>
                  <a:schemeClr val="bg1">
                    <a:lumMod val="65000"/>
                  </a:schemeClr>
                </a:solidFill>
              </a:rPr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062627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9BCAC4E-D58A-4682-9D09-75BF32573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80728"/>
            <a:ext cx="7886700" cy="4680000"/>
          </a:xfrm>
        </p:spPr>
        <p:txBody>
          <a:bodyPr>
            <a:noAutofit/>
          </a:bodyPr>
          <a:lstStyle/>
          <a:p>
            <a:r>
              <a:rPr lang="de-CH" sz="2000" b="1" dirty="0"/>
              <a:t>Siedlungs- und Infrastrukturwachstum:</a:t>
            </a:r>
            <a:r>
              <a:rPr lang="de-CH" sz="2000" dirty="0"/>
              <a:t> Noch nicht ausreichend konzentriert und gebündelt.</a:t>
            </a:r>
          </a:p>
          <a:p>
            <a:r>
              <a:rPr lang="de-CH" sz="2000" b="1" dirty="0"/>
              <a:t>Verdichtung:</a:t>
            </a:r>
            <a:r>
              <a:rPr lang="de-CH" sz="2000" dirty="0"/>
              <a:t> Führt oft zu Verlust von Grünflächen und fortschreitender Bodenversiegelung.</a:t>
            </a:r>
          </a:p>
          <a:p>
            <a:r>
              <a:rPr lang="de-CH" sz="2000" b="1" dirty="0"/>
              <a:t>Grünflächenqualität:</a:t>
            </a:r>
            <a:r>
              <a:rPr lang="de-CH" sz="2000" dirty="0"/>
              <a:t> Bedarf erhöhter Aufmerksamkeit – mehr Natur in Siedlungen ist entscheidend für Biodiversität und Wohlbefinden</a:t>
            </a:r>
          </a:p>
          <a:p>
            <a:r>
              <a:rPr lang="de-CH" sz="2000" b="1" dirty="0"/>
              <a:t>Kulturlandverlust:</a:t>
            </a:r>
            <a:r>
              <a:rPr lang="de-CH" sz="2000" dirty="0"/>
              <a:t> Durch Siedlungswachstum, Waldausdehnung in höheren Lagen und Bauen ausserhalb der Bauzonen gehen Kulturland und Sömmerungsweiden verloren.</a:t>
            </a:r>
          </a:p>
          <a:p>
            <a:r>
              <a:rPr lang="de-CH" sz="2000" b="1" dirty="0"/>
              <a:t>Biodiversität in der Agrarlandschaft:</a:t>
            </a:r>
            <a:r>
              <a:rPr lang="de-CH" sz="2000" dirty="0"/>
              <a:t> Zusätzliche Anstrengungen nötig, z.B. durch Biodiversitätsförderflächen und Landschaftsqualitätsbeiträge.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4E7E57D-6BC1-4E6F-A10D-75B50020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Offene Herausforderungen</a:t>
            </a:r>
            <a:endParaRPr lang="de-CH" dirty="0"/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D013D8D1-5376-EAA4-1400-3A7107932A62}"/>
              </a:ext>
            </a:extLst>
          </p:cNvPr>
          <p:cNvSpPr txBox="1">
            <a:spLocks/>
          </p:cNvSpPr>
          <p:nvPr/>
        </p:nvSpPr>
        <p:spPr>
          <a:xfrm>
            <a:off x="5429250" y="6400980"/>
            <a:ext cx="3086100" cy="36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200" dirty="0">
                <a:solidFill>
                  <a:schemeClr val="bg1">
                    <a:lumMod val="65000"/>
                  </a:schemeClr>
                </a:solidFill>
              </a:rPr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783572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39E9791-C1C2-4603-B3CD-32ECE7A019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7111702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sz="2400" dirty="0"/>
              <a:t>Qualitätsorientierte Gestaltung des Landschaftswandels bleibt eine anspruchsvolle Aufgabe !</a:t>
            </a:r>
          </a:p>
          <a:p>
            <a:endParaRPr lang="de-CH" dirty="0"/>
          </a:p>
        </p:txBody>
      </p:sp>
      <p:pic>
        <p:nvPicPr>
          <p:cNvPr id="5" name="Grafik 4" descr="Ein Bild, das draußen, Gras, Wolke, Baum enthält.&#10;&#10;Automatisch generierte Beschreibung">
            <a:extLst>
              <a:ext uri="{FF2B5EF4-FFF2-40B4-BE49-F238E27FC236}">
                <a16:creationId xmlns:a16="http://schemas.microsoft.com/office/drawing/2014/main" id="{3FB2C587-FAE7-44B5-9475-450606F5E1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558993"/>
            <a:ext cx="4447406" cy="3335554"/>
          </a:xfrm>
          <a:prstGeom prst="rect">
            <a:avLst/>
          </a:prstGeom>
          <a:noFill/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F88AA653-7BC9-411B-972B-2377B76BA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 anchor="ctr">
            <a:normAutofit/>
          </a:bodyPr>
          <a:lstStyle/>
          <a:p>
            <a:r>
              <a:rPr lang="de-CH" b="1" dirty="0"/>
              <a:t>Fazit</a:t>
            </a:r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2D7B423-5DA0-499A-8987-A367F35A3CDE}"/>
              </a:ext>
            </a:extLst>
          </p:cNvPr>
          <p:cNvSpPr txBox="1"/>
          <p:nvPr/>
        </p:nvSpPr>
        <p:spPr>
          <a:xfrm>
            <a:off x="628650" y="5921126"/>
            <a:ext cx="5326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Weitere Infos: </a:t>
            </a:r>
            <a:r>
              <a:rPr lang="de-CH" dirty="0">
                <a:hlinkClick r:id="rId3"/>
              </a:rPr>
              <a:t>Landschaftsentwicklung und Monitoring</a:t>
            </a:r>
            <a:endParaRPr lang="de-CH" dirty="0"/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676DE2F7-1A1E-8DA1-142E-52C11CEE69BC}"/>
              </a:ext>
            </a:extLst>
          </p:cNvPr>
          <p:cNvSpPr txBox="1">
            <a:spLocks/>
          </p:cNvSpPr>
          <p:nvPr/>
        </p:nvSpPr>
        <p:spPr>
          <a:xfrm>
            <a:off x="5429250" y="6400980"/>
            <a:ext cx="3086100" cy="36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200" dirty="0">
                <a:solidFill>
                  <a:schemeClr val="bg1">
                    <a:lumMod val="65000"/>
                  </a:schemeClr>
                </a:solidFill>
              </a:rPr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074385904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B1B4A6-6AE9-4902-8F66-5E12A9BD6859}"/>
</file>

<file path=customXml/itemProps2.xml><?xml version="1.0" encoding="utf-8"?>
<ds:datastoreItem xmlns:ds="http://schemas.openxmlformats.org/officeDocument/2006/customXml" ds:itemID="{3B1F0389-DCC4-4552-AF62-62FC06389D97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926ccd4c-651f-4ccc-af87-3950eef9fdad"/>
    <ds:schemaRef ds:uri="http://purl.org/dc/terms/"/>
    <ds:schemaRef ds:uri="dd18740c-b141-4d05-9751-e9f3dcf7e76f"/>
    <ds:schemaRef ds:uri="http://www.w3.org/XML/1998/namespace"/>
    <ds:schemaRef ds:uri="http://purl.org/dc/dcmitype/"/>
    <ds:schemaRef ds:uri="6198184d-d2c8-499d-9d12-552a8ace3336"/>
    <ds:schemaRef ds:uri="931b810c-e1bd-460f-9377-b918a6c9e4ac"/>
  </ds:schemaRefs>
</ds:datastoreItem>
</file>

<file path=customXml/itemProps3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695</Words>
  <Application>Microsoft Office PowerPoint</Application>
  <PresentationFormat>Bildschirmpräsentation (4:3)</PresentationFormat>
  <Paragraphs>85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Benutzerdefiniertes Design</vt:lpstr>
      <vt:lpstr>Biodiversität und Landwirtschaft</vt:lpstr>
      <vt:lpstr>Landschaft: Definition</vt:lpstr>
      <vt:lpstr>Landschaft im stetigen Wandel</vt:lpstr>
      <vt:lpstr>Das Programm LABES</vt:lpstr>
      <vt:lpstr>Die physische Landschaft im Wandel</vt:lpstr>
      <vt:lpstr>Wie die Bevölkerung den Wandel erlebt</vt:lpstr>
      <vt:lpstr>Lücken zwischen Zustand und Qualitätszielen</vt:lpstr>
      <vt:lpstr>Offene Herausforderungen</vt:lpstr>
      <vt:lpstr>Fazit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Biodiversität und Landwirtschaft</dc:title>
  <dc:creator>Chevillat Veronique</dc:creator>
  <cp:lastModifiedBy>Zurbrügg Corinne</cp:lastModifiedBy>
  <cp:revision>2</cp:revision>
  <dcterms:created xsi:type="dcterms:W3CDTF">2026-02-09T13:06:22Z</dcterms:created>
  <dcterms:modified xsi:type="dcterms:W3CDTF">2026-05-28T12:55:35Z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