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59"/>
  </p:notesMasterIdLst>
  <p:sldIdLst>
    <p:sldId id="294" r:id="rId5"/>
    <p:sldId id="482" r:id="rId6"/>
    <p:sldId id="410" r:id="rId7"/>
    <p:sldId id="491" r:id="rId8"/>
    <p:sldId id="483" r:id="rId9"/>
    <p:sldId id="322" r:id="rId10"/>
    <p:sldId id="534" r:id="rId11"/>
    <p:sldId id="535" r:id="rId12"/>
    <p:sldId id="325" r:id="rId13"/>
    <p:sldId id="309" r:id="rId14"/>
    <p:sldId id="327" r:id="rId15"/>
    <p:sldId id="526" r:id="rId16"/>
    <p:sldId id="420" r:id="rId17"/>
    <p:sldId id="525" r:id="rId18"/>
    <p:sldId id="421" r:id="rId19"/>
    <p:sldId id="435" r:id="rId20"/>
    <p:sldId id="436" r:id="rId21"/>
    <p:sldId id="527" r:id="rId22"/>
    <p:sldId id="413" r:id="rId23"/>
    <p:sldId id="531" r:id="rId24"/>
    <p:sldId id="424" r:id="rId25"/>
    <p:sldId id="426" r:id="rId26"/>
    <p:sldId id="471" r:id="rId27"/>
    <p:sldId id="528" r:id="rId28"/>
    <p:sldId id="484" r:id="rId29"/>
    <p:sldId id="462" r:id="rId30"/>
    <p:sldId id="485" r:id="rId31"/>
    <p:sldId id="428" r:id="rId32"/>
    <p:sldId id="538" r:id="rId33"/>
    <p:sldId id="486" r:id="rId34"/>
    <p:sldId id="429" r:id="rId35"/>
    <p:sldId id="441" r:id="rId36"/>
    <p:sldId id="487" r:id="rId37"/>
    <p:sldId id="432" r:id="rId38"/>
    <p:sldId id="440" r:id="rId39"/>
    <p:sldId id="488" r:id="rId40"/>
    <p:sldId id="529" r:id="rId41"/>
    <p:sldId id="336" r:id="rId42"/>
    <p:sldId id="532" r:id="rId43"/>
    <p:sldId id="337" r:id="rId44"/>
    <p:sldId id="335" r:id="rId45"/>
    <p:sldId id="449" r:id="rId46"/>
    <p:sldId id="448" r:id="rId47"/>
    <p:sldId id="489" r:id="rId48"/>
    <p:sldId id="451" r:id="rId49"/>
    <p:sldId id="450" r:id="rId50"/>
    <p:sldId id="444" r:id="rId51"/>
    <p:sldId id="492" r:id="rId52"/>
    <p:sldId id="446" r:id="rId53"/>
    <p:sldId id="519" r:id="rId54"/>
    <p:sldId id="496" r:id="rId55"/>
    <p:sldId id="463" r:id="rId56"/>
    <p:sldId id="537" r:id="rId57"/>
    <p:sldId id="339" r:id="rId58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C7F"/>
    <a:srgbClr val="FF0000"/>
    <a:srgbClr val="FFFFFF"/>
    <a:srgbClr val="FFCCCC"/>
    <a:srgbClr val="FCFF7D"/>
    <a:srgbClr val="FE5F44"/>
    <a:srgbClr val="FBE5D6"/>
    <a:srgbClr val="CCFFFF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79278" autoAdjust="0"/>
  </p:normalViewPr>
  <p:slideViewPr>
    <p:cSldViewPr>
      <p:cViewPr varScale="1">
        <p:scale>
          <a:sx n="100" d="100"/>
          <a:sy n="100" d="100"/>
        </p:scale>
        <p:origin x="18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commentAuthors" Target="commentAuthors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delSld modSld">
      <pc:chgData name="Zurbrügg Corinne" userId="9bf00a35-daaf-4b5d-a00c-eae22b493c7e" providerId="ADAL" clId="{F896CB6E-1FF8-4F8E-BB38-22186265DB2A}" dt="2026-06-01T11:23:58.821" v="85" actId="478"/>
      <pc:docMkLst>
        <pc:docMk/>
      </pc:docMkLst>
      <pc:sldChg chg="addSp delSp modSp mod">
        <pc:chgData name="Zurbrügg Corinne" userId="9bf00a35-daaf-4b5d-a00c-eae22b493c7e" providerId="ADAL" clId="{F896CB6E-1FF8-4F8E-BB38-22186265DB2A}" dt="2026-06-01T11:23:58.821" v="85" actId="478"/>
        <pc:sldMkLst>
          <pc:docMk/>
          <pc:sldMk cId="3432553980" sldId="309"/>
        </pc:sldMkLst>
        <pc:spChg chg="del">
          <ac:chgData name="Zurbrügg Corinne" userId="9bf00a35-daaf-4b5d-a00c-eae22b493c7e" providerId="ADAL" clId="{F896CB6E-1FF8-4F8E-BB38-22186265DB2A}" dt="2026-06-01T11:23:58.821" v="85" actId="478"/>
          <ac:spMkLst>
            <pc:docMk/>
            <pc:sldMk cId="3432553980" sldId="309"/>
            <ac:spMk id="4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5-04T15:03:49.668" v="61"/>
          <ac:spMkLst>
            <pc:docMk/>
            <pc:sldMk cId="3432553980" sldId="309"/>
            <ac:spMk id="7" creationId="{491439E7-2908-20F1-C3AC-F34B61FEE549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56.484" v="62"/>
        <pc:sldMkLst>
          <pc:docMk/>
          <pc:sldMk cId="1122415447" sldId="325"/>
        </pc:sldMkLst>
        <pc:spChg chg="add mod">
          <ac:chgData name="Zurbrügg Corinne" userId="9bf00a35-daaf-4b5d-a00c-eae22b493c7e" providerId="ADAL" clId="{F896CB6E-1FF8-4F8E-BB38-22186265DB2A}" dt="2026-05-04T15:03:56.484" v="62"/>
          <ac:spMkLst>
            <pc:docMk/>
            <pc:sldMk cId="1122415447" sldId="325"/>
            <ac:spMk id="4" creationId="{B8503FC3-3C54-9ACA-DE9C-C2F50B4F55D5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45.854" v="60"/>
        <pc:sldMkLst>
          <pc:docMk/>
          <pc:sldMk cId="625243578" sldId="327"/>
        </pc:sldMkLst>
        <pc:spChg chg="add mod">
          <ac:chgData name="Zurbrügg Corinne" userId="9bf00a35-daaf-4b5d-a00c-eae22b493c7e" providerId="ADAL" clId="{F896CB6E-1FF8-4F8E-BB38-22186265DB2A}" dt="2026-05-04T15:03:45.854" v="60"/>
          <ac:spMkLst>
            <pc:docMk/>
            <pc:sldMk cId="625243578" sldId="327"/>
            <ac:spMk id="4" creationId="{CFDF4ABA-2813-D22C-9594-625E3F390BC5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5:00:04.507" v="25"/>
        <pc:sldMkLst>
          <pc:docMk/>
          <pc:sldMk cId="613185061" sldId="335"/>
        </pc:sldMkLst>
        <pc:spChg chg="add mod">
          <ac:chgData name="Zurbrügg Corinne" userId="9bf00a35-daaf-4b5d-a00c-eae22b493c7e" providerId="ADAL" clId="{F896CB6E-1FF8-4F8E-BB38-22186265DB2A}" dt="2026-05-04T15:00:04.507" v="25"/>
          <ac:spMkLst>
            <pc:docMk/>
            <pc:sldMk cId="613185061" sldId="335"/>
            <ac:spMk id="6" creationId="{9B533417-E672-6C56-109B-4A46CF2FD96B}"/>
          </ac:spMkLst>
        </pc:spChg>
      </pc:sldChg>
      <pc:sldChg chg="addSp modSp mod">
        <pc:chgData name="Zurbrügg Corinne" userId="9bf00a35-daaf-4b5d-a00c-eae22b493c7e" providerId="ADAL" clId="{F896CB6E-1FF8-4F8E-BB38-22186265DB2A}" dt="2026-05-04T15:00:39.711" v="30"/>
        <pc:sldMkLst>
          <pc:docMk/>
          <pc:sldMk cId="776543571" sldId="336"/>
        </pc:sldMkLst>
        <pc:spChg chg="add mod">
          <ac:chgData name="Zurbrügg Corinne" userId="9bf00a35-daaf-4b5d-a00c-eae22b493c7e" providerId="ADAL" clId="{F896CB6E-1FF8-4F8E-BB38-22186265DB2A}" dt="2026-05-04T15:00:39.711" v="30"/>
          <ac:spMkLst>
            <pc:docMk/>
            <pc:sldMk cId="776543571" sldId="336"/>
            <ac:spMk id="3" creationId="{33BBE532-2450-6DAE-017C-1D56656F82A7}"/>
          </ac:spMkLst>
        </pc:spChg>
        <pc:spChg chg="mod">
          <ac:chgData name="Zurbrügg Corinne" userId="9bf00a35-daaf-4b5d-a00c-eae22b493c7e" providerId="ADAL" clId="{F896CB6E-1FF8-4F8E-BB38-22186265DB2A}" dt="2026-05-04T15:00:37.369" v="29" actId="1076"/>
          <ac:spMkLst>
            <pc:docMk/>
            <pc:sldMk cId="776543571" sldId="336"/>
            <ac:spMk id="6" creationId="{00000000-0000-0000-0000-000000000000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5:00:11.061" v="26"/>
        <pc:sldMkLst>
          <pc:docMk/>
          <pc:sldMk cId="3286981613" sldId="337"/>
        </pc:sldMkLst>
        <pc:spChg chg="add mod">
          <ac:chgData name="Zurbrügg Corinne" userId="9bf00a35-daaf-4b5d-a00c-eae22b493c7e" providerId="ADAL" clId="{F896CB6E-1FF8-4F8E-BB38-22186265DB2A}" dt="2026-05-04T15:00:11.061" v="26"/>
          <ac:spMkLst>
            <pc:docMk/>
            <pc:sldMk cId="3286981613" sldId="337"/>
            <ac:spMk id="3" creationId="{41D07C9D-28B9-6901-53F9-4B3A145FC72E}"/>
          </ac:spMkLst>
        </pc:spChg>
      </pc:sldChg>
      <pc:sldChg chg="add">
        <pc:chgData name="Zurbrügg Corinne" userId="9bf00a35-daaf-4b5d-a00c-eae22b493c7e" providerId="ADAL" clId="{F896CB6E-1FF8-4F8E-BB38-22186265DB2A}" dt="2026-05-04T14:58:28.831" v="11"/>
        <pc:sldMkLst>
          <pc:docMk/>
          <pc:sldMk cId="266204402" sldId="339"/>
        </pc:sldMkLst>
      </pc:sldChg>
      <pc:sldChg chg="addSp modSp modNotesTx">
        <pc:chgData name="Zurbrügg Corinne" userId="9bf00a35-daaf-4b5d-a00c-eae22b493c7e" providerId="ADAL" clId="{F896CB6E-1FF8-4F8E-BB38-22186265DB2A}" dt="2026-06-01T11:23:38.461" v="84" actId="6549"/>
        <pc:sldMkLst>
          <pc:docMk/>
          <pc:sldMk cId="2987953862" sldId="410"/>
        </pc:sldMkLst>
        <pc:spChg chg="add mod">
          <ac:chgData name="Zurbrügg Corinne" userId="9bf00a35-daaf-4b5d-a00c-eae22b493c7e" providerId="ADAL" clId="{F896CB6E-1FF8-4F8E-BB38-22186265DB2A}" dt="2026-05-04T15:04:36.299" v="66"/>
          <ac:spMkLst>
            <pc:docMk/>
            <pc:sldMk cId="2987953862" sldId="410"/>
            <ac:spMk id="2" creationId="{E13FEDE3-D4DA-2D3E-52F2-C0C9DAAA0468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55.443" v="51"/>
        <pc:sldMkLst>
          <pc:docMk/>
          <pc:sldMk cId="2839534940" sldId="413"/>
        </pc:sldMkLst>
        <pc:spChg chg="add mod">
          <ac:chgData name="Zurbrügg Corinne" userId="9bf00a35-daaf-4b5d-a00c-eae22b493c7e" providerId="ADAL" clId="{F896CB6E-1FF8-4F8E-BB38-22186265DB2A}" dt="2026-05-04T15:02:55.443" v="51"/>
          <ac:spMkLst>
            <pc:docMk/>
            <pc:sldMk cId="2839534940" sldId="413"/>
            <ac:spMk id="9" creationId="{D0387EAF-254A-8A6A-983F-67DB0478CD25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31.179" v="58"/>
        <pc:sldMkLst>
          <pc:docMk/>
          <pc:sldMk cId="1268253877" sldId="420"/>
        </pc:sldMkLst>
        <pc:spChg chg="add mod">
          <ac:chgData name="Zurbrügg Corinne" userId="9bf00a35-daaf-4b5d-a00c-eae22b493c7e" providerId="ADAL" clId="{F896CB6E-1FF8-4F8E-BB38-22186265DB2A}" dt="2026-05-04T15:03:31.179" v="58"/>
          <ac:spMkLst>
            <pc:docMk/>
            <pc:sldMk cId="1268253877" sldId="420"/>
            <ac:spMk id="3" creationId="{F6D6BF36-843A-0294-142B-B46D7F9700AF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28T12:23:13.504" v="79" actId="6549"/>
        <pc:sldMkLst>
          <pc:docMk/>
          <pc:sldMk cId="1857852453" sldId="421"/>
        </pc:sldMkLst>
        <pc:spChg chg="add mod">
          <ac:chgData name="Zurbrügg Corinne" userId="9bf00a35-daaf-4b5d-a00c-eae22b493c7e" providerId="ADAL" clId="{F896CB6E-1FF8-4F8E-BB38-22186265DB2A}" dt="2026-05-04T15:03:19.485" v="56"/>
          <ac:spMkLst>
            <pc:docMk/>
            <pc:sldMk cId="1857852453" sldId="421"/>
            <ac:spMk id="8" creationId="{7CF93435-4801-249E-0AA5-E4F07DDCD468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46.368" v="49"/>
        <pc:sldMkLst>
          <pc:docMk/>
          <pc:sldMk cId="529796083" sldId="424"/>
        </pc:sldMkLst>
        <pc:spChg chg="add mod">
          <ac:chgData name="Zurbrügg Corinne" userId="9bf00a35-daaf-4b5d-a00c-eae22b493c7e" providerId="ADAL" clId="{F896CB6E-1FF8-4F8E-BB38-22186265DB2A}" dt="2026-05-04T15:02:46.368" v="49"/>
          <ac:spMkLst>
            <pc:docMk/>
            <pc:sldMk cId="529796083" sldId="424"/>
            <ac:spMk id="7" creationId="{D2E03F7A-D01E-1A3B-6A5C-23A9802A0F22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38.733" v="48"/>
        <pc:sldMkLst>
          <pc:docMk/>
          <pc:sldMk cId="2283722339" sldId="426"/>
        </pc:sldMkLst>
        <pc:spChg chg="add mod">
          <ac:chgData name="Zurbrügg Corinne" userId="9bf00a35-daaf-4b5d-a00c-eae22b493c7e" providerId="ADAL" clId="{F896CB6E-1FF8-4F8E-BB38-22186265DB2A}" dt="2026-05-04T15:02:38.733" v="48"/>
          <ac:spMkLst>
            <pc:docMk/>
            <pc:sldMk cId="2283722339" sldId="426"/>
            <ac:spMk id="5" creationId="{53CDB9AA-FD7E-EA29-435A-62933607110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5-04T15:06:17.536" v="76" actId="14100"/>
        <pc:sldMkLst>
          <pc:docMk/>
          <pc:sldMk cId="1847644743" sldId="428"/>
        </pc:sldMkLst>
        <pc:spChg chg="add mod">
          <ac:chgData name="Zurbrügg Corinne" userId="9bf00a35-daaf-4b5d-a00c-eae22b493c7e" providerId="ADAL" clId="{F896CB6E-1FF8-4F8E-BB38-22186265DB2A}" dt="2026-05-04T15:01:48.131" v="42"/>
          <ac:spMkLst>
            <pc:docMk/>
            <pc:sldMk cId="1847644743" sldId="428"/>
            <ac:spMk id="2" creationId="{83E16F03-1B52-E3D3-ADDD-9B5B7147EB12}"/>
          </ac:spMkLst>
        </pc:spChg>
        <pc:spChg chg="mod">
          <ac:chgData name="Zurbrügg Corinne" userId="9bf00a35-daaf-4b5d-a00c-eae22b493c7e" providerId="ADAL" clId="{F896CB6E-1FF8-4F8E-BB38-22186265DB2A}" dt="2026-05-04T15:05:37.663" v="73" actId="20577"/>
          <ac:spMkLst>
            <pc:docMk/>
            <pc:sldMk cId="1847644743" sldId="428"/>
            <ac:spMk id="3" creationId="{00000000-0000-0000-0000-000000000000}"/>
          </ac:spMkLst>
        </pc:spChg>
        <pc:spChg chg="mod">
          <ac:chgData name="Zurbrügg Corinne" userId="9bf00a35-daaf-4b5d-a00c-eae22b493c7e" providerId="ADAL" clId="{F896CB6E-1FF8-4F8E-BB38-22186265DB2A}" dt="2026-05-04T15:01:46.161" v="41" actId="1076"/>
          <ac:spMkLst>
            <pc:docMk/>
            <pc:sldMk cId="1847644743" sldId="428"/>
            <ac:spMk id="6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5-04T15:05:52.994" v="74"/>
          <ac:spMkLst>
            <pc:docMk/>
            <pc:sldMk cId="1847644743" sldId="428"/>
            <ac:spMk id="8" creationId="{81DD79E7-65AD-8BBA-CF49-FDD1F4864A9E}"/>
          </ac:spMkLst>
        </pc:spChg>
        <pc:picChg chg="add mod">
          <ac:chgData name="Zurbrügg Corinne" userId="9bf00a35-daaf-4b5d-a00c-eae22b493c7e" providerId="ADAL" clId="{F896CB6E-1FF8-4F8E-BB38-22186265DB2A}" dt="2026-05-04T15:06:17.536" v="76" actId="14100"/>
          <ac:picMkLst>
            <pc:docMk/>
            <pc:sldMk cId="1847644743" sldId="428"/>
            <ac:picMk id="9" creationId="{DE130F9A-8831-D5B8-2797-9B884861EB68}"/>
          </ac:picMkLst>
        </pc:picChg>
      </pc:sldChg>
      <pc:sldChg chg="addSp modSp">
        <pc:chgData name="Zurbrügg Corinne" userId="9bf00a35-daaf-4b5d-a00c-eae22b493c7e" providerId="ADAL" clId="{F896CB6E-1FF8-4F8E-BB38-22186265DB2A}" dt="2026-05-04T15:01:29.691" v="38"/>
        <pc:sldMkLst>
          <pc:docMk/>
          <pc:sldMk cId="2331403210" sldId="429"/>
        </pc:sldMkLst>
        <pc:spChg chg="add mod">
          <ac:chgData name="Zurbrügg Corinne" userId="9bf00a35-daaf-4b5d-a00c-eae22b493c7e" providerId="ADAL" clId="{F896CB6E-1FF8-4F8E-BB38-22186265DB2A}" dt="2026-05-04T15:01:29.691" v="38"/>
          <ac:spMkLst>
            <pc:docMk/>
            <pc:sldMk cId="2331403210" sldId="429"/>
            <ac:spMk id="4" creationId="{65478229-2C7D-9EAE-A603-CFDA50B17D44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28T12:24:28.733" v="82" actId="6549"/>
        <pc:sldMkLst>
          <pc:docMk/>
          <pc:sldMk cId="635746144" sldId="432"/>
        </pc:sldMkLst>
        <pc:spChg chg="add mod">
          <ac:chgData name="Zurbrügg Corinne" userId="9bf00a35-daaf-4b5d-a00c-eae22b493c7e" providerId="ADAL" clId="{F896CB6E-1FF8-4F8E-BB38-22186265DB2A}" dt="2026-05-04T15:01:06.431" v="34"/>
          <ac:spMkLst>
            <pc:docMk/>
            <pc:sldMk cId="635746144" sldId="432"/>
            <ac:spMk id="5" creationId="{C44CFCEE-7C57-2007-E9C4-06029B71C0F5}"/>
          </ac:spMkLst>
        </pc:spChg>
      </pc:sldChg>
      <pc:sldChg chg="addSp modSp mod modNotesTx">
        <pc:chgData name="Zurbrügg Corinne" userId="9bf00a35-daaf-4b5d-a00c-eae22b493c7e" providerId="ADAL" clId="{F896CB6E-1FF8-4F8E-BB38-22186265DB2A}" dt="2026-05-28T12:23:17.383" v="80" actId="6549"/>
        <pc:sldMkLst>
          <pc:docMk/>
          <pc:sldMk cId="3134027375" sldId="435"/>
        </pc:sldMkLst>
        <pc:spChg chg="add mod">
          <ac:chgData name="Zurbrügg Corinne" userId="9bf00a35-daaf-4b5d-a00c-eae22b493c7e" providerId="ADAL" clId="{F896CB6E-1FF8-4F8E-BB38-22186265DB2A}" dt="2026-05-04T15:03:13.085" v="55"/>
          <ac:spMkLst>
            <pc:docMk/>
            <pc:sldMk cId="3134027375" sldId="435"/>
            <ac:spMk id="3" creationId="{4FBC4B38-0BC3-A8C8-AF41-0E526668B0CD}"/>
          </ac:spMkLst>
        </pc:spChg>
        <pc:spChg chg="mod">
          <ac:chgData name="Zurbrügg Corinne" userId="9bf00a35-daaf-4b5d-a00c-eae22b493c7e" providerId="ADAL" clId="{F896CB6E-1FF8-4F8E-BB38-22186265DB2A}" dt="2026-05-04T15:03:10.902" v="54" actId="1076"/>
          <ac:spMkLst>
            <pc:docMk/>
            <pc:sldMk cId="3134027375" sldId="435"/>
            <ac:spMk id="6" creationId="{00000000-0000-0000-0000-000000000000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05.607" v="53"/>
        <pc:sldMkLst>
          <pc:docMk/>
          <pc:sldMk cId="4138823170" sldId="436"/>
        </pc:sldMkLst>
        <pc:spChg chg="add mod">
          <ac:chgData name="Zurbrügg Corinne" userId="9bf00a35-daaf-4b5d-a00c-eae22b493c7e" providerId="ADAL" clId="{F896CB6E-1FF8-4F8E-BB38-22186265DB2A}" dt="2026-05-04T15:03:05.607" v="53"/>
          <ac:spMkLst>
            <pc:docMk/>
            <pc:sldMk cId="4138823170" sldId="436"/>
            <ac:spMk id="3" creationId="{38F27B7C-B99D-4EB8-72BF-0058AAD36197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28T12:24:31.954" v="83" actId="6549"/>
        <pc:sldMkLst>
          <pc:docMk/>
          <pc:sldMk cId="1121929303" sldId="440"/>
        </pc:sldMkLst>
        <pc:spChg chg="add mod">
          <ac:chgData name="Zurbrügg Corinne" userId="9bf00a35-daaf-4b5d-a00c-eae22b493c7e" providerId="ADAL" clId="{F896CB6E-1FF8-4F8E-BB38-22186265DB2A}" dt="2026-05-04T15:00:59.259" v="33"/>
          <ac:spMkLst>
            <pc:docMk/>
            <pc:sldMk cId="1121929303" sldId="440"/>
            <ac:spMk id="4" creationId="{808350DF-2948-CFC2-DA8D-0FED06C30829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28T12:24:24.173" v="81" actId="6549"/>
        <pc:sldMkLst>
          <pc:docMk/>
          <pc:sldMk cId="3199712908" sldId="441"/>
        </pc:sldMkLst>
        <pc:spChg chg="add mod">
          <ac:chgData name="Zurbrügg Corinne" userId="9bf00a35-daaf-4b5d-a00c-eae22b493c7e" providerId="ADAL" clId="{F896CB6E-1FF8-4F8E-BB38-22186265DB2A}" dt="2026-05-04T15:01:24.915" v="37"/>
          <ac:spMkLst>
            <pc:docMk/>
            <pc:sldMk cId="3199712908" sldId="441"/>
            <ac:spMk id="3" creationId="{DD5BF1F0-76A7-7555-E1A0-C52C1E4DBEE3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30.429" v="19"/>
        <pc:sldMkLst>
          <pc:docMk/>
          <pc:sldMk cId="3981989028" sldId="444"/>
        </pc:sldMkLst>
        <pc:spChg chg="add mod">
          <ac:chgData name="Zurbrügg Corinne" userId="9bf00a35-daaf-4b5d-a00c-eae22b493c7e" providerId="ADAL" clId="{F896CB6E-1FF8-4F8E-BB38-22186265DB2A}" dt="2026-05-04T14:59:30.429" v="19"/>
          <ac:spMkLst>
            <pc:docMk/>
            <pc:sldMk cId="3981989028" sldId="444"/>
            <ac:spMk id="3" creationId="{EC2F06B5-68FE-6CAE-0BEF-4B7E21F60C56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15.544" v="17"/>
        <pc:sldMkLst>
          <pc:docMk/>
          <pc:sldMk cId="3735120204" sldId="446"/>
        </pc:sldMkLst>
        <pc:spChg chg="add mod">
          <ac:chgData name="Zurbrügg Corinne" userId="9bf00a35-daaf-4b5d-a00c-eae22b493c7e" providerId="ADAL" clId="{F896CB6E-1FF8-4F8E-BB38-22186265DB2A}" dt="2026-05-04T14:59:15.544" v="17"/>
          <ac:spMkLst>
            <pc:docMk/>
            <pc:sldMk cId="3735120204" sldId="446"/>
            <ac:spMk id="4" creationId="{E02170A9-9730-EA6D-DAD3-90FA8B6768DF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53.545" v="23"/>
        <pc:sldMkLst>
          <pc:docMk/>
          <pc:sldMk cId="1607697378" sldId="448"/>
        </pc:sldMkLst>
        <pc:spChg chg="add mod">
          <ac:chgData name="Zurbrügg Corinne" userId="9bf00a35-daaf-4b5d-a00c-eae22b493c7e" providerId="ADAL" clId="{F896CB6E-1FF8-4F8E-BB38-22186265DB2A}" dt="2026-05-04T14:59:53.545" v="23"/>
          <ac:spMkLst>
            <pc:docMk/>
            <pc:sldMk cId="1607697378" sldId="448"/>
            <ac:spMk id="4" creationId="{755B18E7-4A46-5D61-316A-6C75BCAEA46B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59.995" v="24"/>
        <pc:sldMkLst>
          <pc:docMk/>
          <pc:sldMk cId="424034879" sldId="449"/>
        </pc:sldMkLst>
        <pc:spChg chg="add mod">
          <ac:chgData name="Zurbrügg Corinne" userId="9bf00a35-daaf-4b5d-a00c-eae22b493c7e" providerId="ADAL" clId="{F896CB6E-1FF8-4F8E-BB38-22186265DB2A}" dt="2026-05-04T14:59:59.995" v="24"/>
          <ac:spMkLst>
            <pc:docMk/>
            <pc:sldMk cId="424034879" sldId="449"/>
            <ac:spMk id="3" creationId="{226CF9D0-AFF0-EC81-C6C2-72B837328A22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37.362" v="20"/>
        <pc:sldMkLst>
          <pc:docMk/>
          <pc:sldMk cId="3070730696" sldId="450"/>
        </pc:sldMkLst>
        <pc:spChg chg="add mod">
          <ac:chgData name="Zurbrügg Corinne" userId="9bf00a35-daaf-4b5d-a00c-eae22b493c7e" providerId="ADAL" clId="{F896CB6E-1FF8-4F8E-BB38-22186265DB2A}" dt="2026-05-04T14:59:37.362" v="20"/>
          <ac:spMkLst>
            <pc:docMk/>
            <pc:sldMk cId="3070730696" sldId="450"/>
            <ac:spMk id="5" creationId="{64C6323D-C30B-A7BF-2D2D-7B10324E53BE}"/>
          </ac:spMkLst>
        </pc:spChg>
      </pc:sldChg>
      <pc:sldChg chg="addSp modSp">
        <pc:chgData name="Zurbrügg Corinne" userId="9bf00a35-daaf-4b5d-a00c-eae22b493c7e" providerId="ADAL" clId="{F896CB6E-1FF8-4F8E-BB38-22186265DB2A}" dt="2026-05-04T14:59:42.808" v="21"/>
        <pc:sldMkLst>
          <pc:docMk/>
          <pc:sldMk cId="1408333554" sldId="451"/>
        </pc:sldMkLst>
        <pc:spChg chg="add mod">
          <ac:chgData name="Zurbrügg Corinne" userId="9bf00a35-daaf-4b5d-a00c-eae22b493c7e" providerId="ADAL" clId="{F896CB6E-1FF8-4F8E-BB38-22186265DB2A}" dt="2026-05-04T14:59:42.808" v="21"/>
          <ac:spMkLst>
            <pc:docMk/>
            <pc:sldMk cId="1408333554" sldId="451"/>
            <ac:spMk id="2" creationId="{DF3568AB-65C1-94FA-4B73-A6EEC989433B}"/>
          </ac:spMkLst>
        </pc:spChg>
      </pc:sldChg>
      <pc:sldChg chg="modNotesTx">
        <pc:chgData name="Zurbrügg Corinne" userId="9bf00a35-daaf-4b5d-a00c-eae22b493c7e" providerId="ADAL" clId="{F896CB6E-1FF8-4F8E-BB38-22186265DB2A}" dt="2026-05-04T15:05:09.142" v="69" actId="6549"/>
        <pc:sldMkLst>
          <pc:docMk/>
          <pc:sldMk cId="1888537824" sldId="462"/>
        </pc:sldMkLst>
      </pc:sldChg>
      <pc:sldChg chg="addSp modSp modNotesTx">
        <pc:chgData name="Zurbrügg Corinne" userId="9bf00a35-daaf-4b5d-a00c-eae22b493c7e" providerId="ADAL" clId="{F896CB6E-1FF8-4F8E-BB38-22186265DB2A}" dt="2026-05-04T14:58:48.135" v="13"/>
        <pc:sldMkLst>
          <pc:docMk/>
          <pc:sldMk cId="3400178101" sldId="463"/>
        </pc:sldMkLst>
        <pc:spChg chg="add mod">
          <ac:chgData name="Zurbrügg Corinne" userId="9bf00a35-daaf-4b5d-a00c-eae22b493c7e" providerId="ADAL" clId="{F896CB6E-1FF8-4F8E-BB38-22186265DB2A}" dt="2026-05-04T14:58:48.135" v="13"/>
          <ac:spMkLst>
            <pc:docMk/>
            <pc:sldMk cId="3400178101" sldId="463"/>
            <ac:spMk id="4" creationId="{7EF85774-3181-1577-4877-36C807DF4C8B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29.323" v="47"/>
        <pc:sldMkLst>
          <pc:docMk/>
          <pc:sldMk cId="4262096000" sldId="471"/>
        </pc:sldMkLst>
        <pc:spChg chg="add mod">
          <ac:chgData name="Zurbrügg Corinne" userId="9bf00a35-daaf-4b5d-a00c-eae22b493c7e" providerId="ADAL" clId="{F896CB6E-1FF8-4F8E-BB38-22186265DB2A}" dt="2026-05-04T15:02:29.323" v="47"/>
          <ac:spMkLst>
            <pc:docMk/>
            <pc:sldMk cId="4262096000" sldId="471"/>
            <ac:spMk id="5" creationId="{AE94BBFB-5863-946D-D6FF-9317604D0FF0}"/>
          </ac:spMkLst>
        </pc:spChg>
      </pc:sldChg>
      <pc:sldChg chg="addSp modSp">
        <pc:chgData name="Zurbrügg Corinne" userId="9bf00a35-daaf-4b5d-a00c-eae22b493c7e" providerId="ADAL" clId="{F896CB6E-1FF8-4F8E-BB38-22186265DB2A}" dt="2026-05-04T15:04:39.716" v="67"/>
        <pc:sldMkLst>
          <pc:docMk/>
          <pc:sldMk cId="1266704365" sldId="482"/>
        </pc:sldMkLst>
        <pc:spChg chg="add mod">
          <ac:chgData name="Zurbrügg Corinne" userId="9bf00a35-daaf-4b5d-a00c-eae22b493c7e" providerId="ADAL" clId="{F896CB6E-1FF8-4F8E-BB38-22186265DB2A}" dt="2026-05-04T15:04:39.716" v="67"/>
          <ac:spMkLst>
            <pc:docMk/>
            <pc:sldMk cId="1266704365" sldId="482"/>
            <ac:spMk id="5" creationId="{C5671C4E-671C-9928-1338-AF11A308B8E2}"/>
          </ac:spMkLst>
        </pc:spChg>
      </pc:sldChg>
      <pc:sldChg chg="addSp modSp">
        <pc:chgData name="Zurbrügg Corinne" userId="9bf00a35-daaf-4b5d-a00c-eae22b493c7e" providerId="ADAL" clId="{F896CB6E-1FF8-4F8E-BB38-22186265DB2A}" dt="2026-05-04T15:04:25.453" v="64"/>
        <pc:sldMkLst>
          <pc:docMk/>
          <pc:sldMk cId="3422477204" sldId="483"/>
        </pc:sldMkLst>
        <pc:spChg chg="add mod">
          <ac:chgData name="Zurbrügg Corinne" userId="9bf00a35-daaf-4b5d-a00c-eae22b493c7e" providerId="ADAL" clId="{F896CB6E-1FF8-4F8E-BB38-22186265DB2A}" dt="2026-05-04T15:04:25.453" v="64"/>
          <ac:spMkLst>
            <pc:docMk/>
            <pc:sldMk cId="3422477204" sldId="483"/>
            <ac:spMk id="5" creationId="{0F8EE0C7-F34B-13B1-DA19-7500B9E6E115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18.712" v="45"/>
        <pc:sldMkLst>
          <pc:docMk/>
          <pc:sldMk cId="4148237064" sldId="484"/>
        </pc:sldMkLst>
        <pc:spChg chg="add mod">
          <ac:chgData name="Zurbrügg Corinne" userId="9bf00a35-daaf-4b5d-a00c-eae22b493c7e" providerId="ADAL" clId="{F896CB6E-1FF8-4F8E-BB38-22186265DB2A}" dt="2026-05-04T15:02:18.712" v="45"/>
          <ac:spMkLst>
            <pc:docMk/>
            <pc:sldMk cId="4148237064" sldId="484"/>
            <ac:spMk id="4" creationId="{1D4BDA2C-2E75-4195-D93E-3232ADBBD3C2}"/>
          </ac:spMkLst>
        </pc:spChg>
      </pc:sldChg>
      <pc:sldChg chg="modNotesTx">
        <pc:chgData name="Zurbrügg Corinne" userId="9bf00a35-daaf-4b5d-a00c-eae22b493c7e" providerId="ADAL" clId="{F896CB6E-1FF8-4F8E-BB38-22186265DB2A}" dt="2026-05-04T15:05:05.329" v="68" actId="6549"/>
        <pc:sldMkLst>
          <pc:docMk/>
          <pc:sldMk cId="1422382344" sldId="485"/>
        </pc:sldMkLst>
      </pc:sldChg>
      <pc:sldChg chg="addSp modSp mod">
        <pc:chgData name="Zurbrügg Corinne" userId="9bf00a35-daaf-4b5d-a00c-eae22b493c7e" providerId="ADAL" clId="{F896CB6E-1FF8-4F8E-BB38-22186265DB2A}" dt="2026-05-04T15:01:38.187" v="40"/>
        <pc:sldMkLst>
          <pc:docMk/>
          <pc:sldMk cId="2793172250" sldId="486"/>
        </pc:sldMkLst>
        <pc:spChg chg="add mod">
          <ac:chgData name="Zurbrügg Corinne" userId="9bf00a35-daaf-4b5d-a00c-eae22b493c7e" providerId="ADAL" clId="{F896CB6E-1FF8-4F8E-BB38-22186265DB2A}" dt="2026-05-04T15:01:38.187" v="40"/>
          <ac:spMkLst>
            <pc:docMk/>
            <pc:sldMk cId="2793172250" sldId="486"/>
            <ac:spMk id="5" creationId="{74ED25DA-C71D-9D54-34AC-85A4972D741E}"/>
          </ac:spMkLst>
        </pc:spChg>
        <pc:spChg chg="mod">
          <ac:chgData name="Zurbrügg Corinne" userId="9bf00a35-daaf-4b5d-a00c-eae22b493c7e" providerId="ADAL" clId="{F896CB6E-1FF8-4F8E-BB38-22186265DB2A}" dt="2026-05-04T15:01:35.935" v="39" actId="1076"/>
          <ac:spMkLst>
            <pc:docMk/>
            <pc:sldMk cId="2793172250" sldId="486"/>
            <ac:spMk id="6" creationId="{00000000-0000-0000-0000-000000000000}"/>
          </ac:spMkLst>
        </pc:spChg>
      </pc:sldChg>
      <pc:sldChg chg="addSp modSp mod">
        <pc:chgData name="Zurbrügg Corinne" userId="9bf00a35-daaf-4b5d-a00c-eae22b493c7e" providerId="ADAL" clId="{F896CB6E-1FF8-4F8E-BB38-22186265DB2A}" dt="2026-05-04T15:01:17.346" v="36" actId="1076"/>
        <pc:sldMkLst>
          <pc:docMk/>
          <pc:sldMk cId="3577492468" sldId="487"/>
        </pc:sldMkLst>
        <pc:spChg chg="add mod">
          <ac:chgData name="Zurbrügg Corinne" userId="9bf00a35-daaf-4b5d-a00c-eae22b493c7e" providerId="ADAL" clId="{F896CB6E-1FF8-4F8E-BB38-22186265DB2A}" dt="2026-05-04T15:01:11.076" v="35"/>
          <ac:spMkLst>
            <pc:docMk/>
            <pc:sldMk cId="3577492468" sldId="487"/>
            <ac:spMk id="2" creationId="{6C6C1D2A-EABC-AE7F-0A86-4DCC9A9FC1C8}"/>
          </ac:spMkLst>
        </pc:spChg>
        <pc:spChg chg="mod">
          <ac:chgData name="Zurbrügg Corinne" userId="9bf00a35-daaf-4b5d-a00c-eae22b493c7e" providerId="ADAL" clId="{F896CB6E-1FF8-4F8E-BB38-22186265DB2A}" dt="2026-05-04T15:01:17.346" v="36" actId="1076"/>
          <ac:spMkLst>
            <pc:docMk/>
            <pc:sldMk cId="3577492468" sldId="487"/>
            <ac:spMk id="6" creationId="{00000000-0000-0000-0000-000000000000}"/>
          </ac:spMkLst>
        </pc:spChg>
      </pc:sldChg>
      <pc:sldChg chg="addSp modSp">
        <pc:chgData name="Zurbrügg Corinne" userId="9bf00a35-daaf-4b5d-a00c-eae22b493c7e" providerId="ADAL" clId="{F896CB6E-1FF8-4F8E-BB38-22186265DB2A}" dt="2026-05-04T15:00:55.393" v="32"/>
        <pc:sldMkLst>
          <pc:docMk/>
          <pc:sldMk cId="3663996054" sldId="488"/>
        </pc:sldMkLst>
        <pc:spChg chg="add mod">
          <ac:chgData name="Zurbrügg Corinne" userId="9bf00a35-daaf-4b5d-a00c-eae22b493c7e" providerId="ADAL" clId="{F896CB6E-1FF8-4F8E-BB38-22186265DB2A}" dt="2026-05-04T15:00:55.393" v="32"/>
          <ac:spMkLst>
            <pc:docMk/>
            <pc:sldMk cId="3663996054" sldId="488"/>
            <ac:spMk id="2" creationId="{C9A81253-0CBC-A03C-706D-8EBFE9955BF3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49.589" v="22"/>
        <pc:sldMkLst>
          <pc:docMk/>
          <pc:sldMk cId="3664891024" sldId="489"/>
        </pc:sldMkLst>
        <pc:spChg chg="add mod">
          <ac:chgData name="Zurbrügg Corinne" userId="9bf00a35-daaf-4b5d-a00c-eae22b493c7e" providerId="ADAL" clId="{F896CB6E-1FF8-4F8E-BB38-22186265DB2A}" dt="2026-05-04T14:59:49.589" v="22"/>
          <ac:spMkLst>
            <pc:docMk/>
            <pc:sldMk cId="3664891024" sldId="489"/>
            <ac:spMk id="4" creationId="{B45EFE3E-66B5-C186-F113-DDDCD1431B62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28T12:22:41.149" v="78" actId="6549"/>
        <pc:sldMkLst>
          <pc:docMk/>
          <pc:sldMk cId="4053551845" sldId="491"/>
        </pc:sldMkLst>
        <pc:spChg chg="add mod">
          <ac:chgData name="Zurbrügg Corinne" userId="9bf00a35-daaf-4b5d-a00c-eae22b493c7e" providerId="ADAL" clId="{F896CB6E-1FF8-4F8E-BB38-22186265DB2A}" dt="2026-05-04T15:04:30.744" v="65"/>
          <ac:spMkLst>
            <pc:docMk/>
            <pc:sldMk cId="4053551845" sldId="491"/>
            <ac:spMk id="2" creationId="{3D9C087E-41ED-5C2C-8F33-B5564552886D}"/>
          </ac:spMkLst>
        </pc:spChg>
      </pc:sldChg>
      <pc:sldChg chg="addSp modSp">
        <pc:chgData name="Zurbrügg Corinne" userId="9bf00a35-daaf-4b5d-a00c-eae22b493c7e" providerId="ADAL" clId="{F896CB6E-1FF8-4F8E-BB38-22186265DB2A}" dt="2026-05-04T14:59:23.419" v="18"/>
        <pc:sldMkLst>
          <pc:docMk/>
          <pc:sldMk cId="227703607" sldId="492"/>
        </pc:sldMkLst>
        <pc:spChg chg="add mod">
          <ac:chgData name="Zurbrügg Corinne" userId="9bf00a35-daaf-4b5d-a00c-eae22b493c7e" providerId="ADAL" clId="{F896CB6E-1FF8-4F8E-BB38-22186265DB2A}" dt="2026-05-04T14:59:23.419" v="18"/>
          <ac:spMkLst>
            <pc:docMk/>
            <pc:sldMk cId="227703607" sldId="492"/>
            <ac:spMk id="3" creationId="{0AF91E4B-A9BF-0FC8-287D-79192B2D366A}"/>
          </ac:spMkLst>
        </pc:spChg>
      </pc:sldChg>
      <pc:sldChg chg="addSp modSp mod">
        <pc:chgData name="Zurbrügg Corinne" userId="9bf00a35-daaf-4b5d-a00c-eae22b493c7e" providerId="ADAL" clId="{F896CB6E-1FF8-4F8E-BB38-22186265DB2A}" dt="2026-05-04T14:59:03.628" v="15" actId="1076"/>
        <pc:sldMkLst>
          <pc:docMk/>
          <pc:sldMk cId="1291098326" sldId="496"/>
        </pc:sldMkLst>
        <pc:spChg chg="add mod">
          <ac:chgData name="Zurbrügg Corinne" userId="9bf00a35-daaf-4b5d-a00c-eae22b493c7e" providerId="ADAL" clId="{F896CB6E-1FF8-4F8E-BB38-22186265DB2A}" dt="2026-05-04T14:58:54.289" v="14"/>
          <ac:spMkLst>
            <pc:docMk/>
            <pc:sldMk cId="1291098326" sldId="496"/>
            <ac:spMk id="2" creationId="{59446D97-C315-01D2-B807-5D96206963FE}"/>
          </ac:spMkLst>
        </pc:spChg>
        <pc:spChg chg="mod">
          <ac:chgData name="Zurbrügg Corinne" userId="9bf00a35-daaf-4b5d-a00c-eae22b493c7e" providerId="ADAL" clId="{F896CB6E-1FF8-4F8E-BB38-22186265DB2A}" dt="2026-05-04T14:59:03.628" v="15" actId="1076"/>
          <ac:spMkLst>
            <pc:docMk/>
            <pc:sldMk cId="1291098326" sldId="496"/>
            <ac:spMk id="5" creationId="{00000000-0000-0000-0000-000000000000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9:11.565" v="16"/>
        <pc:sldMkLst>
          <pc:docMk/>
          <pc:sldMk cId="1313718837" sldId="519"/>
        </pc:sldMkLst>
        <pc:spChg chg="add mod">
          <ac:chgData name="Zurbrügg Corinne" userId="9bf00a35-daaf-4b5d-a00c-eae22b493c7e" providerId="ADAL" clId="{F896CB6E-1FF8-4F8E-BB38-22186265DB2A}" dt="2026-05-04T14:59:11.565" v="16"/>
          <ac:spMkLst>
            <pc:docMk/>
            <pc:sldMk cId="1313718837" sldId="519"/>
            <ac:spMk id="10" creationId="{2D0E4178-E976-27F9-42C8-482BAAFE91EE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25.180" v="57"/>
        <pc:sldMkLst>
          <pc:docMk/>
          <pc:sldMk cId="8061874" sldId="525"/>
        </pc:sldMkLst>
        <pc:spChg chg="add mod">
          <ac:chgData name="Zurbrügg Corinne" userId="9bf00a35-daaf-4b5d-a00c-eae22b493c7e" providerId="ADAL" clId="{F896CB6E-1FF8-4F8E-BB38-22186265DB2A}" dt="2026-05-04T15:03:25.180" v="57"/>
          <ac:spMkLst>
            <pc:docMk/>
            <pc:sldMk cId="8061874" sldId="525"/>
            <ac:spMk id="4" creationId="{A11131D1-E990-DF1D-6E92-0ACB1F9D29DE}"/>
          </ac:spMkLst>
        </pc:spChg>
      </pc:sldChg>
      <pc:sldChg chg="addSp modSp">
        <pc:chgData name="Zurbrügg Corinne" userId="9bf00a35-daaf-4b5d-a00c-eae22b493c7e" providerId="ADAL" clId="{F896CB6E-1FF8-4F8E-BB38-22186265DB2A}" dt="2026-05-04T15:03:36.326" v="59"/>
        <pc:sldMkLst>
          <pc:docMk/>
          <pc:sldMk cId="453583481" sldId="526"/>
        </pc:sldMkLst>
        <pc:spChg chg="add mod">
          <ac:chgData name="Zurbrügg Corinne" userId="9bf00a35-daaf-4b5d-a00c-eae22b493c7e" providerId="ADAL" clId="{F896CB6E-1FF8-4F8E-BB38-22186265DB2A}" dt="2026-05-04T15:03:36.326" v="59"/>
          <ac:spMkLst>
            <pc:docMk/>
            <pc:sldMk cId="453583481" sldId="526"/>
            <ac:spMk id="6" creationId="{D15F23A7-99AA-9822-BD12-C61DF46FC889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59.478" v="52"/>
        <pc:sldMkLst>
          <pc:docMk/>
          <pc:sldMk cId="812411247" sldId="527"/>
        </pc:sldMkLst>
        <pc:spChg chg="add mod">
          <ac:chgData name="Zurbrügg Corinne" userId="9bf00a35-daaf-4b5d-a00c-eae22b493c7e" providerId="ADAL" clId="{F896CB6E-1FF8-4F8E-BB38-22186265DB2A}" dt="2026-05-04T15:02:59.478" v="52"/>
          <ac:spMkLst>
            <pc:docMk/>
            <pc:sldMk cId="812411247" sldId="527"/>
            <ac:spMk id="4" creationId="{83C75EC5-BE90-CA4C-0DCE-A08EAB02E06F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25.696" v="46"/>
        <pc:sldMkLst>
          <pc:docMk/>
          <pc:sldMk cId="338820580" sldId="528"/>
        </pc:sldMkLst>
        <pc:spChg chg="add mod">
          <ac:chgData name="Zurbrügg Corinne" userId="9bf00a35-daaf-4b5d-a00c-eae22b493c7e" providerId="ADAL" clId="{F896CB6E-1FF8-4F8E-BB38-22186265DB2A}" dt="2026-05-04T15:02:25.696" v="46"/>
          <ac:spMkLst>
            <pc:docMk/>
            <pc:sldMk cId="338820580" sldId="528"/>
            <ac:spMk id="4" creationId="{B7D47187-5B7F-43DC-9056-DF8E8751826C}"/>
          </ac:spMkLst>
        </pc:spChg>
      </pc:sldChg>
      <pc:sldChg chg="addSp modSp">
        <pc:chgData name="Zurbrügg Corinne" userId="9bf00a35-daaf-4b5d-a00c-eae22b493c7e" providerId="ADAL" clId="{F896CB6E-1FF8-4F8E-BB38-22186265DB2A}" dt="2026-05-04T15:00:45.232" v="31"/>
        <pc:sldMkLst>
          <pc:docMk/>
          <pc:sldMk cId="71121974" sldId="529"/>
        </pc:sldMkLst>
        <pc:spChg chg="add mod">
          <ac:chgData name="Zurbrügg Corinne" userId="9bf00a35-daaf-4b5d-a00c-eae22b493c7e" providerId="ADAL" clId="{F896CB6E-1FF8-4F8E-BB38-22186265DB2A}" dt="2026-05-04T15:00:45.232" v="31"/>
          <ac:spMkLst>
            <pc:docMk/>
            <pc:sldMk cId="71121974" sldId="529"/>
            <ac:spMk id="3" creationId="{2413687C-F254-608A-BEB0-F34FF7C39C4F}"/>
          </ac:spMkLst>
        </pc:spChg>
      </pc:sldChg>
      <pc:sldChg chg="addSp modSp">
        <pc:chgData name="Zurbrügg Corinne" userId="9bf00a35-daaf-4b5d-a00c-eae22b493c7e" providerId="ADAL" clId="{F896CB6E-1FF8-4F8E-BB38-22186265DB2A}" dt="2026-05-04T15:02:50.166" v="50"/>
        <pc:sldMkLst>
          <pc:docMk/>
          <pc:sldMk cId="2764676524" sldId="531"/>
        </pc:sldMkLst>
        <pc:spChg chg="add mod">
          <ac:chgData name="Zurbrügg Corinne" userId="9bf00a35-daaf-4b5d-a00c-eae22b493c7e" providerId="ADAL" clId="{F896CB6E-1FF8-4F8E-BB38-22186265DB2A}" dt="2026-05-04T15:02:50.166" v="50"/>
          <ac:spMkLst>
            <pc:docMk/>
            <pc:sldMk cId="2764676524" sldId="531"/>
            <ac:spMk id="9" creationId="{5FC5B733-7935-F245-2555-ACE66838E2D1}"/>
          </ac:spMkLst>
        </pc:spChg>
      </pc:sldChg>
      <pc:sldChg chg="addSp modSp mod">
        <pc:chgData name="Zurbrügg Corinne" userId="9bf00a35-daaf-4b5d-a00c-eae22b493c7e" providerId="ADAL" clId="{F896CB6E-1FF8-4F8E-BB38-22186265DB2A}" dt="2026-05-04T15:00:26.957" v="28" actId="1076"/>
        <pc:sldMkLst>
          <pc:docMk/>
          <pc:sldMk cId="1249416707" sldId="532"/>
        </pc:sldMkLst>
        <pc:spChg chg="add mod">
          <ac:chgData name="Zurbrügg Corinne" userId="9bf00a35-daaf-4b5d-a00c-eae22b493c7e" providerId="ADAL" clId="{F896CB6E-1FF8-4F8E-BB38-22186265DB2A}" dt="2026-05-04T15:00:15.385" v="27"/>
          <ac:spMkLst>
            <pc:docMk/>
            <pc:sldMk cId="1249416707" sldId="532"/>
            <ac:spMk id="4" creationId="{D52C6874-7195-8E51-24CB-D03BE29BB07D}"/>
          </ac:spMkLst>
        </pc:spChg>
        <pc:spChg chg="mod">
          <ac:chgData name="Zurbrügg Corinne" userId="9bf00a35-daaf-4b5d-a00c-eae22b493c7e" providerId="ADAL" clId="{F896CB6E-1FF8-4F8E-BB38-22186265DB2A}" dt="2026-05-04T15:00:26.957" v="28" actId="1076"/>
          <ac:spMkLst>
            <pc:docMk/>
            <pc:sldMk cId="1249416707" sldId="532"/>
            <ac:spMk id="6" creationId="{4D932294-0816-8E96-6CA2-72187D143609}"/>
          </ac:spMkLst>
        </pc:spChg>
      </pc:sldChg>
      <pc:sldChg chg="addSp modSp">
        <pc:chgData name="Zurbrügg Corinne" userId="9bf00a35-daaf-4b5d-a00c-eae22b493c7e" providerId="ADAL" clId="{F896CB6E-1FF8-4F8E-BB38-22186265DB2A}" dt="2026-05-04T15:04:04.019" v="63"/>
        <pc:sldMkLst>
          <pc:docMk/>
          <pc:sldMk cId="3553330115" sldId="535"/>
        </pc:sldMkLst>
        <pc:spChg chg="add mod">
          <ac:chgData name="Zurbrügg Corinne" userId="9bf00a35-daaf-4b5d-a00c-eae22b493c7e" providerId="ADAL" clId="{F896CB6E-1FF8-4F8E-BB38-22186265DB2A}" dt="2026-05-04T15:04:04.019" v="63"/>
          <ac:spMkLst>
            <pc:docMk/>
            <pc:sldMk cId="3553330115" sldId="535"/>
            <ac:spMk id="9" creationId="{F8F31238-E8A3-51EA-01A4-87F372637569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5-04T14:58:44.216" v="12"/>
        <pc:sldMkLst>
          <pc:docMk/>
          <pc:sldMk cId="2198594152" sldId="537"/>
        </pc:sldMkLst>
        <pc:spChg chg="add mod">
          <ac:chgData name="Zurbrügg Corinne" userId="9bf00a35-daaf-4b5d-a00c-eae22b493c7e" providerId="ADAL" clId="{F896CB6E-1FF8-4F8E-BB38-22186265DB2A}" dt="2026-05-04T14:58:44.216" v="12"/>
          <ac:spMkLst>
            <pc:docMk/>
            <pc:sldMk cId="2198594152" sldId="537"/>
            <ac:spMk id="5" creationId="{BE14E4F5-3ACD-5AE6-DD68-794ABEAF1DD3}"/>
          </ac:spMkLst>
        </pc:spChg>
      </pc:sldChg>
      <pc:sldChg chg="add">
        <pc:chgData name="Zurbrügg Corinne" userId="9bf00a35-daaf-4b5d-a00c-eae22b493c7e" providerId="ADAL" clId="{F896CB6E-1FF8-4F8E-BB38-22186265DB2A}" dt="2026-05-04T15:05:25.811" v="70" actId="2890"/>
        <pc:sldMkLst>
          <pc:docMk/>
          <pc:sldMk cId="1065915583" sldId="53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eronique.chevillat\Downloads\ab21_politik_direktzahlungen_datentabelle_grafik_biodiversitaet_entwicklung_bff_anteil_qii_vn_2007_2020_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bl.ch\files\MVP-Vielfalt\TP6_Weiterbildung_Handbuch\Foliensammlung\Abbildungen\UZL%20Brutvogelarten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eronique.chevillat\Downloads\ab21_politik_direktzahlungen_datentabelle_grafik_biodiversitaet_entwicklung_bff_anteil_qii_vn_2007_2020_d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9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9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9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9"/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9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9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9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9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Fläche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'Anteil QII VN 2007-2020'!$B$2</c:f>
              <c:strCache>
                <c:ptCount val="1"/>
                <c:pt idx="0">
                  <c:v>Anteil BFF mit Qualität II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'Anteil QII VN 2007-2020'!$A$3:$A$23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'Anteil QII VN 2007-2020'!$B$3:$B$23</c:f>
              <c:numCache>
                <c:formatCode>0%</c:formatCode>
                <c:ptCount val="9"/>
                <c:pt idx="0">
                  <c:v>0</c:v>
                </c:pt>
                <c:pt idx="1">
                  <c:v>1.3959033467612326E-2</c:v>
                </c:pt>
                <c:pt idx="2">
                  <c:v>0.11251969126773556</c:v>
                </c:pt>
                <c:pt idx="3">
                  <c:v>0.20545832350738882</c:v>
                </c:pt>
                <c:pt idx="4">
                  <c:v>0.22571790194626012</c:v>
                </c:pt>
                <c:pt idx="5">
                  <c:v>0.24429232589370253</c:v>
                </c:pt>
                <c:pt idx="6">
                  <c:v>0.20438864408790375</c:v>
                </c:pt>
                <c:pt idx="7">
                  <c:v>0.20827125393357013</c:v>
                </c:pt>
                <c:pt idx="8">
                  <c:v>0.2356010164061812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2B80-4A8C-9B92-FFC230BAF2F4}"/>
            </c:ext>
          </c:extLst>
        </c:ser>
        <c:ser>
          <c:idx val="1"/>
          <c:order val="1"/>
          <c:tx>
            <c:strRef>
              <c:f>'Anteil QII VN 2007-2020'!$C$2</c:f>
              <c:strCache>
                <c:ptCount val="1"/>
                <c:pt idx="0">
                  <c:v>Anteil BFF mit Vernetzung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'Anteil QII VN 2007-2020'!$A$3:$A$23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'Anteil QII VN 2007-2020'!$C$3:$C$23</c:f>
              <c:numCache>
                <c:formatCode>0%</c:formatCode>
                <c:ptCount val="9"/>
                <c:pt idx="0">
                  <c:v>0</c:v>
                </c:pt>
                <c:pt idx="1">
                  <c:v>7.0346998824387028E-4</c:v>
                </c:pt>
                <c:pt idx="2">
                  <c:v>3.1569755464061454E-2</c:v>
                </c:pt>
                <c:pt idx="3">
                  <c:v>7.5971375364731877E-2</c:v>
                </c:pt>
                <c:pt idx="4">
                  <c:v>0.17706941517073491</c:v>
                </c:pt>
                <c:pt idx="5">
                  <c:v>0.23896763612926078</c:v>
                </c:pt>
                <c:pt idx="6">
                  <c:v>0.24857715185451792</c:v>
                </c:pt>
                <c:pt idx="7">
                  <c:v>0.2734977347698071</c:v>
                </c:pt>
                <c:pt idx="8">
                  <c:v>0.29089291045126836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2B80-4A8C-9B92-FFC230BAF2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2798664"/>
        <c:axId val="412802272"/>
      </c:lineChart>
      <c:catAx>
        <c:axId val="41279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802272"/>
        <c:crosses val="autoZero"/>
        <c:auto val="1"/>
        <c:lblAlgn val="ctr"/>
        <c:lblOffset val="100"/>
        <c:noMultiLvlLbl val="0"/>
      </c:catAx>
      <c:valAx>
        <c:axId val="41280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798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20034022172819"/>
          <c:y val="8.9957084456063985E-2"/>
          <c:w val="0.80987172326685863"/>
          <c:h val="0.7897933764544115"/>
        </c:manualLayout>
      </c:layout>
      <c:lineChart>
        <c:grouping val="standard"/>
        <c:varyColors val="0"/>
        <c:ser>
          <c:idx val="1"/>
          <c:order val="0"/>
          <c:tx>
            <c:strRef>
              <c:f>Tabelle1!$B$1</c:f>
              <c:strCache>
                <c:ptCount val="1"/>
                <c:pt idx="0">
                  <c:v>Zielarten "Umweltziele Landwirtschaft" (n=29)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Tabelle1!$A$2:$A$29</c:f>
              <c:numCache>
                <c:formatCode>General</c:formatCode>
                <c:ptCount val="2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</c:numCache>
            </c:numRef>
          </c:cat>
          <c:val>
            <c:numRef>
              <c:f>Tabelle1!$B$2:$B$29</c:f>
              <c:numCache>
                <c:formatCode>General</c:formatCode>
                <c:ptCount val="28"/>
                <c:pt idx="0">
                  <c:v>100</c:v>
                </c:pt>
                <c:pt idx="1">
                  <c:v>80.948967100000004</c:v>
                </c:pt>
                <c:pt idx="2">
                  <c:v>85.156948299999996</c:v>
                </c:pt>
                <c:pt idx="3">
                  <c:v>86.1078172</c:v>
                </c:pt>
                <c:pt idx="4">
                  <c:v>86.727185399999996</c:v>
                </c:pt>
                <c:pt idx="5">
                  <c:v>70.924185199999997</c:v>
                </c:pt>
                <c:pt idx="6">
                  <c:v>81.988828900000001</c:v>
                </c:pt>
                <c:pt idx="7">
                  <c:v>72.570445599999999</c:v>
                </c:pt>
                <c:pt idx="8">
                  <c:v>60.9093388</c:v>
                </c:pt>
                <c:pt idx="9">
                  <c:v>75.910266699999994</c:v>
                </c:pt>
                <c:pt idx="10">
                  <c:v>77.936781499999995</c:v>
                </c:pt>
                <c:pt idx="11">
                  <c:v>73.563943399999999</c:v>
                </c:pt>
                <c:pt idx="12">
                  <c:v>64.604219599999993</c:v>
                </c:pt>
                <c:pt idx="13">
                  <c:v>60.3783587</c:v>
                </c:pt>
                <c:pt idx="14">
                  <c:v>73.711780000000005</c:v>
                </c:pt>
                <c:pt idx="15">
                  <c:v>59.501313000000003</c:v>
                </c:pt>
                <c:pt idx="16">
                  <c:v>60.612123400000002</c:v>
                </c:pt>
                <c:pt idx="17">
                  <c:v>62.593587399999997</c:v>
                </c:pt>
                <c:pt idx="18">
                  <c:v>50.054203600000001</c:v>
                </c:pt>
                <c:pt idx="19">
                  <c:v>47.314647899999997</c:v>
                </c:pt>
                <c:pt idx="20">
                  <c:v>44.365453299999999</c:v>
                </c:pt>
                <c:pt idx="21">
                  <c:v>55.298254900000003</c:v>
                </c:pt>
                <c:pt idx="22">
                  <c:v>52.409925800000003</c:v>
                </c:pt>
                <c:pt idx="23">
                  <c:v>56.217313900000001</c:v>
                </c:pt>
                <c:pt idx="24">
                  <c:v>53.237408100000003</c:v>
                </c:pt>
                <c:pt idx="25">
                  <c:v>45.623754699999999</c:v>
                </c:pt>
                <c:pt idx="26">
                  <c:v>44.293910599999997</c:v>
                </c:pt>
                <c:pt idx="27">
                  <c:v>44.7470158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94E-4D03-A858-17891378D4E2}"/>
            </c:ext>
          </c:extLst>
        </c:ser>
        <c:ser>
          <c:idx val="0"/>
          <c:order val="1"/>
          <c:tx>
            <c:strRef>
              <c:f>Tabelle1!$C$1</c:f>
              <c:strCache>
                <c:ptCount val="1"/>
                <c:pt idx="0">
                  <c:v>Leitarten "Umweltziele Landwirtschaft" (n=18)</c:v>
                </c:pt>
              </c:strCache>
            </c:strRef>
          </c:tx>
          <c:spPr>
            <a:ln w="31750"/>
          </c:spPr>
          <c:marker>
            <c:symbol val="none"/>
          </c:marker>
          <c:val>
            <c:numRef>
              <c:f>Tabelle1!$C$2:$C$29</c:f>
              <c:numCache>
                <c:formatCode>0.00</c:formatCode>
                <c:ptCount val="28"/>
                <c:pt idx="0">
                  <c:v>100</c:v>
                </c:pt>
                <c:pt idx="1">
                  <c:v>100.836599986306</c:v>
                </c:pt>
                <c:pt idx="2">
                  <c:v>105.323229409915</c:v>
                </c:pt>
                <c:pt idx="3">
                  <c:v>106.157490473929</c:v>
                </c:pt>
                <c:pt idx="4">
                  <c:v>107.95965748481299</c:v>
                </c:pt>
                <c:pt idx="5">
                  <c:v>111.26982657711901</c:v>
                </c:pt>
                <c:pt idx="6">
                  <c:v>109.910823225781</c:v>
                </c:pt>
                <c:pt idx="7">
                  <c:v>105.318827865432</c:v>
                </c:pt>
                <c:pt idx="8">
                  <c:v>98.746583758622805</c:v>
                </c:pt>
                <c:pt idx="9">
                  <c:v>97.556315930755005</c:v>
                </c:pt>
                <c:pt idx="10">
                  <c:v>101.99766471885199</c:v>
                </c:pt>
                <c:pt idx="11">
                  <c:v>97.455368681150901</c:v>
                </c:pt>
                <c:pt idx="12">
                  <c:v>93.583737501210706</c:v>
                </c:pt>
                <c:pt idx="13">
                  <c:v>96.123609123436395</c:v>
                </c:pt>
                <c:pt idx="14">
                  <c:v>101.23779245292199</c:v>
                </c:pt>
                <c:pt idx="15">
                  <c:v>109.09745074036699</c:v>
                </c:pt>
                <c:pt idx="16">
                  <c:v>104.22462718486899</c:v>
                </c:pt>
                <c:pt idx="17">
                  <c:v>105.270506442132</c:v>
                </c:pt>
                <c:pt idx="18">
                  <c:v>100.93315159666901</c:v>
                </c:pt>
                <c:pt idx="19">
                  <c:v>94.697395797049495</c:v>
                </c:pt>
                <c:pt idx="20">
                  <c:v>103.331430673311</c:v>
                </c:pt>
                <c:pt idx="21">
                  <c:v>100.929394283786</c:v>
                </c:pt>
                <c:pt idx="22">
                  <c:v>103.37623848717899</c:v>
                </c:pt>
                <c:pt idx="23">
                  <c:v>94.532147949129197</c:v>
                </c:pt>
                <c:pt idx="24">
                  <c:v>101.379169638775</c:v>
                </c:pt>
                <c:pt idx="25">
                  <c:v>102.929337645651</c:v>
                </c:pt>
                <c:pt idx="26">
                  <c:v>103.362573271839</c:v>
                </c:pt>
                <c:pt idx="27">
                  <c:v>101.974145275561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94E-4D03-A858-17891378D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3482240"/>
        <c:axId val="143496320"/>
      </c:lineChart>
      <c:catAx>
        <c:axId val="14348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3496320"/>
        <c:crosses val="autoZero"/>
        <c:auto val="1"/>
        <c:lblAlgn val="ctr"/>
        <c:lblOffset val="100"/>
        <c:tickLblSkip val="4"/>
        <c:noMultiLvlLbl val="0"/>
      </c:catAx>
      <c:valAx>
        <c:axId val="1434963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CH"/>
                  <a:t>Bestandsindex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14348224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019187045609731"/>
          <c:y val="0.58592754399837932"/>
          <c:w val="0.28654499724391197"/>
          <c:h val="0.23363049530444324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16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21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  <c:pt idx="9">
                  <c:v>60058.479999999989</c:v>
                </c:pt>
                <c:pt idx="10">
                  <c:v>62612.029999999992</c:v>
                </c:pt>
                <c:pt idx="11">
                  <c:v>66055.860000000015</c:v>
                </c:pt>
                <c:pt idx="12">
                  <c:v>69117.201199999996</c:v>
                </c:pt>
                <c:pt idx="13">
                  <c:v>73263.134600000005</c:v>
                </c:pt>
                <c:pt idx="14">
                  <c:v>78460.378200000006</c:v>
                </c:pt>
                <c:pt idx="15">
                  <c:v>80754.445699999997</c:v>
                </c:pt>
                <c:pt idx="16">
                  <c:v>81843.787800000006</c:v>
                </c:pt>
                <c:pt idx="17">
                  <c:v>82892.054799999794</c:v>
                </c:pt>
                <c:pt idx="18">
                  <c:v>83554.448199999999</c:v>
                </c:pt>
                <c:pt idx="19">
                  <c:v>84190.076599999898</c:v>
                </c:pt>
                <c:pt idx="20">
                  <c:v>85079.672900000005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21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  <c:pt idx="9">
                  <c:v>25859.699999999993</c:v>
                </c:pt>
                <c:pt idx="10">
                  <c:v>24165.770000000011</c:v>
                </c:pt>
                <c:pt idx="11">
                  <c:v>22919.660000000003</c:v>
                </c:pt>
                <c:pt idx="12">
                  <c:v>21608.275900000026</c:v>
                </c:pt>
                <c:pt idx="13">
                  <c:v>20571.920000000009</c:v>
                </c:pt>
                <c:pt idx="14">
                  <c:v>19722.3848</c:v>
                </c:pt>
                <c:pt idx="15">
                  <c:v>19219.547900000001</c:v>
                </c:pt>
                <c:pt idx="16">
                  <c:v>17384.199799999999</c:v>
                </c:pt>
                <c:pt idx="17">
                  <c:v>16662.732</c:v>
                </c:pt>
                <c:pt idx="18">
                  <c:v>15960.4517</c:v>
                </c:pt>
                <c:pt idx="19">
                  <c:v>15569.213</c:v>
                </c:pt>
                <c:pt idx="20">
                  <c:v>15462.8765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21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  <c:pt idx="9">
                  <c:v>23194.809999999994</c:v>
                </c:pt>
                <c:pt idx="10">
                  <c:v>24685.57</c:v>
                </c:pt>
                <c:pt idx="11">
                  <c:v>26531.815899999994</c:v>
                </c:pt>
                <c:pt idx="12">
                  <c:v>29069.12409999999</c:v>
                </c:pt>
                <c:pt idx="13">
                  <c:v>32526.465600000003</c:v>
                </c:pt>
                <c:pt idx="14">
                  <c:v>39910.335500000001</c:v>
                </c:pt>
                <c:pt idx="15">
                  <c:v>43338.691899999998</c:v>
                </c:pt>
                <c:pt idx="16">
                  <c:v>45417.157700000003</c:v>
                </c:pt>
                <c:pt idx="17">
                  <c:v>47037.2952</c:v>
                </c:pt>
                <c:pt idx="18">
                  <c:v>48012.8819</c:v>
                </c:pt>
                <c:pt idx="19">
                  <c:v>49110.625099999997</c:v>
                </c:pt>
                <c:pt idx="20">
                  <c:v>49934.553200000002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21"/>
                <c:pt idx="14" formatCode="_ * #,##0_ ;_ * \-#,##0_ ;_ * &quot;-&quot;??_ ;_ @_ ">
                  <c:v>50.704999999999998</c:v>
                </c:pt>
                <c:pt idx="15" formatCode="_ * #,##0_ ;_ * \-#,##0_ ;_ * &quot;-&quot;??_ ;_ @_ ">
                  <c:v>66.188900000000004</c:v>
                </c:pt>
                <c:pt idx="16" formatCode="_ * #,##0_ ;_ * \-#,##0_ ;_ * &quot;-&quot;??_ ;_ @_ ">
                  <c:v>70.811099999999996</c:v>
                </c:pt>
                <c:pt idx="17" formatCode="_ * #,##0_ ;_ * \-#,##0_ ;_ * &quot;-&quot;??_ ;_ @_ ">
                  <c:v>80.225800000000007</c:v>
                </c:pt>
                <c:pt idx="18" formatCode="_ * #,##0_ ;_ * \-#,##0_ ;_ * &quot;-&quot;??_ ;_ @_ ">
                  <c:v>84.938900000000004</c:v>
                </c:pt>
                <c:pt idx="19" formatCode="_ * #,##0_ ;_ * \-#,##0_ ;_ * &quot;-&quot;??_ ;_ @_ ">
                  <c:v>97.478800000000007</c:v>
                </c:pt>
                <c:pt idx="20" formatCode="_ * #,##0_ ;_ * \-#,##0_ ;_ * &quot;-&quot;??_ ;_ @_ ">
                  <c:v>122.15300000000001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21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  <c:pt idx="9">
                  <c:v>7362.5500000000011</c:v>
                </c:pt>
                <c:pt idx="10">
                  <c:v>7412.9400000000014</c:v>
                </c:pt>
                <c:pt idx="11">
                  <c:v>7503.8600000000006</c:v>
                </c:pt>
                <c:pt idx="12">
                  <c:v>7548.6127000000033</c:v>
                </c:pt>
                <c:pt idx="13">
                  <c:v>7633.0402000000022</c:v>
                </c:pt>
                <c:pt idx="14">
                  <c:v>7801.1008000000002</c:v>
                </c:pt>
                <c:pt idx="15">
                  <c:v>7922.1356999999998</c:v>
                </c:pt>
                <c:pt idx="16">
                  <c:v>7956.5078000000003</c:v>
                </c:pt>
                <c:pt idx="17">
                  <c:v>8025.9979999999996</c:v>
                </c:pt>
                <c:pt idx="18">
                  <c:v>8105.1426000000001</c:v>
                </c:pt>
                <c:pt idx="19">
                  <c:v>8126.8179</c:v>
                </c:pt>
                <c:pt idx="20">
                  <c:v>8122.6714000000002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21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  <c:pt idx="9">
                  <c:v>2423.8999999999996</c:v>
                </c:pt>
                <c:pt idx="10">
                  <c:v>2371.6099999999997</c:v>
                </c:pt>
                <c:pt idx="11">
                  <c:v>2582.9300000000003</c:v>
                </c:pt>
                <c:pt idx="12">
                  <c:v>2639.2964000000002</c:v>
                </c:pt>
                <c:pt idx="13">
                  <c:v>2676.4269999999997</c:v>
                </c:pt>
                <c:pt idx="14">
                  <c:v>2800.2714000000001</c:v>
                </c:pt>
                <c:pt idx="15">
                  <c:v>3248.6432999999993</c:v>
                </c:pt>
                <c:pt idx="16">
                  <c:v>3459.1747000000005</c:v>
                </c:pt>
                <c:pt idx="17">
                  <c:v>3551</c:v>
                </c:pt>
                <c:pt idx="18">
                  <c:v>3621</c:v>
                </c:pt>
                <c:pt idx="19">
                  <c:v>3579.4833000000003</c:v>
                </c:pt>
                <c:pt idx="20">
                  <c:v>3654.8153000000002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21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  <c:pt idx="9">
                  <c:v>202.62</c:v>
                </c:pt>
                <c:pt idx="10">
                  <c:v>242.27</c:v>
                </c:pt>
                <c:pt idx="11">
                  <c:v>430.37750000000005</c:v>
                </c:pt>
                <c:pt idx="12">
                  <c:v>698.83490000000018</c:v>
                </c:pt>
                <c:pt idx="13">
                  <c:v>906.88299999999981</c:v>
                </c:pt>
                <c:pt idx="14" formatCode="#\ ##0">
                  <c:v>1774</c:v>
                </c:pt>
                <c:pt idx="15" formatCode="#\ ##0">
                  <c:v>2317</c:v>
                </c:pt>
                <c:pt idx="16" formatCode="#\ ##0">
                  <c:v>2560</c:v>
                </c:pt>
                <c:pt idx="17" formatCode="#\ ##0">
                  <c:v>2861</c:v>
                </c:pt>
                <c:pt idx="18" formatCode="#\ ##0">
                  <c:v>3176</c:v>
                </c:pt>
                <c:pt idx="19" formatCode="#\ ##0">
                  <c:v>3454.8993999999998</c:v>
                </c:pt>
                <c:pt idx="20" formatCode="#\ ##0">
                  <c:v>3710.6891999999898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21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  <c:pt idx="9">
                  <c:v>2650.26</c:v>
                </c:pt>
                <c:pt idx="10">
                  <c:v>2833.7000000000007</c:v>
                </c:pt>
                <c:pt idx="11">
                  <c:v>2983.93</c:v>
                </c:pt>
                <c:pt idx="12">
                  <c:v>3164.9802000000009</c:v>
                </c:pt>
                <c:pt idx="13">
                  <c:v>3366.7713999999992</c:v>
                </c:pt>
                <c:pt idx="14">
                  <c:v>3622.4854</c:v>
                </c:pt>
                <c:pt idx="15">
                  <c:v>3807.3272999999999</c:v>
                </c:pt>
                <c:pt idx="16">
                  <c:v>3940.2568000000001</c:v>
                </c:pt>
                <c:pt idx="17">
                  <c:v>4049.3953999999999</c:v>
                </c:pt>
                <c:pt idx="18">
                  <c:v>4127</c:v>
                </c:pt>
                <c:pt idx="19">
                  <c:v>4259.3154000000004</c:v>
                </c:pt>
                <c:pt idx="20">
                  <c:v>4334.9237999999996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Fläche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21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  <c:pt idx="9">
                  <c:v>60058.479999999989</c:v>
                </c:pt>
                <c:pt idx="10">
                  <c:v>62612.029999999992</c:v>
                </c:pt>
                <c:pt idx="11">
                  <c:v>66055.860000000015</c:v>
                </c:pt>
                <c:pt idx="12">
                  <c:v>69117.201199999996</c:v>
                </c:pt>
                <c:pt idx="13">
                  <c:v>73263.134600000005</c:v>
                </c:pt>
                <c:pt idx="14">
                  <c:v>78460.378200000006</c:v>
                </c:pt>
                <c:pt idx="15">
                  <c:v>80754.445699999997</c:v>
                </c:pt>
                <c:pt idx="16">
                  <c:v>81843.787800000006</c:v>
                </c:pt>
                <c:pt idx="17">
                  <c:v>82892.054799999794</c:v>
                </c:pt>
                <c:pt idx="18">
                  <c:v>83554.448199999999</c:v>
                </c:pt>
                <c:pt idx="19">
                  <c:v>84190.076599999898</c:v>
                </c:pt>
                <c:pt idx="20">
                  <c:v>85079.672900000005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21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  <c:pt idx="9">
                  <c:v>25859.699999999993</c:v>
                </c:pt>
                <c:pt idx="10">
                  <c:v>24165.770000000011</c:v>
                </c:pt>
                <c:pt idx="11">
                  <c:v>22919.660000000003</c:v>
                </c:pt>
                <c:pt idx="12">
                  <c:v>21608.275900000026</c:v>
                </c:pt>
                <c:pt idx="13">
                  <c:v>20571.920000000009</c:v>
                </c:pt>
                <c:pt idx="14">
                  <c:v>19722.3848</c:v>
                </c:pt>
                <c:pt idx="15">
                  <c:v>19219.547900000001</c:v>
                </c:pt>
                <c:pt idx="16">
                  <c:v>17384.199799999999</c:v>
                </c:pt>
                <c:pt idx="17">
                  <c:v>16662.732</c:v>
                </c:pt>
                <c:pt idx="18">
                  <c:v>15960.4517</c:v>
                </c:pt>
                <c:pt idx="19">
                  <c:v>15569.213</c:v>
                </c:pt>
                <c:pt idx="20">
                  <c:v>15462.8765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21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  <c:pt idx="9">
                  <c:v>23194.809999999994</c:v>
                </c:pt>
                <c:pt idx="10">
                  <c:v>24685.57</c:v>
                </c:pt>
                <c:pt idx="11">
                  <c:v>26531.815899999994</c:v>
                </c:pt>
                <c:pt idx="12">
                  <c:v>29069.12409999999</c:v>
                </c:pt>
                <c:pt idx="13">
                  <c:v>32526.465600000003</c:v>
                </c:pt>
                <c:pt idx="14">
                  <c:v>39910.335500000001</c:v>
                </c:pt>
                <c:pt idx="15">
                  <c:v>43338.691899999998</c:v>
                </c:pt>
                <c:pt idx="16">
                  <c:v>45417.157700000003</c:v>
                </c:pt>
                <c:pt idx="17">
                  <c:v>47037.2952</c:v>
                </c:pt>
                <c:pt idx="18">
                  <c:v>48012.8819</c:v>
                </c:pt>
                <c:pt idx="19">
                  <c:v>49110.625099999997</c:v>
                </c:pt>
                <c:pt idx="20">
                  <c:v>49934.553200000002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21"/>
                <c:pt idx="14" formatCode="_ * #,##0_ ;_ * \-#,##0_ ;_ * &quot;-&quot;??_ ;_ @_ ">
                  <c:v>50.704999999999998</c:v>
                </c:pt>
                <c:pt idx="15" formatCode="_ * #,##0_ ;_ * \-#,##0_ ;_ * &quot;-&quot;??_ ;_ @_ ">
                  <c:v>66.188900000000004</c:v>
                </c:pt>
                <c:pt idx="16" formatCode="_ * #,##0_ ;_ * \-#,##0_ ;_ * &quot;-&quot;??_ ;_ @_ ">
                  <c:v>70.811099999999996</c:v>
                </c:pt>
                <c:pt idx="17" formatCode="_ * #,##0_ ;_ * \-#,##0_ ;_ * &quot;-&quot;??_ ;_ @_ ">
                  <c:v>80.225800000000007</c:v>
                </c:pt>
                <c:pt idx="18" formatCode="_ * #,##0_ ;_ * \-#,##0_ ;_ * &quot;-&quot;??_ ;_ @_ ">
                  <c:v>84.938900000000004</c:v>
                </c:pt>
                <c:pt idx="19" formatCode="_ * #,##0_ ;_ * \-#,##0_ ;_ * &quot;-&quot;??_ ;_ @_ ">
                  <c:v>97.478800000000007</c:v>
                </c:pt>
                <c:pt idx="20" formatCode="_ * #,##0_ ;_ * \-#,##0_ ;_ * &quot;-&quot;??_ ;_ @_ ">
                  <c:v>122.15300000000001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21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  <c:pt idx="9">
                  <c:v>7362.5500000000011</c:v>
                </c:pt>
                <c:pt idx="10">
                  <c:v>7412.9400000000014</c:v>
                </c:pt>
                <c:pt idx="11">
                  <c:v>7503.8600000000006</c:v>
                </c:pt>
                <c:pt idx="12">
                  <c:v>7548.6127000000033</c:v>
                </c:pt>
                <c:pt idx="13">
                  <c:v>7633.0402000000022</c:v>
                </c:pt>
                <c:pt idx="14">
                  <c:v>7801.1008000000002</c:v>
                </c:pt>
                <c:pt idx="15">
                  <c:v>7922.1356999999998</c:v>
                </c:pt>
                <c:pt idx="16">
                  <c:v>7956.5078000000003</c:v>
                </c:pt>
                <c:pt idx="17">
                  <c:v>8025.9979999999996</c:v>
                </c:pt>
                <c:pt idx="18">
                  <c:v>8105.1426000000001</c:v>
                </c:pt>
                <c:pt idx="19">
                  <c:v>8126.8179</c:v>
                </c:pt>
                <c:pt idx="20">
                  <c:v>8122.6714000000002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21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  <c:pt idx="9">
                  <c:v>2423.8999999999996</c:v>
                </c:pt>
                <c:pt idx="10">
                  <c:v>2371.6099999999997</c:v>
                </c:pt>
                <c:pt idx="11">
                  <c:v>2582.9300000000003</c:v>
                </c:pt>
                <c:pt idx="12">
                  <c:v>2639.2964000000002</c:v>
                </c:pt>
                <c:pt idx="13">
                  <c:v>2676.4269999999997</c:v>
                </c:pt>
                <c:pt idx="14">
                  <c:v>2800.2714000000001</c:v>
                </c:pt>
                <c:pt idx="15">
                  <c:v>3248.6432999999993</c:v>
                </c:pt>
                <c:pt idx="16">
                  <c:v>3459.1747000000005</c:v>
                </c:pt>
                <c:pt idx="17">
                  <c:v>3551</c:v>
                </c:pt>
                <c:pt idx="18">
                  <c:v>3621</c:v>
                </c:pt>
                <c:pt idx="19">
                  <c:v>3579.4833000000003</c:v>
                </c:pt>
                <c:pt idx="20">
                  <c:v>3654.8153000000002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21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  <c:pt idx="9">
                  <c:v>202.62</c:v>
                </c:pt>
                <c:pt idx="10">
                  <c:v>242.27</c:v>
                </c:pt>
                <c:pt idx="11">
                  <c:v>430.37750000000005</c:v>
                </c:pt>
                <c:pt idx="12">
                  <c:v>698.83490000000018</c:v>
                </c:pt>
                <c:pt idx="13">
                  <c:v>906.88299999999981</c:v>
                </c:pt>
                <c:pt idx="14" formatCode="#\ ##0">
                  <c:v>1774</c:v>
                </c:pt>
                <c:pt idx="15" formatCode="#\ ##0">
                  <c:v>2317</c:v>
                </c:pt>
                <c:pt idx="16" formatCode="#\ ##0">
                  <c:v>2560</c:v>
                </c:pt>
                <c:pt idx="17" formatCode="#\ ##0">
                  <c:v>2861</c:v>
                </c:pt>
                <c:pt idx="18" formatCode="#\ ##0">
                  <c:v>3176</c:v>
                </c:pt>
                <c:pt idx="19" formatCode="#\ ##0">
                  <c:v>3454.8993999999998</c:v>
                </c:pt>
                <c:pt idx="20" formatCode="#\ ##0">
                  <c:v>3710.6891999999898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21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  <c:pt idx="9">
                  <c:v>2650.26</c:v>
                </c:pt>
                <c:pt idx="10">
                  <c:v>2833.7000000000007</c:v>
                </c:pt>
                <c:pt idx="11">
                  <c:v>2983.93</c:v>
                </c:pt>
                <c:pt idx="12">
                  <c:v>3164.9802000000009</c:v>
                </c:pt>
                <c:pt idx="13">
                  <c:v>3366.7713999999992</c:v>
                </c:pt>
                <c:pt idx="14">
                  <c:v>3622.4854</c:v>
                </c:pt>
                <c:pt idx="15">
                  <c:v>3807.3272999999999</c:v>
                </c:pt>
                <c:pt idx="16">
                  <c:v>3940.2568000000001</c:v>
                </c:pt>
                <c:pt idx="17">
                  <c:v>4049.3953999999999</c:v>
                </c:pt>
                <c:pt idx="18">
                  <c:v>4127</c:v>
                </c:pt>
                <c:pt idx="19">
                  <c:v>4259.3154000000004</c:v>
                </c:pt>
                <c:pt idx="20">
                  <c:v>4334.9237999999996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Fläche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'[ab21_politik_direktzahlungen_datentabelle_grafik_biodiversitaet_entwicklung_bff_anteil_qii_vn_2007_2020_d.xlsx]Anteil QII VN 2007-2020'!$B$2</c:f>
              <c:strCache>
                <c:ptCount val="1"/>
                <c:pt idx="0">
                  <c:v>Anteil BFF mit Qualität II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'[ab21_politik_direktzahlungen_datentabelle_grafik_biodiversitaet_entwicklung_bff_anteil_qii_vn_2007_2020_d.xlsx]Anteil QII VN 2007-2020'!$A$3:$A$23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/>
            </c:numRef>
          </c:cat>
          <c:val>
            <c:numRef>
              <c:f>'[ab21_politik_direktzahlungen_datentabelle_grafik_biodiversitaet_entwicklung_bff_anteil_qii_vn_2007_2020_d.xlsx]Anteil QII VN 2007-2020'!$B$3:$B$23</c:f>
              <c:numCache>
                <c:formatCode>0%</c:formatCode>
                <c:ptCount val="5"/>
                <c:pt idx="0">
                  <c:v>0</c:v>
                </c:pt>
                <c:pt idx="1">
                  <c:v>0.24429232589370253</c:v>
                </c:pt>
                <c:pt idx="2">
                  <c:v>0.26715710069882792</c:v>
                </c:pt>
                <c:pt idx="3">
                  <c:v>0.35119957851395905</c:v>
                </c:pt>
                <c:pt idx="4">
                  <c:v>0.43304775931588135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2B80-4A8C-9B92-FFC230BAF2F4}"/>
            </c:ext>
          </c:extLst>
        </c:ser>
        <c:ser>
          <c:idx val="1"/>
          <c:order val="1"/>
          <c:tx>
            <c:strRef>
              <c:f>'[ab21_politik_direktzahlungen_datentabelle_grafik_biodiversitaet_entwicklung_bff_anteil_qii_vn_2007_2020_d.xlsx]Anteil QII VN 2007-2020'!$C$2</c:f>
              <c:strCache>
                <c:ptCount val="1"/>
                <c:pt idx="0">
                  <c:v>Anteil BFF mit Vernetzung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'[ab21_politik_direktzahlungen_datentabelle_grafik_biodiversitaet_entwicklung_bff_anteil_qii_vn_2007_2020_d.xlsx]Anteil QII VN 2007-2020'!$A$3:$A$23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/>
            </c:numRef>
          </c:cat>
          <c:val>
            <c:numRef>
              <c:f>'[ab21_politik_direktzahlungen_datentabelle_grafik_biodiversitaet_entwicklung_bff_anteil_qii_vn_2007_2020_d.xlsx]Anteil QII VN 2007-2020'!$C$3:$C$23</c:f>
              <c:numCache>
                <c:formatCode>0%</c:formatCode>
                <c:ptCount val="5"/>
                <c:pt idx="0">
                  <c:v>0</c:v>
                </c:pt>
                <c:pt idx="1">
                  <c:v>0.23896763612926078</c:v>
                </c:pt>
                <c:pt idx="2">
                  <c:v>0.37399786959690534</c:v>
                </c:pt>
                <c:pt idx="3">
                  <c:v>0.7032754725295729</c:v>
                </c:pt>
                <c:pt idx="4">
                  <c:v>0.78124915516878801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2B80-4A8C-9B92-FFC230BAF2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2798664"/>
        <c:axId val="412802272"/>
      </c:lineChart>
      <c:catAx>
        <c:axId val="41279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802272"/>
        <c:crosses val="autoZero"/>
        <c:auto val="1"/>
        <c:lblAlgn val="ctr"/>
        <c:lblOffset val="100"/>
        <c:noMultiLvlLbl val="0"/>
      </c:catAx>
      <c:valAx>
        <c:axId val="41280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798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8041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7419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9200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443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7194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03000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32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77042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0683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520152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6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51808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3609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71088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70411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EC181-8C4C-B792-DEED-48384F08E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B9E281-F82A-92AA-FEB2-A02A0F47B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7017B22-71C9-8501-814E-767B0E8353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45D4140-CA09-EAF4-A6B7-741FC9DE35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7763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9966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7902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79789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53103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5962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de-CH"/>
              <a:t>AGRIDEA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endParaRPr lang="de-CH"/>
          </a:p>
          <a:p>
            <a:endParaRPr lang="de-CH"/>
          </a:p>
          <a:p>
            <a:fld id="{350D9A78-8A4A-4F3D-8F01-40CF5B11F1D3}" type="datetime1">
              <a:rPr lang="de-CH" smtClean="0"/>
              <a:pPr/>
              <a:t>01.06.2026</a:t>
            </a:fld>
            <a:endParaRPr lang="de-CH"/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26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H" sz="1300" dirty="0"/>
          </a:p>
        </p:txBody>
      </p:sp>
    </p:spTree>
    <p:extLst>
      <p:ext uri="{BB962C8B-B14F-4D97-AF65-F5344CB8AC3E}">
        <p14:creationId xmlns:p14="http://schemas.microsoft.com/office/powerpoint/2010/main" val="1990200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de-CH"/>
              <a:t>AGRIDEA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endParaRPr lang="de-CH"/>
          </a:p>
          <a:p>
            <a:endParaRPr lang="de-CH"/>
          </a:p>
          <a:p>
            <a:fld id="{350D9A78-8A4A-4F3D-8F01-40CF5B11F1D3}" type="datetime1">
              <a:rPr lang="de-CH" smtClean="0"/>
              <a:pPr/>
              <a:t>01.06.2026</a:t>
            </a:fld>
            <a:endParaRPr lang="de-CH"/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27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H" sz="1300" dirty="0"/>
          </a:p>
        </p:txBody>
      </p:sp>
    </p:spTree>
    <p:extLst>
      <p:ext uri="{BB962C8B-B14F-4D97-AF65-F5344CB8AC3E}">
        <p14:creationId xmlns:p14="http://schemas.microsoft.com/office/powerpoint/2010/main" val="298043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endParaRPr lang="de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fld id="{06845F62-833C-4725-B2EB-0471C845DF80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932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  <p:sldLayoutId id="214748369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rinatur.ch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agrinatur.ch/" TargetMode="Externa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agrinatur.ch/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hyperlink" Target="http://www.agrinatur.ch/" TargetMode="External"/><Relationship Id="rId4" Type="http://schemas.microsoft.com/office/2007/relationships/hdphoto" Target="../media/hdphoto1.wdp"/><Relationship Id="rId9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agrinatur.ch/" TargetMode="Externa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agroscope.admin.ch/agroscope/de/home/themen/umwelt-ressourcen/monitoring-analytik/all-ema.html" TargetMode="External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rinatur.ch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Biodiversität und Landwirtschaft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Entwicklung der agrarpolitischen Instrumente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Weshalb Biodiversitätsförderflächen (BFF)?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1966" y="1412776"/>
            <a:ext cx="5060154" cy="4309944"/>
          </a:xfrm>
          <a:noFill/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Ohne BFF können viele Tiere und Pflanzen in der intensiv genutzten Landwirtschaftsfläche nicht </a:t>
            </a:r>
            <a:r>
              <a:rPr lang="de-CH" b="1" dirty="0"/>
              <a:t>überleben</a:t>
            </a:r>
            <a:r>
              <a:rPr lang="de-CH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Die extensive Bewirtschaftung der BFF bietet wildlebenden Tierarten </a:t>
            </a:r>
            <a:r>
              <a:rPr lang="de-CH" b="1" dirty="0"/>
              <a:t>Schutz</a:t>
            </a:r>
            <a:r>
              <a:rPr lang="de-CH" dirty="0"/>
              <a:t>, </a:t>
            </a:r>
            <a:r>
              <a:rPr lang="de-CH" b="1" dirty="0"/>
              <a:t>Nahrung</a:t>
            </a:r>
            <a:r>
              <a:rPr lang="de-CH" dirty="0"/>
              <a:t> und günstige Bedingungen für die </a:t>
            </a:r>
            <a:r>
              <a:rPr lang="de-CH" b="1" dirty="0"/>
              <a:t>Überwinterung</a:t>
            </a:r>
            <a:r>
              <a:rPr lang="de-CH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In BFF können sich zum Teil seltene und bedrohte Wildpflanzen </a:t>
            </a:r>
            <a:r>
              <a:rPr lang="de-CH" b="1" dirty="0"/>
              <a:t>etablieren</a:t>
            </a:r>
            <a:r>
              <a:rPr lang="de-CH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Die fachgerechte Pflege definierter BFF trägt zur </a:t>
            </a:r>
            <a:r>
              <a:rPr lang="de-CH" b="1" dirty="0"/>
              <a:t>Erhaltung wertvoller naturnaher Lebensräume </a:t>
            </a:r>
            <a:r>
              <a:rPr lang="de-CH" dirty="0"/>
              <a:t>bei. </a:t>
            </a:r>
          </a:p>
          <a:p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1379179"/>
            <a:ext cx="2527640" cy="422283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9C98F36-04EA-4AA5-87C4-46A0B9342D5C}"/>
              </a:ext>
            </a:extLst>
          </p:cNvPr>
          <p:cNvSpPr txBox="1"/>
          <p:nvPr/>
        </p:nvSpPr>
        <p:spPr>
          <a:xfrm>
            <a:off x="5796136" y="5661248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3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491439E7-2908-20F1-C3AC-F34B61FE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32553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4873230" y="3505584"/>
            <a:ext cx="3642120" cy="22610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Andere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Wassergräben, Tümpel, Teiche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Ruderalflächen</a:t>
            </a:r>
            <a:r>
              <a:rPr lang="de-CH" dirty="0"/>
              <a:t>, Steinhaufen, -wälle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Trockenmauern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Regionsspezifische BFF auf LN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Regionsspezif</a:t>
            </a:r>
            <a:r>
              <a:rPr lang="de-CH" dirty="0"/>
              <a:t>. BFF ausserhalb LN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BFF-Typen - Übersicht (Stand 2025)</a:t>
            </a:r>
            <a:br>
              <a:rPr lang="de-CH" dirty="0"/>
            </a:b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873231" y="5805264"/>
            <a:ext cx="3653042" cy="699555"/>
          </a:xfr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lIns="72000" tIns="72000" rIns="72000" bIns="72000">
            <a:normAutofit fontScale="77500" lnSpcReduction="20000"/>
          </a:bodyPr>
          <a:lstStyle/>
          <a:p>
            <a:r>
              <a:rPr lang="de-CH" sz="1600" b="1" dirty="0"/>
              <a:t>Anforderung gemäss DZV: </a:t>
            </a:r>
            <a:br>
              <a:rPr lang="de-CH" sz="1600" b="1" dirty="0"/>
            </a:br>
            <a:r>
              <a:rPr lang="de-CH" sz="1600" dirty="0"/>
              <a:t>Betriebe allgemein: 7 % BFF in der LN </a:t>
            </a:r>
            <a:br>
              <a:rPr lang="de-CH" sz="1600" dirty="0"/>
            </a:br>
            <a:r>
              <a:rPr lang="de-CH" sz="1600" dirty="0"/>
              <a:t>Spezialkulturen: 3,5 % BFF </a:t>
            </a:r>
          </a:p>
        </p:txBody>
      </p:sp>
      <p:sp>
        <p:nvSpPr>
          <p:cNvPr id="9" name="Rechteck 8"/>
          <p:cNvSpPr/>
          <p:nvPr/>
        </p:nvSpPr>
        <p:spPr>
          <a:xfrm>
            <a:off x="460509" y="692696"/>
            <a:ext cx="4255506" cy="31444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Wiesen und 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Extensiv genutzte Wiesen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Wenig intensiv genutzte Wiesen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Streueflächen</a:t>
            </a:r>
            <a:endParaRPr lang="de-CH" dirty="0"/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Extensiv genutzte 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Waldweiden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Uferwiesen entlang von Fliessgewässern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Artenreiche Grün- und </a:t>
            </a:r>
            <a:r>
              <a:rPr lang="de-CH" dirty="0" err="1"/>
              <a:t>Streueflächen</a:t>
            </a:r>
            <a:r>
              <a:rPr lang="de-CH" dirty="0"/>
              <a:t> im Sömmerungsgebiet</a:t>
            </a:r>
          </a:p>
        </p:txBody>
      </p:sp>
      <p:sp>
        <p:nvSpPr>
          <p:cNvPr id="12" name="Rechteck 11"/>
          <p:cNvSpPr/>
          <p:nvPr/>
        </p:nvSpPr>
        <p:spPr>
          <a:xfrm>
            <a:off x="460509" y="3837147"/>
            <a:ext cx="4255506" cy="22610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Acker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Ackerschonstreifen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Nützlingsstreifen</a:t>
            </a:r>
            <a:r>
              <a:rPr lang="de-CH" dirty="0"/>
              <a:t> auf offener Ackerfläche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Buntbrachen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Rotationsbrachen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Säume auf Ackerfläche</a:t>
            </a:r>
          </a:p>
        </p:txBody>
      </p:sp>
      <p:sp>
        <p:nvSpPr>
          <p:cNvPr id="3" name="Rechteck 2"/>
          <p:cNvSpPr/>
          <p:nvPr/>
        </p:nvSpPr>
        <p:spPr>
          <a:xfrm>
            <a:off x="4873230" y="692696"/>
            <a:ext cx="3653042" cy="2772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</a:pPr>
            <a:r>
              <a:rPr lang="de-CH" b="1" dirty="0"/>
              <a:t>Dauerkulturen und Gehölze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Hochstamm-Feldobstbäume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Standortgerechte Einzelbäume und Alleen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Hecken, Feld- und Ufergehölze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Rebflächen mit natürlicher Artenvielfalt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Nützlingsstreifen</a:t>
            </a:r>
            <a:r>
              <a:rPr lang="de-CH" dirty="0"/>
              <a:t> in Dauerkulturen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CFDF4ABA-2813-D22C-9594-625E3F390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62524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4873230" y="3505584"/>
            <a:ext cx="3642120" cy="22610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Andere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Wassergräben, Tümpel, Teiche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Ruderalflächen</a:t>
            </a:r>
            <a:r>
              <a:rPr lang="de-CH" dirty="0"/>
              <a:t>, Steinhaufen, -wälle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Trockenmauern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Regionsspezifische BFF auf LN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Regionsspezif</a:t>
            </a:r>
            <a:r>
              <a:rPr lang="de-CH" dirty="0"/>
              <a:t>. BFF ausserhalb LN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BFF-Typen - Übersicht (Stand 2025)</a:t>
            </a:r>
            <a:br>
              <a:rPr lang="de-CH" dirty="0"/>
            </a:b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873231" y="5805264"/>
            <a:ext cx="3653042" cy="699555"/>
          </a:xfr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lIns="72000" tIns="72000" rIns="72000" bIns="72000">
            <a:normAutofit fontScale="77500" lnSpcReduction="20000"/>
          </a:bodyPr>
          <a:lstStyle/>
          <a:p>
            <a:r>
              <a:rPr lang="de-CH" sz="1600" b="1" dirty="0"/>
              <a:t>Anforderung gemäss DZV: </a:t>
            </a:r>
            <a:br>
              <a:rPr lang="de-CH" sz="1600" b="1" dirty="0"/>
            </a:br>
            <a:r>
              <a:rPr lang="de-CH" sz="1600" dirty="0"/>
              <a:t>Betriebe allgemein: 7 % BFF in der LN </a:t>
            </a:r>
            <a:br>
              <a:rPr lang="de-CH" sz="1600" dirty="0"/>
            </a:br>
            <a:r>
              <a:rPr lang="de-CH" sz="1600" dirty="0"/>
              <a:t>Spezialkulturen: 3,5 % BFF </a:t>
            </a:r>
          </a:p>
        </p:txBody>
      </p:sp>
      <p:sp>
        <p:nvSpPr>
          <p:cNvPr id="9" name="Rechteck 8"/>
          <p:cNvSpPr/>
          <p:nvPr/>
        </p:nvSpPr>
        <p:spPr>
          <a:xfrm>
            <a:off x="460509" y="692696"/>
            <a:ext cx="4255506" cy="31444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Wiesen und 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Extensiv genutzte Wiesen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Wenig intensiv genutzte Wiesen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Streueflächen</a:t>
            </a:r>
            <a:endParaRPr lang="de-CH" dirty="0"/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Extensiv genutzte 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Waldweiden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Uferwiesen entlang von Fliessgewässern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Artenreiche Grün- und </a:t>
            </a:r>
            <a:r>
              <a:rPr lang="de-CH" dirty="0" err="1"/>
              <a:t>Streueflächen</a:t>
            </a:r>
            <a:r>
              <a:rPr lang="de-CH" dirty="0"/>
              <a:t> im Sömmerungsgebiet</a:t>
            </a:r>
          </a:p>
        </p:txBody>
      </p:sp>
      <p:sp>
        <p:nvSpPr>
          <p:cNvPr id="12" name="Rechteck 11"/>
          <p:cNvSpPr/>
          <p:nvPr/>
        </p:nvSpPr>
        <p:spPr>
          <a:xfrm>
            <a:off x="460509" y="3837147"/>
            <a:ext cx="4255506" cy="22610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de-CH" b="1" dirty="0">
                <a:ea typeface="Calibri" panose="020F0502020204030204" pitchFamily="34" charset="0"/>
                <a:cs typeface="Times New Roman" panose="02020603050405020304" pitchFamily="18" charset="0"/>
              </a:rPr>
              <a:t>Acker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Ackerschonstreifen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Nützlingsstreifen</a:t>
            </a:r>
            <a:r>
              <a:rPr lang="de-CH" dirty="0"/>
              <a:t> auf offener Ackerfläche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Buntbrachen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Rotationsbrachen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Säume auf Ackerfläche</a:t>
            </a:r>
          </a:p>
        </p:txBody>
      </p:sp>
      <p:sp>
        <p:nvSpPr>
          <p:cNvPr id="3" name="Rechteck 2"/>
          <p:cNvSpPr/>
          <p:nvPr/>
        </p:nvSpPr>
        <p:spPr>
          <a:xfrm>
            <a:off x="4873230" y="692696"/>
            <a:ext cx="3653042" cy="2772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</a:pPr>
            <a:r>
              <a:rPr lang="de-CH" b="1" dirty="0"/>
              <a:t>Dauerkulturen und Gehölze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Hochstamm-Feldobstbäume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Standortgerechte Einzelbäume und Alleen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Hecken, Feld- und Ufergehölze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/>
              <a:t>Rebflächen mit natürlicher Artenvielfalt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Nützlingsstreifen</a:t>
            </a:r>
            <a:r>
              <a:rPr lang="de-CH" dirty="0"/>
              <a:t> in Dauerkulturen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75D2B3-D2A6-C34E-6332-B04C97F66972}"/>
              </a:ext>
            </a:extLst>
          </p:cNvPr>
          <p:cNvSpPr txBox="1"/>
          <p:nvPr/>
        </p:nvSpPr>
        <p:spPr>
          <a:xfrm>
            <a:off x="1578029" y="3435680"/>
            <a:ext cx="5538735" cy="523220"/>
          </a:xfrm>
          <a:prstGeom prst="rect">
            <a:avLst/>
          </a:prstGeom>
          <a:solidFill>
            <a:schemeClr val="accent4"/>
          </a:solidFill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err="1">
                <a:ea typeface="Calibri"/>
                <a:cs typeface="Calibri"/>
              </a:rPr>
              <a:t>Massnahmen-orientierte</a:t>
            </a:r>
            <a:r>
              <a:rPr lang="en-US" sz="2800" b="1" dirty="0">
                <a:ea typeface="Calibri"/>
                <a:cs typeface="Calibri"/>
              </a:rPr>
              <a:t> </a:t>
            </a:r>
            <a:r>
              <a:rPr lang="en-US" sz="2800" b="1" dirty="0" err="1">
                <a:ea typeface="Calibri"/>
                <a:cs typeface="Calibri"/>
              </a:rPr>
              <a:t>Beiträge</a:t>
            </a:r>
            <a:r>
              <a:rPr lang="en-US" sz="2800" b="1" dirty="0">
                <a:ea typeface="Calibri"/>
                <a:cs typeface="Calibri"/>
              </a:rPr>
              <a:t> !</a:t>
            </a:r>
            <a:endParaRPr lang="en-US" sz="2800" b="1" dirty="0" err="1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D15F23A7-99AA-9822-BD12-C61DF46FC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53583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2001</a:t>
            </a:r>
            <a:r>
              <a:rPr lang="de-CH" sz="2400" dirty="0"/>
              <a:t>: Einführung der Ökoqualitätsverordnung (ÖQV)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800" b="1" dirty="0">
                <a:solidFill>
                  <a:srgbClr val="FF0000"/>
                </a:solidFill>
              </a:rPr>
              <a:t>2008: Umweltziele Landwirtschaft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2014</a:t>
            </a:r>
            <a:r>
              <a:rPr lang="de-CH" sz="2400" dirty="0"/>
              <a:t>:  AP 14-17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2021</a:t>
            </a:r>
            <a:r>
              <a:rPr lang="de-CH" sz="2400" dirty="0"/>
              <a:t>: Sistierung der AP 22+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2022</a:t>
            </a:r>
            <a:r>
              <a:rPr lang="de-CH" sz="2400" dirty="0"/>
              <a:t>: Parlamentarische Initiative (</a:t>
            </a:r>
            <a:r>
              <a:rPr lang="de-CH" sz="2400" dirty="0" err="1"/>
              <a:t>PaIV</a:t>
            </a:r>
            <a:r>
              <a:rPr lang="de-CH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2023</a:t>
            </a:r>
            <a:r>
              <a:rPr lang="de-CH" sz="2400" dirty="0"/>
              <a:t>: Absenkpfad</a:t>
            </a:r>
          </a:p>
          <a:p>
            <a:endParaRPr lang="de-CH" sz="2400" dirty="0"/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6D6BF36-843A-0294-142B-B46D7F970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68253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2001</a:t>
            </a:r>
            <a:r>
              <a:rPr lang="de-CH" sz="2400" dirty="0"/>
              <a:t>: Einführung der Ökoqualitätsverordnung (ÖQV)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800" b="1" dirty="0">
                <a:solidFill>
                  <a:srgbClr val="FF0000"/>
                </a:solidFill>
              </a:rPr>
              <a:t>2008: Umweltziele Landwirtschaft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2014</a:t>
            </a:r>
            <a:r>
              <a:rPr lang="de-CH" sz="2400" dirty="0"/>
              <a:t>:  AP 14-17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2021</a:t>
            </a:r>
            <a:r>
              <a:rPr lang="de-CH" sz="2400" dirty="0"/>
              <a:t>: Sistierung der AP 22+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2022</a:t>
            </a:r>
            <a:r>
              <a:rPr lang="de-CH" sz="2400" dirty="0"/>
              <a:t>: Parlamentarische Initiative (</a:t>
            </a:r>
            <a:r>
              <a:rPr lang="de-CH" sz="2400" dirty="0" err="1"/>
              <a:t>PaIV</a:t>
            </a:r>
            <a:r>
              <a:rPr lang="de-CH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2023</a:t>
            </a:r>
            <a:r>
              <a:rPr lang="de-CH" sz="2400" dirty="0"/>
              <a:t>: Absenkpfad</a:t>
            </a:r>
          </a:p>
          <a:p>
            <a:endParaRPr lang="de-CH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263037-B8EC-3DD6-1E15-1EDBD5656AC6}"/>
              </a:ext>
            </a:extLst>
          </p:cNvPr>
          <p:cNvSpPr/>
          <p:nvPr/>
        </p:nvSpPr>
        <p:spPr>
          <a:xfrm>
            <a:off x="618719" y="1411950"/>
            <a:ext cx="7694336" cy="539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A11131D1-E990-DF1D-6E92-0ACB1F9D2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8061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39552" y="2754648"/>
            <a:ext cx="4735438" cy="58263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die ökologische Qualität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Einführung der Ökoqualitätsverordnung (ÖQV) (2001)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114" y="3717032"/>
            <a:ext cx="2766278" cy="1979379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28650" y="3978130"/>
            <a:ext cx="3487522" cy="7470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die Vernetzung von BFF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1539168"/>
            <a:ext cx="2742328" cy="182821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39552" y="1539168"/>
            <a:ext cx="35766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Freiwilliges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Programm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Zusätzliche Beiträge für: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256E46-70B6-E928-727A-706ADF6A3EBB}"/>
              </a:ext>
            </a:extLst>
          </p:cNvPr>
          <p:cNvSpPr txBox="1"/>
          <p:nvPr/>
        </p:nvSpPr>
        <p:spPr>
          <a:xfrm>
            <a:off x="542859" y="4974057"/>
            <a:ext cx="5538735" cy="523220"/>
          </a:xfrm>
          <a:prstGeom prst="rect">
            <a:avLst/>
          </a:prstGeom>
          <a:solidFill>
            <a:schemeClr val="accent4"/>
          </a:solidFill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err="1">
                <a:ea typeface="Calibri"/>
                <a:cs typeface="Calibri"/>
              </a:rPr>
              <a:t>Wirkungs-orientierte</a:t>
            </a:r>
            <a:r>
              <a:rPr lang="en-US" sz="2800" b="1" dirty="0">
                <a:ea typeface="Calibri"/>
                <a:cs typeface="Calibri"/>
              </a:rPr>
              <a:t> </a:t>
            </a:r>
            <a:r>
              <a:rPr lang="en-US" sz="2800" b="1" dirty="0" err="1">
                <a:ea typeface="Calibri"/>
                <a:cs typeface="Calibri"/>
              </a:rPr>
              <a:t>Beiträge</a:t>
            </a:r>
            <a:r>
              <a:rPr lang="en-US" sz="2800" b="1" dirty="0">
                <a:ea typeface="Calibri"/>
                <a:cs typeface="Calibri"/>
              </a:rPr>
              <a:t> !</a:t>
            </a:r>
            <a:endParaRPr lang="en-US" sz="2800" b="1" dirty="0" err="1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138C789-94BC-451C-A6D1-0B639FDB5ECB}"/>
              </a:ext>
            </a:extLst>
          </p:cNvPr>
          <p:cNvSpPr txBox="1"/>
          <p:nvPr/>
        </p:nvSpPr>
        <p:spPr>
          <a:xfrm>
            <a:off x="5375161" y="5877272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5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7CF93435-4801-249E-0AA5-E4F07DDCD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57852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Entwicklung der Biodiversitätsförderflächen </a:t>
            </a:r>
            <a:br>
              <a:rPr lang="de-CH" dirty="0"/>
            </a:br>
            <a:r>
              <a:rPr lang="de-CH" dirty="0"/>
              <a:t>2000 – 2008 (QI-Flächen, ohne Bäume) 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223426"/>
              </p:ext>
            </p:extLst>
          </p:nvPr>
        </p:nvGraphicFramePr>
        <p:xfrm>
          <a:off x="395536" y="1124744"/>
          <a:ext cx="864096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hteck 5"/>
          <p:cNvSpPr/>
          <p:nvPr/>
        </p:nvSpPr>
        <p:spPr>
          <a:xfrm>
            <a:off x="7236296" y="6282445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4FBC4B38-0BC3-A8C8-AF41-0E526668B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34027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Entwicklung von 2007 bis 2008 der Anteile BFF mit damals ÖQV (Qualitätsstufe II und Vernetzung)</a:t>
            </a:r>
          </a:p>
        </p:txBody>
      </p:sp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2143477"/>
              </p:ext>
            </p:extLst>
          </p:nvPr>
        </p:nvGraphicFramePr>
        <p:xfrm>
          <a:off x="755576" y="1412776"/>
          <a:ext cx="778422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eck 4"/>
          <p:cNvSpPr/>
          <p:nvPr/>
        </p:nvSpPr>
        <p:spPr>
          <a:xfrm>
            <a:off x="7063798" y="595604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8F27B7C-B99D-4EB8-72BF-0058AAD3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138823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2001</a:t>
            </a:r>
            <a:r>
              <a:rPr lang="de-CH" sz="2400" dirty="0"/>
              <a:t>: Einführung der Ökoqualitätsverordnung (ÖQV)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800" b="1" dirty="0">
                <a:solidFill>
                  <a:srgbClr val="FF0000"/>
                </a:solidFill>
              </a:rPr>
              <a:t>2008: Umweltziele Landwirtschaft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2014</a:t>
            </a:r>
            <a:r>
              <a:rPr lang="de-CH" sz="2400" dirty="0"/>
              <a:t>:  AP 14-17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2021</a:t>
            </a:r>
            <a:r>
              <a:rPr lang="de-CH" sz="2400" dirty="0"/>
              <a:t>: Sistierung der AP 22+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2022</a:t>
            </a:r>
            <a:r>
              <a:rPr lang="de-CH" sz="2400" dirty="0"/>
              <a:t>: Parlamentarische Initiative (</a:t>
            </a:r>
            <a:r>
              <a:rPr lang="de-CH" sz="2400" dirty="0" err="1"/>
              <a:t>PaIV</a:t>
            </a:r>
            <a:r>
              <a:rPr lang="de-CH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2023</a:t>
            </a:r>
            <a:r>
              <a:rPr lang="de-CH" sz="2400" dirty="0"/>
              <a:t>: Absenkpfad</a:t>
            </a:r>
          </a:p>
          <a:p>
            <a:endParaRPr lang="de-CH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263037-B8EC-3DD6-1E15-1EDBD5656AC6}"/>
              </a:ext>
            </a:extLst>
          </p:cNvPr>
          <p:cNvSpPr/>
          <p:nvPr/>
        </p:nvSpPr>
        <p:spPr>
          <a:xfrm>
            <a:off x="633096" y="1958290"/>
            <a:ext cx="7694336" cy="539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3C75EC5-BE90-CA4C-0DCE-A08EAB02E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812411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396877" y="978694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5902010" y="4781698"/>
            <a:ext cx="19322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200" dirty="0"/>
              <a:t>BAFU &amp; BLW (2008): Umweltziele Landwirtschaft</a:t>
            </a:r>
          </a:p>
        </p:txBody>
      </p:sp>
      <p:sp>
        <p:nvSpPr>
          <p:cNvPr id="5" name="Rechteck 4"/>
          <p:cNvSpPr/>
          <p:nvPr/>
        </p:nvSpPr>
        <p:spPr bwMode="auto">
          <a:xfrm>
            <a:off x="2860822" y="2708920"/>
            <a:ext cx="936104" cy="28181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400" b="1"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3618467" y="4437112"/>
            <a:ext cx="449477" cy="109000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400" b="1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19" y="1406093"/>
            <a:ext cx="5040201" cy="480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de-CH" sz="2400" b="1" dirty="0"/>
              <a:t>Bereich Biodiversität: </a:t>
            </a:r>
          </a:p>
          <a:p>
            <a:pPr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de-CH" sz="2400" b="1" dirty="0"/>
              <a:t>« Wesentlicher Beitrag der Landwirtschaft zur Biodiversitätserhaltung»</a:t>
            </a:r>
          </a:p>
          <a:p>
            <a:pPr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</a:pPr>
            <a:endParaRPr lang="de-CH" sz="2000" b="1" dirty="0"/>
          </a:p>
          <a:p>
            <a:pPr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de-CH" sz="2000" b="1" dirty="0"/>
              <a:t>Ziele</a:t>
            </a:r>
            <a:r>
              <a:rPr lang="de-CH" sz="2000" dirty="0"/>
              <a:t>: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Keine weiteren Artenverluste (Rote Listen)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Wiederausbreitung bedrohter Arten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Erhaltung der Ökosystemleistungen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Sicherung und Förderung der </a:t>
            </a:r>
            <a:br>
              <a:rPr lang="de-CH" sz="2000" dirty="0"/>
            </a:br>
            <a:r>
              <a:rPr lang="de-CH" sz="2000" dirty="0"/>
              <a:t>Ziel- und Leitarten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Lebensräume für Ziel- und Leitarten werden in ausreichender Fläche und Qualität zur Verfügung gestellt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cs typeface="Arial"/>
              </a:rPr>
              <a:t>Umweltziele Landwirtschaft des Bundes (UZL) 2008</a:t>
            </a:r>
            <a:br>
              <a:rPr lang="de-CH" dirty="0">
                <a:cs typeface="Arial"/>
              </a:rPr>
            </a:br>
            <a:endParaRPr lang="de-CH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124" y="1340768"/>
            <a:ext cx="2375291" cy="33511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5292080" y="5388721"/>
            <a:ext cx="3223270" cy="830997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de-CH" sz="1600" dirty="0"/>
              <a:t>13 Ziele in den Umweltbereichen Biodiversität und Landschaft, Klima und Luft, Wasser und Boden.</a:t>
            </a:r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D0387EAF-254A-8A6A-983F-67DB0478C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83953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1800" b="1" dirty="0"/>
              <a:t>Vor 1993: Produktionsgebundene Beiträge</a:t>
            </a:r>
            <a:r>
              <a:rPr lang="de-CH" sz="1800" dirty="0"/>
              <a:t> (Preis und Übernahmegarantie)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Überproduktion und hohe Preise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Grosse Umweltprobleme infolge intensive LW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CH" sz="1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1800" b="1" dirty="0"/>
              <a:t>1993</a:t>
            </a:r>
            <a:r>
              <a:rPr lang="de-CH" sz="1800" dirty="0"/>
              <a:t>: Erste </a:t>
            </a:r>
            <a:r>
              <a:rPr lang="de-CH" sz="1800" b="1" dirty="0"/>
              <a:t>nicht-produktionsgebundenen</a:t>
            </a:r>
            <a:r>
              <a:rPr lang="de-CH" sz="1800" dirty="0"/>
              <a:t> Direktzahlungen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Flächen, Zonen und Tierbeiträge, Biolandbau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b="1" dirty="0"/>
              <a:t>Erste ökologische Ausgleichflächen </a:t>
            </a:r>
            <a:r>
              <a:rPr lang="de-CH" sz="1600" dirty="0"/>
              <a:t>(</a:t>
            </a:r>
            <a:r>
              <a:rPr lang="de-CH" sz="1600" dirty="0" err="1"/>
              <a:t>Oekobeitragsverordnung</a:t>
            </a:r>
            <a:r>
              <a:rPr lang="de-CH" sz="1600" dirty="0"/>
              <a:t> </a:t>
            </a:r>
            <a:r>
              <a:rPr lang="de-CH" sz="1600" dirty="0" err="1"/>
              <a:t>OeBV</a:t>
            </a:r>
            <a:r>
              <a:rPr lang="de-CH" sz="1600" dirty="0"/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CH" sz="16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>
                <a:solidFill>
                  <a:srgbClr val="FF0000"/>
                </a:solidFill>
              </a:rPr>
              <a:t>1996</a:t>
            </a:r>
            <a:r>
              <a:rPr lang="de-CH" sz="2400" dirty="0">
                <a:solidFill>
                  <a:srgbClr val="FF0000"/>
                </a:solidFill>
              </a:rPr>
              <a:t>: «Multifunktionalität» der Landwirtschaft in der Bundesverfassung</a:t>
            </a:r>
          </a:p>
        </p:txBody>
      </p:sp>
      <p:sp>
        <p:nvSpPr>
          <p:cNvPr id="3" name="Pfeil nach rechts 2"/>
          <p:cNvSpPr/>
          <p:nvPr/>
        </p:nvSpPr>
        <p:spPr>
          <a:xfrm>
            <a:off x="1763688" y="5568045"/>
            <a:ext cx="792088" cy="64807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2843808" y="5661248"/>
            <a:ext cx="489654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sz="2400" b="1" dirty="0"/>
              <a:t>Volksabstimmung vom 9. Juni 1996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5671C4E-671C-9928-1338-AF11A308B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66704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396877" y="978694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5902010" y="4781698"/>
            <a:ext cx="19322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200" dirty="0"/>
              <a:t>BAFU &amp; BLW (2008): Umweltziele Landwirtschaft</a:t>
            </a:r>
          </a:p>
        </p:txBody>
      </p:sp>
      <p:sp>
        <p:nvSpPr>
          <p:cNvPr id="5" name="Rechteck 4"/>
          <p:cNvSpPr/>
          <p:nvPr/>
        </p:nvSpPr>
        <p:spPr bwMode="auto">
          <a:xfrm>
            <a:off x="2860822" y="2708920"/>
            <a:ext cx="936104" cy="28181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400" b="1"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3618467" y="4437112"/>
            <a:ext cx="449477" cy="109000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2400" b="1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19" y="1406093"/>
            <a:ext cx="5040201" cy="324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Wesentlicher Beitrag der Landwirtschaft zur Biodiversitätserhaltung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Keine weiteren Artenverluste (Rote Listen)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Wiederausbreitung bedrohter Arten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Erhaltung der Ökosystemleistungen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Sicherung und Förderung der </a:t>
            </a:r>
            <a:br>
              <a:rPr lang="de-CH" sz="2000" dirty="0"/>
            </a:br>
            <a:r>
              <a:rPr lang="de-CH" sz="2000" dirty="0"/>
              <a:t>Ziel- und Leitarten</a:t>
            </a:r>
          </a:p>
          <a:p>
            <a:pPr marL="342900" indent="-342900" defTabSz="685800">
              <a:lnSpc>
                <a:spcPct val="90000"/>
              </a:lnSpc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de-CH" sz="2000" dirty="0"/>
              <a:t>Lebensräume für Ziel- und Leitarten werden in ausreichender Fläche und Qualität zur Verfügung gestellt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cs typeface="Arial"/>
              </a:rPr>
              <a:t>Umweltziele Landwirtschaft des Bundes (UZL) 2008</a:t>
            </a:r>
            <a:br>
              <a:rPr lang="de-CH" dirty="0">
                <a:cs typeface="Arial"/>
              </a:rPr>
            </a:br>
            <a:endParaRPr lang="de-CH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124" y="1340768"/>
            <a:ext cx="2375291" cy="33511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613782" y="4950378"/>
            <a:ext cx="5038338" cy="584775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de-CH" sz="1600" dirty="0"/>
              <a:t>13 Ziele in den Umweltbereichen Biodiversität und Landschaft, Klima und Luft, Wasser und Boden.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AC65C4-F7BD-52EF-9AC1-A36DB9992A4A}"/>
              </a:ext>
            </a:extLst>
          </p:cNvPr>
          <p:cNvSpPr/>
          <p:nvPr/>
        </p:nvSpPr>
        <p:spPr>
          <a:xfrm>
            <a:off x="618719" y="3036591"/>
            <a:ext cx="5034525" cy="16176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5FC5B733-7935-F245-2555-ACE66838E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64676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83888"/>
          </a:xfrm>
        </p:spPr>
        <p:txBody>
          <a:bodyPr>
            <a:normAutofit/>
          </a:bodyPr>
          <a:lstStyle/>
          <a:p>
            <a:r>
              <a:rPr lang="de-CH" dirty="0"/>
              <a:t>OPAL-Bericht (2013): Operationalisierung der Umweltziele Landwirtschaft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1919" y="1556792"/>
            <a:ext cx="4752169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sz="2000" b="1" dirty="0">
                <a:solidFill>
                  <a:srgbClr val="FF0000"/>
                </a:solidFill>
              </a:rPr>
              <a:t>Quantifizierung</a:t>
            </a:r>
            <a:r>
              <a:rPr lang="de-CH" sz="2000" dirty="0"/>
              <a:t> und </a:t>
            </a:r>
            <a:r>
              <a:rPr lang="de-CH" sz="2000" b="1" dirty="0">
                <a:solidFill>
                  <a:srgbClr val="FF0000"/>
                </a:solidFill>
              </a:rPr>
              <a:t>Regionalisierung</a:t>
            </a:r>
            <a:r>
              <a:rPr lang="de-CH" sz="2000" dirty="0"/>
              <a:t> der UZL für die Biodiversität im Bereich Ziel- und Leitarten und Lebensräume: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848" y="1037403"/>
            <a:ext cx="3260095" cy="4630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7399782" y="5668375"/>
            <a:ext cx="1488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/>
              <a:t>Walter et al. 2013</a:t>
            </a:r>
          </a:p>
        </p:txBody>
      </p:sp>
      <p:sp>
        <p:nvSpPr>
          <p:cNvPr id="3" name="Rechteck 2"/>
          <p:cNvSpPr/>
          <p:nvPr/>
        </p:nvSpPr>
        <p:spPr>
          <a:xfrm>
            <a:off x="611919" y="3212976"/>
            <a:ext cx="4572000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de-CH" sz="2000" b="1" dirty="0"/>
              <a:t>Welche Fläche an qualitativ wertvollen Lebensräumen ist in welcher Region vorhanden und welchen Anteil braucht es, damit das Ziel erreicht wird? 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D2E03F7A-D01E-1A3B-6A5C-23A9802A0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529796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UZL - </a:t>
            </a:r>
            <a:r>
              <a:rPr lang="fr-FR" dirty="0" err="1"/>
              <a:t>Flächenziele</a:t>
            </a:r>
            <a:endParaRPr lang="fr-FR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687341"/>
              </p:ext>
            </p:extLst>
          </p:nvPr>
        </p:nvGraphicFramePr>
        <p:xfrm>
          <a:off x="539552" y="1144228"/>
          <a:ext cx="7056784" cy="3417004"/>
        </p:xfrm>
        <a:graphic>
          <a:graphicData uri="http://schemas.openxmlformats.org/drawingml/2006/table">
            <a:tbl>
              <a:tblPr/>
              <a:tblGrid>
                <a:gridCol w="1836204">
                  <a:extLst>
                    <a:ext uri="{9D8B030D-6E8A-4147-A177-3AD203B41FA5}">
                      <a16:colId xmlns:a16="http://schemas.microsoft.com/office/drawing/2014/main" val="1677620428"/>
                    </a:ext>
                  </a:extLst>
                </a:gridCol>
                <a:gridCol w="2700300">
                  <a:extLst>
                    <a:ext uri="{9D8B030D-6E8A-4147-A177-3AD203B41FA5}">
                      <a16:colId xmlns:a16="http://schemas.microsoft.com/office/drawing/2014/main" val="2241624254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21569250"/>
                    </a:ext>
                  </a:extLst>
                </a:gridCol>
              </a:tblGrid>
              <a:tr h="1096714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b="1">
                          <a:effectLst/>
                        </a:rPr>
                        <a:t>Zone    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800" b="1" dirty="0" err="1">
                          <a:effectLst/>
                        </a:rPr>
                        <a:t>Ziele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-FR" sz="1800" b="1" dirty="0">
                          <a:effectLst/>
                        </a:rPr>
                        <a:t>(</a:t>
                      </a:r>
                      <a:r>
                        <a:rPr lang="fr-FR" sz="1800" b="1" dirty="0" err="1">
                          <a:effectLst/>
                        </a:rPr>
                        <a:t>nach</a:t>
                      </a:r>
                      <a:r>
                        <a:rPr lang="fr-FR" sz="1800" b="1" dirty="0">
                          <a:effectLst/>
                        </a:rPr>
                        <a:t>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800" b="1" dirty="0" err="1">
                          <a:effectLst/>
                        </a:rPr>
                        <a:t>Zustand</a:t>
                      </a:r>
                      <a:r>
                        <a:rPr lang="fr-FR" sz="1800" b="1" dirty="0">
                          <a:effectLst/>
                        </a:rPr>
                        <a:t> 2010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-FR" sz="1800" b="1" dirty="0">
                          <a:effectLst/>
                        </a:rPr>
                        <a:t>(</a:t>
                      </a:r>
                      <a:r>
                        <a:rPr lang="fr-FR" sz="1800" b="1" dirty="0" err="1">
                          <a:effectLst/>
                        </a:rPr>
                        <a:t>nach</a:t>
                      </a:r>
                      <a:r>
                        <a:rPr lang="fr-FR" sz="1800" b="1" dirty="0">
                          <a:effectLst/>
                        </a:rPr>
                        <a:t>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161033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Tal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10 (8 – 12)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2,2 – 4,0 %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94360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Hügel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12 (10 – 14)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>
                          <a:effectLst/>
                        </a:rPr>
                        <a:t>3,5 – 4,5 %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0514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Berg 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13 (12 – 15)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3 – 4,5 %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72541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Berg 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17 (15 – 20)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4,8 – 10 %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503085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Berg III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30 (20 – 40)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>
                          <a:effectLst/>
                        </a:rPr>
                        <a:t>20 – 40 %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14426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Berg IV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45 (40 – 50)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>
                          <a:effectLst/>
                        </a:rPr>
                        <a:t>40 – 50 %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18185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800" dirty="0">
                          <a:effectLst/>
                        </a:rPr>
                        <a:t>Sömmerung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(40 – 60)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800" dirty="0">
                          <a:effectLst/>
                        </a:rPr>
                        <a:t>40 – 60 %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87922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539552" y="4725145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/>
              <a:t>UZL-Flächen</a:t>
            </a:r>
            <a:r>
              <a:rPr lang="de-CH" sz="1200" dirty="0"/>
              <a:t>: BFF mit QII und Acker-BFF, Objekte von nationaler Bedeutung, Trockenwiesen und -weiden, Flächen mit Moorsignatur, Puffstreifen und Uferbereiche, und Flächen mit bestimmten Ziel- und Leitarten.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53CDB9AA-FD7E-EA29-435A-629336071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283722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cs typeface="Arial"/>
              </a:rPr>
              <a:t>Entwicklung der UZL-Brutvogelarten im Schweizer Kulturland</a:t>
            </a:r>
            <a:endParaRPr lang="de-CH" dirty="0"/>
          </a:p>
        </p:txBody>
      </p:sp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6419875"/>
              </p:ext>
            </p:extLst>
          </p:nvPr>
        </p:nvGraphicFramePr>
        <p:xfrm>
          <a:off x="628650" y="1340768"/>
          <a:ext cx="797579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07D8209B-0211-459C-9CAB-F3F8C0AA9D57}"/>
              </a:ext>
            </a:extLst>
          </p:cNvPr>
          <p:cNvSpPr txBox="1"/>
          <p:nvPr/>
        </p:nvSpPr>
        <p:spPr>
          <a:xfrm>
            <a:off x="6732240" y="6098812"/>
            <a:ext cx="14192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www.vogelwarte.ch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AE94BBFB-5863-946D-D6FF-9317604D0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262096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2001</a:t>
            </a:r>
            <a:r>
              <a:rPr lang="de-CH" sz="2400" dirty="0"/>
              <a:t>: Einführung der Ökoqualitätsverordnung (ÖQV)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800" b="1" dirty="0">
                <a:solidFill>
                  <a:srgbClr val="FF0000"/>
                </a:solidFill>
              </a:rPr>
              <a:t>2008: Umweltziele Landwirtschaft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2014</a:t>
            </a:r>
            <a:r>
              <a:rPr lang="de-CH" sz="2400" dirty="0"/>
              <a:t>:  AP 14-17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2021</a:t>
            </a:r>
            <a:r>
              <a:rPr lang="de-CH" sz="2400" dirty="0"/>
              <a:t>: Sistierung der AP 22+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2022</a:t>
            </a:r>
            <a:r>
              <a:rPr lang="de-CH" sz="2400" dirty="0"/>
              <a:t>: Parlamentarische Initiative (</a:t>
            </a:r>
            <a:r>
              <a:rPr lang="de-CH" sz="2400" dirty="0" err="1"/>
              <a:t>PaIV</a:t>
            </a:r>
            <a:r>
              <a:rPr lang="de-CH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2023</a:t>
            </a:r>
            <a:r>
              <a:rPr lang="de-CH" sz="2400" dirty="0"/>
              <a:t>: Absenkpfad</a:t>
            </a:r>
          </a:p>
          <a:p>
            <a:endParaRPr lang="de-CH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263037-B8EC-3DD6-1E15-1EDBD5656AC6}"/>
              </a:ext>
            </a:extLst>
          </p:cNvPr>
          <p:cNvSpPr/>
          <p:nvPr/>
        </p:nvSpPr>
        <p:spPr>
          <a:xfrm>
            <a:off x="618719" y="2634026"/>
            <a:ext cx="7694336" cy="539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7D47187-5B7F-43DC-9056-DF8E87518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38820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Agrarreform 2014 : neues Direktzahlungssystem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788" y="1268760"/>
            <a:ext cx="6102424" cy="4576818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1D4BDA2C-2E75-4195-D93E-3232ADBBD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148237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endParaRPr lang="fr-CH" dirty="0"/>
          </a:p>
          <a:p>
            <a:endParaRPr lang="fr-CH" dirty="0"/>
          </a:p>
        </p:txBody>
      </p:sp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6372225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3708400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543560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2771775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683570" y="3021013"/>
            <a:ext cx="2951806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10795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263141" y="1731367"/>
            <a:ext cx="23646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Allg</a:t>
            </a:r>
            <a:r>
              <a:rPr lang="fr-CH" altLang="fr-FR" sz="1600" b="1" dirty="0">
                <a:cs typeface="Arial" panose="020B0604020202020204" pitchFamily="34" charset="0"/>
              </a:rPr>
              <a:t>. </a:t>
            </a:r>
            <a:r>
              <a:rPr lang="fr-CH" altLang="fr-FR" sz="1600" b="1" dirty="0" err="1">
                <a:cs typeface="Arial" panose="020B0604020202020204" pitchFamily="34" charset="0"/>
              </a:rPr>
              <a:t>Direktzahlungen</a:t>
            </a:r>
            <a:r>
              <a:rPr lang="fr-CH" altLang="fr-FR" sz="1600" b="1" dirty="0">
                <a:cs typeface="Arial" panose="020B0604020202020204" pitchFamily="34" charset="0"/>
              </a:rPr>
              <a:t>, </a:t>
            </a:r>
            <a:r>
              <a:rPr lang="fr-CH" altLang="fr-FR" sz="1600" b="1" dirty="0" err="1">
                <a:cs typeface="Arial" panose="020B0604020202020204" pitchFamily="34" charset="0"/>
              </a:rPr>
              <a:t>Öko</a:t>
            </a:r>
            <a:r>
              <a:rPr lang="fr-CH" altLang="fr-FR" sz="1600" b="1" dirty="0">
                <a:cs typeface="Arial" panose="020B0604020202020204" pitchFamily="34" charset="0"/>
              </a:rPr>
              <a:t>-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EThobeiträge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</a:p>
          <a:p>
            <a:pPr eaLnBrk="1" hangingPunct="1"/>
            <a:r>
              <a:rPr lang="fr-CH" altLang="fr-FR" sz="1600" b="1" dirty="0">
                <a:cs typeface="Arial" panose="020B0604020202020204" pitchFamily="34" charset="0"/>
              </a:rPr>
              <a:t>(DZV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ÖQV)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2987675" y="1731367"/>
            <a:ext cx="2438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für</a:t>
            </a:r>
            <a:r>
              <a:rPr lang="fr-CH" altLang="fr-FR" sz="1600" b="1" dirty="0">
                <a:cs typeface="Arial" panose="020B0604020202020204" pitchFamily="34" charset="0"/>
              </a:rPr>
              <a:t> Acker-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Dauerkulturen</a:t>
            </a:r>
            <a:endParaRPr lang="fr-CH" altLang="fr-FR" sz="1600" b="1" dirty="0">
              <a:cs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651500" y="1731367"/>
            <a:ext cx="2051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Sömmerungsbeiträge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683569" y="3047146"/>
            <a:ext cx="2880320" cy="25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Allg</a:t>
            </a:r>
            <a:r>
              <a:rPr lang="fr-CH" sz="1600" b="1" dirty="0">
                <a:solidFill>
                  <a:srgbClr val="000000"/>
                </a:solidFill>
              </a:rPr>
              <a:t>. </a:t>
            </a:r>
            <a:r>
              <a:rPr lang="fr-CH" sz="1600" b="1" dirty="0" err="1">
                <a:solidFill>
                  <a:srgbClr val="000000"/>
                </a:solidFill>
              </a:rPr>
              <a:t>Direktzahlungen</a:t>
            </a:r>
            <a:endParaRPr lang="fr-CH" sz="1600" b="1" dirty="0">
              <a:solidFill>
                <a:srgbClr val="000000"/>
              </a:solidFill>
            </a:endParaRPr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Flächenbeitrag</a:t>
            </a:r>
            <a:r>
              <a:rPr lang="fr-CH" sz="1600" dirty="0"/>
              <a:t> </a:t>
            </a:r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Beitrag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die </a:t>
            </a:r>
            <a:r>
              <a:rPr lang="fr-CH" altLang="fr-FR" sz="1600" dirty="0" err="1">
                <a:cs typeface="Arial" panose="020B0604020202020204" pitchFamily="34" charset="0"/>
              </a:rPr>
              <a:t>Haltung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raufutterverzehrende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Nutztiere</a:t>
            </a:r>
            <a:r>
              <a:rPr lang="fr-CH" altLang="fr-FR" sz="1600" dirty="0">
                <a:cs typeface="Arial" panose="020B0604020202020204" pitchFamily="34" charset="0"/>
              </a:rPr>
              <a:t> (RGVE)</a:t>
            </a:r>
            <a:endParaRPr lang="fr-CH" sz="1600" dirty="0"/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Beitrag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die </a:t>
            </a:r>
            <a:r>
              <a:rPr lang="fr-CH" altLang="fr-FR" sz="1600" dirty="0" err="1">
                <a:cs typeface="Arial" panose="020B0604020202020204" pitchFamily="34" charset="0"/>
              </a:rPr>
              <a:t>Tierhaltung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unter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erschwerenden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Produktionsbedingungen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endParaRPr lang="fr-CH" sz="1600" dirty="0"/>
          </a:p>
          <a:p>
            <a:pPr marL="285750" indent="-285750" eaLnBrk="1" hangingPunct="1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Allg</a:t>
            </a:r>
            <a:r>
              <a:rPr lang="fr-CH" altLang="fr-FR" sz="1600" dirty="0">
                <a:cs typeface="Arial" panose="020B0604020202020204" pitchFamily="34" charset="0"/>
              </a:rPr>
              <a:t>. </a:t>
            </a:r>
            <a:r>
              <a:rPr lang="fr-CH" altLang="fr-FR" sz="1600" dirty="0" err="1">
                <a:cs typeface="Arial" panose="020B0604020202020204" pitchFamily="34" charset="0"/>
              </a:rPr>
              <a:t>Hangbeiträge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und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Hangbeiträge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Rebflächen</a:t>
            </a:r>
            <a:endParaRPr lang="fr-CH" altLang="fr-FR" sz="1600" dirty="0"/>
          </a:p>
        </p:txBody>
      </p:sp>
      <p:sp>
        <p:nvSpPr>
          <p:cNvPr id="17" name="Rectangle 42"/>
          <p:cNvSpPr>
            <a:spLocks noChangeArrowheads="1"/>
          </p:cNvSpPr>
          <p:nvPr/>
        </p:nvSpPr>
        <p:spPr bwMode="auto">
          <a:xfrm>
            <a:off x="3779838" y="3047146"/>
            <a:ext cx="2447925" cy="19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Ökobeiträge</a:t>
            </a:r>
            <a:r>
              <a:rPr lang="fr-CH" sz="1600" b="1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Ökologischer</a:t>
            </a:r>
            <a:r>
              <a:rPr lang="fr-CH" sz="1600" dirty="0"/>
              <a:t> </a:t>
            </a:r>
            <a:r>
              <a:rPr lang="fr-CH" sz="1600" dirty="0" err="1"/>
              <a:t>Ausgleich</a:t>
            </a:r>
            <a:endParaRPr lang="fr-CH" sz="1600" dirty="0"/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Biologischer</a:t>
            </a:r>
            <a:r>
              <a:rPr lang="fr-CH" sz="1600" dirty="0"/>
              <a:t> </a:t>
            </a:r>
            <a:r>
              <a:rPr lang="fr-CH" sz="1600" dirty="0" err="1"/>
              <a:t>Landbau</a:t>
            </a:r>
            <a:endParaRPr lang="fr-CH" sz="1600" dirty="0"/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Extensoprodutkion</a:t>
            </a:r>
            <a:r>
              <a:rPr lang="fr-CH" sz="1600" dirty="0"/>
              <a:t> (</a:t>
            </a:r>
            <a:r>
              <a:rPr lang="fr-CH" sz="1600" dirty="0" err="1"/>
              <a:t>Getreide</a:t>
            </a:r>
            <a:r>
              <a:rPr lang="fr-CH" sz="1600" dirty="0"/>
              <a:t> </a:t>
            </a:r>
            <a:r>
              <a:rPr lang="fr-CH" sz="1600" dirty="0" err="1"/>
              <a:t>und</a:t>
            </a:r>
            <a:r>
              <a:rPr lang="fr-CH" sz="1600" dirty="0"/>
              <a:t> Colza)</a:t>
            </a:r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Ökologische</a:t>
            </a:r>
            <a:r>
              <a:rPr lang="fr-CH" sz="1600" dirty="0"/>
              <a:t> </a:t>
            </a:r>
            <a:r>
              <a:rPr lang="fr-CH" sz="1600" dirty="0" err="1"/>
              <a:t>Qualität</a:t>
            </a:r>
            <a:r>
              <a:rPr lang="fr-CH" sz="1600" dirty="0"/>
              <a:t> (ÖQV)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1600" dirty="0"/>
          </a:p>
        </p:txBody>
      </p:sp>
      <p:sp>
        <p:nvSpPr>
          <p:cNvPr id="18" name="Rectangle 45"/>
          <p:cNvSpPr>
            <a:spLocks noChangeArrowheads="1"/>
          </p:cNvSpPr>
          <p:nvPr/>
        </p:nvSpPr>
        <p:spPr bwMode="auto">
          <a:xfrm>
            <a:off x="6443663" y="3047146"/>
            <a:ext cx="2449512" cy="19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Ethobeiträge</a:t>
            </a:r>
            <a:r>
              <a:rPr lang="fr-CH" sz="1600" b="1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Besonders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tierfreundliche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Stallhaltungssysteme</a:t>
            </a:r>
            <a:r>
              <a:rPr lang="fr-CH" altLang="fr-FR" sz="1600" dirty="0">
                <a:cs typeface="Arial" panose="020B0604020202020204" pitchFamily="34" charset="0"/>
              </a:rPr>
              <a:t> (BTS)</a:t>
            </a:r>
          </a:p>
          <a:p>
            <a:pPr marL="285750" indent="-285750" eaLnBrk="1" hangingPunct="1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Regelmässiger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Auslauf</a:t>
            </a:r>
            <a:r>
              <a:rPr lang="fr-CH" altLang="fr-FR" sz="1600" dirty="0">
                <a:cs typeface="Arial" panose="020B0604020202020204" pitchFamily="34" charset="0"/>
              </a:rPr>
              <a:t> von </a:t>
            </a:r>
            <a:r>
              <a:rPr lang="fr-CH" altLang="fr-FR" sz="1600" dirty="0" err="1">
                <a:cs typeface="Arial" panose="020B0604020202020204" pitchFamily="34" charset="0"/>
              </a:rPr>
              <a:t>Nutztieren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im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Freien</a:t>
            </a:r>
            <a:r>
              <a:rPr lang="fr-CH" altLang="fr-FR" sz="1600" dirty="0">
                <a:cs typeface="Arial" panose="020B0604020202020204" pitchFamily="34" charset="0"/>
              </a:rPr>
              <a:t> (RAUS)</a:t>
            </a:r>
            <a:endParaRPr lang="fr-CH" altLang="fr-FR" sz="1600" dirty="0"/>
          </a:p>
        </p:txBody>
      </p:sp>
      <p:sp>
        <p:nvSpPr>
          <p:cNvPr id="19" name="Rectangle 18"/>
          <p:cNvSpPr/>
          <p:nvPr/>
        </p:nvSpPr>
        <p:spPr>
          <a:xfrm>
            <a:off x="250825" y="5661025"/>
            <a:ext cx="8713788" cy="577850"/>
          </a:xfrm>
          <a:prstGeom prst="rect">
            <a:avLst/>
          </a:prstGeom>
          <a:solidFill>
            <a:srgbClr val="FF832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0" name="Rectangle 19"/>
          <p:cNvSpPr/>
          <p:nvPr/>
        </p:nvSpPr>
        <p:spPr>
          <a:xfrm>
            <a:off x="250825" y="6308725"/>
            <a:ext cx="8713788" cy="4333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1" name="ZoneTexte 35"/>
          <p:cNvSpPr txBox="1">
            <a:spLocks noChangeArrowheads="1"/>
          </p:cNvSpPr>
          <p:nvPr/>
        </p:nvSpPr>
        <p:spPr bwMode="auto">
          <a:xfrm>
            <a:off x="2843213" y="5768975"/>
            <a:ext cx="36004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H" sz="1600" b="1" dirty="0" err="1"/>
              <a:t>Ökologischer</a:t>
            </a:r>
            <a:r>
              <a:rPr lang="fr-CH" sz="1600" b="1" dirty="0"/>
              <a:t> </a:t>
            </a:r>
            <a:r>
              <a:rPr lang="fr-CH" sz="1600" b="1" dirty="0" err="1"/>
              <a:t>Leistungsnachweis</a:t>
            </a:r>
            <a:r>
              <a:rPr lang="fr-CH" sz="1600" b="1" dirty="0"/>
              <a:t> (ÖLN)</a:t>
            </a:r>
          </a:p>
        </p:txBody>
      </p:sp>
      <p:sp>
        <p:nvSpPr>
          <p:cNvPr id="22" name="ZoneTexte 36"/>
          <p:cNvSpPr txBox="1">
            <a:spLocks noChangeArrowheads="1"/>
          </p:cNvSpPr>
          <p:nvPr/>
        </p:nvSpPr>
        <p:spPr bwMode="auto">
          <a:xfrm>
            <a:off x="1711325" y="6357938"/>
            <a:ext cx="58850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CH" sz="1600" b="1" dirty="0" err="1"/>
              <a:t>Strukturelle</a:t>
            </a:r>
            <a:r>
              <a:rPr lang="fr-CH" sz="1600" b="1" dirty="0"/>
              <a:t> </a:t>
            </a:r>
            <a:r>
              <a:rPr lang="fr-CH" sz="1600" b="1" dirty="0" err="1"/>
              <a:t>und</a:t>
            </a:r>
            <a:r>
              <a:rPr lang="fr-CH" sz="1600" b="1" dirty="0"/>
              <a:t> </a:t>
            </a:r>
            <a:r>
              <a:rPr lang="fr-CH" sz="1600" b="1" dirty="0" err="1"/>
              <a:t>soziale</a:t>
            </a:r>
            <a:r>
              <a:rPr lang="fr-CH" sz="1600" b="1" dirty="0"/>
              <a:t> </a:t>
            </a:r>
            <a:r>
              <a:rPr lang="fr-CH" sz="1600" b="1" dirty="0" err="1"/>
              <a:t>Eintretens</a:t>
            </a:r>
            <a:r>
              <a:rPr lang="fr-CH" sz="1600" b="1" dirty="0"/>
              <a:t>- </a:t>
            </a:r>
            <a:r>
              <a:rPr lang="fr-CH" sz="1600" b="1" dirty="0" err="1"/>
              <a:t>und</a:t>
            </a:r>
            <a:r>
              <a:rPr lang="fr-CH" sz="1600" b="1" dirty="0"/>
              <a:t> </a:t>
            </a:r>
            <a:r>
              <a:rPr lang="fr-CH" sz="1600" b="1" dirty="0" err="1"/>
              <a:t>Begrenzungskriterien</a:t>
            </a:r>
            <a:r>
              <a:rPr lang="fr-CH" sz="1600" b="1" dirty="0"/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1560" y="2924175"/>
            <a:ext cx="8424490" cy="26654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4" name="Flèche vers le bas 23"/>
          <p:cNvSpPr/>
          <p:nvPr/>
        </p:nvSpPr>
        <p:spPr>
          <a:xfrm>
            <a:off x="1403350" y="2636838"/>
            <a:ext cx="504825" cy="431800"/>
          </a:xfrm>
          <a:prstGeom prst="downArrow">
            <a:avLst/>
          </a:prstGeom>
          <a:solidFill>
            <a:srgbClr val="FFCC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5" name="Triangle isocèle 24"/>
          <p:cNvSpPr/>
          <p:nvPr/>
        </p:nvSpPr>
        <p:spPr>
          <a:xfrm>
            <a:off x="1981200" y="692150"/>
            <a:ext cx="6696075" cy="865188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6" name="ZoneTexte 26"/>
          <p:cNvSpPr txBox="1">
            <a:spLocks noChangeArrowheads="1"/>
          </p:cNvSpPr>
          <p:nvPr/>
        </p:nvSpPr>
        <p:spPr bwMode="auto">
          <a:xfrm>
            <a:off x="1981200" y="984905"/>
            <a:ext cx="6480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CH" sz="1600" b="1" dirty="0"/>
              <a:t>Art. 104 </a:t>
            </a:r>
            <a:r>
              <a:rPr lang="fr-CH" sz="1600" b="1" dirty="0" err="1"/>
              <a:t>Cst</a:t>
            </a:r>
            <a:r>
              <a:rPr lang="fr-CH" sz="1600" b="1" dirty="0"/>
              <a:t>.</a:t>
            </a:r>
            <a:br>
              <a:rPr lang="fr-CH" sz="1600" b="1" dirty="0"/>
            </a:br>
            <a:r>
              <a:rPr lang="fr-CH" sz="1600" b="1" dirty="0" err="1"/>
              <a:t>Multifunktionnalität</a:t>
            </a:r>
            <a:r>
              <a:rPr lang="fr-CH" sz="1600" b="1" dirty="0"/>
              <a:t> der Landwirtschaft</a:t>
            </a:r>
          </a:p>
        </p:txBody>
      </p:sp>
      <p:sp>
        <p:nvSpPr>
          <p:cNvPr id="27" name="Rectangle 28"/>
          <p:cNvSpPr>
            <a:spLocks noGrp="1" noChangeArrowheads="1"/>
          </p:cNvSpPr>
          <p:nvPr>
            <p:ph type="title"/>
          </p:nvPr>
        </p:nvSpPr>
        <p:spPr>
          <a:xfrm>
            <a:off x="395535" y="260350"/>
            <a:ext cx="8497639" cy="454025"/>
          </a:xfrm>
        </p:spPr>
        <p:txBody>
          <a:bodyPr>
            <a:normAutofit/>
          </a:bodyPr>
          <a:lstStyle/>
          <a:p>
            <a:pPr eaLnBrk="1" hangingPunct="1"/>
            <a:r>
              <a:rPr lang="fr-CH" dirty="0" err="1"/>
              <a:t>Altes</a:t>
            </a:r>
            <a:r>
              <a:rPr lang="fr-CH" dirty="0"/>
              <a:t> </a:t>
            </a:r>
            <a:r>
              <a:rPr lang="fr-CH" dirty="0" err="1"/>
              <a:t>Direktzahlungssystem</a:t>
            </a:r>
            <a:r>
              <a:rPr lang="fr-CH" dirty="0"/>
              <a:t> (PA 2011)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2272B4F4-DC62-4417-9B04-165ED53CBAC9}"/>
              </a:ext>
            </a:extLst>
          </p:cNvPr>
          <p:cNvSpPr txBox="1"/>
          <p:nvPr/>
        </p:nvSpPr>
        <p:spPr>
          <a:xfrm>
            <a:off x="7642473" y="6381328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</p:spTree>
    <p:extLst>
      <p:ext uri="{BB962C8B-B14F-4D97-AF65-F5344CB8AC3E}">
        <p14:creationId xmlns:p14="http://schemas.microsoft.com/office/powerpoint/2010/main" val="1888537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endParaRPr lang="fr-CH" dirty="0"/>
          </a:p>
          <a:p>
            <a:endParaRPr lang="fr-CH" dirty="0"/>
          </a:p>
        </p:txBody>
      </p:sp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6372225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3708400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543560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2771775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683570" y="3021013"/>
            <a:ext cx="2951806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10795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600" dirty="0"/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263141" y="1731367"/>
            <a:ext cx="23646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Allg</a:t>
            </a:r>
            <a:r>
              <a:rPr lang="fr-CH" altLang="fr-FR" sz="1600" b="1" dirty="0">
                <a:cs typeface="Arial" panose="020B0604020202020204" pitchFamily="34" charset="0"/>
              </a:rPr>
              <a:t>. </a:t>
            </a:r>
            <a:r>
              <a:rPr lang="fr-CH" altLang="fr-FR" sz="1600" b="1" dirty="0" err="1">
                <a:cs typeface="Arial" panose="020B0604020202020204" pitchFamily="34" charset="0"/>
              </a:rPr>
              <a:t>Direktzahlungen</a:t>
            </a:r>
            <a:r>
              <a:rPr lang="fr-CH" altLang="fr-FR" sz="1600" b="1" dirty="0">
                <a:cs typeface="Arial" panose="020B0604020202020204" pitchFamily="34" charset="0"/>
              </a:rPr>
              <a:t>, </a:t>
            </a:r>
            <a:r>
              <a:rPr lang="fr-CH" altLang="fr-FR" sz="1600" b="1" dirty="0" err="1">
                <a:cs typeface="Arial" panose="020B0604020202020204" pitchFamily="34" charset="0"/>
              </a:rPr>
              <a:t>Öko</a:t>
            </a:r>
            <a:r>
              <a:rPr lang="fr-CH" altLang="fr-FR" sz="1600" b="1" dirty="0">
                <a:cs typeface="Arial" panose="020B0604020202020204" pitchFamily="34" charset="0"/>
              </a:rPr>
              <a:t>-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EThobeiträge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</a:p>
          <a:p>
            <a:pPr eaLnBrk="1" hangingPunct="1"/>
            <a:r>
              <a:rPr lang="fr-CH" altLang="fr-FR" sz="1600" b="1" dirty="0">
                <a:cs typeface="Arial" panose="020B0604020202020204" pitchFamily="34" charset="0"/>
              </a:rPr>
              <a:t>(DZV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ÖQV)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2987675" y="1731367"/>
            <a:ext cx="2438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für</a:t>
            </a:r>
            <a:r>
              <a:rPr lang="fr-CH" altLang="fr-FR" sz="1600" b="1" dirty="0">
                <a:cs typeface="Arial" panose="020B0604020202020204" pitchFamily="34" charset="0"/>
              </a:rPr>
              <a:t> Acker- </a:t>
            </a:r>
            <a:r>
              <a:rPr lang="fr-CH" altLang="fr-FR" sz="1600" b="1" dirty="0" err="1">
                <a:cs typeface="Arial" panose="020B0604020202020204" pitchFamily="34" charset="0"/>
              </a:rPr>
              <a:t>und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  <a:r>
              <a:rPr lang="fr-CH" altLang="fr-FR" sz="1600" b="1" dirty="0" err="1">
                <a:cs typeface="Arial" panose="020B0604020202020204" pitchFamily="34" charset="0"/>
              </a:rPr>
              <a:t>Dauerkulturen</a:t>
            </a:r>
            <a:endParaRPr lang="fr-CH" altLang="fr-FR" sz="1600" b="1" dirty="0">
              <a:cs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651500" y="1731367"/>
            <a:ext cx="2051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CH" altLang="fr-FR" sz="1600" b="1" dirty="0" err="1">
                <a:cs typeface="Arial" panose="020B0604020202020204" pitchFamily="34" charset="0"/>
              </a:rPr>
              <a:t>Sömmerungsbeiträge</a:t>
            </a:r>
            <a:r>
              <a:rPr lang="fr-CH" altLang="fr-FR" sz="16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683569" y="3047146"/>
            <a:ext cx="2880320" cy="25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Allg</a:t>
            </a:r>
            <a:r>
              <a:rPr lang="fr-CH" sz="1600" b="1" dirty="0">
                <a:solidFill>
                  <a:srgbClr val="000000"/>
                </a:solidFill>
              </a:rPr>
              <a:t>. </a:t>
            </a:r>
            <a:r>
              <a:rPr lang="fr-CH" sz="1600" b="1" dirty="0" err="1">
                <a:solidFill>
                  <a:srgbClr val="000000"/>
                </a:solidFill>
              </a:rPr>
              <a:t>Direktzahlungen</a:t>
            </a:r>
            <a:endParaRPr lang="fr-CH" sz="1600" b="1" dirty="0">
              <a:solidFill>
                <a:srgbClr val="000000"/>
              </a:solidFill>
            </a:endParaRPr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Flächenbeitrag</a:t>
            </a:r>
            <a:r>
              <a:rPr lang="fr-CH" sz="1600" dirty="0"/>
              <a:t> </a:t>
            </a:r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Beitrag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die </a:t>
            </a:r>
            <a:r>
              <a:rPr lang="fr-CH" altLang="fr-FR" sz="1600" dirty="0" err="1">
                <a:cs typeface="Arial" panose="020B0604020202020204" pitchFamily="34" charset="0"/>
              </a:rPr>
              <a:t>Haltung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raufutterverzehrende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Nutztiere</a:t>
            </a:r>
            <a:r>
              <a:rPr lang="fr-CH" altLang="fr-FR" sz="1600" dirty="0">
                <a:cs typeface="Arial" panose="020B0604020202020204" pitchFamily="34" charset="0"/>
              </a:rPr>
              <a:t> (RGVE)</a:t>
            </a:r>
            <a:endParaRPr lang="fr-CH" sz="1600" dirty="0"/>
          </a:p>
          <a:p>
            <a:pPr marL="285750" indent="-28575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Beitrag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die </a:t>
            </a:r>
            <a:r>
              <a:rPr lang="fr-CH" altLang="fr-FR" sz="1600" dirty="0" err="1">
                <a:cs typeface="Arial" panose="020B0604020202020204" pitchFamily="34" charset="0"/>
              </a:rPr>
              <a:t>Tierhaltung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unter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erschwerenden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Produktionsbedingungen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endParaRPr lang="fr-CH" sz="1600" dirty="0"/>
          </a:p>
          <a:p>
            <a:pPr marL="285750" indent="-285750" eaLnBrk="1" hangingPunct="1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Allg</a:t>
            </a:r>
            <a:r>
              <a:rPr lang="fr-CH" altLang="fr-FR" sz="1600" dirty="0">
                <a:cs typeface="Arial" panose="020B0604020202020204" pitchFamily="34" charset="0"/>
              </a:rPr>
              <a:t>. </a:t>
            </a:r>
            <a:r>
              <a:rPr lang="fr-CH" altLang="fr-FR" sz="1600" dirty="0" err="1">
                <a:cs typeface="Arial" panose="020B0604020202020204" pitchFamily="34" charset="0"/>
              </a:rPr>
              <a:t>Hangbeiträge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und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Hangbeiträge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für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Rebflächen</a:t>
            </a:r>
            <a:endParaRPr lang="fr-CH" altLang="fr-FR" sz="1600" dirty="0"/>
          </a:p>
        </p:txBody>
      </p:sp>
      <p:sp>
        <p:nvSpPr>
          <p:cNvPr id="17" name="Rectangle 42"/>
          <p:cNvSpPr>
            <a:spLocks noChangeArrowheads="1"/>
          </p:cNvSpPr>
          <p:nvPr/>
        </p:nvSpPr>
        <p:spPr bwMode="auto">
          <a:xfrm>
            <a:off x="3779838" y="3047146"/>
            <a:ext cx="2447925" cy="19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Ökobeiträge</a:t>
            </a:r>
            <a:r>
              <a:rPr lang="fr-CH" sz="1600" b="1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Ökologischer</a:t>
            </a:r>
            <a:r>
              <a:rPr lang="fr-CH" sz="1600" dirty="0"/>
              <a:t> </a:t>
            </a:r>
            <a:r>
              <a:rPr lang="fr-CH" sz="1600" dirty="0" err="1"/>
              <a:t>Ausgleich</a:t>
            </a:r>
            <a:endParaRPr lang="fr-CH" sz="1600" dirty="0"/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Biologischer</a:t>
            </a:r>
            <a:r>
              <a:rPr lang="fr-CH" sz="1600" dirty="0"/>
              <a:t> </a:t>
            </a:r>
            <a:r>
              <a:rPr lang="fr-CH" sz="1600" dirty="0" err="1"/>
              <a:t>Landbau</a:t>
            </a:r>
            <a:endParaRPr lang="fr-CH" sz="1600" dirty="0"/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Extensoprodutkion</a:t>
            </a:r>
            <a:r>
              <a:rPr lang="fr-CH" sz="1600" dirty="0"/>
              <a:t> (</a:t>
            </a:r>
            <a:r>
              <a:rPr lang="fr-CH" sz="1600" dirty="0" err="1"/>
              <a:t>Getreide</a:t>
            </a:r>
            <a:r>
              <a:rPr lang="fr-CH" sz="1600" dirty="0"/>
              <a:t> </a:t>
            </a:r>
            <a:r>
              <a:rPr lang="fr-CH" sz="1600" dirty="0" err="1"/>
              <a:t>und</a:t>
            </a:r>
            <a:r>
              <a:rPr lang="fr-CH" sz="1600" dirty="0"/>
              <a:t> Colza)</a:t>
            </a:r>
          </a:p>
          <a:p>
            <a:pPr marL="285750" indent="-285750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1600" dirty="0" err="1"/>
              <a:t>Ökologische</a:t>
            </a:r>
            <a:r>
              <a:rPr lang="fr-CH" sz="1600" dirty="0"/>
              <a:t> </a:t>
            </a:r>
            <a:r>
              <a:rPr lang="fr-CH" sz="1600" dirty="0" err="1"/>
              <a:t>Qualität</a:t>
            </a:r>
            <a:r>
              <a:rPr lang="fr-CH" sz="1600" dirty="0"/>
              <a:t> (ÖQV)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1600" dirty="0"/>
          </a:p>
        </p:txBody>
      </p:sp>
      <p:sp>
        <p:nvSpPr>
          <p:cNvPr id="18" name="Rectangle 45"/>
          <p:cNvSpPr>
            <a:spLocks noChangeArrowheads="1"/>
          </p:cNvSpPr>
          <p:nvPr/>
        </p:nvSpPr>
        <p:spPr bwMode="auto">
          <a:xfrm>
            <a:off x="6443663" y="3047146"/>
            <a:ext cx="2449512" cy="19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600" b="1" dirty="0" err="1">
                <a:solidFill>
                  <a:srgbClr val="000000"/>
                </a:solidFill>
              </a:rPr>
              <a:t>Ethobeiträge</a:t>
            </a:r>
            <a:r>
              <a:rPr lang="fr-CH" sz="1600" b="1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Besonders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tierfreundliche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Stallhaltungssysteme</a:t>
            </a:r>
            <a:r>
              <a:rPr lang="fr-CH" altLang="fr-FR" sz="1600" dirty="0">
                <a:cs typeface="Arial" panose="020B0604020202020204" pitchFamily="34" charset="0"/>
              </a:rPr>
              <a:t> (BTS)</a:t>
            </a:r>
          </a:p>
          <a:p>
            <a:pPr marL="285750" indent="-285750" eaLnBrk="1" hangingPunct="1">
              <a:lnSpc>
                <a:spcPct val="95000"/>
              </a:lnSpc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altLang="fr-FR" sz="1600" dirty="0" err="1">
                <a:cs typeface="Arial" panose="020B0604020202020204" pitchFamily="34" charset="0"/>
              </a:rPr>
              <a:t>Regelmässiger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Auslauf</a:t>
            </a:r>
            <a:r>
              <a:rPr lang="fr-CH" altLang="fr-FR" sz="1600" dirty="0">
                <a:cs typeface="Arial" panose="020B0604020202020204" pitchFamily="34" charset="0"/>
              </a:rPr>
              <a:t> von </a:t>
            </a:r>
            <a:r>
              <a:rPr lang="fr-CH" altLang="fr-FR" sz="1600" dirty="0" err="1">
                <a:cs typeface="Arial" panose="020B0604020202020204" pitchFamily="34" charset="0"/>
              </a:rPr>
              <a:t>Nutztieren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im</a:t>
            </a:r>
            <a:r>
              <a:rPr lang="fr-CH" altLang="fr-FR" sz="1600" dirty="0">
                <a:cs typeface="Arial" panose="020B0604020202020204" pitchFamily="34" charset="0"/>
              </a:rPr>
              <a:t> </a:t>
            </a:r>
            <a:r>
              <a:rPr lang="fr-CH" altLang="fr-FR" sz="1600" dirty="0" err="1">
                <a:cs typeface="Arial" panose="020B0604020202020204" pitchFamily="34" charset="0"/>
              </a:rPr>
              <a:t>Freien</a:t>
            </a:r>
            <a:r>
              <a:rPr lang="fr-CH" altLang="fr-FR" sz="1600" dirty="0">
                <a:cs typeface="Arial" panose="020B0604020202020204" pitchFamily="34" charset="0"/>
              </a:rPr>
              <a:t> (RAUS)</a:t>
            </a:r>
            <a:endParaRPr lang="fr-CH" altLang="fr-FR" sz="1600" dirty="0"/>
          </a:p>
        </p:txBody>
      </p:sp>
      <p:sp>
        <p:nvSpPr>
          <p:cNvPr id="19" name="Rectangle 18"/>
          <p:cNvSpPr/>
          <p:nvPr/>
        </p:nvSpPr>
        <p:spPr>
          <a:xfrm>
            <a:off x="250825" y="5661025"/>
            <a:ext cx="8713788" cy="577850"/>
          </a:xfrm>
          <a:prstGeom prst="rect">
            <a:avLst/>
          </a:prstGeom>
          <a:solidFill>
            <a:srgbClr val="FF832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0" name="Rectangle 19"/>
          <p:cNvSpPr/>
          <p:nvPr/>
        </p:nvSpPr>
        <p:spPr>
          <a:xfrm>
            <a:off x="250825" y="6308725"/>
            <a:ext cx="8713788" cy="4333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1" name="ZoneTexte 35"/>
          <p:cNvSpPr txBox="1">
            <a:spLocks noChangeArrowheads="1"/>
          </p:cNvSpPr>
          <p:nvPr/>
        </p:nvSpPr>
        <p:spPr bwMode="auto">
          <a:xfrm>
            <a:off x="2843213" y="5768975"/>
            <a:ext cx="36004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H" sz="1600" b="1" dirty="0" err="1"/>
              <a:t>Ökologischer</a:t>
            </a:r>
            <a:r>
              <a:rPr lang="fr-CH" sz="1600" b="1" dirty="0"/>
              <a:t> </a:t>
            </a:r>
            <a:r>
              <a:rPr lang="fr-CH" sz="1600" b="1" dirty="0" err="1"/>
              <a:t>Leistungsnachweis</a:t>
            </a:r>
            <a:r>
              <a:rPr lang="fr-CH" sz="1600" b="1" dirty="0"/>
              <a:t> (ÖLN)</a:t>
            </a:r>
          </a:p>
        </p:txBody>
      </p:sp>
      <p:sp>
        <p:nvSpPr>
          <p:cNvPr id="22" name="ZoneTexte 36"/>
          <p:cNvSpPr txBox="1">
            <a:spLocks noChangeArrowheads="1"/>
          </p:cNvSpPr>
          <p:nvPr/>
        </p:nvSpPr>
        <p:spPr bwMode="auto">
          <a:xfrm>
            <a:off x="1711325" y="6357938"/>
            <a:ext cx="58850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CH" sz="1600" b="1" dirty="0" err="1"/>
              <a:t>Strukturelle</a:t>
            </a:r>
            <a:r>
              <a:rPr lang="fr-CH" sz="1600" b="1" dirty="0"/>
              <a:t> </a:t>
            </a:r>
            <a:r>
              <a:rPr lang="fr-CH" sz="1600" b="1" dirty="0" err="1"/>
              <a:t>und</a:t>
            </a:r>
            <a:r>
              <a:rPr lang="fr-CH" sz="1600" b="1" dirty="0"/>
              <a:t> </a:t>
            </a:r>
            <a:r>
              <a:rPr lang="fr-CH" sz="1600" b="1" dirty="0" err="1"/>
              <a:t>soziale</a:t>
            </a:r>
            <a:r>
              <a:rPr lang="fr-CH" sz="1600" b="1" dirty="0"/>
              <a:t> </a:t>
            </a:r>
            <a:r>
              <a:rPr lang="fr-CH" sz="1600" b="1" dirty="0" err="1"/>
              <a:t>Eintretens</a:t>
            </a:r>
            <a:r>
              <a:rPr lang="fr-CH" sz="1600" b="1" dirty="0"/>
              <a:t>- </a:t>
            </a:r>
            <a:r>
              <a:rPr lang="fr-CH" sz="1600" b="1" dirty="0" err="1"/>
              <a:t>und</a:t>
            </a:r>
            <a:r>
              <a:rPr lang="fr-CH" sz="1600" b="1" dirty="0"/>
              <a:t> </a:t>
            </a:r>
            <a:r>
              <a:rPr lang="fr-CH" sz="1600" b="1" dirty="0" err="1"/>
              <a:t>Begrenzungskriterien</a:t>
            </a:r>
            <a:r>
              <a:rPr lang="fr-CH" sz="1600" b="1" dirty="0"/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1560" y="2924175"/>
            <a:ext cx="8424490" cy="26654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4" name="Flèche vers le bas 23"/>
          <p:cNvSpPr/>
          <p:nvPr/>
        </p:nvSpPr>
        <p:spPr>
          <a:xfrm>
            <a:off x="1403350" y="2636838"/>
            <a:ext cx="504825" cy="431800"/>
          </a:xfrm>
          <a:prstGeom prst="downArrow">
            <a:avLst/>
          </a:prstGeom>
          <a:solidFill>
            <a:srgbClr val="FFCC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5" name="Triangle isocèle 24"/>
          <p:cNvSpPr/>
          <p:nvPr/>
        </p:nvSpPr>
        <p:spPr>
          <a:xfrm rot="20555124">
            <a:off x="1981200" y="692150"/>
            <a:ext cx="6696075" cy="865188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1600" dirty="0"/>
          </a:p>
        </p:txBody>
      </p:sp>
      <p:sp>
        <p:nvSpPr>
          <p:cNvPr id="26" name="ZoneTexte 26"/>
          <p:cNvSpPr txBox="1">
            <a:spLocks noChangeArrowheads="1"/>
          </p:cNvSpPr>
          <p:nvPr/>
        </p:nvSpPr>
        <p:spPr bwMode="auto">
          <a:xfrm rot="20555434">
            <a:off x="1981200" y="984905"/>
            <a:ext cx="6480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CH" sz="1600" b="1" dirty="0"/>
              <a:t>Art. 104 </a:t>
            </a:r>
            <a:r>
              <a:rPr lang="fr-CH" sz="1600" b="1" dirty="0" err="1"/>
              <a:t>Cst</a:t>
            </a:r>
            <a:r>
              <a:rPr lang="fr-CH" sz="1600" b="1" dirty="0"/>
              <a:t>.</a:t>
            </a:r>
            <a:br>
              <a:rPr lang="fr-CH" sz="1600" b="1" dirty="0"/>
            </a:br>
            <a:r>
              <a:rPr lang="fr-CH" sz="1600" b="1" dirty="0" err="1"/>
              <a:t>Multifunktionnalität</a:t>
            </a:r>
            <a:r>
              <a:rPr lang="fr-CH" sz="1600" b="1" dirty="0"/>
              <a:t> der Landwirtschaft</a:t>
            </a:r>
          </a:p>
        </p:txBody>
      </p:sp>
      <p:sp>
        <p:nvSpPr>
          <p:cNvPr id="27" name="Rectangle 28"/>
          <p:cNvSpPr>
            <a:spLocks noGrp="1" noChangeArrowheads="1"/>
          </p:cNvSpPr>
          <p:nvPr>
            <p:ph type="title"/>
          </p:nvPr>
        </p:nvSpPr>
        <p:spPr>
          <a:xfrm>
            <a:off x="395535" y="260350"/>
            <a:ext cx="8497639" cy="454025"/>
          </a:xfrm>
        </p:spPr>
        <p:txBody>
          <a:bodyPr>
            <a:normAutofit/>
          </a:bodyPr>
          <a:lstStyle/>
          <a:p>
            <a:pPr eaLnBrk="1" hangingPunct="1"/>
            <a:r>
              <a:rPr lang="fr-CH" dirty="0" err="1"/>
              <a:t>Altes</a:t>
            </a:r>
            <a:r>
              <a:rPr lang="fr-CH" dirty="0"/>
              <a:t> </a:t>
            </a:r>
            <a:r>
              <a:rPr lang="fr-CH" dirty="0" err="1"/>
              <a:t>Direktzahlungssystem</a:t>
            </a:r>
            <a:r>
              <a:rPr lang="fr-CH" dirty="0"/>
              <a:t> (PA 2011)</a:t>
            </a:r>
          </a:p>
        </p:txBody>
      </p:sp>
      <p:pic>
        <p:nvPicPr>
          <p:cNvPr id="28" name="Picture 2" descr="http://infoplatanes.e-monsite.com/medias/images/arrosoi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120450">
            <a:off x="3027728" y="1648660"/>
            <a:ext cx="31146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ZoneTexte 1"/>
          <p:cNvSpPr txBox="1"/>
          <p:nvPr/>
        </p:nvSpPr>
        <p:spPr>
          <a:xfrm>
            <a:off x="4836588" y="2948320"/>
            <a:ext cx="1741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0" b="1" dirty="0">
                <a:solidFill>
                  <a:srgbClr val="FF0000"/>
                </a:solidFill>
              </a:rPr>
              <a:t>73%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49F7EE2-DA32-4567-A3BE-B0357997C95A}"/>
              </a:ext>
            </a:extLst>
          </p:cNvPr>
          <p:cNvSpPr txBox="1"/>
          <p:nvPr/>
        </p:nvSpPr>
        <p:spPr>
          <a:xfrm>
            <a:off x="7642473" y="6381328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</p:spTree>
    <p:extLst>
      <p:ext uri="{BB962C8B-B14F-4D97-AF65-F5344CB8AC3E}">
        <p14:creationId xmlns:p14="http://schemas.microsoft.com/office/powerpoint/2010/main" val="1422382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de-CH" sz="1800" dirty="0"/>
            </a:br>
            <a:endParaRPr lang="de-CH" sz="1800" dirty="0"/>
          </a:p>
        </p:txBody>
      </p:sp>
      <p:sp>
        <p:nvSpPr>
          <p:cNvPr id="6" name="Textfeld 5"/>
          <p:cNvSpPr txBox="1"/>
          <p:nvPr/>
        </p:nvSpPr>
        <p:spPr>
          <a:xfrm>
            <a:off x="7625363" y="6127928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3E16F03-1B52-E3D3-ADDD-9B5B7147E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81DD79E7-65AD-8BBA-CF49-FDD1F4864A9E}"/>
              </a:ext>
            </a:extLst>
          </p:cNvPr>
          <p:cNvSpPr txBox="1">
            <a:spLocks noChangeArrowheads="1"/>
          </p:cNvSpPr>
          <p:nvPr/>
        </p:nvSpPr>
        <p:spPr>
          <a:xfrm>
            <a:off x="781050" y="5175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/>
              <a:t>Agrarreform 2014</a:t>
            </a:r>
            <a:endParaRPr lang="fr-CH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DE130F9A-8831-D5B8-2797-9B884861EB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050" y="1136829"/>
            <a:ext cx="7194265" cy="494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44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0B4B3-3396-776F-6BAF-4456D51C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CEA343A4-CB0B-B160-32F7-BF5F6A9EE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382247"/>
            <a:ext cx="7255718" cy="5720041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1BD90EA2-0734-B47E-9DF4-57533B958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de-CH" sz="1800" dirty="0"/>
            </a:br>
            <a:r>
              <a:rPr lang="de-CH" sz="1800" dirty="0"/>
              <a:t>Neues Direktzahlungssystem</a:t>
            </a:r>
            <a:br>
              <a:rPr lang="de-CH" sz="1800" dirty="0"/>
            </a:br>
            <a:r>
              <a:rPr lang="de-CH" sz="1800" dirty="0"/>
              <a:t>Agrarreform 2014 </a:t>
            </a:r>
            <a:br>
              <a:rPr lang="de-CH" sz="1800" dirty="0"/>
            </a:br>
            <a:r>
              <a:rPr lang="de-CH" sz="1800" dirty="0"/>
              <a:t>(AP 14-17)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AD9A4D-A339-DE09-D74D-BED48280BC69}"/>
              </a:ext>
            </a:extLst>
          </p:cNvPr>
          <p:cNvSpPr txBox="1"/>
          <p:nvPr/>
        </p:nvSpPr>
        <p:spPr>
          <a:xfrm>
            <a:off x="7625363" y="6127928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5186632-7A4E-93CA-F426-58CD81CF8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06591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Multifunktionalität der Landwirtschaft (1996)</a:t>
            </a:r>
            <a:endParaRPr lang="de-CH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28650" y="1942674"/>
            <a:ext cx="7886700" cy="283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Der Bund sorgt dafür, dass die Landwirtschaft durch eine </a:t>
            </a:r>
            <a:r>
              <a:rPr kumimoji="0" lang="de-DE" altLang="de-DE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nachhaltige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und auf den Markt ausgerichtete Produktion einen wesentlichen Beitrag leistet zur: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a. sicheren Versorgung der Bevölkerung;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b. </a:t>
            </a:r>
            <a:r>
              <a:rPr kumimoji="0" lang="de-DE" alt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Erhaltung der natürlichen Lebensgrundlagen und zur Pflege der Kulturland­schaft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c. dezentralen Besiedlung des Landes.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Ergänzend zur zumutbaren Selbsthilfe der Landwirtschaft und nötigenfalls abwei­chend vom Grundsatz der Wirtschaftsfreiheit fördert der Bund die bodenbewirt­schaftenden bäuerlichen Betriebe.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28650" y="1203761"/>
            <a:ext cx="463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/>
              <a:t>Art. 104 Landwirtschaft  der Bundesverfassung</a:t>
            </a: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13FEDE3-D4DA-2D3E-52F2-C0C9DAAA0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987953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382247"/>
            <a:ext cx="7255718" cy="5720041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de-CH" sz="1800" dirty="0"/>
            </a:br>
            <a:r>
              <a:rPr lang="de-CH" sz="1800" dirty="0"/>
              <a:t>Neues Direktzahlungssystem</a:t>
            </a:r>
            <a:br>
              <a:rPr lang="de-CH" sz="1800" dirty="0"/>
            </a:br>
            <a:r>
              <a:rPr lang="de-CH" sz="1800" dirty="0"/>
              <a:t>Agrarreform 2014 </a:t>
            </a:r>
            <a:br>
              <a:rPr lang="de-CH" sz="1800" dirty="0"/>
            </a:br>
            <a:r>
              <a:rPr lang="de-CH" sz="1800" dirty="0"/>
              <a:t>(AP 14-17)</a:t>
            </a:r>
          </a:p>
        </p:txBody>
      </p:sp>
      <p:sp>
        <p:nvSpPr>
          <p:cNvPr id="2" name="Rechteck 1"/>
          <p:cNvSpPr/>
          <p:nvPr/>
        </p:nvSpPr>
        <p:spPr>
          <a:xfrm>
            <a:off x="4055378" y="2420888"/>
            <a:ext cx="1368152" cy="2808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/>
          <p:cNvSpPr txBox="1"/>
          <p:nvPr/>
        </p:nvSpPr>
        <p:spPr>
          <a:xfrm>
            <a:off x="7508123" y="6146589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74ED25DA-C71D-9D54-34AC-85A4972D7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931722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4313" y="1520737"/>
            <a:ext cx="3298836" cy="22029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ÖQV wird in der DZV integriert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8954" y="2970059"/>
            <a:ext cx="4399255" cy="3027463"/>
          </a:xfrm>
        </p:spPr>
        <p:txBody>
          <a:bodyPr>
            <a:normAutofit fontScale="70000" lnSpcReduction="20000"/>
          </a:bodyPr>
          <a:lstStyle/>
          <a:p>
            <a:r>
              <a:rPr lang="de-CH" sz="2000" b="1" dirty="0">
                <a:solidFill>
                  <a:schemeClr val="accent2"/>
                </a:solidFill>
              </a:rPr>
              <a:t>Qualitätsstufe I:</a:t>
            </a:r>
          </a:p>
          <a:p>
            <a:r>
              <a:rPr lang="de-CH" sz="2000" dirty="0"/>
              <a:t>Bestimmte Grundauflagen betreffend Nutzung und Pflege, z. B. Düngung, Schnittzeitpunkt</a:t>
            </a:r>
          </a:p>
          <a:p>
            <a:r>
              <a:rPr lang="de-CH" sz="2000" b="1" dirty="0">
                <a:solidFill>
                  <a:schemeClr val="accent2"/>
                </a:solidFill>
              </a:rPr>
              <a:t>Qualitätsstufe II (freiwillig):</a:t>
            </a:r>
          </a:p>
          <a:p>
            <a:r>
              <a:rPr lang="de-CH" sz="2000" dirty="0"/>
              <a:t>Vorkommen bestimmter Arten und/oder Strukturen, zusätzliche Auflagen</a:t>
            </a:r>
          </a:p>
          <a:p>
            <a:r>
              <a:rPr lang="de-CH" sz="2000" b="1" dirty="0">
                <a:solidFill>
                  <a:schemeClr val="accent2"/>
                </a:solidFill>
              </a:rPr>
              <a:t>Vernetzung (freiwillig):</a:t>
            </a:r>
          </a:p>
          <a:p>
            <a:r>
              <a:rPr lang="de-CH" sz="2000" dirty="0"/>
              <a:t>Populationen miteinander verbinden, mit massgeschneiderten Massnahmen spezifische Arten fördern.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076056" y="1115582"/>
            <a:ext cx="353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Beispiel: </a:t>
            </a:r>
            <a:r>
              <a:rPr lang="de-CH" dirty="0"/>
              <a:t>extensiv genutzte Wiesen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194313" y="3077318"/>
            <a:ext cx="3417494" cy="64633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de-DE"/>
            </a:defPPr>
          </a:lstStyle>
          <a:p>
            <a:r>
              <a:rPr lang="de-CH" b="1" dirty="0"/>
              <a:t>QI-Wiese</a:t>
            </a:r>
            <a:r>
              <a:rPr lang="de-CH" dirty="0"/>
              <a:t> weniger als 6 Zeigerarten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8706" y="3801227"/>
            <a:ext cx="3294442" cy="219629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196692" y="5351191"/>
            <a:ext cx="3343108" cy="64633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de-DE"/>
            </a:defPPr>
          </a:lstStyle>
          <a:p>
            <a:r>
              <a:rPr lang="de-CH" b="1" dirty="0"/>
              <a:t>QII-Wiese</a:t>
            </a:r>
            <a:r>
              <a:rPr lang="de-CH" dirty="0"/>
              <a:t> mit mehr als 6 Zeigerarten</a:t>
            </a:r>
          </a:p>
        </p:txBody>
      </p:sp>
      <p:sp>
        <p:nvSpPr>
          <p:cNvPr id="11" name="Rechteck 10"/>
          <p:cNvSpPr/>
          <p:nvPr/>
        </p:nvSpPr>
        <p:spPr>
          <a:xfrm>
            <a:off x="628650" y="1256471"/>
            <a:ext cx="4409559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de-CH" sz="2000" b="1" dirty="0"/>
              <a:t>Neu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1" dirty="0"/>
              <a:t>«Ökologische Ausgleichflächen» werden «Biodiversitätsförderflächen»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1" dirty="0"/>
              <a:t>Erhöhung der Beiträge für QII</a:t>
            </a:r>
            <a:endParaRPr lang="de-CH" sz="2000" i="1" dirty="0">
              <a:solidFill>
                <a:srgbClr val="FF000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8B1EC1F-0EDB-4063-8A77-F271F80BD8ED}"/>
              </a:ext>
            </a:extLst>
          </p:cNvPr>
          <p:cNvSpPr txBox="1"/>
          <p:nvPr/>
        </p:nvSpPr>
        <p:spPr>
          <a:xfrm>
            <a:off x="5796136" y="5995538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4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5478229-2C7D-9EAE-A603-CFDA50B17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331403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Agrarreform 2014 (AP 14-17)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316851"/>
              </p:ext>
            </p:extLst>
          </p:nvPr>
        </p:nvGraphicFramePr>
        <p:xfrm>
          <a:off x="634400" y="2060848"/>
          <a:ext cx="5472608" cy="1889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923760825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383270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CH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dirty="0"/>
                        <a:t>Etappenziele Agrarpolitik </a:t>
                      </a:r>
                      <a:br>
                        <a:rPr lang="de-CH" sz="2000" dirty="0"/>
                      </a:br>
                      <a:r>
                        <a:rPr lang="de-CH" sz="2000" b="1" dirty="0"/>
                        <a:t>2014 – 2017</a:t>
                      </a:r>
                      <a:endParaRPr lang="de-CH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9319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Qualitätsstufe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65 000 ha BFF im Talgebiet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353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Qualitätsstufe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40 % der BFF mit Qualität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963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Vernetzung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50 % der BFF vernetzt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8072238"/>
                  </a:ext>
                </a:extLst>
              </a:tr>
            </a:tbl>
          </a:graphicData>
        </a:graphic>
      </p:graphicFrame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D5BF1F0-76A7-7555-E1A0-C52C1E4DB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997129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382247"/>
            <a:ext cx="7255718" cy="5720041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de-CH" sz="1800" dirty="0"/>
            </a:br>
            <a:r>
              <a:rPr lang="de-CH" sz="1800" dirty="0"/>
              <a:t>Neues Direktzahlungssystem</a:t>
            </a:r>
            <a:br>
              <a:rPr lang="de-CH" sz="1800" dirty="0"/>
            </a:br>
            <a:r>
              <a:rPr lang="de-CH" sz="1800" dirty="0"/>
              <a:t>Agrarreform 2014 </a:t>
            </a:r>
            <a:br>
              <a:rPr lang="de-CH" sz="1800" dirty="0"/>
            </a:br>
            <a:r>
              <a:rPr lang="de-CH" sz="1800" dirty="0"/>
              <a:t>(AP 14-17)</a:t>
            </a:r>
          </a:p>
        </p:txBody>
      </p:sp>
      <p:sp>
        <p:nvSpPr>
          <p:cNvPr id="5" name="Rechteck 4"/>
          <p:cNvSpPr/>
          <p:nvPr/>
        </p:nvSpPr>
        <p:spPr>
          <a:xfrm>
            <a:off x="5436096" y="2420888"/>
            <a:ext cx="1368152" cy="2808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/>
          <p:cNvSpPr txBox="1"/>
          <p:nvPr/>
        </p:nvSpPr>
        <p:spPr>
          <a:xfrm>
            <a:off x="7625363" y="6176872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100" dirty="0"/>
              <a:t>Quelle: BLW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C6C1D2A-EABC-AE7F-0A86-4DCC9A9FC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5774924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98" y="1029467"/>
            <a:ext cx="7932975" cy="52886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Einführung</a:t>
            </a:r>
            <a:r>
              <a:rPr lang="fr-FR" dirty="0"/>
              <a:t> der </a:t>
            </a:r>
            <a:r>
              <a:rPr lang="fr-FR" dirty="0" err="1"/>
              <a:t>Landschaftsqualitätsbeiträge</a:t>
            </a:r>
            <a:r>
              <a:rPr lang="fr-FR" dirty="0"/>
              <a:t> (LQ, 2014)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154918"/>
            <a:ext cx="2267744" cy="1689143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290" y="4350243"/>
            <a:ext cx="2576326" cy="1717824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763" y="3803390"/>
            <a:ext cx="2355755" cy="1678716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778" y="1297888"/>
            <a:ext cx="2935127" cy="1168571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25" y="3338312"/>
            <a:ext cx="2412937" cy="1809703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feld 3"/>
          <p:cNvSpPr txBox="1"/>
          <p:nvPr/>
        </p:nvSpPr>
        <p:spPr>
          <a:xfrm>
            <a:off x="1217246" y="2249852"/>
            <a:ext cx="2270190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/>
              <a:t>Wirtschaftlicher Wert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309763" y="2495735"/>
            <a:ext cx="1941447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/>
              <a:t>Ästhetischer Wert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819905" y="5923426"/>
            <a:ext cx="1504187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/>
              <a:t>Sozialer Wert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97119" y="4867523"/>
            <a:ext cx="1782102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/>
              <a:t>Kultureller Wert</a:t>
            </a:r>
          </a:p>
        </p:txBody>
      </p:sp>
      <p:sp>
        <p:nvSpPr>
          <p:cNvPr id="14" name="Rechteck 13"/>
          <p:cNvSpPr/>
          <p:nvPr/>
        </p:nvSpPr>
        <p:spPr>
          <a:xfrm>
            <a:off x="6534739" y="5271266"/>
            <a:ext cx="1943601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</a:pPr>
            <a:r>
              <a:rPr lang="de-CH" dirty="0"/>
              <a:t>Ökologischer Wert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C8215ED-D5F8-454B-B340-F5B0EAB37538}"/>
              </a:ext>
            </a:extLst>
          </p:cNvPr>
          <p:cNvSpPr txBox="1"/>
          <p:nvPr/>
        </p:nvSpPr>
        <p:spPr>
          <a:xfrm>
            <a:off x="5796136" y="6237312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10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44CFCEE-7C57-2007-E9C4-06029B71C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6357461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Beispiele</a:t>
            </a:r>
            <a:r>
              <a:rPr lang="fr-FR" dirty="0"/>
              <a:t> </a:t>
            </a:r>
            <a:r>
              <a:rPr lang="fr-FR" dirty="0" err="1"/>
              <a:t>für</a:t>
            </a:r>
            <a:r>
              <a:rPr lang="fr-FR" dirty="0"/>
              <a:t> </a:t>
            </a:r>
            <a:r>
              <a:rPr lang="fr-FR" dirty="0" err="1"/>
              <a:t>Landschaftsqualitätsmassnahmen</a:t>
            </a:r>
            <a:endParaRPr lang="fr-FR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592" y="980728"/>
            <a:ext cx="3707848" cy="247189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592" y="3648469"/>
            <a:ext cx="3707848" cy="247189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723" y="3640277"/>
            <a:ext cx="3697587" cy="246505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17722" y="5778735"/>
            <a:ext cx="3697588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 err="1"/>
              <a:t>Kastanienselven</a:t>
            </a:r>
            <a:endParaRPr lang="de-CH" dirty="0"/>
          </a:p>
        </p:txBody>
      </p:sp>
      <p:sp>
        <p:nvSpPr>
          <p:cNvPr id="7" name="Textfeld 6"/>
          <p:cNvSpPr txBox="1"/>
          <p:nvPr/>
        </p:nvSpPr>
        <p:spPr>
          <a:xfrm>
            <a:off x="4824591" y="3107916"/>
            <a:ext cx="3707849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 err="1"/>
              <a:t>Suonen</a:t>
            </a:r>
            <a:endParaRPr lang="de-CH" dirty="0"/>
          </a:p>
        </p:txBody>
      </p:sp>
      <p:sp>
        <p:nvSpPr>
          <p:cNvPr id="8" name="Textfeld 7"/>
          <p:cNvSpPr txBox="1"/>
          <p:nvPr/>
        </p:nvSpPr>
        <p:spPr>
          <a:xfrm>
            <a:off x="4824590" y="5778735"/>
            <a:ext cx="3707849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de-CH" dirty="0"/>
              <a:t>Traditionelle Bergdörfer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7118" y="1613152"/>
            <a:ext cx="371512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e-CH" dirty="0"/>
              <a:t>Regionale Projekte vom BLW bewilligt</a:t>
            </a:r>
          </a:p>
          <a:p>
            <a:r>
              <a:rPr lang="de-CH" dirty="0"/>
              <a:t>DZV-Beiträge</a:t>
            </a:r>
          </a:p>
          <a:p>
            <a:r>
              <a:rPr lang="de-CH" dirty="0"/>
              <a:t>Freiwilliges Programm</a:t>
            </a:r>
          </a:p>
          <a:p>
            <a:r>
              <a:rPr lang="de-CH" dirty="0"/>
              <a:t>Synergien mit Vernetzungsprojekten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25476D4-98C8-4043-B59B-B5B0C0B9B5C7}"/>
              </a:ext>
            </a:extLst>
          </p:cNvPr>
          <p:cNvSpPr txBox="1"/>
          <p:nvPr/>
        </p:nvSpPr>
        <p:spPr>
          <a:xfrm>
            <a:off x="5796136" y="6104329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6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08350DF-2948-CFC2-DA8D-0FED06C30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1219293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403350"/>
            <a:ext cx="6239933" cy="46799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 stehen wir jetzt?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9A81253-0CBC-A03C-706D-8EBFE995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6639960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2001</a:t>
            </a:r>
            <a:r>
              <a:rPr lang="de-CH" sz="2400" dirty="0"/>
              <a:t>: Einführung der Ökoqualitätsverordnung (ÖQV)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800" b="1" dirty="0">
                <a:solidFill>
                  <a:srgbClr val="FF0000"/>
                </a:solidFill>
              </a:rPr>
              <a:t>2008: Umweltziele Landwirtschaft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2014</a:t>
            </a:r>
            <a:r>
              <a:rPr lang="de-CH" sz="2400" dirty="0"/>
              <a:t>:  AP 14-17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2021</a:t>
            </a:r>
            <a:r>
              <a:rPr lang="de-CH" sz="2400" dirty="0"/>
              <a:t>: Sistierung der AP 22+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2022</a:t>
            </a:r>
            <a:r>
              <a:rPr lang="de-CH" sz="2400" dirty="0"/>
              <a:t>: Parlamentarische Initiative (</a:t>
            </a:r>
            <a:r>
              <a:rPr lang="de-CH" sz="2400" dirty="0" err="1"/>
              <a:t>PaIV</a:t>
            </a:r>
            <a:r>
              <a:rPr lang="de-CH" sz="24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/>
              <a:t>2023</a:t>
            </a:r>
            <a:r>
              <a:rPr lang="de-CH" sz="2400" dirty="0"/>
              <a:t>: Absenkpfad</a:t>
            </a:r>
          </a:p>
          <a:p>
            <a:endParaRPr lang="de-CH" sz="2400" dirty="0"/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2413687C-F254-608A-BEB0-F34FF7C39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11219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Entwicklung der Biodiversitätsförderflächen </a:t>
            </a:r>
            <a:br>
              <a:rPr lang="de-CH" dirty="0"/>
            </a:br>
            <a:r>
              <a:rPr lang="de-CH" dirty="0"/>
              <a:t>2000 – 2020 (QI-Flächen, ohne Bäume) 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815867"/>
              </p:ext>
            </p:extLst>
          </p:nvPr>
        </p:nvGraphicFramePr>
        <p:xfrm>
          <a:off x="395536" y="1124744"/>
          <a:ext cx="864096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hteck 5"/>
          <p:cNvSpPr/>
          <p:nvPr/>
        </p:nvSpPr>
        <p:spPr>
          <a:xfrm>
            <a:off x="7236296" y="6282445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3BBE532-2450-6DAE-017C-1D56656F8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765435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92AF7-0A8A-9E31-4A1B-2E90B6DC3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E69498-EBF5-771E-95FC-0C112D870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Entwicklung der Biodiversitätsförderflächen </a:t>
            </a:r>
            <a:br>
              <a:rPr lang="de-CH" dirty="0"/>
            </a:br>
            <a:r>
              <a:rPr lang="de-CH" dirty="0"/>
              <a:t>2000 – 2020 (QI-Flächen, ohne Bäume) </a:t>
            </a:r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4A1C8DE8-B86F-7BA5-F5A0-14126EFCBA6A}"/>
              </a:ext>
            </a:extLst>
          </p:cNvPr>
          <p:cNvGraphicFramePr>
            <a:graphicFrameLocks/>
          </p:cNvGraphicFramePr>
          <p:nvPr/>
        </p:nvGraphicFramePr>
        <p:xfrm>
          <a:off x="395536" y="1124744"/>
          <a:ext cx="864096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hteck 5">
            <a:extLst>
              <a:ext uri="{FF2B5EF4-FFF2-40B4-BE49-F238E27FC236}">
                <a16:creationId xmlns:a16="http://schemas.microsoft.com/office/drawing/2014/main" id="{4D932294-0816-8E96-6CA2-72187D143609}"/>
              </a:ext>
            </a:extLst>
          </p:cNvPr>
          <p:cNvSpPr/>
          <p:nvPr/>
        </p:nvSpPr>
        <p:spPr>
          <a:xfrm>
            <a:off x="7164288" y="6261175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pic>
        <p:nvPicPr>
          <p:cNvPr id="3" name="Image 10">
            <a:extLst>
              <a:ext uri="{FF2B5EF4-FFF2-40B4-BE49-F238E27FC236}">
                <a16:creationId xmlns:a16="http://schemas.microsoft.com/office/drawing/2014/main" id="{E8E9B59A-EA96-A343-160E-552B28F456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5776" y="1067272"/>
            <a:ext cx="3816424" cy="3941481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52C6874-7195-8E51-24CB-D03BE29BB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49416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Multifunktionalität der Landwirtschaft (1996)</a:t>
            </a:r>
            <a:endParaRPr lang="de-CH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28650" y="1585620"/>
            <a:ext cx="788670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Er richtet die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Massnahmen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so aus, dass die Landwirtschaft ihre </a:t>
            </a:r>
            <a:r>
              <a:rPr kumimoji="0" lang="de-DE" altLang="de-DE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multifunktionalen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Aufgaben erfüllt. Er hat insbesondere folgende Befugnisse und Aufgaben: 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a.    Er ergänzt das bäuerliche Einkommen durch Direktzahlungen zur Erzielung eines angemessenen Entgelts für die erbrachten Leistungen, unter der Voraussetzung </a:t>
            </a:r>
            <a:r>
              <a:rPr lang="de-CH" altLang="de-DE" sz="1600" dirty="0">
                <a:solidFill>
                  <a:srgbClr val="FF0000"/>
                </a:solidFill>
              </a:rPr>
              <a:t>eines ökologischen Leistungsnachweises</a:t>
            </a:r>
            <a:r>
              <a:rPr lang="de-CH" altLang="de-DE" sz="1600" dirty="0"/>
              <a:t>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b.    Er fördert mit wirtschaftlich lohnenden Anreizen Produktionsformen, die besonders </a:t>
            </a:r>
            <a:r>
              <a:rPr lang="de-CH" altLang="de-DE" sz="1600" dirty="0">
                <a:solidFill>
                  <a:srgbClr val="FF0000"/>
                </a:solidFill>
              </a:rPr>
              <a:t>naturnah, umwelt- und tierfreundlich </a:t>
            </a:r>
            <a:r>
              <a:rPr lang="de-CH" altLang="de-DE" sz="1600" dirty="0"/>
              <a:t>sind.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c.    Er erlässt Vorschriften zur Deklaration von Herkunft, Qualität, Produktionsmethode und Verarbeitungsverfahren für Lebensmittel.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d.    </a:t>
            </a:r>
            <a:r>
              <a:rPr lang="de-CH" altLang="de-DE" sz="1600" dirty="0">
                <a:solidFill>
                  <a:srgbClr val="FF0000"/>
                </a:solidFill>
              </a:rPr>
              <a:t>Er schützt die Umwelt vor Beeinträchtigungen durch überhöhten Einsatz von </a:t>
            </a:r>
            <a:r>
              <a:rPr lang="de-CH" altLang="de-DE" sz="1600" dirty="0" err="1">
                <a:solidFill>
                  <a:srgbClr val="FF0000"/>
                </a:solidFill>
              </a:rPr>
              <a:t>Düngstoffen</a:t>
            </a:r>
            <a:r>
              <a:rPr lang="de-CH" altLang="de-DE" sz="1600" dirty="0">
                <a:solidFill>
                  <a:srgbClr val="FF0000"/>
                </a:solidFill>
              </a:rPr>
              <a:t>, Chemikalien und anderen Hilfsstoffen</a:t>
            </a:r>
            <a:r>
              <a:rPr lang="de-CH" altLang="de-DE" sz="1600" dirty="0"/>
              <a:t>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e.    Er kann die landwirtschaftliche Forschung, Beratung und Ausbildung fördern sowie Investitionshilfen leisten.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CH" altLang="de-DE" sz="1600" dirty="0"/>
              <a:t>f.    Er kann Vorschriften zur Festigung des bäuerlichen Grundbesitzes erlassen.</a:t>
            </a:r>
            <a:endParaRPr kumimoji="0" lang="de-DE" alt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Er setzt dafür zweckgebundene Mittel aus dem Bereich der Landwirtschaft und allgemeine Bundesmittel ein.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39552" y="900461"/>
            <a:ext cx="463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/>
              <a:t>Art. 104 Landwirtschaft  der Bundesverfassung</a:t>
            </a: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D9C087E-41ED-5C2C-8F33-B55645528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0535518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Entwicklung von 2007 bis 2020 der Anteile BFF mit Qualitätsstufe II und Vernetzung</a:t>
            </a:r>
          </a:p>
        </p:txBody>
      </p:sp>
      <p:graphicFrame>
        <p:nvGraphicFramePr>
          <p:cNvPr id="4" name="Diagramm 3"/>
          <p:cNvGraphicFramePr>
            <a:graphicFrameLocks/>
          </p:cNvGraphicFramePr>
          <p:nvPr/>
        </p:nvGraphicFramePr>
        <p:xfrm>
          <a:off x="755576" y="1412776"/>
          <a:ext cx="778422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hteck 4"/>
          <p:cNvSpPr/>
          <p:nvPr/>
        </p:nvSpPr>
        <p:spPr>
          <a:xfrm>
            <a:off x="7063798" y="595604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41D07C9D-28B9-6901-53F9-4B3A145FC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286981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Biodiversitätsziele der Agrarpolitik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04" y="1268760"/>
            <a:ext cx="8877786" cy="4266695"/>
          </a:xfrm>
          <a:prstGeom prst="rect">
            <a:avLst/>
          </a:prstGeom>
        </p:spPr>
      </p:pic>
      <p:sp>
        <p:nvSpPr>
          <p:cNvPr id="3" name="Pfeil nach rechts 2"/>
          <p:cNvSpPr/>
          <p:nvPr/>
        </p:nvSpPr>
        <p:spPr>
          <a:xfrm>
            <a:off x="1547664" y="5556808"/>
            <a:ext cx="1296144" cy="485833"/>
          </a:xfrm>
          <a:prstGeom prst="rightArrow">
            <a:avLst/>
          </a:prstGeom>
          <a:solidFill>
            <a:srgbClr val="FE5F4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2987824" y="5519421"/>
            <a:ext cx="4339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Politische Ziele erreicht!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9B533417-E672-6C56-109B-4A46CF2FD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613185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UZL - </a:t>
            </a:r>
            <a:r>
              <a:rPr lang="fr-FR" dirty="0" err="1"/>
              <a:t>Flächenziele</a:t>
            </a:r>
            <a:endParaRPr lang="fr-FR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/>
        </p:nvGraphicFramePr>
        <p:xfrm>
          <a:off x="539552" y="1144228"/>
          <a:ext cx="7344816" cy="3203644"/>
        </p:xfrm>
        <a:graphic>
          <a:graphicData uri="http://schemas.openxmlformats.org/drawingml/2006/table">
            <a:tbl>
              <a:tblPr/>
              <a:tblGrid>
                <a:gridCol w="1836204">
                  <a:extLst>
                    <a:ext uri="{9D8B030D-6E8A-4147-A177-3AD203B41FA5}">
                      <a16:colId xmlns:a16="http://schemas.microsoft.com/office/drawing/2014/main" val="1677620428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2241624254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382156925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2867786870"/>
                    </a:ext>
                  </a:extLst>
                </a:gridCol>
              </a:tblGrid>
              <a:tr h="1096714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b="1">
                          <a:effectLst/>
                        </a:rPr>
                        <a:t>Zone    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600" b="1" dirty="0" err="1">
                          <a:effectLst/>
                        </a:rPr>
                        <a:t>Ziele</a:t>
                      </a:r>
                      <a:br>
                        <a:rPr lang="fr-FR" sz="1600" b="1" dirty="0">
                          <a:effectLst/>
                        </a:rPr>
                      </a:br>
                      <a:r>
                        <a:rPr lang="fr-FR" sz="1600" b="1" dirty="0">
                          <a:effectLst/>
                        </a:rPr>
                        <a:t>(</a:t>
                      </a:r>
                      <a:r>
                        <a:rPr lang="fr-FR" sz="1600" b="1" dirty="0" err="1">
                          <a:effectLst/>
                        </a:rPr>
                        <a:t>nach</a:t>
                      </a:r>
                      <a:r>
                        <a:rPr lang="fr-FR" sz="1600" b="1" dirty="0">
                          <a:effectLst/>
                        </a:rPr>
                        <a:t>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600" b="1" dirty="0" err="1">
                          <a:effectLst/>
                        </a:rPr>
                        <a:t>Zustand</a:t>
                      </a:r>
                      <a:r>
                        <a:rPr lang="fr-FR" sz="1600" b="1" dirty="0">
                          <a:effectLst/>
                        </a:rPr>
                        <a:t> 2010</a:t>
                      </a:r>
                      <a:br>
                        <a:rPr lang="fr-FR" sz="1600" b="1" dirty="0">
                          <a:effectLst/>
                        </a:rPr>
                      </a:br>
                      <a:r>
                        <a:rPr lang="fr-FR" sz="1600" b="1" dirty="0">
                          <a:effectLst/>
                        </a:rPr>
                        <a:t>(</a:t>
                      </a:r>
                      <a:r>
                        <a:rPr lang="fr-FR" sz="1600" b="1" dirty="0" err="1">
                          <a:effectLst/>
                        </a:rPr>
                        <a:t>nach</a:t>
                      </a:r>
                      <a:r>
                        <a:rPr lang="fr-FR" sz="1600" b="1" dirty="0">
                          <a:effectLst/>
                        </a:rPr>
                        <a:t>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FR" sz="1600" b="1" dirty="0" err="1">
                          <a:effectLst/>
                        </a:rPr>
                        <a:t>Zustand</a:t>
                      </a:r>
                      <a:r>
                        <a:rPr lang="fr-FR" sz="1600" b="1" dirty="0">
                          <a:effectLst/>
                        </a:rPr>
                        <a:t> 2019</a:t>
                      </a:r>
                      <a:br>
                        <a:rPr lang="fr-FR" sz="1600" b="1" dirty="0">
                          <a:effectLst/>
                        </a:rPr>
                      </a:br>
                      <a:r>
                        <a:rPr lang="fr-FR" sz="1600" b="1" dirty="0">
                          <a:effectLst/>
                        </a:rPr>
                        <a:t>(</a:t>
                      </a:r>
                      <a:r>
                        <a:rPr lang="fr-FR" sz="1600" b="1" dirty="0" err="1">
                          <a:effectLst/>
                        </a:rPr>
                        <a:t>Schätzung</a:t>
                      </a:r>
                      <a:r>
                        <a:rPr lang="fr-FR" sz="1600" b="1" dirty="0">
                          <a:effectLst/>
                        </a:rPr>
                        <a:t> </a:t>
                      </a:r>
                      <a:r>
                        <a:rPr lang="fr-FR" sz="1600" b="1" dirty="0" err="1">
                          <a:effectLst/>
                        </a:rPr>
                        <a:t>nach</a:t>
                      </a:r>
                      <a:r>
                        <a:rPr lang="fr-FR" sz="1600" b="1" dirty="0">
                          <a:effectLst/>
                        </a:rPr>
                        <a:t> BFF-</a:t>
                      </a:r>
                      <a:r>
                        <a:rPr lang="fr-FR" sz="1600" b="1" dirty="0" err="1">
                          <a:effectLst/>
                        </a:rPr>
                        <a:t>Beiträgen</a:t>
                      </a:r>
                      <a:r>
                        <a:rPr lang="fr-FR" sz="1600" b="1" dirty="0">
                          <a:effectLst/>
                        </a:rPr>
                        <a:t> 2019)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161033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Tal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10 (8 – 12)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>
                          <a:effectLst/>
                        </a:rPr>
                        <a:t>2,2 – 4,0 %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6 %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94360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Hügel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12 (10 – 14)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3,5 – 4,5 %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0514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Berg 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13 (12 – 15)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>
                          <a:effectLst/>
                        </a:rPr>
                        <a:t>3 – 4,5 %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72541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Berg 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17 (15 – 20)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>
                          <a:effectLst/>
                        </a:rPr>
                        <a:t>4,8 – 10 %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10 %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503085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Berg III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30 (20 – 40)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>
                          <a:effectLst/>
                        </a:rPr>
                        <a:t>20 – 40 %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17 %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14426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Berg IV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45 (40 – 50)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40 – 50 %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24 %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18185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de-CH" sz="1600" dirty="0">
                          <a:effectLst/>
                        </a:rPr>
                        <a:t>Sömmerung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(40 – 60)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>
                          <a:effectLst/>
                        </a:rPr>
                        <a:t>40 – 60 %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i="1" dirty="0">
                          <a:effectLst/>
                        </a:rPr>
                        <a:t>Zustand 2016 </a:t>
                      </a:r>
                      <a:r>
                        <a:rPr lang="de-CH" sz="1600" dirty="0">
                          <a:effectLst/>
                        </a:rPr>
                        <a:t>~ 30 %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8792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4887451"/>
            <a:ext cx="6984776" cy="9694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3327" tIns="0" rIns="33327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500" b="1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Anteil wertvoller BFF </a:t>
            </a:r>
            <a:r>
              <a:rPr lang="de-DE" altLang="de-DE" sz="1500" b="1" dirty="0">
                <a:solidFill>
                  <a:srgbClr val="1A171B"/>
                </a:solidFill>
                <a:latin typeface="ITC Officina Sans W01"/>
              </a:rPr>
              <a:t>an der landwirtschaftlicher Nutzfläche</a:t>
            </a:r>
            <a:endParaRPr kumimoji="0" lang="de-DE" altLang="de-DE" sz="1500" b="1" i="0" u="none" strike="noStrike" cap="none" normalizeH="0" baseline="0" dirty="0">
              <a:ln>
                <a:noFill/>
              </a:ln>
              <a:solidFill>
                <a:srgbClr val="1A171B"/>
              </a:solidFill>
              <a:effectLst/>
              <a:latin typeface="ITC Officina Sans W01"/>
            </a:endParaRPr>
          </a:p>
          <a:p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Schätzung Zustand 2019 : angemeldete beitragsberechtigte </a:t>
            </a:r>
            <a:r>
              <a:rPr kumimoji="0" lang="de-DE" altLang="de-DE" sz="1200" b="0" i="0" u="none" strike="noStrike" cap="none" normalizeH="0" baseline="0" dirty="0" err="1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Biodiversitätsföderflächen</a:t>
            </a:r>
            <a:r>
              <a:rPr kumimoji="0" lang="de-DE" altLang="de-DE" sz="1200" b="0" i="0" u="none" strike="noStrike" cap="none" normalizeH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 mit Qualität II</a:t>
            </a: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 (inklusiv Hochstamm-Obstbäume</a:t>
            </a:r>
            <a:r>
              <a:rPr kumimoji="0" lang="de-DE" altLang="de-DE" sz="1200" b="0" i="0" u="none" strike="noStrike" cap="none" normalizeH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 und Nussbäume</a:t>
            </a: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) + Bunt- und Rotationsbrachen, Ackerschonstreifen, Säume auf Ackerfläche, Hecken, </a:t>
            </a:r>
            <a:r>
              <a:rPr lang="de-DE" altLang="de-DE" sz="1200" dirty="0">
                <a:solidFill>
                  <a:srgbClr val="1A171B"/>
                </a:solidFill>
                <a:latin typeface="ITC Officina Sans W01"/>
              </a:rPr>
              <a:t>Feld- und Ufergehölze (QI). Für die </a:t>
            </a:r>
            <a:r>
              <a:rPr lang="de-DE" altLang="de-DE" sz="1200" dirty="0" err="1">
                <a:solidFill>
                  <a:srgbClr val="1A171B"/>
                </a:solidFill>
                <a:latin typeface="ITC Officina Sans W01"/>
              </a:rPr>
              <a:t>Sömmerungslfächen</a:t>
            </a:r>
            <a:r>
              <a:rPr lang="de-DE" altLang="de-DE" sz="1200" dirty="0">
                <a:solidFill>
                  <a:srgbClr val="1A171B"/>
                </a:solidFill>
                <a:latin typeface="ITC Officina Sans W01"/>
              </a:rPr>
              <a:t>: </a:t>
            </a:r>
            <a:r>
              <a:rPr lang="de-CH" sz="1200" dirty="0"/>
              <a:t>Artenreiche Grün- und </a:t>
            </a:r>
            <a:r>
              <a:rPr lang="de-CH" sz="1200" dirty="0" err="1"/>
              <a:t>Streueflächen</a:t>
            </a:r>
            <a:r>
              <a:rPr lang="de-CH" sz="1200" dirty="0"/>
              <a:t> im Sömmerungsgebiet </a:t>
            </a: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(QII).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076228" y="6021288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226CF9D0-AFF0-EC81-C6C2-72B83732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240348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Flächenanteil mit ökologischer Qualität im Agrarland </a:t>
            </a:r>
            <a:r>
              <a:rPr lang="fr-CH" dirty="0"/>
              <a:t>– 2019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03491"/>
            <a:ext cx="8009454" cy="481419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076228" y="6021288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55B18E7-4A46-5D61-316A-6C75BCAEA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6076973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Flächenanteil mit ökologischer Qualität im Agrarland </a:t>
            </a:r>
            <a:r>
              <a:rPr lang="fr-CH" dirty="0"/>
              <a:t>– 2019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03491"/>
            <a:ext cx="8009454" cy="481419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076228" y="6021288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7" name="Textfeld 6"/>
          <p:cNvSpPr txBox="1"/>
          <p:nvPr/>
        </p:nvSpPr>
        <p:spPr>
          <a:xfrm rot="19722029">
            <a:off x="207964" y="3056967"/>
            <a:ext cx="8135560" cy="646331"/>
          </a:xfrm>
          <a:prstGeom prst="rect">
            <a:avLst/>
          </a:prstGeom>
          <a:solidFill>
            <a:srgbClr val="FCFF7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e-CH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UZL-Flächenziele klar nicht erreicht!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45EFE3E-66B5-C186-F113-DDDCD1431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6648910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Regional</a:t>
            </a:r>
            <a:r>
              <a:rPr lang="fr-FR" dirty="0"/>
              <a:t> grosse </a:t>
            </a:r>
            <a:r>
              <a:rPr lang="fr-FR" dirty="0" err="1"/>
              <a:t>Defizite</a:t>
            </a:r>
            <a:r>
              <a:rPr lang="fr-FR" dirty="0"/>
              <a:t>, </a:t>
            </a:r>
            <a:r>
              <a:rPr lang="fr-FR" dirty="0" err="1"/>
              <a:t>z.B</a:t>
            </a:r>
            <a:r>
              <a:rPr lang="fr-FR" dirty="0"/>
              <a:t>. </a:t>
            </a:r>
            <a:r>
              <a:rPr lang="fr-FR" dirty="0" err="1"/>
              <a:t>im</a:t>
            </a:r>
            <a:r>
              <a:rPr lang="fr-FR" dirty="0"/>
              <a:t> </a:t>
            </a:r>
            <a:r>
              <a:rPr lang="fr-FR" dirty="0" err="1"/>
              <a:t>Ackerbaugebieten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604649" y="1308726"/>
            <a:ext cx="7921625" cy="4309944"/>
          </a:xfrm>
        </p:spPr>
        <p:txBody>
          <a:bodyPr/>
          <a:lstStyle/>
          <a:p>
            <a:r>
              <a:rPr lang="fr-FR" dirty="0"/>
              <a:t>Nur 1.3% BFF </a:t>
            </a:r>
            <a:r>
              <a:rPr lang="fr-FR" dirty="0" err="1"/>
              <a:t>auf</a:t>
            </a:r>
            <a:r>
              <a:rPr lang="fr-FR" dirty="0"/>
              <a:t> </a:t>
            </a:r>
            <a:r>
              <a:rPr lang="fr-FR" dirty="0" err="1"/>
              <a:t>offenen</a:t>
            </a:r>
            <a:r>
              <a:rPr lang="fr-FR" dirty="0"/>
              <a:t> </a:t>
            </a:r>
            <a:r>
              <a:rPr lang="fr-FR" dirty="0" err="1"/>
              <a:t>Ackerflächen</a:t>
            </a:r>
            <a:r>
              <a:rPr lang="fr-FR" dirty="0"/>
              <a:t> ! (Stand 2020)</a:t>
            </a:r>
            <a:endParaRPr lang="de-CH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992" y="1737710"/>
            <a:ext cx="6432013" cy="448199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076228" y="6176337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BLW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F3568AB-65C1-94FA-4B73-A6EEC9894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4083335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Qualität von extensiv genutzten Wiesen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539552" y="4927846"/>
            <a:ext cx="4207113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de-CH" dirty="0"/>
              <a:t>Beiträge für die Einhaltung von Auflagen und nicht für Lebensraumwert</a:t>
            </a: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9552" y="1268760"/>
            <a:ext cx="4010354" cy="374441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868" y="1844824"/>
            <a:ext cx="3032728" cy="3400332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7264808" y="5301442"/>
            <a:ext cx="12314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</a:t>
            </a:r>
            <a:r>
              <a:rPr lang="de-CH" sz="1200" dirty="0">
                <a:hlinkClick r:id="rId5"/>
              </a:rPr>
              <a:t>ALL-EMA</a:t>
            </a:r>
            <a:endParaRPr lang="de-CH" sz="1200" dirty="0"/>
          </a:p>
        </p:txBody>
      </p:sp>
      <p:sp>
        <p:nvSpPr>
          <p:cNvPr id="4" name="Textfeld 2">
            <a:extLst>
              <a:ext uri="{FF2B5EF4-FFF2-40B4-BE49-F238E27FC236}">
                <a16:creationId xmlns:a16="http://schemas.microsoft.com/office/drawing/2014/main" id="{72F012E2-F7B6-90AB-E066-CC12F5CF8617}"/>
              </a:ext>
            </a:extLst>
          </p:cNvPr>
          <p:cNvSpPr txBox="1"/>
          <p:nvPr/>
        </p:nvSpPr>
        <p:spPr>
          <a:xfrm>
            <a:off x="525174" y="5732979"/>
            <a:ext cx="8103376" cy="461665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sz="2400" b="1" dirty="0"/>
              <a:t>Massnahmen- versus Wirkungs-orientiertes Abgeltungssystem</a:t>
            </a:r>
            <a:endParaRPr lang="de-CH" sz="2400" b="1" dirty="0" err="1">
              <a:ea typeface="Calibri"/>
              <a:cs typeface="Calibri"/>
            </a:endParaRP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64C6323D-C30B-A7BF-2D2D-7B10324E5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0707306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Weitere Agrarreformen: AP22+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69" y="1010590"/>
            <a:ext cx="7200800" cy="5160044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EC2F06B5-68FE-6CAE-0BEF-4B7E21F60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9819890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Weitere Agrarreformen: AP22+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69" y="1010590"/>
            <a:ext cx="7200800" cy="5160044"/>
          </a:xfrm>
          <a:prstGeom prst="rect">
            <a:avLst/>
          </a:prstGeom>
        </p:spPr>
      </p:pic>
      <p:cxnSp>
        <p:nvCxnSpPr>
          <p:cNvPr id="6" name="Gerader Verbinder 5"/>
          <p:cNvCxnSpPr/>
          <p:nvPr/>
        </p:nvCxnSpPr>
        <p:spPr>
          <a:xfrm flipV="1">
            <a:off x="1043608" y="973235"/>
            <a:ext cx="6924977" cy="3960440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 rot="19785167">
            <a:off x="1596618" y="1375742"/>
            <a:ext cx="5988973" cy="3662541"/>
          </a:xfrm>
          <a:prstGeom prst="rect">
            <a:avLst/>
          </a:prstGeom>
          <a:solidFill>
            <a:srgbClr val="FCFF7D"/>
          </a:solidFill>
        </p:spPr>
        <p:txBody>
          <a:bodyPr wrap="square" rtlCol="0">
            <a:spAutoFit/>
          </a:bodyPr>
          <a:lstStyle/>
          <a:p>
            <a:r>
              <a:rPr lang="de-CH" sz="4000" b="1" dirty="0">
                <a:solidFill>
                  <a:srgbClr val="FF0000"/>
                </a:solidFill>
              </a:rPr>
              <a:t>Sistiert im März 2021!!! </a:t>
            </a:r>
            <a:r>
              <a:rPr lang="de-CH" sz="2400" dirty="0"/>
              <a:t>Parlament überträgt einen Teil der Massnahmen als Alternative zu den Volksinitiativen «Sauberes Trinkwasser» und «Schweiz ohne synthetische Pestizide» in das Verordnungspaket zur parlamentarischen Initiative 19.475: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Risiko des Pestizideinsatzes halbieren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Nährstoffverluste (N, P) reduzieren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0AF91E4B-A9BF-0FC8-287D-79192B2D3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27703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Die parlamentarische Initiative (</a:t>
            </a:r>
            <a:r>
              <a:rPr lang="de-CH" dirty="0" err="1"/>
              <a:t>Pa</a:t>
            </a:r>
            <a:r>
              <a:rPr lang="de-CH" dirty="0"/>
              <a:t>. </a:t>
            </a:r>
            <a:r>
              <a:rPr lang="de-CH" dirty="0" err="1"/>
              <a:t>Iv</a:t>
            </a:r>
            <a:r>
              <a:rPr lang="de-CH" dirty="0"/>
              <a:t>.) 19.475: «Das Risiko beim Einsatz von Pestiziden reduzieren» (2019)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567324"/>
            <a:ext cx="7993259" cy="566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sz="1800" i="1" dirty="0"/>
              <a:t>«Risiken beim Einsatz von Pflanzenschutzmitteln bis 2027 halbieren und Nährstoffverluste bis 2030 um 20 % reduzieren.»</a:t>
            </a:r>
          </a:p>
          <a:p>
            <a:endParaRPr lang="de-CH" sz="1800" dirty="0"/>
          </a:p>
          <a:p>
            <a:endParaRPr lang="de-CH" sz="1800" dirty="0"/>
          </a:p>
          <a:p>
            <a:endParaRPr lang="de-CH" sz="1800" dirty="0"/>
          </a:p>
        </p:txBody>
      </p:sp>
      <p:sp>
        <p:nvSpPr>
          <p:cNvPr id="5" name="Textfeld 4"/>
          <p:cNvSpPr txBox="1"/>
          <p:nvPr/>
        </p:nvSpPr>
        <p:spPr>
          <a:xfrm>
            <a:off x="586213" y="4025155"/>
            <a:ext cx="8091506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CH" sz="2000" b="1" i="1" dirty="0"/>
              <a:t>ab 2025: </a:t>
            </a:r>
            <a:r>
              <a:rPr lang="fr-FR" sz="2000" dirty="0"/>
              <a:t>3.5% BFF </a:t>
            </a:r>
            <a:r>
              <a:rPr lang="fr-FR" sz="2000" dirty="0" err="1"/>
              <a:t>auf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000" dirty="0" err="1"/>
              <a:t>Für</a:t>
            </a:r>
            <a:r>
              <a:rPr lang="fr-FR" sz="2000" dirty="0"/>
              <a:t> </a:t>
            </a:r>
            <a:r>
              <a:rPr lang="fr-FR" sz="2000" dirty="0" err="1"/>
              <a:t>Betriebe</a:t>
            </a:r>
            <a:r>
              <a:rPr lang="fr-FR" sz="2000" dirty="0"/>
              <a:t> mit &gt;3 ha </a:t>
            </a:r>
            <a:r>
              <a:rPr lang="fr-FR" sz="2000" dirty="0" err="1"/>
              <a:t>offene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 (</a:t>
            </a:r>
            <a:r>
              <a:rPr lang="fr-FR" sz="2000" dirty="0" err="1"/>
              <a:t>nur</a:t>
            </a:r>
            <a:r>
              <a:rPr lang="fr-FR" sz="2000" dirty="0"/>
              <a:t> TZ </a:t>
            </a:r>
            <a:r>
              <a:rPr lang="fr-FR" sz="2000" dirty="0" err="1"/>
              <a:t>und</a:t>
            </a:r>
            <a:r>
              <a:rPr lang="fr-FR" sz="2000" dirty="0"/>
              <a:t> HZ)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000" dirty="0" err="1"/>
              <a:t>Anrechenbare</a:t>
            </a:r>
            <a:r>
              <a:rPr lang="fr-FR" sz="2000" dirty="0"/>
              <a:t> Acker-BFF-</a:t>
            </a:r>
            <a:r>
              <a:rPr lang="fr-FR" sz="2000" dirty="0" err="1"/>
              <a:t>Typen</a:t>
            </a:r>
            <a:r>
              <a:rPr lang="fr-FR" sz="2000" dirty="0"/>
              <a:t>: </a:t>
            </a:r>
            <a:r>
              <a:rPr lang="fr-FR" sz="2000" dirty="0" err="1"/>
              <a:t>Bunt</a:t>
            </a:r>
            <a:r>
              <a:rPr lang="fr-FR" sz="2000" dirty="0"/>
              <a:t>- </a:t>
            </a:r>
            <a:r>
              <a:rPr lang="fr-FR" sz="2000" dirty="0" err="1"/>
              <a:t>und</a:t>
            </a:r>
            <a:r>
              <a:rPr lang="fr-FR" sz="2000" dirty="0"/>
              <a:t> </a:t>
            </a:r>
            <a:r>
              <a:rPr lang="fr-FR" sz="2000" dirty="0" err="1"/>
              <a:t>Rotationsbrachen</a:t>
            </a:r>
            <a:r>
              <a:rPr lang="fr-FR" sz="2000" dirty="0"/>
              <a:t>, </a:t>
            </a:r>
            <a:r>
              <a:rPr lang="fr-FR" sz="2000" dirty="0" err="1"/>
              <a:t>Saum</a:t>
            </a:r>
            <a:r>
              <a:rPr lang="fr-FR" sz="2000" dirty="0"/>
              <a:t> </a:t>
            </a:r>
            <a:r>
              <a:rPr lang="fr-FR" sz="2000" dirty="0" err="1"/>
              <a:t>auf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, </a:t>
            </a:r>
            <a:r>
              <a:rPr lang="fr-FR" sz="2000" dirty="0" err="1"/>
              <a:t>Ackerschonstreifen</a:t>
            </a:r>
            <a:r>
              <a:rPr lang="fr-FR" sz="2000" dirty="0"/>
              <a:t>, </a:t>
            </a:r>
            <a:r>
              <a:rPr lang="fr-FR" sz="2000" dirty="0" err="1"/>
              <a:t>Weite</a:t>
            </a:r>
            <a:r>
              <a:rPr lang="fr-FR" sz="2000" dirty="0"/>
              <a:t> </a:t>
            </a:r>
            <a:r>
              <a:rPr lang="fr-FR" sz="2000" dirty="0" err="1"/>
              <a:t>Reihe</a:t>
            </a:r>
            <a:r>
              <a:rPr lang="fr-FR" sz="2000" dirty="0"/>
              <a:t> in </a:t>
            </a:r>
            <a:r>
              <a:rPr lang="fr-FR" sz="2000" dirty="0" err="1"/>
              <a:t>Getreide</a:t>
            </a:r>
            <a:r>
              <a:rPr lang="fr-FR" sz="2000" dirty="0"/>
              <a:t> (</a:t>
            </a:r>
            <a:r>
              <a:rPr lang="de-CH" sz="2000" dirty="0"/>
              <a:t>max. 50 % der 3,5 %), </a:t>
            </a:r>
            <a:r>
              <a:rPr lang="fr-FR" sz="2000" dirty="0" err="1"/>
              <a:t>Nützlingsstreifen</a:t>
            </a:r>
            <a:r>
              <a:rPr lang="fr-FR" sz="2000" dirty="0"/>
              <a:t> </a:t>
            </a:r>
            <a:r>
              <a:rPr lang="fr-FR" sz="2000" dirty="0" err="1"/>
              <a:t>auf</a:t>
            </a:r>
            <a:r>
              <a:rPr lang="fr-FR" sz="2000" dirty="0"/>
              <a:t> der </a:t>
            </a:r>
            <a:r>
              <a:rPr lang="fr-FR" sz="2000" dirty="0" err="1"/>
              <a:t>offenen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 (</a:t>
            </a:r>
            <a:r>
              <a:rPr lang="fr-FR" sz="2000" dirty="0" err="1"/>
              <a:t>Produktionssystembeitrag</a:t>
            </a:r>
            <a:r>
              <a:rPr lang="fr-FR" sz="2000" dirty="0"/>
              <a:t>), r</a:t>
            </a:r>
            <a:r>
              <a:rPr lang="de-CH" sz="2000" dirty="0" err="1"/>
              <a:t>egionsspezifische</a:t>
            </a:r>
            <a:r>
              <a:rPr lang="de-CH" sz="2000" dirty="0"/>
              <a:t> BFF auf der offenen Ackerfläche</a:t>
            </a:r>
            <a:endParaRPr lang="fr-FR" sz="2000" dirty="0"/>
          </a:p>
        </p:txBody>
      </p:sp>
      <p:sp>
        <p:nvSpPr>
          <p:cNvPr id="6" name="Textfeld 5"/>
          <p:cNvSpPr txBox="1"/>
          <p:nvPr/>
        </p:nvSpPr>
        <p:spPr>
          <a:xfrm>
            <a:off x="586213" y="2429960"/>
            <a:ext cx="3728265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de-CH" sz="2000" b="1" dirty="0"/>
              <a:t>Neu im Bereich Biodiversität:</a:t>
            </a:r>
          </a:p>
        </p:txBody>
      </p:sp>
      <p:sp>
        <p:nvSpPr>
          <p:cNvPr id="7" name="Rechteck 6"/>
          <p:cNvSpPr/>
          <p:nvPr/>
        </p:nvSpPr>
        <p:spPr>
          <a:xfrm>
            <a:off x="586213" y="3046006"/>
            <a:ext cx="8091506" cy="70788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de-CH" sz="2000" b="1" i="1" dirty="0"/>
              <a:t>ab 2023: </a:t>
            </a:r>
            <a:r>
              <a:rPr lang="de-CH" sz="2000" dirty="0"/>
              <a:t>Neuer BFF-Typ: Getreide in weiter Reihe; P</a:t>
            </a:r>
            <a:r>
              <a:rPr lang="fr-FR" sz="2000" dirty="0" err="1"/>
              <a:t>roduktionssystembeitrag</a:t>
            </a:r>
            <a:r>
              <a:rPr lang="fr-FR" sz="2000" dirty="0"/>
              <a:t> (PSB)</a:t>
            </a:r>
            <a:r>
              <a:rPr lang="de-CH" sz="2000" dirty="0"/>
              <a:t> für </a:t>
            </a:r>
            <a:r>
              <a:rPr lang="de-CH" sz="2000" dirty="0" err="1"/>
              <a:t>Nützlingsstreifen</a:t>
            </a:r>
            <a:endParaRPr lang="de-CH" sz="2000" dirty="0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E02170A9-9730-EA6D-DAD3-90FA8B676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35120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Landwirtschaft seit 1990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17724" y="1396194"/>
            <a:ext cx="8418772" cy="223091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1800" b="1" dirty="0"/>
              <a:t>Vor 1993: Produktionsgebundene Beiträge</a:t>
            </a:r>
            <a:r>
              <a:rPr lang="de-CH" sz="1800" dirty="0"/>
              <a:t> (Preis und Übernahmegarantie)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Überproduktion und hohe Preise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Grosse Umweltprobleme infolge intensive LW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CH" sz="18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1800" b="1" dirty="0"/>
              <a:t>1993</a:t>
            </a:r>
            <a:r>
              <a:rPr lang="de-CH" sz="1800" dirty="0"/>
              <a:t>: Erste nicht-produktionsgebundenen Direktzahlungen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Flächen, Zonen und Tierbeiträge, Biolandbau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CH" sz="1600" dirty="0"/>
              <a:t>Erste ökologische Ausgleichflächen (</a:t>
            </a:r>
            <a:r>
              <a:rPr lang="de-CH" sz="1600" dirty="0" err="1"/>
              <a:t>Oekobeitragsverordnung</a:t>
            </a:r>
            <a:r>
              <a:rPr lang="de-CH" sz="1600" dirty="0"/>
              <a:t> </a:t>
            </a:r>
            <a:r>
              <a:rPr lang="de-CH" sz="1600" dirty="0" err="1"/>
              <a:t>OeBV</a:t>
            </a:r>
            <a:r>
              <a:rPr lang="de-CH" sz="1600" dirty="0"/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CH" sz="16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1800" b="1" dirty="0">
                <a:solidFill>
                  <a:srgbClr val="FF0000"/>
                </a:solidFill>
              </a:rPr>
              <a:t>1996</a:t>
            </a:r>
            <a:r>
              <a:rPr lang="de-CH" sz="1800" dirty="0">
                <a:solidFill>
                  <a:srgbClr val="FF0000"/>
                </a:solidFill>
              </a:rPr>
              <a:t>: «Multifunktionalität» der Landwirtschaft in der Bundesverfassung</a:t>
            </a:r>
          </a:p>
        </p:txBody>
      </p:sp>
      <p:sp>
        <p:nvSpPr>
          <p:cNvPr id="3" name="Pfeil nach rechts 2"/>
          <p:cNvSpPr/>
          <p:nvPr/>
        </p:nvSpPr>
        <p:spPr>
          <a:xfrm>
            <a:off x="1043608" y="5301208"/>
            <a:ext cx="792088" cy="64807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2123728" y="5394411"/>
            <a:ext cx="489654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sz="2400" b="1" dirty="0"/>
              <a:t>Neues Landwirtschaftsgesetz (1999)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0F8EE0C7-F34B-13B1-DA19-7500B9E6E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224772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Die parlamentarische Initiative (</a:t>
            </a:r>
            <a:r>
              <a:rPr lang="de-CH" dirty="0" err="1"/>
              <a:t>Pa</a:t>
            </a:r>
            <a:r>
              <a:rPr lang="de-CH" dirty="0"/>
              <a:t>. </a:t>
            </a:r>
            <a:r>
              <a:rPr lang="de-CH" dirty="0" err="1"/>
              <a:t>Iv</a:t>
            </a:r>
            <a:r>
              <a:rPr lang="de-CH" dirty="0"/>
              <a:t>.) 19.475: «Das Risiko beim Einsatz von Pestiziden reduzieren» (2019)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567324"/>
            <a:ext cx="7993259" cy="566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sz="1800" i="1" dirty="0"/>
              <a:t>«Risiken beim Einsatz von Pflanzenschutzmitteln bis 2027 halbieren und Nährstoffverluste bis 2030 um 20 % reduzieren.»</a:t>
            </a:r>
          </a:p>
          <a:p>
            <a:endParaRPr lang="de-CH" sz="1800" dirty="0"/>
          </a:p>
          <a:p>
            <a:endParaRPr lang="de-CH" sz="1800" dirty="0"/>
          </a:p>
          <a:p>
            <a:endParaRPr lang="de-CH" sz="1800" dirty="0"/>
          </a:p>
        </p:txBody>
      </p:sp>
      <p:sp>
        <p:nvSpPr>
          <p:cNvPr id="5" name="Textfeld 4"/>
          <p:cNvSpPr txBox="1"/>
          <p:nvPr/>
        </p:nvSpPr>
        <p:spPr>
          <a:xfrm>
            <a:off x="586213" y="4025155"/>
            <a:ext cx="8091506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CH" sz="2000" b="1" i="1" dirty="0"/>
              <a:t>ab 2025: </a:t>
            </a:r>
            <a:r>
              <a:rPr lang="fr-FR" sz="2000" dirty="0"/>
              <a:t>3.5% BFF </a:t>
            </a:r>
            <a:r>
              <a:rPr lang="fr-FR" sz="2000" dirty="0" err="1"/>
              <a:t>auf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000" dirty="0" err="1"/>
              <a:t>Für</a:t>
            </a:r>
            <a:r>
              <a:rPr lang="fr-FR" sz="2000" dirty="0"/>
              <a:t> </a:t>
            </a:r>
            <a:r>
              <a:rPr lang="fr-FR" sz="2000" dirty="0" err="1"/>
              <a:t>Betriebe</a:t>
            </a:r>
            <a:r>
              <a:rPr lang="fr-FR" sz="2000" dirty="0"/>
              <a:t> mit &gt;3 ha </a:t>
            </a:r>
            <a:r>
              <a:rPr lang="fr-FR" sz="2000" dirty="0" err="1"/>
              <a:t>offene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 (</a:t>
            </a:r>
            <a:r>
              <a:rPr lang="fr-FR" sz="2000" dirty="0" err="1"/>
              <a:t>nur</a:t>
            </a:r>
            <a:r>
              <a:rPr lang="fr-FR" sz="2000" dirty="0"/>
              <a:t> TZ </a:t>
            </a:r>
            <a:r>
              <a:rPr lang="fr-FR" sz="2000" dirty="0" err="1"/>
              <a:t>und</a:t>
            </a:r>
            <a:r>
              <a:rPr lang="fr-FR" sz="2000" dirty="0"/>
              <a:t> HZ)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000" dirty="0" err="1"/>
              <a:t>Anrechenbare</a:t>
            </a:r>
            <a:r>
              <a:rPr lang="fr-FR" sz="2000" dirty="0"/>
              <a:t> Acker-BFF-</a:t>
            </a:r>
            <a:r>
              <a:rPr lang="fr-FR" sz="2000" dirty="0" err="1"/>
              <a:t>Typen</a:t>
            </a:r>
            <a:r>
              <a:rPr lang="fr-FR" sz="2000" dirty="0"/>
              <a:t>: </a:t>
            </a:r>
            <a:r>
              <a:rPr lang="fr-FR" sz="2000" dirty="0" err="1"/>
              <a:t>Bunt</a:t>
            </a:r>
            <a:r>
              <a:rPr lang="fr-FR" sz="2000" dirty="0"/>
              <a:t>- </a:t>
            </a:r>
            <a:r>
              <a:rPr lang="fr-FR" sz="2000" dirty="0" err="1"/>
              <a:t>und</a:t>
            </a:r>
            <a:r>
              <a:rPr lang="fr-FR" sz="2000" dirty="0"/>
              <a:t> </a:t>
            </a:r>
            <a:r>
              <a:rPr lang="fr-FR" sz="2000" dirty="0" err="1"/>
              <a:t>Rotationsbrachen</a:t>
            </a:r>
            <a:r>
              <a:rPr lang="fr-FR" sz="2000" dirty="0"/>
              <a:t>, </a:t>
            </a:r>
            <a:r>
              <a:rPr lang="fr-FR" sz="2000" dirty="0" err="1"/>
              <a:t>Saum</a:t>
            </a:r>
            <a:r>
              <a:rPr lang="fr-FR" sz="2000" dirty="0"/>
              <a:t> </a:t>
            </a:r>
            <a:r>
              <a:rPr lang="fr-FR" sz="2000" dirty="0" err="1"/>
              <a:t>auf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, </a:t>
            </a:r>
            <a:r>
              <a:rPr lang="fr-FR" sz="2000" dirty="0" err="1"/>
              <a:t>Ackerschonstreifen</a:t>
            </a:r>
            <a:r>
              <a:rPr lang="fr-FR" sz="2000" dirty="0"/>
              <a:t>, </a:t>
            </a:r>
            <a:r>
              <a:rPr lang="fr-FR" sz="2000" dirty="0" err="1"/>
              <a:t>Weite</a:t>
            </a:r>
            <a:r>
              <a:rPr lang="fr-FR" sz="2000" dirty="0"/>
              <a:t> </a:t>
            </a:r>
            <a:r>
              <a:rPr lang="fr-FR" sz="2000" dirty="0" err="1"/>
              <a:t>Reihe</a:t>
            </a:r>
            <a:r>
              <a:rPr lang="fr-FR" sz="2000" dirty="0"/>
              <a:t> in </a:t>
            </a:r>
            <a:r>
              <a:rPr lang="fr-FR" sz="2000" dirty="0" err="1"/>
              <a:t>Getreide</a:t>
            </a:r>
            <a:r>
              <a:rPr lang="fr-FR" sz="2000" dirty="0"/>
              <a:t> (</a:t>
            </a:r>
            <a:r>
              <a:rPr lang="de-CH" sz="2000" dirty="0"/>
              <a:t>max. 50 % der 3,5 %), </a:t>
            </a:r>
            <a:r>
              <a:rPr lang="fr-FR" sz="2000" dirty="0" err="1"/>
              <a:t>Nützlingsstreifen</a:t>
            </a:r>
            <a:r>
              <a:rPr lang="fr-FR" sz="2000" dirty="0"/>
              <a:t> </a:t>
            </a:r>
            <a:r>
              <a:rPr lang="fr-FR" sz="2000" dirty="0" err="1"/>
              <a:t>auf</a:t>
            </a:r>
            <a:r>
              <a:rPr lang="fr-FR" sz="2000" dirty="0"/>
              <a:t> der </a:t>
            </a:r>
            <a:r>
              <a:rPr lang="fr-FR" sz="2000" dirty="0" err="1"/>
              <a:t>offenen</a:t>
            </a:r>
            <a:r>
              <a:rPr lang="fr-FR" sz="2000" dirty="0"/>
              <a:t> </a:t>
            </a:r>
            <a:r>
              <a:rPr lang="fr-FR" sz="2000" dirty="0" err="1"/>
              <a:t>Ackerfläche</a:t>
            </a:r>
            <a:r>
              <a:rPr lang="fr-FR" sz="2000" dirty="0"/>
              <a:t> (</a:t>
            </a:r>
            <a:r>
              <a:rPr lang="fr-FR" sz="2000" dirty="0" err="1"/>
              <a:t>Produktionssystembeitrag</a:t>
            </a:r>
            <a:r>
              <a:rPr lang="fr-FR" sz="2000" dirty="0"/>
              <a:t>), r</a:t>
            </a:r>
            <a:r>
              <a:rPr lang="de-CH" sz="2000" dirty="0" err="1"/>
              <a:t>egionsspezifische</a:t>
            </a:r>
            <a:r>
              <a:rPr lang="de-CH" sz="2000" dirty="0"/>
              <a:t> BFF auf der offenen Ackerfläche</a:t>
            </a:r>
            <a:endParaRPr lang="fr-FR" sz="2000" dirty="0"/>
          </a:p>
        </p:txBody>
      </p:sp>
      <p:sp>
        <p:nvSpPr>
          <p:cNvPr id="6" name="Textfeld 5"/>
          <p:cNvSpPr txBox="1"/>
          <p:nvPr/>
        </p:nvSpPr>
        <p:spPr>
          <a:xfrm>
            <a:off x="586213" y="2429960"/>
            <a:ext cx="3728265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de-CH" sz="2000" b="1" dirty="0"/>
              <a:t>Neu im Bereich Biodiversität:</a:t>
            </a:r>
          </a:p>
        </p:txBody>
      </p:sp>
      <p:sp>
        <p:nvSpPr>
          <p:cNvPr id="7" name="Rechteck 6"/>
          <p:cNvSpPr/>
          <p:nvPr/>
        </p:nvSpPr>
        <p:spPr>
          <a:xfrm>
            <a:off x="586213" y="3046006"/>
            <a:ext cx="8091506" cy="70788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de-CH" sz="2000" b="1" i="1" dirty="0"/>
              <a:t>ab 2023: </a:t>
            </a:r>
            <a:r>
              <a:rPr lang="de-CH" sz="2000" dirty="0"/>
              <a:t>Neuer BFF-Typ: Getreide in weiter Reihe; P</a:t>
            </a:r>
            <a:r>
              <a:rPr lang="fr-FR" sz="2000" dirty="0" err="1"/>
              <a:t>roduktionssystembeitrag</a:t>
            </a:r>
            <a:r>
              <a:rPr lang="fr-FR" sz="2000" dirty="0"/>
              <a:t> (PSB)</a:t>
            </a:r>
            <a:r>
              <a:rPr lang="de-CH" sz="2000" dirty="0"/>
              <a:t> für </a:t>
            </a:r>
            <a:r>
              <a:rPr lang="de-CH" sz="2000" dirty="0" err="1"/>
              <a:t>Nützlingsstreifen</a:t>
            </a:r>
            <a:endParaRPr lang="de-CH" sz="2000" dirty="0"/>
          </a:p>
        </p:txBody>
      </p:sp>
      <p:cxnSp>
        <p:nvCxnSpPr>
          <p:cNvPr id="8" name="Gerader Verbinder 7"/>
          <p:cNvCxnSpPr/>
          <p:nvPr/>
        </p:nvCxnSpPr>
        <p:spPr>
          <a:xfrm rot="955486" flipV="1">
            <a:off x="971198" y="2963263"/>
            <a:ext cx="6924977" cy="3960440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 rot="20740653">
            <a:off x="1419890" y="4503538"/>
            <a:ext cx="6149656" cy="707886"/>
          </a:xfrm>
          <a:prstGeom prst="rect">
            <a:avLst/>
          </a:prstGeom>
          <a:solidFill>
            <a:srgbClr val="FCFF7D"/>
          </a:solidFill>
        </p:spPr>
        <p:txBody>
          <a:bodyPr wrap="square" rtlCol="0">
            <a:spAutoFit/>
          </a:bodyPr>
          <a:lstStyle/>
          <a:p>
            <a:r>
              <a:rPr lang="de-CH" sz="4000" b="1" dirty="0">
                <a:solidFill>
                  <a:srgbClr val="FF0000"/>
                </a:solidFill>
              </a:rPr>
              <a:t>Aufgehoben in Juni 2024 !!!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9B770A3-B3C4-76D0-B170-4F1E232268DD}"/>
              </a:ext>
            </a:extLst>
          </p:cNvPr>
          <p:cNvSpPr txBox="1"/>
          <p:nvPr/>
        </p:nvSpPr>
        <p:spPr>
          <a:xfrm rot="20740653">
            <a:off x="1459531" y="3046006"/>
            <a:ext cx="5898320" cy="707886"/>
          </a:xfrm>
          <a:prstGeom prst="rect">
            <a:avLst/>
          </a:prstGeom>
          <a:solidFill>
            <a:srgbClr val="FCFF7D"/>
          </a:solidFill>
        </p:spPr>
        <p:txBody>
          <a:bodyPr wrap="square" rtlCol="0">
            <a:spAutoFit/>
          </a:bodyPr>
          <a:lstStyle/>
          <a:p>
            <a:r>
              <a:rPr lang="de-CH" sz="4000" b="1" dirty="0">
                <a:solidFill>
                  <a:srgbClr val="FF0000"/>
                </a:solidFill>
              </a:rPr>
              <a:t>Aufgehoben Ende 2024 !!! </a:t>
            </a:r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2D0E4178-E976-27F9-42C8-482BAAFE9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3137188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Zwei kleine Schritte vorwärts, einer zurück (Adrian Krebs)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196752"/>
            <a:ext cx="7302875" cy="4896102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6427118" y="6094706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/>
              <a:t>Grafik: diegruene.ch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9446D97-C315-01D2-B807-5D962069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910983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CH" dirty="0"/>
              <a:t>Zusammenführung der Vernetzungs- und Landschaftsqualitätsprojekte: </a:t>
            </a:r>
            <a:r>
              <a:rPr lang="de-CH" b="1" dirty="0"/>
              <a:t>Projekte zur Förderung der regionalen Biodiversität und Landschaftsqualität </a:t>
            </a:r>
            <a:r>
              <a:rPr lang="de-CH" dirty="0"/>
              <a:t>(ab 2028)</a:t>
            </a:r>
          </a:p>
          <a:p>
            <a:r>
              <a:rPr lang="de-CH" dirty="0"/>
              <a:t>Umsetzung der Ökologische Infrastruktur (ÖI) durch die Kantone</a:t>
            </a:r>
          </a:p>
          <a:p>
            <a:r>
              <a:rPr lang="fr" b="1" dirty="0"/>
              <a:t>PA22+ </a:t>
            </a:r>
            <a:r>
              <a:rPr lang="fr" dirty="0"/>
              <a:t>und </a:t>
            </a:r>
            <a:r>
              <a:rPr lang="fr-CH" b="1" dirty="0"/>
              <a:t>P</a:t>
            </a:r>
            <a:r>
              <a:rPr lang="fr" b="1" dirty="0"/>
              <a:t>a.Iv. 19.475 </a:t>
            </a:r>
            <a:r>
              <a:rPr lang="fr" dirty="0"/>
              <a:t>(via Anpassungen von Verordnungen)</a:t>
            </a:r>
            <a:endParaRPr lang="de-CH" dirty="0"/>
          </a:p>
          <a:p>
            <a:r>
              <a:rPr lang="de-CH" dirty="0"/>
              <a:t>Zukünftige Ausrichtung der Agrarpolitik unter Einbeziehung des gesamten Agrar- und Lebensmittelsektors (</a:t>
            </a:r>
            <a:r>
              <a:rPr lang="de-CH" b="1" dirty="0"/>
              <a:t>PA30+</a:t>
            </a:r>
            <a:r>
              <a:rPr lang="de-CH" dirty="0"/>
              <a:t>): „Ernährungssicherheit durch Nachhaltigkeit von der Erzeugung bis zum Verbrauch“</a:t>
            </a:r>
          </a:p>
          <a:p>
            <a:r>
              <a:rPr lang="de-CH" dirty="0"/>
              <a:t>….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Ausblick und Fazit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EF85774-3181-1577-4877-36C807DF4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001781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171C8-D205-0038-0580-653397C5D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7C47F423-B4C0-4515-2350-A2D712851C97}"/>
              </a:ext>
            </a:extLst>
          </p:cNvPr>
          <p:cNvSpPr/>
          <p:nvPr/>
        </p:nvSpPr>
        <p:spPr>
          <a:xfrm>
            <a:off x="467544" y="1403052"/>
            <a:ext cx="8047806" cy="281803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ABA1278-3713-CD99-4150-BD91C20D1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600" b="1" dirty="0"/>
              <a:t>Der gesetzliche Rahmen entwickelt sich laufend!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sz="2600" b="1" dirty="0"/>
              <a:t> Die Biodiversität kann nicht auf das perfekte agrarpolitische Instrument warten!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sz="2600" b="1" dirty="0"/>
              <a:t>Es muss im Vollzug richtig umgesetzt werden!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512BCBC-4EF3-41BA-F817-DEB630817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Ausblick und Fazit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BE14E4F5-3ACD-5AE6-DD68-794ABEAF1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1985941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9" y="548680"/>
            <a:ext cx="7886700" cy="720000"/>
          </a:xfrm>
        </p:spPr>
        <p:txBody>
          <a:bodyPr>
            <a:normAutofit/>
          </a:bodyPr>
          <a:lstStyle/>
          <a:p>
            <a:r>
              <a:rPr lang="de-CH" b="1" dirty="0"/>
              <a:t>Neues Landwirtschaftsgesetz (1999)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11189" y="2361809"/>
            <a:ext cx="791508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Der Bund sorgt dafür, dass die Landwirtschaft durch eine </a:t>
            </a: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nachhaltige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und auf den Markt ausgerichtete Produktion einen wesentlichen Beitrag leistet zur: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a. sicheren Versorgung der Bevölkerung;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b. </a:t>
            </a: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Erhaltung der natürlichen Lebensgrundlagen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c. </a:t>
            </a: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Pflege der Kulturlandschaft;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d. dezentralen Besiedelung des Landes;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e.</a:t>
            </a:r>
            <a:r>
              <a:rPr lang="de-DE" altLang="de-DE" sz="1800" baseline="30000" dirty="0"/>
              <a:t> 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Gewährleistung des Tierwohls.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Ellipse 5"/>
          <p:cNvSpPr/>
          <p:nvPr/>
        </p:nvSpPr>
        <p:spPr>
          <a:xfrm flipH="1">
            <a:off x="5724128" y="3231348"/>
            <a:ext cx="3168353" cy="3168352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Textfeld 2"/>
          <p:cNvSpPr txBox="1"/>
          <p:nvPr/>
        </p:nvSpPr>
        <p:spPr>
          <a:xfrm>
            <a:off x="611189" y="1438479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Bundesgesetz über die Landwirtschaft (Landwirtschaftsgesetz, </a:t>
            </a:r>
            <a:r>
              <a:rPr lang="de-CH" dirty="0" err="1"/>
              <a:t>LwG</a:t>
            </a:r>
            <a:r>
              <a:rPr lang="de-CH" dirty="0"/>
              <a:t>)</a:t>
            </a:r>
            <a:br>
              <a:rPr lang="de-CH" dirty="0"/>
            </a:br>
            <a:r>
              <a:rPr lang="de-CH" dirty="0"/>
              <a:t>vom 29. April 1998 (Stand am 1. März 2022)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51602" y="5396417"/>
            <a:ext cx="3837168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sz="2400" b="1" dirty="0"/>
              <a:t>Einführung des ökologischen Leistungsnachweis (ÖLN)</a:t>
            </a:r>
          </a:p>
        </p:txBody>
      </p:sp>
      <p:sp>
        <p:nvSpPr>
          <p:cNvPr id="7" name="Pfeil nach rechts 6"/>
          <p:cNvSpPr/>
          <p:nvPr/>
        </p:nvSpPr>
        <p:spPr>
          <a:xfrm>
            <a:off x="611189" y="5501130"/>
            <a:ext cx="936475" cy="5925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411A954-7970-4CDE-B05A-B5C33863FF48}"/>
              </a:ext>
            </a:extLst>
          </p:cNvPr>
          <p:cNvSpPr txBox="1"/>
          <p:nvPr/>
        </p:nvSpPr>
        <p:spPr>
          <a:xfrm>
            <a:off x="6635391" y="6399700"/>
            <a:ext cx="18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www.parlament.ch</a:t>
            </a:r>
          </a:p>
        </p:txBody>
      </p:sp>
    </p:spTree>
    <p:extLst>
      <p:ext uri="{BB962C8B-B14F-4D97-AF65-F5344CB8AC3E}">
        <p14:creationId xmlns:p14="http://schemas.microsoft.com/office/powerpoint/2010/main" val="74759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46E85202-7B38-9EFC-2A98-229CBDBDAA4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/>
          </a:p>
          <a:p>
            <a:endParaRPr lang="de-CH" dirty="0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89863CCD-6AD0-6307-3801-F724B132A94B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488290"/>
            <a:ext cx="9034017" cy="454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sz="2800"/>
              <a:t>Ökologischer Leistungsnachweis (ÖLN): Hauptpunkte</a:t>
            </a:r>
            <a:endParaRPr lang="fr-CH" sz="2800" dirty="0"/>
          </a:p>
        </p:txBody>
      </p:sp>
      <p:sp>
        <p:nvSpPr>
          <p:cNvPr id="6" name="Text Box 26">
            <a:extLst>
              <a:ext uri="{FF2B5EF4-FFF2-40B4-BE49-F238E27FC236}">
                <a16:creationId xmlns:a16="http://schemas.microsoft.com/office/drawing/2014/main" id="{6E0BF83E-7935-53CB-7B49-0BCBC6F25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5589240"/>
            <a:ext cx="8300619" cy="10525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Zusätzlich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müssen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die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anderen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Auflagen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der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Gewässerschutzgesetzt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,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Umweltschutzgesetz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und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Natur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-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und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Heimatschutzgesetzt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eingehalten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 </a:t>
            </a:r>
            <a:r>
              <a:rPr lang="fr-FR" altLang="fr-FR" dirty="0" err="1">
                <a:solidFill>
                  <a:srgbClr val="000000"/>
                </a:solidFill>
                <a:latin typeface="+mn-lt"/>
              </a:rPr>
              <a:t>werden</a:t>
            </a:r>
            <a:r>
              <a:rPr lang="fr-FR" altLang="fr-FR" dirty="0">
                <a:solidFill>
                  <a:srgbClr val="000000"/>
                </a:solidFill>
                <a:latin typeface="+mn-lt"/>
              </a:rPr>
              <a:t>.</a:t>
            </a:r>
            <a:endParaRPr lang="en-US" altLang="fr-FR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Text Box 30">
            <a:extLst>
              <a:ext uri="{FF2B5EF4-FFF2-40B4-BE49-F238E27FC236}">
                <a16:creationId xmlns:a16="http://schemas.microsoft.com/office/drawing/2014/main" id="{D3C05654-82FF-BAD1-988B-6BC867696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124744"/>
            <a:ext cx="6552728" cy="32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2200" dirty="0">
                <a:solidFill>
                  <a:srgbClr val="000000"/>
                </a:solidFill>
              </a:rPr>
              <a:t>In der </a:t>
            </a:r>
            <a:r>
              <a:rPr lang="fr-FR" altLang="fr-FR" sz="2200" dirty="0" err="1">
                <a:solidFill>
                  <a:srgbClr val="000000"/>
                </a:solidFill>
              </a:rPr>
              <a:t>Direktzahlungsverordnung</a:t>
            </a:r>
            <a:r>
              <a:rPr lang="fr-FR" altLang="fr-FR" sz="2200" dirty="0">
                <a:solidFill>
                  <a:srgbClr val="000000"/>
                </a:solidFill>
              </a:rPr>
              <a:t> </a:t>
            </a:r>
            <a:r>
              <a:rPr lang="fr-FR" altLang="fr-FR" sz="2200" dirty="0" err="1">
                <a:solidFill>
                  <a:srgbClr val="000000"/>
                </a:solidFill>
              </a:rPr>
              <a:t>festgelegt</a:t>
            </a:r>
            <a:r>
              <a:rPr lang="fr-FR" altLang="fr-FR" sz="2200" dirty="0">
                <a:solidFill>
                  <a:srgbClr val="000000"/>
                </a:solidFill>
              </a:rPr>
              <a:t> (DZV)</a:t>
            </a:r>
            <a:endParaRPr lang="en-US" altLang="fr-FR" sz="2200" dirty="0">
              <a:solidFill>
                <a:srgbClr val="000000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F796666-529B-7610-B1CA-4625803E2BFE}"/>
              </a:ext>
            </a:extLst>
          </p:cNvPr>
          <p:cNvSpPr/>
          <p:nvPr/>
        </p:nvSpPr>
        <p:spPr>
          <a:xfrm>
            <a:off x="611560" y="1628800"/>
            <a:ext cx="755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Tiergerechte Haltung der Nutztiere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Ausgeglichene Düngerbilanz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 dirty="0">
                <a:solidFill>
                  <a:srgbClr val="FF0000"/>
                </a:solidFill>
              </a:rPr>
              <a:t>Mindestanteil an Biodiversitätsförderflächen (BFF)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Geregelte Fruchtfolge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Geeigneter Bodenschutz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Gezielter Pflanzenschutzmitteleinsatz gemäss Schadschwellenprinzip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 dirty="0">
                <a:solidFill>
                  <a:srgbClr val="FF0000"/>
                </a:solidFill>
              </a:rPr>
              <a:t>Vorschriftsgemässe Bewirtschaftung von Objekten in Inventaren von nationaler Bedeutung (NHG)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 dirty="0">
                <a:solidFill>
                  <a:srgbClr val="FF0000"/>
                </a:solidFill>
              </a:rPr>
              <a:t>Vorgaben betreffend Pufferstreifen (Art. 21)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/>
          </a:p>
        </p:txBody>
      </p:sp>
    </p:spTree>
    <p:extLst>
      <p:ext uri="{BB962C8B-B14F-4D97-AF65-F5344CB8AC3E}">
        <p14:creationId xmlns:p14="http://schemas.microsoft.com/office/powerpoint/2010/main" val="1152605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43E1CD6-A615-1C37-BE89-1CC9ECCF4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CH" sz="2400" dirty="0"/>
              <a:t>Schutz empfindlicher natürlicher oder naturnaher Lebensräume vor dem Eintrag von Nährstoffen und Pflanzenschutzmitteln.</a:t>
            </a:r>
          </a:p>
          <a:p>
            <a:pPr>
              <a:lnSpc>
                <a:spcPct val="100000"/>
              </a:lnSpc>
            </a:pPr>
            <a:r>
              <a:rPr lang="de-CH" sz="2400" dirty="0"/>
              <a:t>Extensiv genutzte Streifen, die das ganze Jahr über mit erkennbarer krautiger Vegetation bedeckt sind.</a:t>
            </a:r>
          </a:p>
          <a:p>
            <a:pPr>
              <a:lnSpc>
                <a:spcPct val="100000"/>
              </a:lnSpc>
            </a:pPr>
            <a:r>
              <a:rPr lang="de-CH" sz="2400" dirty="0"/>
              <a:t>Entlang von Wegen, Waldrändern, Hecken, Feldgehölzen, Ufergehölzen, Oberflächengewässern sowie NHG-Flächen.</a:t>
            </a:r>
            <a:endParaRPr lang="fr-CH" sz="240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0577D9-24DC-9ED1-9230-06FDDFB54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 err="1">
                <a:latin typeface="Arial"/>
                <a:ea typeface="Source Sans Pro"/>
                <a:cs typeface="Arial"/>
              </a:rPr>
              <a:t>Pufferstreifen</a:t>
            </a:r>
            <a:endParaRPr lang="de-CH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4CA3C35F-B7D0-EAC0-364F-E5E920F9D00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>
              <a:latin typeface="Tahoma" pitchFamily="34" charset="0"/>
              <a:ea typeface="ＭＳ Ｐゴシック" pitchFamily="34" charset="-128"/>
            </a:endParaRPr>
          </a:p>
          <a:p>
            <a:endParaRPr lang="de-CH" dirty="0">
              <a:latin typeface="Tahoma" pitchFamily="34" charset="0"/>
              <a:ea typeface="ＭＳ Ｐゴシック" pitchFamily="34" charset="-128"/>
            </a:endParaRPr>
          </a:p>
        </p:txBody>
      </p:sp>
      <p:pic>
        <p:nvPicPr>
          <p:cNvPr id="5" name="Picture 1037">
            <a:extLst>
              <a:ext uri="{FF2B5EF4-FFF2-40B4-BE49-F238E27FC236}">
                <a16:creationId xmlns:a16="http://schemas.microsoft.com/office/drawing/2014/main" id="{7176BA50-7CD0-12C9-BE31-783CD0555E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4870" y="4509120"/>
            <a:ext cx="4320480" cy="16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B7F12808-0EB2-EF61-C8A1-E65914D96D8E}"/>
              </a:ext>
            </a:extLst>
          </p:cNvPr>
          <p:cNvSpPr txBox="1">
            <a:spLocks/>
          </p:cNvSpPr>
          <p:nvPr/>
        </p:nvSpPr>
        <p:spPr>
          <a:xfrm>
            <a:off x="755576" y="476672"/>
            <a:ext cx="7921625" cy="36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endParaRPr lang="fr-CH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C4E05F3-613D-7028-F2F8-10E251DC345D}"/>
              </a:ext>
            </a:extLst>
          </p:cNvPr>
          <p:cNvSpPr txBox="1">
            <a:spLocks/>
          </p:cNvSpPr>
          <p:nvPr/>
        </p:nvSpPr>
        <p:spPr>
          <a:xfrm>
            <a:off x="323528" y="-593205"/>
            <a:ext cx="8280920" cy="273630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fr-CH" sz="20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C8B16E-C5A4-F9CB-E69B-DBCD159C2C54}"/>
              </a:ext>
            </a:extLst>
          </p:cNvPr>
          <p:cNvSpPr txBox="1"/>
          <p:nvPr/>
        </p:nvSpPr>
        <p:spPr>
          <a:xfrm>
            <a:off x="7264174" y="6215874"/>
            <a:ext cx="1251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Bild: Regula Benz</a:t>
            </a:r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F8F31238-E8A3-51EA-01A4-87F372637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553330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8175" y="2991352"/>
            <a:ext cx="7921625" cy="2806976"/>
          </a:xfrm>
        </p:spPr>
        <p:txBody>
          <a:bodyPr/>
          <a:lstStyle/>
          <a:p>
            <a:endParaRPr lang="de-CH" dirty="0"/>
          </a:p>
          <a:p>
            <a:endParaRPr lang="de-CH" dirty="0"/>
          </a:p>
        </p:txBody>
      </p:sp>
      <p:sp>
        <p:nvSpPr>
          <p:cNvPr id="5" name="Textfeld 4"/>
          <p:cNvSpPr txBox="1"/>
          <p:nvPr/>
        </p:nvSpPr>
        <p:spPr>
          <a:xfrm>
            <a:off x="625005" y="592903"/>
            <a:ext cx="7900417" cy="21852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de-CH" sz="2400" b="1" dirty="0"/>
          </a:p>
          <a:p>
            <a:pPr algn="ctr"/>
            <a:r>
              <a:rPr lang="de-CH" sz="2400" b="1" dirty="0"/>
              <a:t>Biodiversitätsförderflächen sind </a:t>
            </a:r>
            <a:r>
              <a:rPr lang="de-CH" sz="2400" dirty="0"/>
              <a:t>….</a:t>
            </a:r>
            <a:endParaRPr lang="de-CH" sz="2400">
              <a:ea typeface="Calibri"/>
              <a:cs typeface="Calibri"/>
            </a:endParaRPr>
          </a:p>
          <a:p>
            <a:pPr algn="ctr"/>
            <a:r>
              <a:rPr lang="de-CH" sz="2200" dirty="0"/>
              <a:t>bewirtschaftete Flächen auf dem Landwirtschaftsbetrieb, </a:t>
            </a:r>
            <a:br>
              <a:rPr lang="de-CH" sz="2200" dirty="0"/>
            </a:br>
            <a:r>
              <a:rPr lang="de-CH" sz="2200" dirty="0"/>
              <a:t>die zur Erhaltung und Förderung der Biodiversität angelegt und gepflegt werden.</a:t>
            </a:r>
          </a:p>
          <a:p>
            <a:pPr algn="ctr"/>
            <a:endParaRPr lang="de-CH" sz="2200" dirty="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552" y="2780928"/>
            <a:ext cx="7922075" cy="320982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EB15DE3-8C8E-4BC1-AC34-71CD1841F6C5}"/>
              </a:ext>
            </a:extLst>
          </p:cNvPr>
          <p:cNvSpPr txBox="1"/>
          <p:nvPr/>
        </p:nvSpPr>
        <p:spPr>
          <a:xfrm>
            <a:off x="5796136" y="5995538"/>
            <a:ext cx="2869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Foliensammlung </a:t>
            </a:r>
            <a:r>
              <a:rPr lang="de-CH" sz="1200" dirty="0">
                <a:hlinkClick r:id="rId3"/>
              </a:rPr>
              <a:t>www.agrinatur.ch</a:t>
            </a:r>
            <a:r>
              <a:rPr lang="de-CH" sz="1200" dirty="0"/>
              <a:t> 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8503FC3-3C54-9ACA-DE9C-C2F50B4F5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12241544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F2230D-AF49-433D-A350-218491AC3F27}"/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microsoft.com/sharepoint/v3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926ccd4c-651f-4ccc-af87-3950eef9fdad"/>
    <ds:schemaRef ds:uri="dd18740c-b141-4d05-9751-e9f3dcf7e76f"/>
    <ds:schemaRef ds:uri="http://www.w3.org/XML/1998/namespace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3190</Words>
  <Application>Microsoft Office PowerPoint</Application>
  <PresentationFormat>Bildschirmpräsentation (4:3)</PresentationFormat>
  <Paragraphs>527</Paragraphs>
  <Slides>54</Slides>
  <Notes>23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54</vt:i4>
      </vt:variant>
    </vt:vector>
  </HeadingPairs>
  <TitlesOfParts>
    <vt:vector size="60" baseType="lpstr">
      <vt:lpstr>Arial</vt:lpstr>
      <vt:lpstr>Calibri</vt:lpstr>
      <vt:lpstr>ITC Officina Sans W01</vt:lpstr>
      <vt:lpstr>Tahoma</vt:lpstr>
      <vt:lpstr>Wingdings</vt:lpstr>
      <vt:lpstr>Benutzerdefiniertes Design</vt:lpstr>
      <vt:lpstr>Biodiversität und Landwirtschaft</vt:lpstr>
      <vt:lpstr>Biodiversitätsförderung in der Landwirtschaft seit 1990</vt:lpstr>
      <vt:lpstr>Multifunktionalität der Landwirtschaft (1996)</vt:lpstr>
      <vt:lpstr>Multifunktionalität der Landwirtschaft (1996)</vt:lpstr>
      <vt:lpstr>Biodiversitätsförderung in der Landwirtschaft seit 1990</vt:lpstr>
      <vt:lpstr>Neues Landwirtschaftsgesetz (1999)</vt:lpstr>
      <vt:lpstr>PowerPoint-Präsentation</vt:lpstr>
      <vt:lpstr>Pufferstreifen</vt:lpstr>
      <vt:lpstr>PowerPoint-Präsentation</vt:lpstr>
      <vt:lpstr>Weshalb Biodiversitätsförderflächen (BFF)?</vt:lpstr>
      <vt:lpstr>BFF-Typen - Übersicht (Stand 2025) </vt:lpstr>
      <vt:lpstr>BFF-Typen - Übersicht (Stand 2025) </vt:lpstr>
      <vt:lpstr>Biodiversitätsförderung in der Landwirtschaft seit 1990</vt:lpstr>
      <vt:lpstr>Biodiversitätsförderung in der Landwirtschaft seit 1990</vt:lpstr>
      <vt:lpstr>Einführung der Ökoqualitätsverordnung (ÖQV) (2001)</vt:lpstr>
      <vt:lpstr>Entwicklung der Biodiversitätsförderflächen  2000 – 2008 (QI-Flächen, ohne Bäume) </vt:lpstr>
      <vt:lpstr>Entwicklung von 2007 bis 2008 der Anteile BFF mit damals ÖQV (Qualitätsstufe II und Vernetzung)</vt:lpstr>
      <vt:lpstr>Biodiversitätsförderung in der Landwirtschaft seit 1990</vt:lpstr>
      <vt:lpstr>Umweltziele Landwirtschaft des Bundes (UZL) 2008 </vt:lpstr>
      <vt:lpstr>Umweltziele Landwirtschaft des Bundes (UZL) 2008 </vt:lpstr>
      <vt:lpstr>OPAL-Bericht (2013): Operationalisierung der Umweltziele Landwirtschaft</vt:lpstr>
      <vt:lpstr>UZL - Flächenziele</vt:lpstr>
      <vt:lpstr>Entwicklung der UZL-Brutvogelarten im Schweizer Kulturland</vt:lpstr>
      <vt:lpstr>Biodiversitätsförderung in der Landwirtschaft seit 1990</vt:lpstr>
      <vt:lpstr>Agrarreform 2014 : neues Direktzahlungssystem</vt:lpstr>
      <vt:lpstr>Altes Direktzahlungssystem (PA 2011)</vt:lpstr>
      <vt:lpstr>Altes Direktzahlungssystem (PA 2011)</vt:lpstr>
      <vt:lpstr> </vt:lpstr>
      <vt:lpstr> Neues Direktzahlungssystem Agrarreform 2014  (AP 14-17)</vt:lpstr>
      <vt:lpstr> Neues Direktzahlungssystem Agrarreform 2014  (AP 14-17)</vt:lpstr>
      <vt:lpstr>ÖQV wird in der DZV integriert</vt:lpstr>
      <vt:lpstr>Agrarreform 2014 (AP 14-17)</vt:lpstr>
      <vt:lpstr> Neues Direktzahlungssystem Agrarreform 2014  (AP 14-17)</vt:lpstr>
      <vt:lpstr>Einführung der Landschaftsqualitätsbeiträge (LQ, 2014)</vt:lpstr>
      <vt:lpstr>Beispiele für Landschaftsqualitätsmassnahmen</vt:lpstr>
      <vt:lpstr>Wo stehen wir jetzt?</vt:lpstr>
      <vt:lpstr>Biodiversitätsförderung in der Landwirtschaft seit 1990</vt:lpstr>
      <vt:lpstr>Entwicklung der Biodiversitätsförderflächen  2000 – 2020 (QI-Flächen, ohne Bäume) </vt:lpstr>
      <vt:lpstr>Entwicklung der Biodiversitätsförderflächen  2000 – 2020 (QI-Flächen, ohne Bäume) </vt:lpstr>
      <vt:lpstr>Entwicklung von 2007 bis 2020 der Anteile BFF mit Qualitätsstufe II und Vernetzung</vt:lpstr>
      <vt:lpstr>Biodiversitätsziele der Agrarpolitik</vt:lpstr>
      <vt:lpstr>UZL - Flächenziele</vt:lpstr>
      <vt:lpstr>Flächenanteil mit ökologischer Qualität im Agrarland – 2019</vt:lpstr>
      <vt:lpstr>Flächenanteil mit ökologischer Qualität im Agrarland – 2019</vt:lpstr>
      <vt:lpstr>Regional grosse Defizite, z.B. im Ackerbaugebieten</vt:lpstr>
      <vt:lpstr>Qualität von extensiv genutzten Wiesen</vt:lpstr>
      <vt:lpstr>Weitere Agrarreformen: AP22+</vt:lpstr>
      <vt:lpstr>Weitere Agrarreformen: AP22+</vt:lpstr>
      <vt:lpstr>Die parlamentarische Initiative (Pa. Iv.) 19.475: «Das Risiko beim Einsatz von Pestiziden reduzieren» (2019)</vt:lpstr>
      <vt:lpstr>Die parlamentarische Initiative (Pa. Iv.) 19.475: «Das Risiko beim Einsatz von Pestiziden reduzieren» (2019)</vt:lpstr>
      <vt:lpstr>Zwei kleine Schritte vorwärts, einer zurück (Adrian Krebs)</vt:lpstr>
      <vt:lpstr>Ausblick und Fazit</vt:lpstr>
      <vt:lpstr>Ausblick und Fazit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571</cp:revision>
  <cp:lastPrinted>2018-11-05T09:27:14Z</cp:lastPrinted>
  <dcterms:created xsi:type="dcterms:W3CDTF">2017-09-25T14:16:51Z</dcterms:created>
  <dcterms:modified xsi:type="dcterms:W3CDTF">2026-06-01T11:24:08Z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