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2" r:id="rId4"/>
  </p:sldMasterIdLst>
  <p:notesMasterIdLst>
    <p:notesMasterId r:id="rId45"/>
  </p:notesMasterIdLst>
  <p:sldIdLst>
    <p:sldId id="294" r:id="rId5"/>
    <p:sldId id="348" r:id="rId6"/>
    <p:sldId id="373" r:id="rId7"/>
    <p:sldId id="374" r:id="rId8"/>
    <p:sldId id="377" r:id="rId9"/>
    <p:sldId id="380" r:id="rId10"/>
    <p:sldId id="378" r:id="rId11"/>
    <p:sldId id="305" r:id="rId12"/>
    <p:sldId id="379" r:id="rId13"/>
    <p:sldId id="384" r:id="rId14"/>
    <p:sldId id="322" r:id="rId15"/>
    <p:sldId id="323" r:id="rId16"/>
    <p:sldId id="401" r:id="rId17"/>
    <p:sldId id="386" r:id="rId18"/>
    <p:sldId id="395" r:id="rId19"/>
    <p:sldId id="399" r:id="rId20"/>
    <p:sldId id="391" r:id="rId21"/>
    <p:sldId id="325" r:id="rId22"/>
    <p:sldId id="405" r:id="rId23"/>
    <p:sldId id="402" r:id="rId24"/>
    <p:sldId id="382" r:id="rId25"/>
    <p:sldId id="319" r:id="rId26"/>
    <p:sldId id="320" r:id="rId27"/>
    <p:sldId id="383" r:id="rId28"/>
    <p:sldId id="392" r:id="rId29"/>
    <p:sldId id="343" r:id="rId30"/>
    <p:sldId id="346" r:id="rId31"/>
    <p:sldId id="345" r:id="rId32"/>
    <p:sldId id="347" r:id="rId33"/>
    <p:sldId id="358" r:id="rId34"/>
    <p:sldId id="349" r:id="rId35"/>
    <p:sldId id="394" r:id="rId36"/>
    <p:sldId id="400" r:id="rId37"/>
    <p:sldId id="407" r:id="rId38"/>
    <p:sldId id="362" r:id="rId39"/>
    <p:sldId id="409" r:id="rId40"/>
    <p:sldId id="410" r:id="rId41"/>
    <p:sldId id="332" r:id="rId42"/>
    <p:sldId id="356" r:id="rId43"/>
    <p:sldId id="339" r:id="rId44"/>
  </p:sldIdLst>
  <p:sldSz cx="9144000" cy="6858000" type="screen4x3"/>
  <p:notesSz cx="6799263" cy="9929813"/>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agist Dominik" initials="DH" lastIdx="10" clrIdx="0"/>
  <p:cmAuthor id="1" name="Hagist Dominik" initials="DHA" lastIdx="4" clrIdx="1"/>
  <p:cmAuthor id="2" name="Weidmann Gilles" initials="WG" lastIdx="1" clrIdx="2">
    <p:extLst>
      <p:ext uri="{19B8F6BF-5375-455C-9EA6-DF929625EA0E}">
        <p15:presenceInfo xmlns:p15="http://schemas.microsoft.com/office/powerpoint/2012/main" userId="S-1-5-21-1635401191-1135830115-316617838-1041" providerId="AD"/>
      </p:ext>
    </p:extLst>
  </p:cmAuthor>
  <p:cmAuthor id="3" name="Graf Roman" initials="RG" lastIdx="2"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FFFF"/>
    <a:srgbClr val="FFFF00"/>
    <a:srgbClr val="FCFF7D"/>
    <a:srgbClr val="CCFFFF"/>
    <a:srgbClr val="FE5F44"/>
    <a:srgbClr val="FFCCCC"/>
    <a:srgbClr val="FBE5D6"/>
    <a:srgbClr val="FDDC7F"/>
    <a:srgbClr val="8D53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F48AFDB-D631-4C6A-A279-99203F24169C}" v="1" dt="2026-05-11T14:20:07.302"/>
  </p1510:revLst>
</p1510:revInfo>
</file>

<file path=ppt/tableStyles.xml><?xml version="1.0" encoding="utf-8"?>
<a:tblStyleLst xmlns:a="http://schemas.openxmlformats.org/drawingml/2006/main" def="{21E4AEA4-8DFA-4A89-87EB-49C32662AFE0}">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660B408-B3CF-4A94-85FC-2B1E0A45F4A2}" styleName="Dunkle Formatvorlage 2 - Akzent 1/Akz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284E427A-3D55-4303-BF80-6455036E1DE7}" styleName="Designformatvorlage 1 - Akz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1E4AEA4-8DFA-4A89-87EB-49C32662AFE0}" styleName="Mittlere Formatvorlage 2 - Akz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450" autoAdjust="0"/>
    <p:restoredTop sz="84096" autoAdjust="0"/>
  </p:normalViewPr>
  <p:slideViewPr>
    <p:cSldViewPr>
      <p:cViewPr varScale="1">
        <p:scale>
          <a:sx n="109" d="100"/>
          <a:sy n="109" d="100"/>
        </p:scale>
        <p:origin x="1572" y="108"/>
      </p:cViewPr>
      <p:guideLst>
        <p:guide orient="horz" pos="2160"/>
        <p:guide pos="2880"/>
      </p:guideLst>
    </p:cSldViewPr>
  </p:slideViewPr>
  <p:outlineViewPr>
    <p:cViewPr>
      <p:scale>
        <a:sx n="33" d="100"/>
        <a:sy n="33" d="100"/>
      </p:scale>
      <p:origin x="0" y="-2712"/>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viewProps" Target="viewProps.xml"/><Relationship Id="rId8" Type="http://schemas.openxmlformats.org/officeDocument/2006/relationships/slide" Target="slides/slide4.xml"/><Relationship Id="rId51"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commentAuthors" Target="commentAuthor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Zurbrügg Corinne" userId="9bf00a35-daaf-4b5d-a00c-eae22b493c7e" providerId="ADAL" clId="{F896CB6E-1FF8-4F8E-BB38-22186265DB2A}"/>
    <pc:docChg chg="custSel addSld modSld">
      <pc:chgData name="Zurbrügg Corinne" userId="9bf00a35-daaf-4b5d-a00c-eae22b493c7e" providerId="ADAL" clId="{F896CB6E-1FF8-4F8E-BB38-22186265DB2A}" dt="2026-05-11T14:20:07.299" v="1"/>
      <pc:docMkLst>
        <pc:docMk/>
      </pc:docMkLst>
      <pc:sldChg chg="delSp mod">
        <pc:chgData name="Zurbrügg Corinne" userId="9bf00a35-daaf-4b5d-a00c-eae22b493c7e" providerId="ADAL" clId="{F896CB6E-1FF8-4F8E-BB38-22186265DB2A}" dt="2026-05-11T14:18:18.487" v="0" actId="478"/>
        <pc:sldMkLst>
          <pc:docMk/>
          <pc:sldMk cId="2323421958" sldId="294"/>
        </pc:sldMkLst>
        <pc:spChg chg="del">
          <ac:chgData name="Zurbrügg Corinne" userId="9bf00a35-daaf-4b5d-a00c-eae22b493c7e" providerId="ADAL" clId="{F896CB6E-1FF8-4F8E-BB38-22186265DB2A}" dt="2026-05-11T14:18:18.487" v="0" actId="478"/>
          <ac:spMkLst>
            <pc:docMk/>
            <pc:sldMk cId="2323421958" sldId="294"/>
            <ac:spMk id="4" creationId="{D42D06DA-5490-306F-0A99-FFF773985543}"/>
          </ac:spMkLst>
        </pc:spChg>
      </pc:sldChg>
      <pc:sldChg chg="add">
        <pc:chgData name="Zurbrügg Corinne" userId="9bf00a35-daaf-4b5d-a00c-eae22b493c7e" providerId="ADAL" clId="{F896CB6E-1FF8-4F8E-BB38-22186265DB2A}" dt="2026-05-11T14:20:07.299" v="1"/>
        <pc:sldMkLst>
          <pc:docMk/>
          <pc:sldMk cId="266204402" sldId="33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46347" cy="498215"/>
          </a:xfrm>
          <a:prstGeom prst="rect">
            <a:avLst/>
          </a:prstGeom>
        </p:spPr>
        <p:txBody>
          <a:bodyPr vert="horz" lIns="91440" tIns="45720" rIns="91440" bIns="45720" rtlCol="0"/>
          <a:lstStyle>
            <a:lvl1pPr algn="l">
              <a:defRPr sz="1200"/>
            </a:lvl1pPr>
          </a:lstStyle>
          <a:p>
            <a:endParaRPr lang="de-CH"/>
          </a:p>
        </p:txBody>
      </p:sp>
      <p:sp>
        <p:nvSpPr>
          <p:cNvPr id="3" name="Datumsplatzhalter 2"/>
          <p:cNvSpPr>
            <a:spLocks noGrp="1"/>
          </p:cNvSpPr>
          <p:nvPr>
            <p:ph type="dt" idx="1"/>
          </p:nvPr>
        </p:nvSpPr>
        <p:spPr>
          <a:xfrm>
            <a:off x="3851342" y="0"/>
            <a:ext cx="2946347" cy="498215"/>
          </a:xfrm>
          <a:prstGeom prst="rect">
            <a:avLst/>
          </a:prstGeom>
        </p:spPr>
        <p:txBody>
          <a:bodyPr vert="horz" lIns="91440" tIns="45720" rIns="91440" bIns="45720" rtlCol="0"/>
          <a:lstStyle>
            <a:lvl1pPr algn="r">
              <a:defRPr sz="1200"/>
            </a:lvl1pPr>
          </a:lstStyle>
          <a:p>
            <a:fld id="{57B0CF8E-C138-4307-B66F-5CFD75F81BA9}" type="datetimeFigureOut">
              <a:rPr lang="de-CH" smtClean="0"/>
              <a:t>11.05.2026</a:t>
            </a:fld>
            <a:endParaRPr lang="de-CH"/>
          </a:p>
        </p:txBody>
      </p:sp>
      <p:sp>
        <p:nvSpPr>
          <p:cNvPr id="4" name="Folienbildplatzhalter 3"/>
          <p:cNvSpPr>
            <a:spLocks noGrp="1" noRot="1" noChangeAspect="1"/>
          </p:cNvSpPr>
          <p:nvPr>
            <p:ph type="sldImg" idx="2"/>
          </p:nvPr>
        </p:nvSpPr>
        <p:spPr>
          <a:xfrm>
            <a:off x="1166813" y="1241425"/>
            <a:ext cx="4465637" cy="3351213"/>
          </a:xfrm>
          <a:prstGeom prst="rect">
            <a:avLst/>
          </a:prstGeom>
          <a:noFill/>
          <a:ln w="12700">
            <a:solidFill>
              <a:prstClr val="black"/>
            </a:solidFill>
          </a:ln>
        </p:spPr>
        <p:txBody>
          <a:bodyPr vert="horz" lIns="91440" tIns="45720" rIns="91440" bIns="45720" rtlCol="0" anchor="ctr"/>
          <a:lstStyle/>
          <a:p>
            <a:endParaRPr lang="de-CH"/>
          </a:p>
        </p:txBody>
      </p:sp>
      <p:sp>
        <p:nvSpPr>
          <p:cNvPr id="5" name="Notizenplatzhalter 4"/>
          <p:cNvSpPr>
            <a:spLocks noGrp="1"/>
          </p:cNvSpPr>
          <p:nvPr>
            <p:ph type="body" sz="quarter" idx="3"/>
          </p:nvPr>
        </p:nvSpPr>
        <p:spPr>
          <a:xfrm>
            <a:off x="679927" y="4778722"/>
            <a:ext cx="5439410" cy="3909864"/>
          </a:xfrm>
          <a:prstGeom prst="rect">
            <a:avLst/>
          </a:prstGeom>
        </p:spPr>
        <p:txBody>
          <a:bodyPr vert="horz" lIns="91440" tIns="45720" rIns="91440" bIns="45720"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6" name="Fußzeilenplatzhalter 5"/>
          <p:cNvSpPr>
            <a:spLocks noGrp="1"/>
          </p:cNvSpPr>
          <p:nvPr>
            <p:ph type="ftr" sz="quarter" idx="4"/>
          </p:nvPr>
        </p:nvSpPr>
        <p:spPr>
          <a:xfrm>
            <a:off x="0" y="9431600"/>
            <a:ext cx="2946347" cy="498214"/>
          </a:xfrm>
          <a:prstGeom prst="rect">
            <a:avLst/>
          </a:prstGeom>
        </p:spPr>
        <p:txBody>
          <a:bodyPr vert="horz" lIns="91440" tIns="45720" rIns="91440" bIns="45720" rtlCol="0" anchor="b"/>
          <a:lstStyle>
            <a:lvl1pPr algn="l">
              <a:defRPr sz="1200"/>
            </a:lvl1pPr>
          </a:lstStyle>
          <a:p>
            <a:endParaRPr lang="de-CH"/>
          </a:p>
        </p:txBody>
      </p:sp>
      <p:sp>
        <p:nvSpPr>
          <p:cNvPr id="7" name="Foliennummernplatzhalter 6"/>
          <p:cNvSpPr>
            <a:spLocks noGrp="1"/>
          </p:cNvSpPr>
          <p:nvPr>
            <p:ph type="sldNum" sz="quarter" idx="5"/>
          </p:nvPr>
        </p:nvSpPr>
        <p:spPr>
          <a:xfrm>
            <a:off x="3851342" y="9431600"/>
            <a:ext cx="2946347" cy="498214"/>
          </a:xfrm>
          <a:prstGeom prst="rect">
            <a:avLst/>
          </a:prstGeom>
        </p:spPr>
        <p:txBody>
          <a:bodyPr vert="horz" lIns="91440" tIns="45720" rIns="91440" bIns="45720" rtlCol="0" anchor="b"/>
          <a:lstStyle>
            <a:lvl1pPr algn="r">
              <a:defRPr sz="1200"/>
            </a:lvl1pPr>
          </a:lstStyle>
          <a:p>
            <a:fld id="{E9976C48-313D-43E6-898F-7CCA8AB7B608}" type="slidenum">
              <a:rPr lang="de-CH" smtClean="0"/>
              <a:t>‹Nr.›</a:t>
            </a:fld>
            <a:endParaRPr lang="de-CH"/>
          </a:p>
        </p:txBody>
      </p:sp>
    </p:spTree>
    <p:extLst>
      <p:ext uri="{BB962C8B-B14F-4D97-AF65-F5344CB8AC3E}">
        <p14:creationId xmlns:p14="http://schemas.microsoft.com/office/powerpoint/2010/main" val="42557001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F174196-DEBC-4EEA-9166-8CD3D9F2D88E}"/>
              </a:ext>
            </a:extLst>
          </p:cNvPr>
          <p:cNvSpPr>
            <a:spLocks noGrp="1"/>
          </p:cNvSpPr>
          <p:nvPr>
            <p:ph type="ctrTitle"/>
          </p:nvPr>
        </p:nvSpPr>
        <p:spPr>
          <a:xfrm>
            <a:off x="1143000" y="1473448"/>
            <a:ext cx="6858000" cy="2387600"/>
          </a:xfrm>
          <a:prstGeom prst="rect">
            <a:avLst/>
          </a:prstGeom>
        </p:spPr>
        <p:txBody>
          <a:bodyPr anchor="b"/>
          <a:lstStyle>
            <a:lvl1pPr algn="ctr">
              <a:defRPr sz="6000"/>
            </a:lvl1pPr>
          </a:lstStyle>
          <a:p>
            <a:r>
              <a:rPr lang="de-DE" dirty="0"/>
              <a:t>Mastertitelformat bearbeiten</a:t>
            </a:r>
            <a:endParaRPr lang="de-CH" dirty="0"/>
          </a:p>
        </p:txBody>
      </p:sp>
      <p:sp>
        <p:nvSpPr>
          <p:cNvPr id="3" name="Untertitel 2">
            <a:extLst>
              <a:ext uri="{FF2B5EF4-FFF2-40B4-BE49-F238E27FC236}">
                <a16:creationId xmlns:a16="http://schemas.microsoft.com/office/drawing/2014/main" id="{CD8FFF8B-9E37-441C-88B7-A3A375247B8E}"/>
              </a:ext>
            </a:extLst>
          </p:cNvPr>
          <p:cNvSpPr>
            <a:spLocks noGrp="1"/>
          </p:cNvSpPr>
          <p:nvPr>
            <p:ph type="subTitle" idx="1"/>
          </p:nvPr>
        </p:nvSpPr>
        <p:spPr>
          <a:xfrm>
            <a:off x="1143000" y="3933478"/>
            <a:ext cx="6858000" cy="1655762"/>
          </a:xfrm>
        </p:spPr>
        <p:txBody>
          <a:bodyPr>
            <a:normAutofit/>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Master-Untertitelformat bearbeiten</a:t>
            </a:r>
            <a:endParaRPr lang="de-CH" dirty="0"/>
          </a:p>
        </p:txBody>
      </p:sp>
      <p:sp>
        <p:nvSpPr>
          <p:cNvPr id="5" name="Fußzeilenplatzhalter 4">
            <a:extLst>
              <a:ext uri="{FF2B5EF4-FFF2-40B4-BE49-F238E27FC236}">
                <a16:creationId xmlns:a16="http://schemas.microsoft.com/office/drawing/2014/main" id="{1ABCC5AC-602F-4AA6-A728-53E97BBED016}"/>
              </a:ext>
            </a:extLst>
          </p:cNvPr>
          <p:cNvSpPr>
            <a:spLocks noGrp="1"/>
          </p:cNvSpPr>
          <p:nvPr>
            <p:ph type="ftr" sz="quarter" idx="11"/>
          </p:nvPr>
        </p:nvSpPr>
        <p:spPr>
          <a:xfrm>
            <a:off x="3028950" y="6324235"/>
            <a:ext cx="3086100" cy="365125"/>
          </a:xfrm>
        </p:spPr>
        <p:txBody>
          <a:bodyPr/>
          <a:lstStyle/>
          <a:p>
            <a:r>
              <a:rPr lang="de-CH" dirty="0"/>
              <a:t>Lehrgang Biodiversitätsberatung</a:t>
            </a:r>
          </a:p>
        </p:txBody>
      </p:sp>
      <p:grpSp>
        <p:nvGrpSpPr>
          <p:cNvPr id="6" name="Gruppieren 5">
            <a:extLst>
              <a:ext uri="{FF2B5EF4-FFF2-40B4-BE49-F238E27FC236}">
                <a16:creationId xmlns:a16="http://schemas.microsoft.com/office/drawing/2014/main" id="{A0206ACB-C6EC-9974-302A-DB211752ACF1}"/>
              </a:ext>
            </a:extLst>
          </p:cNvPr>
          <p:cNvGrpSpPr/>
          <p:nvPr userDrawn="1"/>
        </p:nvGrpSpPr>
        <p:grpSpPr>
          <a:xfrm>
            <a:off x="755577" y="351202"/>
            <a:ext cx="7632848" cy="900000"/>
            <a:chOff x="755576" y="351202"/>
            <a:chExt cx="7632848" cy="900000"/>
          </a:xfrm>
        </p:grpSpPr>
        <p:pic>
          <p:nvPicPr>
            <p:cNvPr id="7" name="Grafik 6">
              <a:extLst>
                <a:ext uri="{FF2B5EF4-FFF2-40B4-BE49-F238E27FC236}">
                  <a16:creationId xmlns:a16="http://schemas.microsoft.com/office/drawing/2014/main" id="{91440485-7CCA-71FF-7248-EAD9C17DBEE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55576" y="351202"/>
              <a:ext cx="1712805" cy="900000"/>
            </a:xfrm>
            <a:prstGeom prst="rect">
              <a:avLst/>
            </a:prstGeom>
          </p:spPr>
        </p:pic>
        <p:pic>
          <p:nvPicPr>
            <p:cNvPr id="8" name="Grafik 7">
              <a:extLst>
                <a:ext uri="{FF2B5EF4-FFF2-40B4-BE49-F238E27FC236}">
                  <a16:creationId xmlns:a16="http://schemas.microsoft.com/office/drawing/2014/main" id="{45485AC0-2B00-3C82-236D-23DEC554FD6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659369" y="841495"/>
              <a:ext cx="945779" cy="396000"/>
            </a:xfrm>
            <a:prstGeom prst="rect">
              <a:avLst/>
            </a:prstGeom>
          </p:spPr>
        </p:pic>
        <p:pic>
          <p:nvPicPr>
            <p:cNvPr id="9" name="Grafik 8" descr="Ein Bild, das Text enthält.&#10;&#10;Automatisch generierte Beschreibung">
              <a:extLst>
                <a:ext uri="{FF2B5EF4-FFF2-40B4-BE49-F238E27FC236}">
                  <a16:creationId xmlns:a16="http://schemas.microsoft.com/office/drawing/2014/main" id="{C49D5878-BFB7-3E38-FC28-AC6679671F17}"/>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l="11720" r="17969"/>
            <a:stretch/>
          </p:blipFill>
          <p:spPr>
            <a:xfrm>
              <a:off x="5796136" y="351202"/>
              <a:ext cx="2592288" cy="900000"/>
            </a:xfrm>
            <a:prstGeom prst="rect">
              <a:avLst/>
            </a:prstGeom>
          </p:spPr>
        </p:pic>
      </p:grpSp>
    </p:spTree>
    <p:extLst>
      <p:ext uri="{BB962C8B-B14F-4D97-AF65-F5344CB8AC3E}">
        <p14:creationId xmlns:p14="http://schemas.microsoft.com/office/powerpoint/2010/main" val="32930985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el und vertikaler Text">
    <p:spTree>
      <p:nvGrpSpPr>
        <p:cNvPr id="1" name=""/>
        <p:cNvGrpSpPr/>
        <p:nvPr/>
      </p:nvGrpSpPr>
      <p:grpSpPr>
        <a:xfrm>
          <a:off x="0" y="0"/>
          <a:ext cx="0" cy="0"/>
          <a:chOff x="0" y="0"/>
          <a:chExt cx="0" cy="0"/>
        </a:xfrm>
      </p:grpSpPr>
      <p:sp>
        <p:nvSpPr>
          <p:cNvPr id="3" name="Vertikaler Textplatzhalter 2">
            <a:extLst>
              <a:ext uri="{FF2B5EF4-FFF2-40B4-BE49-F238E27FC236}">
                <a16:creationId xmlns:a16="http://schemas.microsoft.com/office/drawing/2014/main" id="{D8882545-4F47-4494-A735-4F3301B6FED2}"/>
              </a:ext>
            </a:extLst>
          </p:cNvPr>
          <p:cNvSpPr>
            <a:spLocks noGrp="1"/>
          </p:cNvSpPr>
          <p:nvPr>
            <p:ph type="body" orient="vert" idx="1"/>
          </p:nvPr>
        </p:nvSpPr>
        <p:spPr>
          <a:xfrm>
            <a:off x="628650" y="1405209"/>
            <a:ext cx="7886700" cy="4680000"/>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5" name="Fußzeilenplatzhalter 4">
            <a:extLst>
              <a:ext uri="{FF2B5EF4-FFF2-40B4-BE49-F238E27FC236}">
                <a16:creationId xmlns:a16="http://schemas.microsoft.com/office/drawing/2014/main" id="{70C9E06C-9E8C-424E-A15D-559585D30C33}"/>
              </a:ext>
            </a:extLst>
          </p:cNvPr>
          <p:cNvSpPr>
            <a:spLocks noGrp="1"/>
          </p:cNvSpPr>
          <p:nvPr>
            <p:ph type="ftr" sz="quarter" idx="11"/>
          </p:nvPr>
        </p:nvSpPr>
        <p:spPr>
          <a:xfrm>
            <a:off x="5432799" y="6405292"/>
            <a:ext cx="3086100" cy="365125"/>
          </a:xfrm>
        </p:spPr>
        <p:txBody>
          <a:bodyPr/>
          <a:lstStyle/>
          <a:p>
            <a:r>
              <a:rPr lang="de-CH"/>
              <a:t>Lehrgang Biodiversitätsberatung</a:t>
            </a:r>
          </a:p>
        </p:txBody>
      </p:sp>
      <p:pic>
        <p:nvPicPr>
          <p:cNvPr id="2" name="Grafik 1">
            <a:extLst>
              <a:ext uri="{FF2B5EF4-FFF2-40B4-BE49-F238E27FC236}">
                <a16:creationId xmlns:a16="http://schemas.microsoft.com/office/drawing/2014/main" id="{BE342788-ACCC-C064-F746-24B49F76C6F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8650" y="6271148"/>
            <a:ext cx="3816000" cy="450326"/>
          </a:xfrm>
          <a:prstGeom prst="rect">
            <a:avLst/>
          </a:prstGeom>
        </p:spPr>
      </p:pic>
      <p:sp>
        <p:nvSpPr>
          <p:cNvPr id="4" name="Titel 3">
            <a:extLst>
              <a:ext uri="{FF2B5EF4-FFF2-40B4-BE49-F238E27FC236}">
                <a16:creationId xmlns:a16="http://schemas.microsoft.com/office/drawing/2014/main" id="{5BFA530B-50A3-CBC5-C875-39EADBFC40DF}"/>
              </a:ext>
            </a:extLst>
          </p:cNvPr>
          <p:cNvSpPr>
            <a:spLocks noGrp="1"/>
          </p:cNvSpPr>
          <p:nvPr>
            <p:ph type="title"/>
          </p:nvPr>
        </p:nvSpPr>
        <p:spPr/>
        <p:txBody>
          <a:bodyPr/>
          <a:lstStyle/>
          <a:p>
            <a:r>
              <a:rPr lang="de-DE"/>
              <a:t>Mastertitelformat bearbeiten</a:t>
            </a:r>
            <a:endParaRPr lang="de-CH"/>
          </a:p>
        </p:txBody>
      </p:sp>
    </p:spTree>
    <p:extLst>
      <p:ext uri="{BB962C8B-B14F-4D97-AF65-F5344CB8AC3E}">
        <p14:creationId xmlns:p14="http://schemas.microsoft.com/office/powerpoint/2010/main" val="13799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Titelfolie">
    <p:spTree>
      <p:nvGrpSpPr>
        <p:cNvPr id="1" name=""/>
        <p:cNvGrpSpPr/>
        <p:nvPr/>
      </p:nvGrpSpPr>
      <p:grpSpPr>
        <a:xfrm>
          <a:off x="0" y="0"/>
          <a:ext cx="0" cy="0"/>
          <a:chOff x="0" y="0"/>
          <a:chExt cx="0" cy="0"/>
        </a:xfrm>
      </p:grpSpPr>
      <p:sp>
        <p:nvSpPr>
          <p:cNvPr id="17" name="Inhaltsplatzhalter 2"/>
          <p:cNvSpPr>
            <a:spLocks noGrp="1"/>
          </p:cNvSpPr>
          <p:nvPr>
            <p:ph idx="13" hasCustomPrompt="1"/>
          </p:nvPr>
        </p:nvSpPr>
        <p:spPr>
          <a:xfrm>
            <a:off x="3233405" y="1638002"/>
            <a:ext cx="2700337" cy="214935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8" name="Inhaltsplatzhalter 2"/>
          <p:cNvSpPr>
            <a:spLocks noGrp="1"/>
          </p:cNvSpPr>
          <p:nvPr>
            <p:ph idx="14" hasCustomPrompt="1"/>
          </p:nvPr>
        </p:nvSpPr>
        <p:spPr>
          <a:xfrm>
            <a:off x="624161" y="1638002"/>
            <a:ext cx="2598465" cy="214935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9" name="Inhaltsplatzhalter 2"/>
          <p:cNvSpPr>
            <a:spLocks noGrp="1"/>
          </p:cNvSpPr>
          <p:nvPr>
            <p:ph idx="15" hasCustomPrompt="1"/>
          </p:nvPr>
        </p:nvSpPr>
        <p:spPr>
          <a:xfrm>
            <a:off x="5917925" y="1638002"/>
            <a:ext cx="2614889" cy="214935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cxnSp>
        <p:nvCxnSpPr>
          <p:cNvPr id="21" name="Gerader Verbinder 20"/>
          <p:cNvCxnSpPr/>
          <p:nvPr userDrawn="1"/>
        </p:nvCxnSpPr>
        <p:spPr>
          <a:xfrm>
            <a:off x="3222625" y="1638000"/>
            <a:ext cx="0" cy="2176582"/>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Gerader Verbinder 21"/>
          <p:cNvCxnSpPr/>
          <p:nvPr userDrawn="1"/>
        </p:nvCxnSpPr>
        <p:spPr>
          <a:xfrm>
            <a:off x="5933741" y="1638000"/>
            <a:ext cx="0" cy="2176582"/>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0" name="Gruppieren 9">
            <a:extLst>
              <a:ext uri="{FF2B5EF4-FFF2-40B4-BE49-F238E27FC236}">
                <a16:creationId xmlns:a16="http://schemas.microsoft.com/office/drawing/2014/main" id="{CAB9EB27-EFDC-429F-9E2B-7D707308339C}"/>
              </a:ext>
            </a:extLst>
          </p:cNvPr>
          <p:cNvGrpSpPr/>
          <p:nvPr userDrawn="1"/>
        </p:nvGrpSpPr>
        <p:grpSpPr>
          <a:xfrm>
            <a:off x="755577" y="351202"/>
            <a:ext cx="7632848" cy="900000"/>
            <a:chOff x="755576" y="351202"/>
            <a:chExt cx="7632848" cy="900000"/>
          </a:xfrm>
        </p:grpSpPr>
        <p:pic>
          <p:nvPicPr>
            <p:cNvPr id="11" name="Grafik 10">
              <a:extLst>
                <a:ext uri="{FF2B5EF4-FFF2-40B4-BE49-F238E27FC236}">
                  <a16:creationId xmlns:a16="http://schemas.microsoft.com/office/drawing/2014/main" id="{DE9393AB-CC19-4033-BCA9-5A0DB447702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55576" y="351202"/>
              <a:ext cx="1712805" cy="900000"/>
            </a:xfrm>
            <a:prstGeom prst="rect">
              <a:avLst/>
            </a:prstGeom>
          </p:spPr>
        </p:pic>
        <p:pic>
          <p:nvPicPr>
            <p:cNvPr id="12" name="Grafik 11">
              <a:extLst>
                <a:ext uri="{FF2B5EF4-FFF2-40B4-BE49-F238E27FC236}">
                  <a16:creationId xmlns:a16="http://schemas.microsoft.com/office/drawing/2014/main" id="{DC8CFD68-B5B5-4AB0-8D96-64ECCBB705E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659369" y="841495"/>
              <a:ext cx="945779" cy="396000"/>
            </a:xfrm>
            <a:prstGeom prst="rect">
              <a:avLst/>
            </a:prstGeom>
          </p:spPr>
        </p:pic>
        <p:pic>
          <p:nvPicPr>
            <p:cNvPr id="13" name="Grafik 12" descr="Ein Bild, das Text enthält.&#10;&#10;Automatisch generierte Beschreibung">
              <a:extLst>
                <a:ext uri="{FF2B5EF4-FFF2-40B4-BE49-F238E27FC236}">
                  <a16:creationId xmlns:a16="http://schemas.microsoft.com/office/drawing/2014/main" id="{FA7A1DF5-A270-433C-B2CB-0D802E4BBAAD}"/>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l="11720" r="17969"/>
            <a:stretch/>
          </p:blipFill>
          <p:spPr>
            <a:xfrm>
              <a:off x="5796136" y="351202"/>
              <a:ext cx="2592288" cy="900000"/>
            </a:xfrm>
            <a:prstGeom prst="rect">
              <a:avLst/>
            </a:prstGeom>
          </p:spPr>
        </p:pic>
      </p:grpSp>
      <p:sp>
        <p:nvSpPr>
          <p:cNvPr id="15" name="Fußzeilenplatzhalter 4">
            <a:extLst>
              <a:ext uri="{FF2B5EF4-FFF2-40B4-BE49-F238E27FC236}">
                <a16:creationId xmlns:a16="http://schemas.microsoft.com/office/drawing/2014/main" id="{A0E29215-BBC2-44C1-8202-476A43BC9E0E}"/>
              </a:ext>
            </a:extLst>
          </p:cNvPr>
          <p:cNvSpPr>
            <a:spLocks noGrp="1"/>
          </p:cNvSpPr>
          <p:nvPr>
            <p:ph type="ftr" sz="quarter" idx="3"/>
          </p:nvPr>
        </p:nvSpPr>
        <p:spPr>
          <a:xfrm>
            <a:off x="3062099" y="6324235"/>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de-CH" dirty="0"/>
              <a:t>Lehrgang Biodiversitätsberatung</a:t>
            </a:r>
          </a:p>
        </p:txBody>
      </p:sp>
      <p:sp>
        <p:nvSpPr>
          <p:cNvPr id="16" name="Titel 1">
            <a:extLst>
              <a:ext uri="{FF2B5EF4-FFF2-40B4-BE49-F238E27FC236}">
                <a16:creationId xmlns:a16="http://schemas.microsoft.com/office/drawing/2014/main" id="{5B116523-80D4-47F9-897C-274987D70C18}"/>
              </a:ext>
            </a:extLst>
          </p:cNvPr>
          <p:cNvSpPr>
            <a:spLocks noGrp="1"/>
          </p:cNvSpPr>
          <p:nvPr>
            <p:ph type="ctrTitle"/>
          </p:nvPr>
        </p:nvSpPr>
        <p:spPr>
          <a:xfrm>
            <a:off x="1015650" y="3821840"/>
            <a:ext cx="6858000" cy="2055432"/>
          </a:xfrm>
          <a:prstGeom prst="rect">
            <a:avLst/>
          </a:prstGeom>
        </p:spPr>
        <p:txBody>
          <a:bodyPr anchor="b"/>
          <a:lstStyle>
            <a:lvl1pPr algn="ctr">
              <a:defRPr sz="6000"/>
            </a:lvl1pPr>
          </a:lstStyle>
          <a:p>
            <a:r>
              <a:rPr lang="de-DE" dirty="0"/>
              <a:t>Mastertitelformat bearbeiten</a:t>
            </a:r>
            <a:endParaRPr lang="de-CH" dirty="0"/>
          </a:p>
        </p:txBody>
      </p:sp>
    </p:spTree>
    <p:extLst>
      <p:ext uri="{BB962C8B-B14F-4D97-AF65-F5344CB8AC3E}">
        <p14:creationId xmlns:p14="http://schemas.microsoft.com/office/powerpoint/2010/main" val="1315925168"/>
      </p:ext>
    </p:extLst>
  </p:cSld>
  <p:clrMapOvr>
    <a:masterClrMapping/>
  </p:clrMapOvr>
  <p:extLst>
    <p:ext uri="{DCECCB84-F9BA-43D5-87BE-67443E8EF086}">
      <p15:sldGuideLst xmlns:p15="http://schemas.microsoft.com/office/powerpoint/2012/main">
        <p15:guide id="1" pos="215"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5" name="Fußzeilenplatzhalter 4">
            <a:extLst>
              <a:ext uri="{FF2B5EF4-FFF2-40B4-BE49-F238E27FC236}">
                <a16:creationId xmlns:a16="http://schemas.microsoft.com/office/drawing/2014/main" id="{39B86ED0-376A-4AEA-82F4-B139877F5D65}"/>
              </a:ext>
            </a:extLst>
          </p:cNvPr>
          <p:cNvSpPr>
            <a:spLocks noGrp="1"/>
          </p:cNvSpPr>
          <p:nvPr>
            <p:ph type="ftr" sz="quarter" idx="11"/>
          </p:nvPr>
        </p:nvSpPr>
        <p:spPr>
          <a:xfrm>
            <a:off x="5429250" y="6400980"/>
            <a:ext cx="3086100" cy="360000"/>
          </a:xfrm>
        </p:spPr>
        <p:txBody>
          <a:bodyPr/>
          <a:lstStyle/>
          <a:p>
            <a:r>
              <a:rPr lang="de-CH"/>
              <a:t>Lehrgang Biodiversitätsberatung</a:t>
            </a:r>
          </a:p>
        </p:txBody>
      </p:sp>
      <p:sp>
        <p:nvSpPr>
          <p:cNvPr id="8" name="Textplatzhalter 2">
            <a:extLst>
              <a:ext uri="{FF2B5EF4-FFF2-40B4-BE49-F238E27FC236}">
                <a16:creationId xmlns:a16="http://schemas.microsoft.com/office/drawing/2014/main" id="{9445F8F2-C532-4C73-ABC8-308090C5716C}"/>
              </a:ext>
            </a:extLst>
          </p:cNvPr>
          <p:cNvSpPr>
            <a:spLocks noGrp="1"/>
          </p:cNvSpPr>
          <p:nvPr>
            <p:ph idx="1"/>
          </p:nvPr>
        </p:nvSpPr>
        <p:spPr>
          <a:xfrm>
            <a:off x="628650" y="1403053"/>
            <a:ext cx="7886700" cy="4680000"/>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pic>
        <p:nvPicPr>
          <p:cNvPr id="2" name="Grafik 1">
            <a:extLst>
              <a:ext uri="{FF2B5EF4-FFF2-40B4-BE49-F238E27FC236}">
                <a16:creationId xmlns:a16="http://schemas.microsoft.com/office/drawing/2014/main" id="{92FA2A9F-58EF-650B-C097-763F1DB08C5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8650" y="6271148"/>
            <a:ext cx="3816000" cy="450326"/>
          </a:xfrm>
          <a:prstGeom prst="rect">
            <a:avLst/>
          </a:prstGeom>
        </p:spPr>
      </p:pic>
      <p:sp>
        <p:nvSpPr>
          <p:cNvPr id="3" name="Titel 2">
            <a:extLst>
              <a:ext uri="{FF2B5EF4-FFF2-40B4-BE49-F238E27FC236}">
                <a16:creationId xmlns:a16="http://schemas.microsoft.com/office/drawing/2014/main" id="{940BEA56-F7D7-6744-8B3D-1C2BB2764DFA}"/>
              </a:ext>
            </a:extLst>
          </p:cNvPr>
          <p:cNvSpPr>
            <a:spLocks noGrp="1"/>
          </p:cNvSpPr>
          <p:nvPr>
            <p:ph type="title"/>
          </p:nvPr>
        </p:nvSpPr>
        <p:spPr>
          <a:xfrm>
            <a:off x="628650" y="365127"/>
            <a:ext cx="7886700" cy="720000"/>
          </a:xfrm>
        </p:spPr>
        <p:txBody>
          <a:bodyPr/>
          <a:lstStyle/>
          <a:p>
            <a:r>
              <a:rPr lang="de-DE" dirty="0"/>
              <a:t>Mastertitelformat bearbeiten</a:t>
            </a:r>
            <a:endParaRPr lang="de-CH" dirty="0"/>
          </a:p>
        </p:txBody>
      </p:sp>
    </p:spTree>
    <p:extLst>
      <p:ext uri="{BB962C8B-B14F-4D97-AF65-F5344CB8AC3E}">
        <p14:creationId xmlns:p14="http://schemas.microsoft.com/office/powerpoint/2010/main" val="14524061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7C5534CF-F738-4602-97CA-A3EA8F177115}"/>
              </a:ext>
            </a:extLst>
          </p:cNvPr>
          <p:cNvSpPr>
            <a:spLocks noGrp="1"/>
          </p:cNvSpPr>
          <p:nvPr>
            <p:ph sz="half" idx="1"/>
          </p:nvPr>
        </p:nvSpPr>
        <p:spPr>
          <a:xfrm>
            <a:off x="628650" y="1399144"/>
            <a:ext cx="3867150" cy="4680000"/>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sp>
        <p:nvSpPr>
          <p:cNvPr id="4" name="Inhaltsplatzhalter 3">
            <a:extLst>
              <a:ext uri="{FF2B5EF4-FFF2-40B4-BE49-F238E27FC236}">
                <a16:creationId xmlns:a16="http://schemas.microsoft.com/office/drawing/2014/main" id="{55586B9E-B0B9-4592-A976-0EE3264A4952}"/>
              </a:ext>
            </a:extLst>
          </p:cNvPr>
          <p:cNvSpPr>
            <a:spLocks noGrp="1"/>
          </p:cNvSpPr>
          <p:nvPr>
            <p:ph sz="half" idx="2"/>
          </p:nvPr>
        </p:nvSpPr>
        <p:spPr>
          <a:xfrm>
            <a:off x="4648200" y="1399144"/>
            <a:ext cx="3867150" cy="4680000"/>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sp>
        <p:nvSpPr>
          <p:cNvPr id="6" name="Fußzeilenplatzhalter 5">
            <a:extLst>
              <a:ext uri="{FF2B5EF4-FFF2-40B4-BE49-F238E27FC236}">
                <a16:creationId xmlns:a16="http://schemas.microsoft.com/office/drawing/2014/main" id="{4419F949-7998-450E-AEB6-1380D629C53B}"/>
              </a:ext>
            </a:extLst>
          </p:cNvPr>
          <p:cNvSpPr>
            <a:spLocks noGrp="1"/>
          </p:cNvSpPr>
          <p:nvPr>
            <p:ph type="ftr" sz="quarter" idx="11"/>
          </p:nvPr>
        </p:nvSpPr>
        <p:spPr>
          <a:xfrm>
            <a:off x="5434341" y="6393162"/>
            <a:ext cx="3086100" cy="360000"/>
          </a:xfrm>
        </p:spPr>
        <p:txBody>
          <a:bodyPr/>
          <a:lstStyle/>
          <a:p>
            <a:r>
              <a:rPr lang="de-CH" dirty="0"/>
              <a:t>Lehrgang Biodiversitätsberatung</a:t>
            </a:r>
          </a:p>
        </p:txBody>
      </p:sp>
      <p:pic>
        <p:nvPicPr>
          <p:cNvPr id="2" name="Grafik 1">
            <a:extLst>
              <a:ext uri="{FF2B5EF4-FFF2-40B4-BE49-F238E27FC236}">
                <a16:creationId xmlns:a16="http://schemas.microsoft.com/office/drawing/2014/main" id="{CFD9A61E-0FEC-49EF-031E-7BE54969E82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8650" y="6271148"/>
            <a:ext cx="3816000" cy="450326"/>
          </a:xfrm>
          <a:prstGeom prst="rect">
            <a:avLst/>
          </a:prstGeom>
        </p:spPr>
      </p:pic>
      <p:sp>
        <p:nvSpPr>
          <p:cNvPr id="5" name="Titel 4">
            <a:extLst>
              <a:ext uri="{FF2B5EF4-FFF2-40B4-BE49-F238E27FC236}">
                <a16:creationId xmlns:a16="http://schemas.microsoft.com/office/drawing/2014/main" id="{CD5873B5-7B2D-BAD1-3110-FC01476C52AE}"/>
              </a:ext>
            </a:extLst>
          </p:cNvPr>
          <p:cNvSpPr>
            <a:spLocks noGrp="1"/>
          </p:cNvSpPr>
          <p:nvPr>
            <p:ph type="title"/>
          </p:nvPr>
        </p:nvSpPr>
        <p:spPr>
          <a:xfrm>
            <a:off x="628650" y="365127"/>
            <a:ext cx="7886700" cy="720000"/>
          </a:xfrm>
        </p:spPr>
        <p:txBody>
          <a:bodyPr>
            <a:normAutofit/>
          </a:bodyPr>
          <a:lstStyle>
            <a:lvl1pPr>
              <a:defRPr sz="2400"/>
            </a:lvl1pPr>
          </a:lstStyle>
          <a:p>
            <a:r>
              <a:rPr lang="de-DE" dirty="0"/>
              <a:t>Mastertitelformat bearbeiten</a:t>
            </a:r>
            <a:endParaRPr lang="de-CH" dirty="0"/>
          </a:p>
        </p:txBody>
      </p:sp>
    </p:spTree>
    <p:extLst>
      <p:ext uri="{BB962C8B-B14F-4D97-AF65-F5344CB8AC3E}">
        <p14:creationId xmlns:p14="http://schemas.microsoft.com/office/powerpoint/2010/main" val="20944291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Vergleich">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154F3ED9-9001-4FC0-893D-81CB3C0FD462}"/>
              </a:ext>
            </a:extLst>
          </p:cNvPr>
          <p:cNvSpPr>
            <a:spLocks noGrp="1"/>
          </p:cNvSpPr>
          <p:nvPr>
            <p:ph type="body" idx="1"/>
          </p:nvPr>
        </p:nvSpPr>
        <p:spPr>
          <a:xfrm>
            <a:off x="628650" y="1268760"/>
            <a:ext cx="3868737" cy="720000"/>
          </a:xfrm>
        </p:spPr>
        <p:txBody>
          <a:bodyPr anchor="b"/>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4" name="Inhaltsplatzhalter 3">
            <a:extLst>
              <a:ext uri="{FF2B5EF4-FFF2-40B4-BE49-F238E27FC236}">
                <a16:creationId xmlns:a16="http://schemas.microsoft.com/office/drawing/2014/main" id="{7D045D8C-C343-4856-838C-D5A4E756FA9E}"/>
              </a:ext>
            </a:extLst>
          </p:cNvPr>
          <p:cNvSpPr>
            <a:spLocks noGrp="1"/>
          </p:cNvSpPr>
          <p:nvPr>
            <p:ph sz="half" idx="2"/>
          </p:nvPr>
        </p:nvSpPr>
        <p:spPr>
          <a:xfrm>
            <a:off x="628650" y="2206761"/>
            <a:ext cx="3868737" cy="3960000"/>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sp>
        <p:nvSpPr>
          <p:cNvPr id="5" name="Textplatzhalter 4">
            <a:extLst>
              <a:ext uri="{FF2B5EF4-FFF2-40B4-BE49-F238E27FC236}">
                <a16:creationId xmlns:a16="http://schemas.microsoft.com/office/drawing/2014/main" id="{6E59AE9D-1027-4470-A376-5FA6F23D3A7D}"/>
              </a:ext>
            </a:extLst>
          </p:cNvPr>
          <p:cNvSpPr>
            <a:spLocks noGrp="1"/>
          </p:cNvSpPr>
          <p:nvPr>
            <p:ph type="body" sz="quarter" idx="3"/>
          </p:nvPr>
        </p:nvSpPr>
        <p:spPr>
          <a:xfrm>
            <a:off x="4624841" y="1268760"/>
            <a:ext cx="3887788" cy="7200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6" name="Inhaltsplatzhalter 5">
            <a:extLst>
              <a:ext uri="{FF2B5EF4-FFF2-40B4-BE49-F238E27FC236}">
                <a16:creationId xmlns:a16="http://schemas.microsoft.com/office/drawing/2014/main" id="{E5F618B3-C884-4B99-A23A-FB5DF1D74D05}"/>
              </a:ext>
            </a:extLst>
          </p:cNvPr>
          <p:cNvSpPr>
            <a:spLocks noGrp="1"/>
          </p:cNvSpPr>
          <p:nvPr>
            <p:ph sz="quarter" idx="4"/>
          </p:nvPr>
        </p:nvSpPr>
        <p:spPr>
          <a:xfrm>
            <a:off x="4624841" y="2206761"/>
            <a:ext cx="3887788" cy="3960000"/>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sp>
        <p:nvSpPr>
          <p:cNvPr id="8" name="Fußzeilenplatzhalter 7">
            <a:extLst>
              <a:ext uri="{FF2B5EF4-FFF2-40B4-BE49-F238E27FC236}">
                <a16:creationId xmlns:a16="http://schemas.microsoft.com/office/drawing/2014/main" id="{FE3C2D70-C4EA-4261-9A75-AB97A9622C06}"/>
              </a:ext>
            </a:extLst>
          </p:cNvPr>
          <p:cNvSpPr>
            <a:spLocks noGrp="1"/>
          </p:cNvSpPr>
          <p:nvPr>
            <p:ph type="ftr" sz="quarter" idx="11"/>
          </p:nvPr>
        </p:nvSpPr>
        <p:spPr>
          <a:xfrm>
            <a:off x="5429250" y="6396666"/>
            <a:ext cx="3086100" cy="365125"/>
          </a:xfrm>
        </p:spPr>
        <p:txBody>
          <a:bodyPr/>
          <a:lstStyle/>
          <a:p>
            <a:r>
              <a:rPr lang="de-CH"/>
              <a:t>Lehrgang Biodiversitätsberatung</a:t>
            </a:r>
          </a:p>
        </p:txBody>
      </p:sp>
      <p:sp>
        <p:nvSpPr>
          <p:cNvPr id="2" name="Titel 1">
            <a:extLst>
              <a:ext uri="{FF2B5EF4-FFF2-40B4-BE49-F238E27FC236}">
                <a16:creationId xmlns:a16="http://schemas.microsoft.com/office/drawing/2014/main" id="{9BA4EA3E-61B6-12E1-75A9-FDFD4EEAF235}"/>
              </a:ext>
            </a:extLst>
          </p:cNvPr>
          <p:cNvSpPr>
            <a:spLocks noGrp="1"/>
          </p:cNvSpPr>
          <p:nvPr>
            <p:ph type="title"/>
          </p:nvPr>
        </p:nvSpPr>
        <p:spPr/>
        <p:txBody>
          <a:bodyPr/>
          <a:lstStyle/>
          <a:p>
            <a:r>
              <a:rPr lang="de-DE"/>
              <a:t>Mastertitelformat bearbeiten</a:t>
            </a:r>
            <a:endParaRPr lang="de-CH"/>
          </a:p>
        </p:txBody>
      </p:sp>
      <p:pic>
        <p:nvPicPr>
          <p:cNvPr id="7" name="Grafik 6">
            <a:extLst>
              <a:ext uri="{FF2B5EF4-FFF2-40B4-BE49-F238E27FC236}">
                <a16:creationId xmlns:a16="http://schemas.microsoft.com/office/drawing/2014/main" id="{3C4A5592-6CEB-3322-64EA-52A317192E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8650" y="6271148"/>
            <a:ext cx="3816000" cy="450326"/>
          </a:xfrm>
          <a:prstGeom prst="rect">
            <a:avLst/>
          </a:prstGeom>
        </p:spPr>
      </p:pic>
    </p:spTree>
    <p:extLst>
      <p:ext uri="{BB962C8B-B14F-4D97-AF65-F5344CB8AC3E}">
        <p14:creationId xmlns:p14="http://schemas.microsoft.com/office/powerpoint/2010/main" val="449577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4" name="Fußzeilenplatzhalter 3">
            <a:extLst>
              <a:ext uri="{FF2B5EF4-FFF2-40B4-BE49-F238E27FC236}">
                <a16:creationId xmlns:a16="http://schemas.microsoft.com/office/drawing/2014/main" id="{1A289651-6F9C-47E3-94C8-CDA55E63C4D7}"/>
              </a:ext>
            </a:extLst>
          </p:cNvPr>
          <p:cNvSpPr>
            <a:spLocks noGrp="1"/>
          </p:cNvSpPr>
          <p:nvPr>
            <p:ph type="ftr" sz="quarter" idx="11"/>
          </p:nvPr>
        </p:nvSpPr>
        <p:spPr>
          <a:xfrm>
            <a:off x="5432160" y="6398581"/>
            <a:ext cx="3086100" cy="365125"/>
          </a:xfrm>
        </p:spPr>
        <p:txBody>
          <a:bodyPr/>
          <a:lstStyle/>
          <a:p>
            <a:r>
              <a:rPr lang="de-CH" dirty="0"/>
              <a:t>Lehrgang Biodiversitätsberatung</a:t>
            </a:r>
          </a:p>
        </p:txBody>
      </p:sp>
      <p:pic>
        <p:nvPicPr>
          <p:cNvPr id="2" name="Grafik 1">
            <a:extLst>
              <a:ext uri="{FF2B5EF4-FFF2-40B4-BE49-F238E27FC236}">
                <a16:creationId xmlns:a16="http://schemas.microsoft.com/office/drawing/2014/main" id="{259F735A-4595-D6BC-3088-BB6B976BFA9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8650" y="6271148"/>
            <a:ext cx="3816000" cy="450326"/>
          </a:xfrm>
          <a:prstGeom prst="rect">
            <a:avLst/>
          </a:prstGeom>
        </p:spPr>
      </p:pic>
      <p:sp>
        <p:nvSpPr>
          <p:cNvPr id="3" name="Titel 2">
            <a:extLst>
              <a:ext uri="{FF2B5EF4-FFF2-40B4-BE49-F238E27FC236}">
                <a16:creationId xmlns:a16="http://schemas.microsoft.com/office/drawing/2014/main" id="{4FCDAF25-3FD9-E883-1F2D-05AD2695E2EC}"/>
              </a:ext>
            </a:extLst>
          </p:cNvPr>
          <p:cNvSpPr>
            <a:spLocks noGrp="1"/>
          </p:cNvSpPr>
          <p:nvPr>
            <p:ph type="title"/>
          </p:nvPr>
        </p:nvSpPr>
        <p:spPr/>
        <p:txBody>
          <a:bodyPr/>
          <a:lstStyle/>
          <a:p>
            <a:r>
              <a:rPr lang="de-DE"/>
              <a:t>Mastertitelformat bearbeiten</a:t>
            </a:r>
            <a:endParaRPr lang="de-CH"/>
          </a:p>
        </p:txBody>
      </p:sp>
    </p:spTree>
    <p:extLst>
      <p:ext uri="{BB962C8B-B14F-4D97-AF65-F5344CB8AC3E}">
        <p14:creationId xmlns:p14="http://schemas.microsoft.com/office/powerpoint/2010/main" val="38377684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079D429A-6DC4-47D6-BEC4-466AC1683F18}"/>
              </a:ext>
            </a:extLst>
          </p:cNvPr>
          <p:cNvSpPr>
            <a:spLocks noGrp="1"/>
          </p:cNvSpPr>
          <p:nvPr>
            <p:ph type="ftr" sz="quarter" idx="11"/>
          </p:nvPr>
        </p:nvSpPr>
        <p:spPr>
          <a:xfrm>
            <a:off x="5429250" y="6398164"/>
            <a:ext cx="3086100" cy="365125"/>
          </a:xfrm>
        </p:spPr>
        <p:txBody>
          <a:bodyPr/>
          <a:lstStyle/>
          <a:p>
            <a:r>
              <a:rPr lang="de-CH"/>
              <a:t>Lehrgang Biodiversitätsberatung</a:t>
            </a:r>
          </a:p>
        </p:txBody>
      </p:sp>
      <p:sp>
        <p:nvSpPr>
          <p:cNvPr id="5" name="Inhaltsplatzhalter 2">
            <a:extLst>
              <a:ext uri="{FF2B5EF4-FFF2-40B4-BE49-F238E27FC236}">
                <a16:creationId xmlns:a16="http://schemas.microsoft.com/office/drawing/2014/main" id="{CFCD5429-E64A-4B8D-B19D-A7CE9B5302DC}"/>
              </a:ext>
            </a:extLst>
          </p:cNvPr>
          <p:cNvSpPr>
            <a:spLocks noGrp="1"/>
          </p:cNvSpPr>
          <p:nvPr>
            <p:ph idx="1"/>
          </p:nvPr>
        </p:nvSpPr>
        <p:spPr>
          <a:xfrm>
            <a:off x="625322" y="1336361"/>
            <a:ext cx="7921625" cy="2340000"/>
          </a:xfrm>
        </p:spPr>
        <p:txBody>
          <a:bodyPr/>
          <a:lstStyle>
            <a:lvl1pPr>
              <a:defRPr/>
            </a:lvl1pPr>
          </a:lstStyle>
          <a:p>
            <a:pPr lvl="0"/>
            <a:r>
              <a:rPr lang="de-DE" dirty="0"/>
              <a:t>Mastertextformat bearbeiten</a:t>
            </a:r>
          </a:p>
          <a:p>
            <a:pPr lvl="1"/>
            <a:r>
              <a:rPr lang="de-DE" dirty="0"/>
              <a:t>Zweite Ebene</a:t>
            </a:r>
          </a:p>
          <a:p>
            <a:pPr lvl="2"/>
            <a:r>
              <a:rPr lang="de-DE" dirty="0"/>
              <a:t>Dritte Ebene</a:t>
            </a:r>
          </a:p>
        </p:txBody>
      </p:sp>
      <p:sp>
        <p:nvSpPr>
          <p:cNvPr id="6" name="Inhaltsplatzhalter 2">
            <a:extLst>
              <a:ext uri="{FF2B5EF4-FFF2-40B4-BE49-F238E27FC236}">
                <a16:creationId xmlns:a16="http://schemas.microsoft.com/office/drawing/2014/main" id="{0F436B8F-B756-4D14-A2DC-093901E87C1A}"/>
              </a:ext>
            </a:extLst>
          </p:cNvPr>
          <p:cNvSpPr>
            <a:spLocks noGrp="1"/>
          </p:cNvSpPr>
          <p:nvPr>
            <p:ph idx="14" hasCustomPrompt="1"/>
          </p:nvPr>
        </p:nvSpPr>
        <p:spPr>
          <a:xfrm>
            <a:off x="626152" y="3933056"/>
            <a:ext cx="3852000" cy="214935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7" name="Inhaltsplatzhalter 2">
            <a:extLst>
              <a:ext uri="{FF2B5EF4-FFF2-40B4-BE49-F238E27FC236}">
                <a16:creationId xmlns:a16="http://schemas.microsoft.com/office/drawing/2014/main" id="{A0A34AFC-16B6-4D3A-815A-ABC5A267B057}"/>
              </a:ext>
            </a:extLst>
          </p:cNvPr>
          <p:cNvSpPr>
            <a:spLocks noGrp="1"/>
          </p:cNvSpPr>
          <p:nvPr>
            <p:ph idx="15" hasCustomPrompt="1"/>
          </p:nvPr>
        </p:nvSpPr>
        <p:spPr>
          <a:xfrm>
            <a:off x="4694947" y="3927595"/>
            <a:ext cx="3852000" cy="214935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pic>
        <p:nvPicPr>
          <p:cNvPr id="2" name="Grafik 1">
            <a:extLst>
              <a:ext uri="{FF2B5EF4-FFF2-40B4-BE49-F238E27FC236}">
                <a16:creationId xmlns:a16="http://schemas.microsoft.com/office/drawing/2014/main" id="{2C0B067D-F435-70CA-1A05-A3AB1189436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8650" y="6271148"/>
            <a:ext cx="3816000" cy="450326"/>
          </a:xfrm>
          <a:prstGeom prst="rect">
            <a:avLst/>
          </a:prstGeom>
        </p:spPr>
      </p:pic>
      <p:sp>
        <p:nvSpPr>
          <p:cNvPr id="4" name="Titel 3">
            <a:extLst>
              <a:ext uri="{FF2B5EF4-FFF2-40B4-BE49-F238E27FC236}">
                <a16:creationId xmlns:a16="http://schemas.microsoft.com/office/drawing/2014/main" id="{27D6F867-1B5E-FF68-EE75-A27D893BD6A9}"/>
              </a:ext>
            </a:extLst>
          </p:cNvPr>
          <p:cNvSpPr>
            <a:spLocks noGrp="1"/>
          </p:cNvSpPr>
          <p:nvPr>
            <p:ph type="title"/>
          </p:nvPr>
        </p:nvSpPr>
        <p:spPr/>
        <p:txBody>
          <a:bodyPr/>
          <a:lstStyle/>
          <a:p>
            <a:r>
              <a:rPr lang="de-DE"/>
              <a:t>Mastertitelformat bearbeiten</a:t>
            </a:r>
            <a:endParaRPr lang="de-CH"/>
          </a:p>
        </p:txBody>
      </p:sp>
    </p:spTree>
    <p:extLst>
      <p:ext uri="{BB962C8B-B14F-4D97-AF65-F5344CB8AC3E}">
        <p14:creationId xmlns:p14="http://schemas.microsoft.com/office/powerpoint/2010/main" val="23062881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0_Titel und Inhalt">
    <p:spTree>
      <p:nvGrpSpPr>
        <p:cNvPr id="1" name=""/>
        <p:cNvGrpSpPr/>
        <p:nvPr/>
      </p:nvGrpSpPr>
      <p:grpSpPr>
        <a:xfrm>
          <a:off x="0" y="0"/>
          <a:ext cx="0" cy="0"/>
          <a:chOff x="0" y="0"/>
          <a:chExt cx="0" cy="0"/>
        </a:xfrm>
      </p:grpSpPr>
      <p:sp>
        <p:nvSpPr>
          <p:cNvPr id="7" name="Inhaltsplatzhalter 2"/>
          <p:cNvSpPr>
            <a:spLocks noGrp="1"/>
          </p:cNvSpPr>
          <p:nvPr>
            <p:ph idx="14" hasCustomPrompt="1"/>
          </p:nvPr>
        </p:nvSpPr>
        <p:spPr>
          <a:xfrm>
            <a:off x="625210" y="1637999"/>
            <a:ext cx="2506929" cy="2052000"/>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0" name="Inhaltsplatzhalter 2"/>
          <p:cNvSpPr>
            <a:spLocks noGrp="1"/>
          </p:cNvSpPr>
          <p:nvPr>
            <p:ph idx="15" hasCustomPrompt="1"/>
          </p:nvPr>
        </p:nvSpPr>
        <p:spPr>
          <a:xfrm>
            <a:off x="3311525" y="1637999"/>
            <a:ext cx="2506929" cy="2052000"/>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1" name="Inhaltsplatzhalter 2"/>
          <p:cNvSpPr>
            <a:spLocks noGrp="1"/>
          </p:cNvSpPr>
          <p:nvPr>
            <p:ph idx="16" hasCustomPrompt="1"/>
          </p:nvPr>
        </p:nvSpPr>
        <p:spPr>
          <a:xfrm>
            <a:off x="6025885" y="1637999"/>
            <a:ext cx="2506929" cy="2052000"/>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2" name="Inhaltsplatzhalter 2"/>
          <p:cNvSpPr>
            <a:spLocks noGrp="1"/>
          </p:cNvSpPr>
          <p:nvPr>
            <p:ph idx="17" hasCustomPrompt="1"/>
          </p:nvPr>
        </p:nvSpPr>
        <p:spPr>
          <a:xfrm>
            <a:off x="625210" y="3897088"/>
            <a:ext cx="2506929" cy="205127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3" name="Inhaltsplatzhalter 2"/>
          <p:cNvSpPr>
            <a:spLocks noGrp="1"/>
          </p:cNvSpPr>
          <p:nvPr>
            <p:ph idx="18" hasCustomPrompt="1"/>
          </p:nvPr>
        </p:nvSpPr>
        <p:spPr>
          <a:xfrm>
            <a:off x="3311525" y="3897088"/>
            <a:ext cx="2506929" cy="205127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4" name="Inhaltsplatzhalter 2"/>
          <p:cNvSpPr>
            <a:spLocks noGrp="1"/>
          </p:cNvSpPr>
          <p:nvPr>
            <p:ph idx="19" hasCustomPrompt="1"/>
          </p:nvPr>
        </p:nvSpPr>
        <p:spPr>
          <a:xfrm>
            <a:off x="6025885" y="3897088"/>
            <a:ext cx="2506929" cy="205127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3" name="Fußzeilenplatzhalter 2">
            <a:extLst>
              <a:ext uri="{FF2B5EF4-FFF2-40B4-BE49-F238E27FC236}">
                <a16:creationId xmlns:a16="http://schemas.microsoft.com/office/drawing/2014/main" id="{AEB4027F-5C62-4372-9BA7-8FFB8CB39070}"/>
              </a:ext>
            </a:extLst>
          </p:cNvPr>
          <p:cNvSpPr>
            <a:spLocks noGrp="1"/>
          </p:cNvSpPr>
          <p:nvPr>
            <p:ph type="ftr" sz="quarter" idx="20"/>
          </p:nvPr>
        </p:nvSpPr>
        <p:spPr>
          <a:xfrm>
            <a:off x="5430465" y="6388042"/>
            <a:ext cx="3086100" cy="365125"/>
          </a:xfrm>
        </p:spPr>
        <p:txBody>
          <a:bodyPr/>
          <a:lstStyle/>
          <a:p>
            <a:r>
              <a:rPr lang="de-CH"/>
              <a:t>Lehrgang Biodiversitätsberatung</a:t>
            </a:r>
            <a:endParaRPr lang="de-CH" dirty="0"/>
          </a:p>
        </p:txBody>
      </p:sp>
      <p:pic>
        <p:nvPicPr>
          <p:cNvPr id="2" name="Grafik 1">
            <a:extLst>
              <a:ext uri="{FF2B5EF4-FFF2-40B4-BE49-F238E27FC236}">
                <a16:creationId xmlns:a16="http://schemas.microsoft.com/office/drawing/2014/main" id="{378E7E22-6273-9CF8-619D-FBC85AF559E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8650" y="6271148"/>
            <a:ext cx="3816000" cy="450326"/>
          </a:xfrm>
          <a:prstGeom prst="rect">
            <a:avLst/>
          </a:prstGeom>
        </p:spPr>
      </p:pic>
      <p:sp>
        <p:nvSpPr>
          <p:cNvPr id="4" name="Titel 3">
            <a:extLst>
              <a:ext uri="{FF2B5EF4-FFF2-40B4-BE49-F238E27FC236}">
                <a16:creationId xmlns:a16="http://schemas.microsoft.com/office/drawing/2014/main" id="{31C54AE3-826F-BA09-B0D2-D67DA7DC07AE}"/>
              </a:ext>
            </a:extLst>
          </p:cNvPr>
          <p:cNvSpPr>
            <a:spLocks noGrp="1"/>
          </p:cNvSpPr>
          <p:nvPr>
            <p:ph type="title"/>
          </p:nvPr>
        </p:nvSpPr>
        <p:spPr/>
        <p:txBody>
          <a:bodyPr/>
          <a:lstStyle/>
          <a:p>
            <a:r>
              <a:rPr lang="de-DE"/>
              <a:t>Mastertitelformat bearbeiten</a:t>
            </a:r>
            <a:endParaRPr lang="de-CH"/>
          </a:p>
        </p:txBody>
      </p:sp>
    </p:spTree>
    <p:extLst>
      <p:ext uri="{BB962C8B-B14F-4D97-AF65-F5344CB8AC3E}">
        <p14:creationId xmlns:p14="http://schemas.microsoft.com/office/powerpoint/2010/main" val="7858482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_Titel und Inhalt">
    <p:spTree>
      <p:nvGrpSpPr>
        <p:cNvPr id="1" name=""/>
        <p:cNvGrpSpPr/>
        <p:nvPr/>
      </p:nvGrpSpPr>
      <p:grpSpPr>
        <a:xfrm>
          <a:off x="0" y="0"/>
          <a:ext cx="0" cy="0"/>
          <a:chOff x="0" y="0"/>
          <a:chExt cx="0" cy="0"/>
        </a:xfrm>
      </p:grpSpPr>
      <p:sp>
        <p:nvSpPr>
          <p:cNvPr id="7" name="Inhaltsplatzhalter 2"/>
          <p:cNvSpPr>
            <a:spLocks noGrp="1"/>
          </p:cNvSpPr>
          <p:nvPr>
            <p:ph idx="14" hasCustomPrompt="1"/>
          </p:nvPr>
        </p:nvSpPr>
        <p:spPr>
          <a:xfrm>
            <a:off x="628650" y="1415649"/>
            <a:ext cx="3852000" cy="4500000"/>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1" name="Inhaltsplatzhalter 2"/>
          <p:cNvSpPr>
            <a:spLocks noGrp="1"/>
          </p:cNvSpPr>
          <p:nvPr>
            <p:ph idx="16" hasCustomPrompt="1"/>
          </p:nvPr>
        </p:nvSpPr>
        <p:spPr>
          <a:xfrm>
            <a:off x="4680000" y="1439592"/>
            <a:ext cx="3852000" cy="2160000"/>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4" name="Inhaltsplatzhalter 2"/>
          <p:cNvSpPr>
            <a:spLocks noGrp="1"/>
          </p:cNvSpPr>
          <p:nvPr>
            <p:ph idx="19" hasCustomPrompt="1"/>
          </p:nvPr>
        </p:nvSpPr>
        <p:spPr>
          <a:xfrm>
            <a:off x="4680000" y="3755649"/>
            <a:ext cx="3852000" cy="2160000"/>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3" name="Fußzeilenplatzhalter 2">
            <a:extLst>
              <a:ext uri="{FF2B5EF4-FFF2-40B4-BE49-F238E27FC236}">
                <a16:creationId xmlns:a16="http://schemas.microsoft.com/office/drawing/2014/main" id="{A719ED45-A6CA-4D5E-9435-BE39A5D0C9C8}"/>
              </a:ext>
            </a:extLst>
          </p:cNvPr>
          <p:cNvSpPr>
            <a:spLocks noGrp="1"/>
          </p:cNvSpPr>
          <p:nvPr>
            <p:ph type="ftr" sz="quarter" idx="20"/>
          </p:nvPr>
        </p:nvSpPr>
        <p:spPr>
          <a:xfrm>
            <a:off x="5445900" y="6380009"/>
            <a:ext cx="3086100" cy="365125"/>
          </a:xfrm>
        </p:spPr>
        <p:txBody>
          <a:bodyPr/>
          <a:lstStyle/>
          <a:p>
            <a:r>
              <a:rPr lang="de-CH"/>
              <a:t>Lehrgang Biodiversitätsberatung</a:t>
            </a:r>
            <a:endParaRPr lang="de-CH" dirty="0"/>
          </a:p>
        </p:txBody>
      </p:sp>
      <p:pic>
        <p:nvPicPr>
          <p:cNvPr id="2" name="Grafik 1">
            <a:extLst>
              <a:ext uri="{FF2B5EF4-FFF2-40B4-BE49-F238E27FC236}">
                <a16:creationId xmlns:a16="http://schemas.microsoft.com/office/drawing/2014/main" id="{210C857F-5B60-9B55-EDF7-BCF336D087D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8650" y="6271148"/>
            <a:ext cx="3816000" cy="450326"/>
          </a:xfrm>
          <a:prstGeom prst="rect">
            <a:avLst/>
          </a:prstGeom>
        </p:spPr>
      </p:pic>
      <p:sp>
        <p:nvSpPr>
          <p:cNvPr id="4" name="Titel 3">
            <a:extLst>
              <a:ext uri="{FF2B5EF4-FFF2-40B4-BE49-F238E27FC236}">
                <a16:creationId xmlns:a16="http://schemas.microsoft.com/office/drawing/2014/main" id="{A38429D4-37B9-EB56-5A07-FDBA2C82BA5A}"/>
              </a:ext>
            </a:extLst>
          </p:cNvPr>
          <p:cNvSpPr>
            <a:spLocks noGrp="1"/>
          </p:cNvSpPr>
          <p:nvPr>
            <p:ph type="title"/>
          </p:nvPr>
        </p:nvSpPr>
        <p:spPr/>
        <p:txBody>
          <a:bodyPr/>
          <a:lstStyle/>
          <a:p>
            <a:r>
              <a:rPr lang="de-DE"/>
              <a:t>Mastertitelformat bearbeiten</a:t>
            </a:r>
            <a:endParaRPr lang="de-CH"/>
          </a:p>
        </p:txBody>
      </p:sp>
    </p:spTree>
    <p:extLst>
      <p:ext uri="{BB962C8B-B14F-4D97-AF65-F5344CB8AC3E}">
        <p14:creationId xmlns:p14="http://schemas.microsoft.com/office/powerpoint/2010/main" val="22367630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4EE031E4-FFCB-488B-92D6-8AD7A41A96C2}"/>
              </a:ext>
            </a:extLst>
          </p:cNvPr>
          <p:cNvSpPr>
            <a:spLocks noGrp="1"/>
          </p:cNvSpPr>
          <p:nvPr>
            <p:ph type="body" idx="1"/>
          </p:nvPr>
        </p:nvSpPr>
        <p:spPr>
          <a:xfrm>
            <a:off x="628650" y="1412776"/>
            <a:ext cx="7886700" cy="4680000"/>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sp>
        <p:nvSpPr>
          <p:cNvPr id="5" name="Fußzeilenplatzhalter 4">
            <a:extLst>
              <a:ext uri="{FF2B5EF4-FFF2-40B4-BE49-F238E27FC236}">
                <a16:creationId xmlns:a16="http://schemas.microsoft.com/office/drawing/2014/main" id="{C71E80A5-7207-4BD0-968B-95B46A3991AB}"/>
              </a:ext>
            </a:extLst>
          </p:cNvPr>
          <p:cNvSpPr>
            <a:spLocks noGrp="1"/>
          </p:cNvSpPr>
          <p:nvPr>
            <p:ph type="ftr" sz="quarter" idx="3"/>
          </p:nvPr>
        </p:nvSpPr>
        <p:spPr>
          <a:xfrm>
            <a:off x="5429250" y="6411645"/>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de-CH" dirty="0"/>
              <a:t>Lehrgang Biodiversitätsberatung</a:t>
            </a:r>
          </a:p>
        </p:txBody>
      </p:sp>
      <p:sp>
        <p:nvSpPr>
          <p:cNvPr id="2" name="Titelplatzhalter 1">
            <a:extLst>
              <a:ext uri="{FF2B5EF4-FFF2-40B4-BE49-F238E27FC236}">
                <a16:creationId xmlns:a16="http://schemas.microsoft.com/office/drawing/2014/main" id="{A1720A3F-C75D-1655-8F89-694E22C0D3EC}"/>
              </a:ext>
            </a:extLst>
          </p:cNvPr>
          <p:cNvSpPr>
            <a:spLocks noGrp="1"/>
          </p:cNvSpPr>
          <p:nvPr>
            <p:ph type="title"/>
          </p:nvPr>
        </p:nvSpPr>
        <p:spPr>
          <a:xfrm>
            <a:off x="628650" y="365127"/>
            <a:ext cx="7886700" cy="720000"/>
          </a:xfrm>
          <a:prstGeom prst="rect">
            <a:avLst/>
          </a:prstGeom>
        </p:spPr>
        <p:txBody>
          <a:bodyPr vert="horz" lIns="91440" tIns="45720" rIns="91440" bIns="45720" rtlCol="0" anchor="ctr">
            <a:normAutofit/>
          </a:bodyPr>
          <a:lstStyle/>
          <a:p>
            <a:r>
              <a:rPr lang="de-DE" dirty="0"/>
              <a:t>Mastertitelformat bearbeiten</a:t>
            </a:r>
            <a:endParaRPr lang="de-CH" dirty="0"/>
          </a:p>
        </p:txBody>
      </p:sp>
    </p:spTree>
    <p:extLst>
      <p:ext uri="{BB962C8B-B14F-4D97-AF65-F5344CB8AC3E}">
        <p14:creationId xmlns:p14="http://schemas.microsoft.com/office/powerpoint/2010/main" val="2359690180"/>
      </p:ext>
    </p:extLst>
  </p:cSld>
  <p:clrMap bg1="lt1" tx1="dk1" bg2="lt2" tx2="dk2" accent1="accent1" accent2="accent2" accent3="accent3" accent4="accent4" accent5="accent5" accent6="accent6" hlink="hlink" folHlink="folHlink"/>
  <p:sldLayoutIdLst>
    <p:sldLayoutId id="2147483683" r:id="rId1"/>
    <p:sldLayoutId id="2147483672" r:id="rId2"/>
    <p:sldLayoutId id="2147483684" r:id="rId3"/>
    <p:sldLayoutId id="2147483686" r:id="rId4"/>
    <p:sldLayoutId id="2147483687" r:id="rId5"/>
    <p:sldLayoutId id="2147483688" r:id="rId6"/>
    <p:sldLayoutId id="2147483689" r:id="rId7"/>
    <p:sldLayoutId id="2147483670" r:id="rId8"/>
    <p:sldLayoutId id="2147483671" r:id="rId9"/>
    <p:sldLayoutId id="2147483692" r:id="rId10"/>
  </p:sldLayoutIdLst>
  <p:hf sldNum="0" hdr="0" dt="0"/>
  <p:txStyles>
    <p:title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p:titleStyle>
    <p:bodyStyle>
      <a:lvl1pPr marL="228600" indent="-228600" algn="l" defTabSz="914400" rtl="0" eaLnBrk="1" latinLnBrk="0" hangingPunct="1">
        <a:lnSpc>
          <a:spcPct val="120000"/>
        </a:lnSpc>
        <a:spcBef>
          <a:spcPts val="1000"/>
        </a:spcBef>
        <a:buClr>
          <a:schemeClr val="accent1">
            <a:lumMod val="75000"/>
          </a:schemeClr>
        </a:buClr>
        <a:buFont typeface="Arial" panose="020B0604020202020204" pitchFamily="34" charset="0"/>
        <a:buChar char="•"/>
        <a:defRPr sz="22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1pPr>
      <a:lvl2pPr marL="685800" indent="-228600" algn="l" defTabSz="914400" rtl="0" eaLnBrk="1" latinLnBrk="0" hangingPunct="1">
        <a:lnSpc>
          <a:spcPct val="120000"/>
        </a:lnSpc>
        <a:spcBef>
          <a:spcPts val="500"/>
        </a:spcBef>
        <a:buClr>
          <a:schemeClr val="accent1">
            <a:lumMod val="75000"/>
          </a:schemeClr>
        </a:buClr>
        <a:buFont typeface="Arial" panose="020B0604020202020204" pitchFamily="34" charset="0"/>
        <a:buChar char="•"/>
        <a:defRPr sz="20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2pPr>
      <a:lvl3pPr marL="1143000" indent="-228600" algn="l" defTabSz="914400" rtl="0" eaLnBrk="1" latinLnBrk="0" hangingPunct="1">
        <a:lnSpc>
          <a:spcPct val="120000"/>
        </a:lnSpc>
        <a:spcBef>
          <a:spcPts val="500"/>
        </a:spcBef>
        <a:buClr>
          <a:schemeClr val="accent1">
            <a:lumMod val="75000"/>
          </a:schemeClr>
        </a:buClr>
        <a:buFont typeface="Arial" panose="020B0604020202020204" pitchFamily="34" charset="0"/>
        <a:buChar char="•"/>
        <a:defRPr sz="18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3pPr>
      <a:lvl4pPr marL="1600200" indent="-228600" algn="l" defTabSz="914400" rtl="0" eaLnBrk="1" latinLnBrk="0" hangingPunct="1">
        <a:lnSpc>
          <a:spcPct val="120000"/>
        </a:lnSpc>
        <a:spcBef>
          <a:spcPts val="500"/>
        </a:spcBef>
        <a:buClr>
          <a:schemeClr val="accent1">
            <a:lumMod val="75000"/>
          </a:schemeClr>
        </a:buClr>
        <a:buFont typeface="Arial" panose="020B0604020202020204" pitchFamily="34" charset="0"/>
        <a:buChar char="•"/>
        <a:defRPr sz="16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4pPr>
      <a:lvl5pPr marL="2057400" indent="-228600" algn="l" defTabSz="914400" rtl="0" eaLnBrk="1" latinLnBrk="0" hangingPunct="1">
        <a:lnSpc>
          <a:spcPct val="120000"/>
        </a:lnSpc>
        <a:spcBef>
          <a:spcPts val="500"/>
        </a:spcBef>
        <a:buClr>
          <a:schemeClr val="accent1">
            <a:lumMod val="75000"/>
          </a:schemeClr>
        </a:buClr>
        <a:buFont typeface="Arial" panose="020B0604020202020204" pitchFamily="34" charset="0"/>
        <a:buChar char="•"/>
        <a:defRPr sz="16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svg"/><Relationship Id="rId1" Type="http://schemas.openxmlformats.org/officeDocument/2006/relationships/slideLayout" Target="../slideLayouts/slideLayout3.xml"/><Relationship Id="rId4" Type="http://schemas.openxmlformats.org/officeDocument/2006/relationships/image" Target="../media/image13.svg"/></Relationships>
</file>

<file path=ppt/slides/_rels/slide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1.svg"/><Relationship Id="rId1" Type="http://schemas.openxmlformats.org/officeDocument/2006/relationships/slideLayout" Target="../slideLayouts/slideLayout3.xml"/><Relationship Id="rId4" Type="http://schemas.openxmlformats.org/officeDocument/2006/relationships/image" Target="../media/image12.sv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hyperlink" Target="https://www.un.org/sustainabledevelopment/blog/2022/12/press-release-nations-adopt-four-goals-23-targets-for-2030-in-landmark-un-biodiversity-agreement/" TargetMode="External"/><Relationship Id="rId2" Type="http://schemas.openxmlformats.org/officeDocument/2006/relationships/hyperlink" Target="https://www.cbd.int/" TargetMode="External"/><Relationship Id="rId1" Type="http://schemas.openxmlformats.org/officeDocument/2006/relationships/slideLayout" Target="../slideLayouts/slideLayout3.xml"/><Relationship Id="rId5" Type="http://schemas.openxmlformats.org/officeDocument/2006/relationships/hyperlink" Target="https://www.bafu.admin.ch/bafu/de/home/themen/biodiversitaet/publikationen-studien/publikationen/umweltziele-landwirtschaft-statusbericht-2016.html" TargetMode="External"/><Relationship Id="rId4" Type="http://schemas.openxmlformats.org/officeDocument/2006/relationships/hyperlink" Target="https://www.bafu.admin.ch/bafu/de/home/themen/biodiversitaet/fachinformationen/biodiversitaetspolitik/strategie-biodiversitaet-schweiz-und-aktionsplan.html"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8" Type="http://schemas.openxmlformats.org/officeDocument/2006/relationships/hyperlink" Target="http://www.agrinatur.ch/" TargetMode="External"/><Relationship Id="rId3" Type="http://schemas.openxmlformats.org/officeDocument/2006/relationships/hyperlink" Target="http://www.agrofutura.ch/" TargetMode="External"/><Relationship Id="rId7" Type="http://schemas.openxmlformats.org/officeDocument/2006/relationships/hyperlink" Target="http://www.agridea.ch/" TargetMode="External"/><Relationship Id="rId2" Type="http://schemas.openxmlformats.org/officeDocument/2006/relationships/hyperlink" Target="mailto:info@agrofutura.ch" TargetMode="External"/><Relationship Id="rId1" Type="http://schemas.openxmlformats.org/officeDocument/2006/relationships/slideLayout" Target="../slideLayouts/slideLayout3.xml"/><Relationship Id="rId6" Type="http://schemas.openxmlformats.org/officeDocument/2006/relationships/hyperlink" Target="mailto:info@agridea.ch" TargetMode="External"/><Relationship Id="rId5" Type="http://schemas.openxmlformats.org/officeDocument/2006/relationships/hyperlink" Target="http://www.fibl.org/" TargetMode="External"/><Relationship Id="rId4" Type="http://schemas.openxmlformats.org/officeDocument/2006/relationships/hyperlink" Target="mailto:info.suisse@fibl.org"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D86126-2FA0-4F13-857B-0852FD4811FE}"/>
              </a:ext>
            </a:extLst>
          </p:cNvPr>
          <p:cNvSpPr>
            <a:spLocks noGrp="1"/>
          </p:cNvSpPr>
          <p:nvPr>
            <p:ph type="ctrTitle"/>
          </p:nvPr>
        </p:nvSpPr>
        <p:spPr/>
        <p:txBody>
          <a:bodyPr>
            <a:normAutofit fontScale="90000"/>
          </a:bodyPr>
          <a:lstStyle/>
          <a:p>
            <a:r>
              <a:rPr lang="de-CH" dirty="0"/>
              <a:t>Biodiversität in der Landwirtschaft: Politische Ziele</a:t>
            </a:r>
          </a:p>
        </p:txBody>
      </p:sp>
      <p:sp>
        <p:nvSpPr>
          <p:cNvPr id="3" name="Untertitel 2">
            <a:extLst>
              <a:ext uri="{FF2B5EF4-FFF2-40B4-BE49-F238E27FC236}">
                <a16:creationId xmlns:a16="http://schemas.microsoft.com/office/drawing/2014/main" id="{7F6B1E64-B0A8-4466-9781-1A50D6C4C1CE}"/>
              </a:ext>
            </a:extLst>
          </p:cNvPr>
          <p:cNvSpPr>
            <a:spLocks noGrp="1"/>
          </p:cNvSpPr>
          <p:nvPr>
            <p:ph type="subTitle" idx="1"/>
          </p:nvPr>
        </p:nvSpPr>
        <p:spPr>
          <a:xfrm>
            <a:off x="1143000" y="4221088"/>
            <a:ext cx="6858000" cy="1656184"/>
          </a:xfrm>
        </p:spPr>
        <p:txBody>
          <a:bodyPr>
            <a:normAutofit/>
          </a:bodyPr>
          <a:lstStyle/>
          <a:p>
            <a:r>
              <a:rPr lang="de-CH" dirty="0"/>
              <a:t>Was sollte gemäss internationalen Abkommen, Strategie Biodiversität Schweiz und Umweltzielen Landwirtschaft getan werden?</a:t>
            </a:r>
          </a:p>
        </p:txBody>
      </p:sp>
    </p:spTree>
    <p:extLst>
      <p:ext uri="{BB962C8B-B14F-4D97-AF65-F5344CB8AC3E}">
        <p14:creationId xmlns:p14="http://schemas.microsoft.com/office/powerpoint/2010/main" val="23234219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lstStyle/>
          <a:p>
            <a:r>
              <a:rPr lang="de-CH" dirty="0"/>
              <a:t>Biodiversität in der Landwirtschaft: Politische Ziele</a:t>
            </a:r>
          </a:p>
        </p:txBody>
      </p:sp>
      <p:pic>
        <p:nvPicPr>
          <p:cNvPr id="6" name="Grafik 5">
            <a:extLst>
              <a:ext uri="{FF2B5EF4-FFF2-40B4-BE49-F238E27FC236}">
                <a16:creationId xmlns:a16="http://schemas.microsoft.com/office/drawing/2014/main" id="{392DFF3F-1574-8F12-2ED1-E50417A62B94}"/>
              </a:ext>
            </a:extLst>
          </p:cNvPr>
          <p:cNvPicPr>
            <a:picLocks noChangeAspect="1"/>
          </p:cNvPicPr>
          <p:nvPr/>
        </p:nvPicPr>
        <p:blipFill>
          <a:blip r:embed="rId2"/>
          <a:stretch>
            <a:fillRect/>
          </a:stretch>
        </p:blipFill>
        <p:spPr>
          <a:xfrm>
            <a:off x="5268785" y="1085127"/>
            <a:ext cx="3246565" cy="5226320"/>
          </a:xfrm>
          <a:prstGeom prst="rect">
            <a:avLst/>
          </a:prstGeom>
        </p:spPr>
      </p:pic>
      <p:sp>
        <p:nvSpPr>
          <p:cNvPr id="7" name="Textfeld 6">
            <a:extLst>
              <a:ext uri="{FF2B5EF4-FFF2-40B4-BE49-F238E27FC236}">
                <a16:creationId xmlns:a16="http://schemas.microsoft.com/office/drawing/2014/main" id="{1187E779-A06F-115A-EDEF-CFFEEC4097B7}"/>
              </a:ext>
            </a:extLst>
          </p:cNvPr>
          <p:cNvSpPr txBox="1"/>
          <p:nvPr/>
        </p:nvSpPr>
        <p:spPr>
          <a:xfrm>
            <a:off x="5268785" y="6248492"/>
            <a:ext cx="3456384" cy="215444"/>
          </a:xfrm>
          <a:prstGeom prst="rect">
            <a:avLst/>
          </a:prstGeom>
          <a:noFill/>
        </p:spPr>
        <p:txBody>
          <a:bodyPr wrap="square" rtlCol="0">
            <a:spAutoFit/>
          </a:bodyPr>
          <a:lstStyle/>
          <a:p>
            <a:r>
              <a:rPr lang="de-CH" sz="800" dirty="0">
                <a:latin typeface="Arial" panose="020B0604020202020204" pitchFamily="34" charset="0"/>
                <a:cs typeface="Arial" panose="020B0604020202020204" pitchFamily="34" charset="0"/>
              </a:rPr>
              <a:t>Quelle: https://www.bafu.admin.ch</a:t>
            </a:r>
          </a:p>
        </p:txBody>
      </p:sp>
      <p:sp>
        <p:nvSpPr>
          <p:cNvPr id="9" name="Inhaltsplatzhalter 2">
            <a:extLst>
              <a:ext uri="{FF2B5EF4-FFF2-40B4-BE49-F238E27FC236}">
                <a16:creationId xmlns:a16="http://schemas.microsoft.com/office/drawing/2014/main" id="{56251D76-A01A-F55C-B618-34E2CA795DAC}"/>
              </a:ext>
            </a:extLst>
          </p:cNvPr>
          <p:cNvSpPr>
            <a:spLocks noGrp="1"/>
          </p:cNvSpPr>
          <p:nvPr>
            <p:ph idx="1"/>
          </p:nvPr>
        </p:nvSpPr>
        <p:spPr>
          <a:xfrm>
            <a:off x="628650" y="1403053"/>
            <a:ext cx="4303390" cy="4474219"/>
          </a:xfrm>
        </p:spPr>
        <p:txBody>
          <a:bodyPr>
            <a:normAutofit/>
          </a:bodyPr>
          <a:lstStyle/>
          <a:p>
            <a:pPr marL="0" indent="0">
              <a:buNone/>
            </a:pPr>
            <a:r>
              <a:rPr lang="de-CH" dirty="0"/>
              <a:t>Strategie Biodiversität Schweiz (2012)</a:t>
            </a:r>
          </a:p>
          <a:p>
            <a:pPr marL="0" indent="0">
              <a:buNone/>
            </a:pPr>
            <a:r>
              <a:rPr lang="de-CH" dirty="0"/>
              <a:t>Zugehöriger Aktionsplan (2017)</a:t>
            </a:r>
          </a:p>
          <a:p>
            <a:pPr marL="0" indent="0">
              <a:lnSpc>
                <a:spcPct val="107000"/>
              </a:lnSpc>
              <a:spcAft>
                <a:spcPts val="800"/>
              </a:spcAft>
              <a:buNone/>
            </a:pPr>
            <a:endParaRPr lang="de-CH" sz="1800" dirty="0">
              <a:effectLst/>
              <a:ea typeface="Calibri" panose="020F0502020204030204" pitchFamily="34" charset="0"/>
            </a:endParaRPr>
          </a:p>
          <a:p>
            <a:pPr marL="0" indent="0">
              <a:lnSpc>
                <a:spcPct val="107000"/>
              </a:lnSpc>
              <a:spcAft>
                <a:spcPts val="800"/>
              </a:spcAft>
              <a:buNone/>
            </a:pPr>
            <a:r>
              <a:rPr lang="de-CH" sz="1800" dirty="0">
                <a:ea typeface="Calibri" panose="020F0502020204030204" pitchFamily="34" charset="0"/>
              </a:rPr>
              <a:t>Darin ist festgehalten, wie die Schweiz die Biodiversität erhalten will (Strategie) und wie sie diese Strategie umsetzen will (Aktionsplan).</a:t>
            </a:r>
            <a:endParaRPr lang="de-CH" sz="1800" dirty="0">
              <a:effectLst/>
              <a:ea typeface="Calibri" panose="020F0502020204030204" pitchFamily="34" charset="0"/>
            </a:endParaRPr>
          </a:p>
          <a:p>
            <a:pPr marL="0" indent="0">
              <a:buNone/>
            </a:pPr>
            <a:endParaRPr lang="de-CH" dirty="0"/>
          </a:p>
        </p:txBody>
      </p:sp>
    </p:spTree>
    <p:extLst>
      <p:ext uri="{BB962C8B-B14F-4D97-AF65-F5344CB8AC3E}">
        <p14:creationId xmlns:p14="http://schemas.microsoft.com/office/powerpoint/2010/main" val="30458018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628650" y="1403053"/>
            <a:ext cx="4015358" cy="4680000"/>
          </a:xfrm>
        </p:spPr>
        <p:txBody>
          <a:bodyPr>
            <a:normAutofit fontScale="62500" lnSpcReduction="20000"/>
          </a:bodyPr>
          <a:lstStyle/>
          <a:p>
            <a:pPr marL="0" indent="0">
              <a:buNone/>
            </a:pPr>
            <a:r>
              <a:rPr lang="de-CH" dirty="0"/>
              <a:t>Strategie Biodiversität Schweiz: 10 Ziele bis 2020</a:t>
            </a:r>
            <a:endParaRPr lang="de-CH" dirty="0">
              <a:solidFill>
                <a:srgbClr val="FF0000"/>
              </a:solidFill>
            </a:endParaRPr>
          </a:p>
          <a:p>
            <a:pPr>
              <a:lnSpc>
                <a:spcPct val="107000"/>
              </a:lnSpc>
              <a:spcBef>
                <a:spcPts val="600"/>
              </a:spcBef>
              <a:spcAft>
                <a:spcPts val="800"/>
              </a:spcAft>
            </a:pPr>
            <a:r>
              <a:rPr lang="de-CH"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Ziel </a:t>
            </a:r>
            <a:r>
              <a:rPr lang="de-CH" sz="1800" b="1" dirty="0">
                <a:effectLst/>
                <a:latin typeface="Arial" panose="020B0604020202020204" pitchFamily="34" charset="0"/>
                <a:ea typeface="Calibri" panose="020F0502020204030204" pitchFamily="34" charset="0"/>
                <a:cs typeface="Times New Roman" panose="02020603050405020304" pitchFamily="18" charset="0"/>
              </a:rPr>
              <a:t>1</a:t>
            </a:r>
            <a:r>
              <a:rPr lang="de-CH" sz="1800" dirty="0">
                <a:effectLst/>
                <a:latin typeface="Arial" panose="020B0604020202020204" pitchFamily="34" charset="0"/>
                <a:ea typeface="Calibri" panose="020F0502020204030204" pitchFamily="34" charset="0"/>
                <a:cs typeface="Times New Roman" panose="02020603050405020304" pitchFamily="18" charset="0"/>
              </a:rPr>
              <a:t> Die </a:t>
            </a:r>
            <a:r>
              <a:rPr lang="de-CH" sz="1800" dirty="0">
                <a:effectLst/>
                <a:highlight>
                  <a:srgbClr val="FFFF00"/>
                </a:highlight>
                <a:latin typeface="Arial" panose="020B0604020202020204" pitchFamily="34" charset="0"/>
                <a:ea typeface="Calibri" panose="020F0502020204030204" pitchFamily="34" charset="0"/>
                <a:cs typeface="Times New Roman" panose="02020603050405020304" pitchFamily="18" charset="0"/>
              </a:rPr>
              <a:t>Nutzung von natürlichen Ressourcen </a:t>
            </a:r>
            <a:r>
              <a:rPr lang="de-CH" sz="1800" dirty="0">
                <a:effectLst/>
                <a:latin typeface="Arial" panose="020B0604020202020204" pitchFamily="34" charset="0"/>
                <a:ea typeface="Calibri" panose="020F0502020204030204" pitchFamily="34" charset="0"/>
                <a:cs typeface="Times New Roman" panose="02020603050405020304" pitchFamily="18" charset="0"/>
              </a:rPr>
              <a:t>und Eingriffe in diese erfolgen bis 2020 </a:t>
            </a:r>
            <a:r>
              <a:rPr lang="de-CH" sz="1800" dirty="0">
                <a:effectLst/>
                <a:highlight>
                  <a:srgbClr val="FFFF00"/>
                </a:highlight>
                <a:latin typeface="Arial" panose="020B0604020202020204" pitchFamily="34" charset="0"/>
                <a:ea typeface="Calibri" panose="020F0502020204030204" pitchFamily="34" charset="0"/>
                <a:cs typeface="Times New Roman" panose="02020603050405020304" pitchFamily="18" charset="0"/>
              </a:rPr>
              <a:t>nachhaltig</a:t>
            </a:r>
            <a:r>
              <a:rPr lang="de-CH" sz="1800" dirty="0">
                <a:effectLst/>
                <a:latin typeface="Arial" panose="020B0604020202020204" pitchFamily="34" charset="0"/>
                <a:ea typeface="Calibri" panose="020F0502020204030204" pitchFamily="34" charset="0"/>
                <a:cs typeface="Times New Roman" panose="02020603050405020304" pitchFamily="18" charset="0"/>
              </a:rPr>
              <a:t>, sodass die Erhaltung der Ökosysteme und ihrer Leistungen sowie der Arten und der genetischen Vielfalt sichergestellt ist.</a:t>
            </a:r>
            <a:endParaRPr lang="de-CH"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600"/>
              </a:spcBef>
              <a:spcAft>
                <a:spcPts val="800"/>
              </a:spcAft>
            </a:pPr>
            <a:r>
              <a:rPr lang="de-CH" sz="1800" b="1" dirty="0">
                <a:effectLst/>
                <a:latin typeface="Arial" panose="020B0604020202020204" pitchFamily="34" charset="0"/>
                <a:ea typeface="Calibri" panose="020F0502020204030204" pitchFamily="34" charset="0"/>
                <a:cs typeface="Times New Roman" panose="02020603050405020304" pitchFamily="18" charset="0"/>
              </a:rPr>
              <a:t>Ziel 2</a:t>
            </a:r>
            <a:r>
              <a:rPr lang="de-CH" sz="1800" dirty="0">
                <a:effectLst/>
                <a:latin typeface="Arial" panose="020B0604020202020204" pitchFamily="34" charset="0"/>
                <a:ea typeface="Calibri" panose="020F0502020204030204" pitchFamily="34" charset="0"/>
                <a:cs typeface="Times New Roman" panose="02020603050405020304" pitchFamily="18" charset="0"/>
              </a:rPr>
              <a:t> Zur Sicherung des Raumes für die langfristige Erhaltung der Biodiversität wird bis 2020 eine </a:t>
            </a:r>
            <a:r>
              <a:rPr lang="de-CH" sz="1800" dirty="0">
                <a:effectLst/>
                <a:highlight>
                  <a:srgbClr val="FFFF00"/>
                </a:highlight>
                <a:latin typeface="Arial" panose="020B0604020202020204" pitchFamily="34" charset="0"/>
                <a:ea typeface="Calibri" panose="020F0502020204030204" pitchFamily="34" charset="0"/>
                <a:cs typeface="Times New Roman" panose="02020603050405020304" pitchFamily="18" charset="0"/>
              </a:rPr>
              <a:t>ökologische Infrastruktur </a:t>
            </a:r>
            <a:r>
              <a:rPr lang="de-CH" sz="1800" dirty="0">
                <a:effectLst/>
                <a:latin typeface="Arial" panose="020B0604020202020204" pitchFamily="34" charset="0"/>
                <a:ea typeface="Calibri" panose="020F0502020204030204" pitchFamily="34" charset="0"/>
                <a:cs typeface="Times New Roman" panose="02020603050405020304" pitchFamily="18" charset="0"/>
              </a:rPr>
              <a:t>von Schutzgebieten und Vernetzungsgebieten aufgebaut. Der Zustand der gefährdeten Lebensräume wird verbessert.</a:t>
            </a:r>
            <a:endParaRPr lang="de-CH"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600"/>
              </a:spcBef>
              <a:spcAft>
                <a:spcPts val="800"/>
              </a:spcAft>
            </a:pPr>
            <a:r>
              <a:rPr lang="de-CH" sz="1800" b="1" dirty="0">
                <a:effectLst/>
                <a:latin typeface="Arial" panose="020B0604020202020204" pitchFamily="34" charset="0"/>
                <a:ea typeface="Calibri" panose="020F0502020204030204" pitchFamily="34" charset="0"/>
                <a:cs typeface="Times New Roman" panose="02020603050405020304" pitchFamily="18" charset="0"/>
              </a:rPr>
              <a:t>Ziel 3</a:t>
            </a:r>
            <a:r>
              <a:rPr lang="de-CH" sz="1800" dirty="0">
                <a:effectLst/>
                <a:latin typeface="Arial" panose="020B0604020202020204" pitchFamily="34" charset="0"/>
                <a:ea typeface="Calibri" panose="020F0502020204030204" pitchFamily="34" charset="0"/>
                <a:cs typeface="Times New Roman" panose="02020603050405020304" pitchFamily="18" charset="0"/>
              </a:rPr>
              <a:t> Der Erhaltungszustand der Populationen von National Prioritären Arten wird bis 2020 verbessert und das </a:t>
            </a:r>
            <a:r>
              <a:rPr lang="de-CH" sz="1800" dirty="0">
                <a:effectLst/>
                <a:highlight>
                  <a:srgbClr val="FFFF00"/>
                </a:highlight>
                <a:latin typeface="Arial" panose="020B0604020202020204" pitchFamily="34" charset="0"/>
                <a:ea typeface="Calibri" panose="020F0502020204030204" pitchFamily="34" charset="0"/>
                <a:cs typeface="Times New Roman" panose="02020603050405020304" pitchFamily="18" charset="0"/>
              </a:rPr>
              <a:t>Aussterben so weit wie möglich unterbunden</a:t>
            </a:r>
            <a:r>
              <a:rPr lang="de-CH" sz="1800" dirty="0">
                <a:effectLst/>
                <a:latin typeface="Arial" panose="020B0604020202020204" pitchFamily="34" charset="0"/>
                <a:ea typeface="Calibri" panose="020F0502020204030204" pitchFamily="34" charset="0"/>
                <a:cs typeface="Times New Roman" panose="02020603050405020304" pitchFamily="18" charset="0"/>
              </a:rPr>
              <a:t>. Die Ausbreitung von invasiven gebietsfremden Arten mit Schadenspotenzial ist eingedämmt.</a:t>
            </a:r>
            <a:endParaRPr lang="de-CH"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600"/>
              </a:spcBef>
              <a:spcAft>
                <a:spcPts val="800"/>
              </a:spcAft>
            </a:pPr>
            <a:r>
              <a:rPr lang="de-CH" sz="1800" b="1" dirty="0">
                <a:effectLst/>
                <a:latin typeface="Arial" panose="020B0604020202020204" pitchFamily="34" charset="0"/>
                <a:ea typeface="Calibri" panose="020F0502020204030204" pitchFamily="34" charset="0"/>
                <a:cs typeface="Times New Roman" panose="02020603050405020304" pitchFamily="18" charset="0"/>
              </a:rPr>
              <a:t>Ziel 4</a:t>
            </a:r>
            <a:r>
              <a:rPr lang="de-CH" sz="1800" dirty="0">
                <a:effectLst/>
                <a:latin typeface="Arial" panose="020B0604020202020204" pitchFamily="34" charset="0"/>
                <a:ea typeface="Calibri" panose="020F0502020204030204" pitchFamily="34" charset="0"/>
                <a:cs typeface="Times New Roman" panose="02020603050405020304" pitchFamily="18" charset="0"/>
              </a:rPr>
              <a:t> Die </a:t>
            </a:r>
            <a:r>
              <a:rPr lang="de-CH" sz="1800" dirty="0">
                <a:effectLst/>
                <a:highlight>
                  <a:srgbClr val="FFFF00"/>
                </a:highlight>
                <a:latin typeface="Arial" panose="020B0604020202020204" pitchFamily="34" charset="0"/>
                <a:ea typeface="Calibri" panose="020F0502020204030204" pitchFamily="34" charset="0"/>
                <a:cs typeface="Times New Roman" panose="02020603050405020304" pitchFamily="18" charset="0"/>
              </a:rPr>
              <a:t>genetische Verarmung wird bis 2020 gebremst</a:t>
            </a:r>
            <a:r>
              <a:rPr lang="de-CH" sz="1800" dirty="0">
                <a:effectLst/>
                <a:latin typeface="Arial" panose="020B0604020202020204" pitchFamily="34" charset="0"/>
                <a:ea typeface="Calibri" panose="020F0502020204030204" pitchFamily="34" charset="0"/>
                <a:cs typeface="Times New Roman" panose="02020603050405020304" pitchFamily="18" charset="0"/>
              </a:rPr>
              <a:t>, wenn möglich gestoppt. Die Erhaltung und die nachhaltige Nutzung der genetischen Ressourcen, einschliesslich der </a:t>
            </a:r>
            <a:r>
              <a:rPr lang="de-CH" sz="1800" dirty="0">
                <a:effectLst/>
                <a:highlight>
                  <a:srgbClr val="FFFF00"/>
                </a:highlight>
                <a:latin typeface="Arial" panose="020B0604020202020204" pitchFamily="34" charset="0"/>
                <a:ea typeface="Calibri" panose="020F0502020204030204" pitchFamily="34" charset="0"/>
                <a:cs typeface="Times New Roman" panose="02020603050405020304" pitchFamily="18" charset="0"/>
              </a:rPr>
              <a:t>Nutztiere und Kulturpflanzen</a:t>
            </a:r>
            <a:r>
              <a:rPr lang="de-CH" sz="1800" dirty="0">
                <a:effectLst/>
                <a:latin typeface="Arial" panose="020B0604020202020204" pitchFamily="34" charset="0"/>
                <a:ea typeface="Calibri" panose="020F0502020204030204" pitchFamily="34" charset="0"/>
                <a:cs typeface="Times New Roman" panose="02020603050405020304" pitchFamily="18" charset="0"/>
              </a:rPr>
              <a:t>, werden gesichert.</a:t>
            </a:r>
            <a:endParaRPr lang="de-CH"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600"/>
              </a:spcBef>
              <a:spcAft>
                <a:spcPts val="800"/>
              </a:spcAft>
            </a:pPr>
            <a:r>
              <a:rPr lang="de-CH" sz="1800" b="1" dirty="0">
                <a:effectLst/>
                <a:latin typeface="Arial" panose="020B0604020202020204" pitchFamily="34" charset="0"/>
                <a:ea typeface="Calibri" panose="020F0502020204030204" pitchFamily="34" charset="0"/>
                <a:cs typeface="Times New Roman" panose="02020603050405020304" pitchFamily="18" charset="0"/>
              </a:rPr>
              <a:t>Ziel 5</a:t>
            </a:r>
            <a:r>
              <a:rPr lang="de-CH" sz="1800" dirty="0">
                <a:effectLst/>
                <a:latin typeface="Arial" panose="020B0604020202020204" pitchFamily="34" charset="0"/>
                <a:ea typeface="Calibri" panose="020F0502020204030204" pitchFamily="34" charset="0"/>
                <a:cs typeface="Times New Roman" panose="02020603050405020304" pitchFamily="18" charset="0"/>
              </a:rPr>
              <a:t> </a:t>
            </a:r>
            <a:r>
              <a:rPr lang="de-CH" sz="1800" dirty="0">
                <a:effectLst/>
                <a:highlight>
                  <a:srgbClr val="FFFF00"/>
                </a:highlight>
                <a:latin typeface="Arial" panose="020B0604020202020204" pitchFamily="34" charset="0"/>
                <a:ea typeface="Calibri" panose="020F0502020204030204" pitchFamily="34" charset="0"/>
                <a:cs typeface="Times New Roman" panose="02020603050405020304" pitchFamily="18" charset="0"/>
              </a:rPr>
              <a:t>Negative Auswirkungen von bestehenden finanziellen Anreizen auf die Biodiversität werden bis 2020 aufgezeigt und wenn möglich vermieden</a:t>
            </a:r>
            <a:r>
              <a:rPr lang="de-CH" sz="1800" dirty="0">
                <a:effectLst/>
                <a:latin typeface="Arial" panose="020B0604020202020204" pitchFamily="34" charset="0"/>
                <a:ea typeface="Calibri" panose="020F0502020204030204" pitchFamily="34" charset="0"/>
                <a:cs typeface="Times New Roman" panose="02020603050405020304" pitchFamily="18" charset="0"/>
              </a:rPr>
              <a:t>. Wo sinnvoll werden neue positive Anreize geschaffen.</a:t>
            </a:r>
            <a:endParaRPr lang="de-CH"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lstStyle/>
          <a:p>
            <a:r>
              <a:rPr lang="de-CH" dirty="0"/>
              <a:t>Biodiversität in der Landwirtschaft: Politische Ziele</a:t>
            </a:r>
          </a:p>
        </p:txBody>
      </p:sp>
      <p:pic>
        <p:nvPicPr>
          <p:cNvPr id="6" name="Grafik 5">
            <a:extLst>
              <a:ext uri="{FF2B5EF4-FFF2-40B4-BE49-F238E27FC236}">
                <a16:creationId xmlns:a16="http://schemas.microsoft.com/office/drawing/2014/main" id="{392DFF3F-1574-8F12-2ED1-E50417A62B94}"/>
              </a:ext>
            </a:extLst>
          </p:cNvPr>
          <p:cNvPicPr>
            <a:picLocks noChangeAspect="1"/>
          </p:cNvPicPr>
          <p:nvPr/>
        </p:nvPicPr>
        <p:blipFill>
          <a:blip r:embed="rId2"/>
          <a:stretch>
            <a:fillRect/>
          </a:stretch>
        </p:blipFill>
        <p:spPr>
          <a:xfrm>
            <a:off x="5268785" y="1085127"/>
            <a:ext cx="3246565" cy="5226320"/>
          </a:xfrm>
          <a:prstGeom prst="rect">
            <a:avLst/>
          </a:prstGeom>
        </p:spPr>
      </p:pic>
      <p:sp>
        <p:nvSpPr>
          <p:cNvPr id="7" name="Textfeld 6">
            <a:extLst>
              <a:ext uri="{FF2B5EF4-FFF2-40B4-BE49-F238E27FC236}">
                <a16:creationId xmlns:a16="http://schemas.microsoft.com/office/drawing/2014/main" id="{1187E779-A06F-115A-EDEF-CFFEEC4097B7}"/>
              </a:ext>
            </a:extLst>
          </p:cNvPr>
          <p:cNvSpPr txBox="1"/>
          <p:nvPr/>
        </p:nvSpPr>
        <p:spPr>
          <a:xfrm>
            <a:off x="5268785" y="6248492"/>
            <a:ext cx="3456384" cy="215444"/>
          </a:xfrm>
          <a:prstGeom prst="rect">
            <a:avLst/>
          </a:prstGeom>
          <a:noFill/>
        </p:spPr>
        <p:txBody>
          <a:bodyPr wrap="square" rtlCol="0">
            <a:spAutoFit/>
          </a:bodyPr>
          <a:lstStyle/>
          <a:p>
            <a:r>
              <a:rPr lang="de-CH" sz="800" dirty="0">
                <a:latin typeface="Arial" panose="020B0604020202020204" pitchFamily="34" charset="0"/>
                <a:cs typeface="Arial" panose="020B0604020202020204" pitchFamily="34" charset="0"/>
              </a:rPr>
              <a:t>Quelle: https://www.bafu.admin.ch</a:t>
            </a:r>
          </a:p>
        </p:txBody>
      </p:sp>
    </p:spTree>
    <p:extLst>
      <p:ext uri="{BB962C8B-B14F-4D97-AF65-F5344CB8AC3E}">
        <p14:creationId xmlns:p14="http://schemas.microsoft.com/office/powerpoint/2010/main" val="35540825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628650" y="1403053"/>
            <a:ext cx="4015358" cy="4680000"/>
          </a:xfrm>
        </p:spPr>
        <p:txBody>
          <a:bodyPr>
            <a:normAutofit fontScale="62500" lnSpcReduction="20000"/>
          </a:bodyPr>
          <a:lstStyle/>
          <a:p>
            <a:pPr marL="0" indent="0">
              <a:buNone/>
            </a:pPr>
            <a:r>
              <a:rPr lang="de-CH" dirty="0"/>
              <a:t>Strategie Biodiversität Schweiz: 10 Ziele bis 2020</a:t>
            </a:r>
          </a:p>
          <a:p>
            <a:pPr>
              <a:lnSpc>
                <a:spcPct val="107000"/>
              </a:lnSpc>
              <a:spcBef>
                <a:spcPts val="600"/>
              </a:spcBef>
              <a:spcAft>
                <a:spcPts val="800"/>
              </a:spcAft>
            </a:pPr>
            <a:r>
              <a:rPr lang="de-CH"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Ziel 6</a:t>
            </a:r>
            <a:r>
              <a:rPr lang="de-CH"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Ökosystemleistungen werden bis 2020 quantitativ erfasst. Dies erlaubt es, sie in der Wohlfahrtsmessung als ergänzende Indikatoren zum Bruttoinlandprodukt und bei Regulierungsfolgenabschätzungen zu berücksichtigen.</a:t>
            </a:r>
            <a:endParaRPr lang="de-CH"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600"/>
              </a:spcBef>
              <a:spcAft>
                <a:spcPts val="800"/>
              </a:spcAft>
            </a:pPr>
            <a:r>
              <a:rPr lang="de-CH"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Ziel 7</a:t>
            </a:r>
            <a:r>
              <a:rPr lang="de-CH"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Wissen über Biodiversität ist in der Gesellschaft bis 2020 ausreichend vorhanden und schafft die Basis dafür, dass Biodiversität von allen als eine zentrale Lebensgrundlage verstanden und bei relevanten Entscheidungen berücksichtigt werden kann.</a:t>
            </a:r>
            <a:endParaRPr lang="de-CH"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600"/>
              </a:spcBef>
              <a:spcAft>
                <a:spcPts val="800"/>
              </a:spcAft>
            </a:pPr>
            <a:r>
              <a:rPr lang="de-CH"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Ziel 8</a:t>
            </a:r>
            <a:r>
              <a:rPr lang="de-CH"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Die Biodiversität im Siedlungsraum wird bis 2020 so gefördert, dass der Siedlungsraum zur Vernetzung von Lebensräumen beiträgt, siedlungsspezifische Arten erhalten bleiben und der Bevölkerung das Naturerlebnis in der Wohnumgebung und im Naherholungsgebiet ermöglicht wird.</a:t>
            </a:r>
            <a:endParaRPr lang="de-CH"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600"/>
              </a:spcBef>
              <a:spcAft>
                <a:spcPts val="800"/>
              </a:spcAft>
            </a:pPr>
            <a:r>
              <a:rPr lang="de-CH"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Ziel 9</a:t>
            </a:r>
            <a:r>
              <a:rPr lang="de-CH"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Das Engagement der Schweiz auf internationaler Ebene für die Erhaltung der globalen Biodiversität ist bis 2020 verstärkt.</a:t>
            </a:r>
            <a:endParaRPr lang="de-CH"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600"/>
              </a:spcBef>
              <a:spcAft>
                <a:spcPts val="800"/>
              </a:spcAft>
            </a:pPr>
            <a:r>
              <a:rPr lang="de-CH"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Ziel 10</a:t>
            </a:r>
            <a:r>
              <a:rPr lang="de-CH"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Die Überwachung der Veränderungen von Ökosystemen, Arten und der genetischen Vielfalt ist bis 2020 sichergestellt.</a:t>
            </a:r>
            <a:endParaRPr lang="de-CH"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lstStyle/>
          <a:p>
            <a:r>
              <a:rPr lang="de-CH" dirty="0"/>
              <a:t>Biodiversität in der Landwirtschaft: Politische Ziele</a:t>
            </a:r>
          </a:p>
        </p:txBody>
      </p:sp>
      <p:pic>
        <p:nvPicPr>
          <p:cNvPr id="6" name="Grafik 5">
            <a:extLst>
              <a:ext uri="{FF2B5EF4-FFF2-40B4-BE49-F238E27FC236}">
                <a16:creationId xmlns:a16="http://schemas.microsoft.com/office/drawing/2014/main" id="{392DFF3F-1574-8F12-2ED1-E50417A62B94}"/>
              </a:ext>
            </a:extLst>
          </p:cNvPr>
          <p:cNvPicPr>
            <a:picLocks noChangeAspect="1"/>
          </p:cNvPicPr>
          <p:nvPr/>
        </p:nvPicPr>
        <p:blipFill>
          <a:blip r:embed="rId2"/>
          <a:stretch>
            <a:fillRect/>
          </a:stretch>
        </p:blipFill>
        <p:spPr>
          <a:xfrm>
            <a:off x="5268785" y="1085127"/>
            <a:ext cx="3246565" cy="5226320"/>
          </a:xfrm>
          <a:prstGeom prst="rect">
            <a:avLst/>
          </a:prstGeom>
        </p:spPr>
      </p:pic>
      <p:sp>
        <p:nvSpPr>
          <p:cNvPr id="7" name="Textfeld 6">
            <a:extLst>
              <a:ext uri="{FF2B5EF4-FFF2-40B4-BE49-F238E27FC236}">
                <a16:creationId xmlns:a16="http://schemas.microsoft.com/office/drawing/2014/main" id="{41B012B6-2FD8-3425-FB1A-47CF700CA7FC}"/>
              </a:ext>
            </a:extLst>
          </p:cNvPr>
          <p:cNvSpPr txBox="1"/>
          <p:nvPr/>
        </p:nvSpPr>
        <p:spPr>
          <a:xfrm>
            <a:off x="5268785" y="6248492"/>
            <a:ext cx="3456384" cy="215444"/>
          </a:xfrm>
          <a:prstGeom prst="rect">
            <a:avLst/>
          </a:prstGeom>
          <a:noFill/>
        </p:spPr>
        <p:txBody>
          <a:bodyPr wrap="square" rtlCol="0">
            <a:spAutoFit/>
          </a:bodyPr>
          <a:lstStyle/>
          <a:p>
            <a:r>
              <a:rPr lang="de-CH" sz="800" dirty="0">
                <a:latin typeface="Arial" panose="020B0604020202020204" pitchFamily="34" charset="0"/>
                <a:cs typeface="Arial" panose="020B0604020202020204" pitchFamily="34" charset="0"/>
              </a:rPr>
              <a:t>Quelle: https://www.bafu.admin.ch</a:t>
            </a:r>
          </a:p>
        </p:txBody>
      </p:sp>
    </p:spTree>
    <p:extLst>
      <p:ext uri="{BB962C8B-B14F-4D97-AF65-F5344CB8AC3E}">
        <p14:creationId xmlns:p14="http://schemas.microsoft.com/office/powerpoint/2010/main" val="29914035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628650" y="1340768"/>
            <a:ext cx="7886700" cy="4968552"/>
          </a:xfrm>
          <a:noFill/>
          <a:ln>
            <a:solidFill>
              <a:schemeClr val="tx1"/>
            </a:solidFill>
          </a:ln>
        </p:spPr>
        <p:txBody>
          <a:bodyPr>
            <a:noAutofit/>
          </a:bodyPr>
          <a:lstStyle/>
          <a:p>
            <a:pPr marL="0" indent="0">
              <a:buNone/>
            </a:pPr>
            <a:r>
              <a:rPr lang="de-CH" sz="1700" b="1" dirty="0"/>
              <a:t>Zusammenfassung Ziele Biodiversitätsstrategie </a:t>
            </a:r>
            <a:r>
              <a:rPr lang="de-CH" sz="1700" dirty="0"/>
              <a:t>mit Bezug auf Biodiversität in der Landwirtschaft:</a:t>
            </a:r>
          </a:p>
          <a:p>
            <a:pPr marL="0" indent="0">
              <a:buNone/>
            </a:pPr>
            <a:r>
              <a:rPr lang="de-CH" sz="1700" dirty="0">
                <a:effectLst/>
                <a:ea typeface="Calibri" panose="020F0502020204030204" pitchFamily="34" charset="0"/>
              </a:rPr>
              <a:t>Ziel 1: Natürliche Ressourcen nachhaltig nutzen.</a:t>
            </a:r>
          </a:p>
          <a:p>
            <a:r>
              <a:rPr lang="de-CH" sz="1700" dirty="0">
                <a:effectLst/>
                <a:ea typeface="Calibri" panose="020F0502020204030204" pitchFamily="34" charset="0"/>
              </a:rPr>
              <a:t>Für die Landwirtschaft sind dazu die </a:t>
            </a:r>
            <a:r>
              <a:rPr lang="de-CH" sz="1700" b="1" dirty="0">
                <a:effectLst/>
                <a:highlight>
                  <a:srgbClr val="00FF00"/>
                </a:highlight>
                <a:ea typeface="Calibri" panose="020F0502020204030204" pitchFamily="34" charset="0"/>
              </a:rPr>
              <a:t>Umweltziele Landwirtschaft </a:t>
            </a:r>
            <a:r>
              <a:rPr lang="de-CH" sz="1700" dirty="0">
                <a:effectLst/>
                <a:ea typeface="Calibri" panose="020F0502020204030204" pitchFamily="34" charset="0"/>
              </a:rPr>
              <a:t>massgeblich.</a:t>
            </a:r>
          </a:p>
          <a:p>
            <a:r>
              <a:rPr lang="de-CH" sz="1700" dirty="0">
                <a:effectLst/>
                <a:ea typeface="Calibri" panose="020F0502020204030204" pitchFamily="34" charset="0"/>
              </a:rPr>
              <a:t>Die Reduktion der Ammoniakemissionen ist aufgrund der weitreichenden ökologischen Auswirkungen dringlich zu behandeln</a:t>
            </a:r>
          </a:p>
          <a:p>
            <a:pPr marL="0" indent="0">
              <a:buNone/>
            </a:pPr>
            <a:r>
              <a:rPr lang="de-CH" sz="1700" dirty="0">
                <a:effectLst/>
                <a:ea typeface="Calibri" panose="020F0502020204030204" pitchFamily="34" charset="0"/>
              </a:rPr>
              <a:t>Ziel 2: Ökologische Infrastruktur aufbauen.</a:t>
            </a:r>
          </a:p>
          <a:p>
            <a:pPr marL="0" indent="0">
              <a:buNone/>
            </a:pPr>
            <a:r>
              <a:rPr lang="de-CH" sz="1700" dirty="0">
                <a:effectLst/>
                <a:ea typeface="Calibri" panose="020F0502020204030204" pitchFamily="34" charset="0"/>
              </a:rPr>
              <a:t>Ziel 3: Aussterben von Arten stoppen.</a:t>
            </a:r>
          </a:p>
          <a:p>
            <a:pPr marL="0" indent="0">
              <a:buNone/>
            </a:pPr>
            <a:r>
              <a:rPr lang="de-CH" sz="1700" dirty="0">
                <a:ea typeface="Calibri" panose="020F0502020204030204" pitchFamily="34" charset="0"/>
              </a:rPr>
              <a:t>Ziel 4: Genetische Verarmung bremsen, auch bezüglich Nutztieren und Nutzpflanzen.</a:t>
            </a:r>
          </a:p>
          <a:p>
            <a:pPr marL="0" indent="0">
              <a:buNone/>
            </a:pPr>
            <a:r>
              <a:rPr lang="de-CH" sz="1700" dirty="0">
                <a:effectLst/>
                <a:ea typeface="Calibri" panose="020F0502020204030204" pitchFamily="34" charset="0"/>
              </a:rPr>
              <a:t>Ziel 5: Negative Auswirkungen von bestehenden finanziellen Anreize</a:t>
            </a:r>
            <a:r>
              <a:rPr lang="de-CH" sz="1700" dirty="0">
                <a:ea typeface="Calibri" panose="020F0502020204030204" pitchFamily="34" charset="0"/>
              </a:rPr>
              <a:t>n auf die Biodiversität werden aufgezeigt und wenn möglich vermieden.</a:t>
            </a:r>
            <a:endParaRPr lang="de-CH" sz="1700" dirty="0">
              <a:effectLst/>
              <a:ea typeface="Calibri" panose="020F0502020204030204" pitchFamily="34" charset="0"/>
            </a:endParaRPr>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lstStyle/>
          <a:p>
            <a:r>
              <a:rPr lang="de-CH" dirty="0"/>
              <a:t>Biodiversität in der Landwirtschaft: Politische Ziele</a:t>
            </a:r>
          </a:p>
        </p:txBody>
      </p:sp>
    </p:spTree>
    <p:extLst>
      <p:ext uri="{BB962C8B-B14F-4D97-AF65-F5344CB8AC3E}">
        <p14:creationId xmlns:p14="http://schemas.microsoft.com/office/powerpoint/2010/main" val="30482302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9725F141-2290-851C-01DF-FFDDFC73D274}"/>
              </a:ext>
            </a:extLst>
          </p:cNvPr>
          <p:cNvPicPr>
            <a:picLocks noChangeAspect="1"/>
          </p:cNvPicPr>
          <p:nvPr/>
        </p:nvPicPr>
        <p:blipFill>
          <a:blip r:embed="rId2"/>
          <a:stretch>
            <a:fillRect/>
          </a:stretch>
        </p:blipFill>
        <p:spPr>
          <a:xfrm>
            <a:off x="4716016" y="1085127"/>
            <a:ext cx="3624900" cy="5157192"/>
          </a:xfrm>
          <a:prstGeom prst="rect">
            <a:avLst/>
          </a:prstGeom>
        </p:spPr>
      </p:pic>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628650" y="1403053"/>
            <a:ext cx="3655318" cy="4680000"/>
          </a:xfrm>
        </p:spPr>
        <p:txBody>
          <a:bodyPr>
            <a:normAutofit/>
          </a:bodyPr>
          <a:lstStyle/>
          <a:p>
            <a:pPr marL="0" indent="0">
              <a:buNone/>
            </a:pPr>
            <a:r>
              <a:rPr lang="de-CH" dirty="0"/>
              <a:t>Umweltziele Landwirtschaft</a:t>
            </a:r>
          </a:p>
          <a:p>
            <a:pPr marL="0" indent="0">
              <a:buNone/>
            </a:pPr>
            <a:r>
              <a:rPr lang="de-CH" sz="2000" dirty="0"/>
              <a:t>BAFU und BLW haben im Jahre 2008/2016 auf der Grundlage des geltenden Rechts Umweltziele Landwirtschaft (UZL) für die Umweltbereiche Biodiversität, Landschaft und Gewässerraum, Klima und Luft sowie Wasser und Boden hergeleitet und gemeinsam veröffentlicht.</a:t>
            </a:r>
            <a:endParaRPr lang="de-CH" sz="2400" dirty="0"/>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lstStyle/>
          <a:p>
            <a:r>
              <a:rPr lang="de-CH" dirty="0"/>
              <a:t>Biodiversität in der Landwirtschaft: Politische Ziele</a:t>
            </a:r>
          </a:p>
        </p:txBody>
      </p:sp>
      <p:sp>
        <p:nvSpPr>
          <p:cNvPr id="7" name="Textfeld 6">
            <a:extLst>
              <a:ext uri="{FF2B5EF4-FFF2-40B4-BE49-F238E27FC236}">
                <a16:creationId xmlns:a16="http://schemas.microsoft.com/office/drawing/2014/main" id="{94C6F83C-0B19-55F9-5180-BB6B48536944}"/>
              </a:ext>
            </a:extLst>
          </p:cNvPr>
          <p:cNvSpPr txBox="1"/>
          <p:nvPr/>
        </p:nvSpPr>
        <p:spPr>
          <a:xfrm>
            <a:off x="4716016" y="6237312"/>
            <a:ext cx="3456384" cy="215444"/>
          </a:xfrm>
          <a:prstGeom prst="rect">
            <a:avLst/>
          </a:prstGeom>
          <a:noFill/>
        </p:spPr>
        <p:txBody>
          <a:bodyPr wrap="square" rtlCol="0">
            <a:spAutoFit/>
          </a:bodyPr>
          <a:lstStyle/>
          <a:p>
            <a:r>
              <a:rPr lang="de-CH" sz="800" dirty="0">
                <a:latin typeface="Arial" panose="020B0604020202020204" pitchFamily="34" charset="0"/>
                <a:cs typeface="Arial" panose="020B0604020202020204" pitchFamily="34" charset="0"/>
              </a:rPr>
              <a:t>Quelle: https://www.bafu.admin.ch</a:t>
            </a:r>
          </a:p>
        </p:txBody>
      </p:sp>
    </p:spTree>
    <p:extLst>
      <p:ext uri="{BB962C8B-B14F-4D97-AF65-F5344CB8AC3E}">
        <p14:creationId xmlns:p14="http://schemas.microsoft.com/office/powerpoint/2010/main" val="32520112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628650" y="1340768"/>
            <a:ext cx="7886700" cy="4536504"/>
          </a:xfrm>
          <a:noFill/>
          <a:ln>
            <a:solidFill>
              <a:schemeClr val="tx1"/>
            </a:solidFill>
          </a:ln>
        </p:spPr>
        <p:txBody>
          <a:bodyPr>
            <a:noAutofit/>
          </a:bodyPr>
          <a:lstStyle/>
          <a:p>
            <a:pPr marL="0" indent="0">
              <a:buNone/>
            </a:pPr>
            <a:r>
              <a:rPr lang="de-CH" sz="1700" b="1" dirty="0"/>
              <a:t>Zusammenfassung Umweltziele Landwirtschaft:</a:t>
            </a:r>
            <a:endParaRPr lang="de-CH" sz="1700" dirty="0"/>
          </a:p>
          <a:p>
            <a:pPr marL="0" indent="0">
              <a:buNone/>
            </a:pPr>
            <a:r>
              <a:rPr lang="de-CH" sz="1800" dirty="0"/>
              <a:t>Ziel 1:  </a:t>
            </a:r>
            <a:r>
              <a:rPr lang="de-CH" sz="1800" b="0" u="none" strike="noStrike" baseline="0" dirty="0"/>
              <a:t>Erhalt der Biodiversität. </a:t>
            </a:r>
          </a:p>
          <a:p>
            <a:pPr marL="0" indent="0">
              <a:buNone/>
            </a:pPr>
            <a:r>
              <a:rPr lang="de-CH" sz="1800" dirty="0"/>
              <a:t>Ziel 2: </a:t>
            </a:r>
            <a:r>
              <a:rPr lang="de-CH" sz="1800" b="0" u="none" strike="noStrike" baseline="0" dirty="0">
                <a:solidFill>
                  <a:srgbClr val="000000"/>
                </a:solidFill>
              </a:rPr>
              <a:t>Erhalt der </a:t>
            </a:r>
            <a:r>
              <a:rPr lang="de-CH" sz="1800" b="0" u="none" strike="noStrike" baseline="0" dirty="0"/>
              <a:t>Kulturlandschaften.</a:t>
            </a:r>
          </a:p>
          <a:p>
            <a:pPr marL="0" indent="0">
              <a:buNone/>
            </a:pPr>
            <a:r>
              <a:rPr lang="de-CH" sz="1800" dirty="0"/>
              <a:t>Ziel 3: </a:t>
            </a:r>
            <a:r>
              <a:rPr lang="de-CH" sz="1800" b="0" u="none" strike="noStrike" baseline="0" dirty="0"/>
              <a:t>Ausreichender Gewässerraum. </a:t>
            </a:r>
          </a:p>
          <a:p>
            <a:pPr marL="0" indent="0">
              <a:buNone/>
            </a:pPr>
            <a:r>
              <a:rPr lang="de-CH" sz="1800" dirty="0"/>
              <a:t>Ziel 4: </a:t>
            </a:r>
            <a:r>
              <a:rPr lang="de-CH" sz="1800" b="0" u="none" strike="noStrike" baseline="0" dirty="0"/>
              <a:t>Reduktion Kohlendioxid-, Methan- und Lachgasemissionen um1/3.</a:t>
            </a:r>
          </a:p>
          <a:p>
            <a:pPr marL="0" indent="0">
              <a:buNone/>
            </a:pPr>
            <a:r>
              <a:rPr lang="de-CH" sz="1800" dirty="0"/>
              <a:t>Ziel 5: </a:t>
            </a:r>
            <a:r>
              <a:rPr lang="de-CH" sz="1800" b="0" u="none" strike="noStrike" baseline="0" dirty="0"/>
              <a:t>Die Ammoniakemissionen </a:t>
            </a:r>
            <a:r>
              <a:rPr lang="de-CH" sz="1800" b="0" u="none" strike="noStrike" baseline="0" dirty="0">
                <a:solidFill>
                  <a:srgbClr val="000000"/>
                </a:solidFill>
              </a:rPr>
              <a:t>betragen maximal 25 000 t N/Jahr.</a:t>
            </a:r>
          </a:p>
          <a:p>
            <a:pPr marL="0" indent="0">
              <a:buNone/>
            </a:pPr>
            <a:r>
              <a:rPr lang="de-CH" sz="1800" dirty="0">
                <a:solidFill>
                  <a:srgbClr val="000000"/>
                </a:solidFill>
              </a:rPr>
              <a:t>Ziel 6: </a:t>
            </a:r>
            <a:r>
              <a:rPr lang="de-CH" sz="1800" b="0" u="none" strike="noStrike" baseline="0" dirty="0">
                <a:solidFill>
                  <a:srgbClr val="000000"/>
                </a:solidFill>
              </a:rPr>
              <a:t>Die Dieselrussemissionen betragen maximal 20 Tonnen pro Jahr. </a:t>
            </a:r>
          </a:p>
          <a:p>
            <a:pPr marL="0" indent="0">
              <a:buNone/>
            </a:pPr>
            <a:r>
              <a:rPr lang="de-CH" sz="1800" dirty="0"/>
              <a:t>Ziel 7: Stickstoffeinträge in Gewässer halbieren, nicht zu viel Nitrat in Trinkwasser.</a:t>
            </a:r>
          </a:p>
          <a:p>
            <a:pPr marL="0" indent="0">
              <a:buNone/>
            </a:pPr>
            <a:r>
              <a:rPr lang="de-CH" sz="1800" dirty="0"/>
              <a:t>Ziel 8: </a:t>
            </a:r>
            <a:r>
              <a:rPr lang="de-CH" sz="1800" b="0" u="none" strike="noStrike" baseline="0" dirty="0"/>
              <a:t>Phosphoreintrag in Seen darf nicht zum Kippen der Seen führen.</a:t>
            </a:r>
            <a:endParaRPr lang="de-CH" sz="1800" dirty="0"/>
          </a:p>
          <a:p>
            <a:pPr marL="0" indent="0">
              <a:buNone/>
            </a:pPr>
            <a:r>
              <a:rPr lang="de-CH" sz="1800" b="0" u="none" strike="noStrike" baseline="0" dirty="0"/>
              <a:t> </a:t>
            </a:r>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lstStyle/>
          <a:p>
            <a:r>
              <a:rPr lang="de-CH" dirty="0"/>
              <a:t>Biodiversität in der Landwirtschaft: Politische Ziele</a:t>
            </a:r>
          </a:p>
        </p:txBody>
      </p:sp>
    </p:spTree>
    <p:extLst>
      <p:ext uri="{BB962C8B-B14F-4D97-AF65-F5344CB8AC3E}">
        <p14:creationId xmlns:p14="http://schemas.microsoft.com/office/powerpoint/2010/main" val="33377930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628650" y="1340768"/>
            <a:ext cx="7886700" cy="4608512"/>
          </a:xfrm>
          <a:noFill/>
          <a:ln>
            <a:solidFill>
              <a:schemeClr val="tx1"/>
            </a:solidFill>
          </a:ln>
        </p:spPr>
        <p:txBody>
          <a:bodyPr>
            <a:noAutofit/>
          </a:bodyPr>
          <a:lstStyle/>
          <a:p>
            <a:pPr marL="0" indent="0">
              <a:buNone/>
            </a:pPr>
            <a:r>
              <a:rPr lang="de-CH" sz="1700" b="1" dirty="0"/>
              <a:t>Zusammenfassung Umweltziele Landwirtschaft:</a:t>
            </a:r>
            <a:endParaRPr lang="de-CH" sz="1700" dirty="0"/>
          </a:p>
          <a:p>
            <a:pPr marL="0" indent="0">
              <a:buNone/>
            </a:pPr>
            <a:r>
              <a:rPr lang="de-CH" sz="1800" dirty="0"/>
              <a:t>Ziel 9:  </a:t>
            </a:r>
            <a:r>
              <a:rPr lang="de-CH" sz="1800" b="0" u="none" strike="noStrike" baseline="0" dirty="0">
                <a:solidFill>
                  <a:srgbClr val="000000"/>
                </a:solidFill>
              </a:rPr>
              <a:t>Keine Beeinträchtigung von Umwelt und Gesundheit durch Pflanzenschutzmittel aus der Landwirtschaft.</a:t>
            </a:r>
          </a:p>
          <a:p>
            <a:pPr marL="0" indent="0">
              <a:buNone/>
            </a:pPr>
            <a:r>
              <a:rPr lang="de-CH" sz="1800" dirty="0"/>
              <a:t>Ziel 10: </a:t>
            </a:r>
            <a:r>
              <a:rPr lang="de-CH" sz="1800" b="0" u="none" strike="noStrike" baseline="0" dirty="0">
                <a:solidFill>
                  <a:srgbClr val="000000"/>
                </a:solidFill>
              </a:rPr>
              <a:t>Keine Beeinträchtigung von Umwelt und Gesundheit durch Tierarzneimittel.</a:t>
            </a:r>
          </a:p>
          <a:p>
            <a:pPr marL="0" indent="0">
              <a:buNone/>
            </a:pPr>
            <a:r>
              <a:rPr lang="de-CH" sz="1800" b="0" u="none" strike="noStrike" baseline="0" dirty="0">
                <a:solidFill>
                  <a:srgbClr val="000000"/>
                </a:solidFill>
              </a:rPr>
              <a:t>Ziel 11: Keine Beeinträchtigung der Bodenfruchtbarkeit und der Gesundheit durch anorganische oder organische Schadstoffe aus der Landwirtschaft. </a:t>
            </a:r>
          </a:p>
          <a:p>
            <a:pPr marL="0" indent="0">
              <a:buNone/>
            </a:pPr>
            <a:r>
              <a:rPr lang="de-CH" sz="1800" b="0" u="none" strike="noStrike" baseline="0" dirty="0">
                <a:solidFill>
                  <a:srgbClr val="000000"/>
                </a:solidFill>
              </a:rPr>
              <a:t>Ziel 12: Bodenerosion: Bodenfruchtbarkeit soll nicht gefährdet werden, abgeschwemmtes Material soll natürliche Lebensr</a:t>
            </a:r>
            <a:r>
              <a:rPr lang="de-CH" sz="1800" dirty="0">
                <a:solidFill>
                  <a:srgbClr val="000000"/>
                </a:solidFill>
              </a:rPr>
              <a:t>äume im Umfeld nicht beeinträchtigen.</a:t>
            </a:r>
          </a:p>
          <a:p>
            <a:pPr marL="0" indent="0">
              <a:buNone/>
            </a:pPr>
            <a:r>
              <a:rPr lang="de-CH" sz="1800" dirty="0">
                <a:solidFill>
                  <a:srgbClr val="000000"/>
                </a:solidFill>
              </a:rPr>
              <a:t>Ziel 13: </a:t>
            </a:r>
            <a:r>
              <a:rPr lang="de-CH" sz="1800" b="0" u="none" strike="noStrike" baseline="0" dirty="0">
                <a:solidFill>
                  <a:srgbClr val="000000"/>
                </a:solidFill>
              </a:rPr>
              <a:t>Vermeidung dauerhafter Verdichtungen landwirtschaftlicher Böden.</a:t>
            </a:r>
            <a:endParaRPr lang="de-CH" sz="1800" dirty="0"/>
          </a:p>
          <a:p>
            <a:pPr marL="0" indent="0">
              <a:buNone/>
            </a:pPr>
            <a:endParaRPr lang="de-CH" sz="1800" b="0" u="none" strike="noStrike" baseline="0" dirty="0"/>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lstStyle/>
          <a:p>
            <a:r>
              <a:rPr lang="de-CH" dirty="0"/>
              <a:t>Biodiversität in der Landwirtschaft: Politische Ziele</a:t>
            </a:r>
          </a:p>
        </p:txBody>
      </p:sp>
    </p:spTree>
    <p:extLst>
      <p:ext uri="{BB962C8B-B14F-4D97-AF65-F5344CB8AC3E}">
        <p14:creationId xmlns:p14="http://schemas.microsoft.com/office/powerpoint/2010/main" val="37768022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628650" y="1340768"/>
            <a:ext cx="7886700" cy="4968552"/>
          </a:xfrm>
          <a:noFill/>
          <a:ln>
            <a:solidFill>
              <a:schemeClr val="tx1"/>
            </a:solidFill>
          </a:ln>
        </p:spPr>
        <p:txBody>
          <a:bodyPr>
            <a:noAutofit/>
          </a:bodyPr>
          <a:lstStyle/>
          <a:p>
            <a:pPr marL="0" indent="0">
              <a:buNone/>
            </a:pPr>
            <a:r>
              <a:rPr lang="de-CH" sz="1700" b="1" dirty="0"/>
              <a:t>Zusammenfassung Ziele Biodiversitätsstrategie </a:t>
            </a:r>
            <a:r>
              <a:rPr lang="de-CH" sz="1700" dirty="0"/>
              <a:t>mit Bezug auf Biodiversität in der Landwirtschaft:</a:t>
            </a:r>
          </a:p>
          <a:p>
            <a:pPr marL="0" indent="0">
              <a:buNone/>
            </a:pPr>
            <a:r>
              <a:rPr lang="de-CH" sz="1700" dirty="0">
                <a:effectLst/>
                <a:ea typeface="Calibri" panose="020F0502020204030204" pitchFamily="34" charset="0"/>
              </a:rPr>
              <a:t>Ziel 1: </a:t>
            </a:r>
            <a:r>
              <a:rPr lang="de-CH" sz="1700" dirty="0">
                <a:effectLst/>
                <a:highlight>
                  <a:srgbClr val="FFFF00"/>
                </a:highlight>
                <a:ea typeface="Calibri" panose="020F0502020204030204" pitchFamily="34" charset="0"/>
              </a:rPr>
              <a:t>Natürliche Ressourcen nachhaltig nutzen</a:t>
            </a:r>
            <a:r>
              <a:rPr lang="de-CH" sz="1700" dirty="0">
                <a:effectLst/>
                <a:ea typeface="Calibri" panose="020F0502020204030204" pitchFamily="34" charset="0"/>
              </a:rPr>
              <a:t>.</a:t>
            </a:r>
          </a:p>
          <a:p>
            <a:r>
              <a:rPr lang="de-CH" sz="1700" dirty="0">
                <a:effectLst/>
                <a:ea typeface="Calibri" panose="020F0502020204030204" pitchFamily="34" charset="0"/>
              </a:rPr>
              <a:t>Für die Landwirtschaft sind dazu die </a:t>
            </a:r>
            <a:r>
              <a:rPr lang="de-CH" sz="1700" b="1" dirty="0">
                <a:effectLst/>
                <a:highlight>
                  <a:srgbClr val="FFFF00"/>
                </a:highlight>
                <a:ea typeface="Calibri" panose="020F0502020204030204" pitchFamily="34" charset="0"/>
              </a:rPr>
              <a:t>Umweltziele Landwirtschaft</a:t>
            </a:r>
            <a:r>
              <a:rPr lang="de-CH" sz="1700" b="1" dirty="0">
                <a:effectLst/>
                <a:ea typeface="Calibri" panose="020F0502020204030204" pitchFamily="34" charset="0"/>
              </a:rPr>
              <a:t> </a:t>
            </a:r>
            <a:r>
              <a:rPr lang="de-CH" sz="1700" dirty="0">
                <a:effectLst/>
                <a:ea typeface="Calibri" panose="020F0502020204030204" pitchFamily="34" charset="0"/>
              </a:rPr>
              <a:t>massgeblich.</a:t>
            </a:r>
          </a:p>
          <a:p>
            <a:r>
              <a:rPr lang="de-CH" sz="1700" dirty="0">
                <a:effectLst/>
                <a:ea typeface="Calibri" panose="020F0502020204030204" pitchFamily="34" charset="0"/>
              </a:rPr>
              <a:t>Die Reduktion der Ammoniakemissionen ist aufgrund der weitreichenden ökologischen Auswirkungen dringlich zu behandeln</a:t>
            </a:r>
          </a:p>
          <a:p>
            <a:pPr marL="0" indent="0">
              <a:buNone/>
            </a:pPr>
            <a:r>
              <a:rPr lang="de-CH" sz="1700" dirty="0">
                <a:effectLst/>
                <a:ea typeface="Calibri" panose="020F0502020204030204" pitchFamily="34" charset="0"/>
              </a:rPr>
              <a:t>Ziel 2: Ökologische Infrastruktur aufbauen.</a:t>
            </a:r>
          </a:p>
          <a:p>
            <a:pPr marL="0" indent="0">
              <a:buNone/>
            </a:pPr>
            <a:r>
              <a:rPr lang="de-CH" sz="1700" dirty="0">
                <a:effectLst/>
                <a:ea typeface="Calibri" panose="020F0502020204030204" pitchFamily="34" charset="0"/>
              </a:rPr>
              <a:t>Ziel 3: Aussterben von Arten so gut wie möglich stoppen.</a:t>
            </a:r>
          </a:p>
          <a:p>
            <a:pPr marL="0" indent="0">
              <a:buNone/>
            </a:pPr>
            <a:r>
              <a:rPr lang="de-CH" sz="1700" dirty="0">
                <a:ea typeface="Calibri" panose="020F0502020204030204" pitchFamily="34" charset="0"/>
              </a:rPr>
              <a:t>Ziel 4: Genetische Verarmung bremsen, auch bezüglich Nutztieren und Nutzpflanzen.</a:t>
            </a:r>
          </a:p>
          <a:p>
            <a:pPr marL="0" indent="0">
              <a:buNone/>
            </a:pPr>
            <a:r>
              <a:rPr lang="de-CH" sz="1700" dirty="0">
                <a:effectLst/>
                <a:ea typeface="Calibri" panose="020F0502020204030204" pitchFamily="34" charset="0"/>
              </a:rPr>
              <a:t>Ziel 5: Negative Auswirkungen von bestehenden finanziellen Anreize</a:t>
            </a:r>
            <a:r>
              <a:rPr lang="de-CH" sz="1700" dirty="0">
                <a:ea typeface="Calibri" panose="020F0502020204030204" pitchFamily="34" charset="0"/>
              </a:rPr>
              <a:t>n auf die Biodiversität werden aufgezeigt und wenn möglich vermieden.</a:t>
            </a:r>
            <a:endParaRPr lang="de-CH" sz="1700" dirty="0">
              <a:effectLst/>
              <a:ea typeface="Calibri" panose="020F0502020204030204" pitchFamily="34" charset="0"/>
            </a:endParaRPr>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lstStyle/>
          <a:p>
            <a:r>
              <a:rPr lang="de-CH" dirty="0"/>
              <a:t>Biodiversität in der Landwirtschaft: Politische Ziele</a:t>
            </a:r>
          </a:p>
        </p:txBody>
      </p:sp>
      <p:cxnSp>
        <p:nvCxnSpPr>
          <p:cNvPr id="6" name="Verbinder: gekrümmt 5">
            <a:extLst>
              <a:ext uri="{FF2B5EF4-FFF2-40B4-BE49-F238E27FC236}">
                <a16:creationId xmlns:a16="http://schemas.microsoft.com/office/drawing/2014/main" id="{3558DA04-9DB8-C82D-2E37-C58574AAC8AB}"/>
              </a:ext>
            </a:extLst>
          </p:cNvPr>
          <p:cNvCxnSpPr/>
          <p:nvPr/>
        </p:nvCxnSpPr>
        <p:spPr>
          <a:xfrm rot="16200000" flipH="1">
            <a:off x="5393246" y="2312876"/>
            <a:ext cx="360040" cy="288032"/>
          </a:xfrm>
          <a:prstGeom prst="curvedConnector3">
            <a:avLst>
              <a:gd name="adj1" fmla="val 33069"/>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35527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p:txBody>
          <a:bodyPr>
            <a:normAutofit fontScale="77500" lnSpcReduction="20000"/>
          </a:bodyPr>
          <a:lstStyle/>
          <a:p>
            <a:pPr marL="0" indent="0">
              <a:buNone/>
            </a:pPr>
            <a:r>
              <a:rPr lang="de-CH" dirty="0"/>
              <a:t>Massnahmen des Aktionsplans Biodiversität (Umsetzungsphase 2017 – 2023)</a:t>
            </a:r>
          </a:p>
          <a:p>
            <a:pPr marL="0" indent="0">
              <a:buNone/>
            </a:pPr>
            <a:endParaRPr lang="de-CH" sz="1800" dirty="0">
              <a:effectLst/>
              <a:ea typeface="Calibri" panose="020F0502020204030204" pitchFamily="34" charset="0"/>
            </a:endParaRPr>
          </a:p>
          <a:p>
            <a:pPr>
              <a:lnSpc>
                <a:spcPct val="107000"/>
              </a:lnSpc>
              <a:spcBef>
                <a:spcPts val="0"/>
              </a:spcBef>
            </a:pPr>
            <a:r>
              <a:rPr lang="de-CH" sz="1800" dirty="0">
                <a:effectLst/>
                <a:highlight>
                  <a:srgbClr val="FFFF00"/>
                </a:highlight>
                <a:ea typeface="Calibri" panose="020F0502020204030204" pitchFamily="34" charset="0"/>
              </a:rPr>
              <a:t>Unterhalt und Sanierung bestehender Schutzgebiete</a:t>
            </a:r>
          </a:p>
          <a:p>
            <a:pPr>
              <a:lnSpc>
                <a:spcPct val="107000"/>
              </a:lnSpc>
              <a:spcBef>
                <a:spcPts val="0"/>
              </a:spcBef>
            </a:pPr>
            <a:r>
              <a:rPr lang="de-CH" sz="1800" dirty="0">
                <a:effectLst/>
                <a:ea typeface="Calibri" panose="020F0502020204030204" pitchFamily="34" charset="0"/>
              </a:rPr>
              <a:t>Schaffung und Unterhalt von Waldreservaten</a:t>
            </a:r>
          </a:p>
          <a:p>
            <a:pPr>
              <a:lnSpc>
                <a:spcPct val="107000"/>
              </a:lnSpc>
              <a:spcBef>
                <a:spcPts val="0"/>
              </a:spcBef>
            </a:pPr>
            <a:r>
              <a:rPr lang="de-CH" sz="1800" dirty="0">
                <a:effectLst/>
                <a:ea typeface="Calibri" panose="020F0502020204030204" pitchFamily="34" charset="0"/>
              </a:rPr>
              <a:t>Quantitative und qualitative Sicherstellung von Alt- und Totholz</a:t>
            </a:r>
          </a:p>
          <a:p>
            <a:pPr>
              <a:lnSpc>
                <a:spcPct val="107000"/>
              </a:lnSpc>
              <a:spcBef>
                <a:spcPts val="0"/>
              </a:spcBef>
            </a:pPr>
            <a:r>
              <a:rPr lang="de-CH" sz="1800" dirty="0">
                <a:effectLst/>
                <a:highlight>
                  <a:srgbClr val="FFFF00"/>
                </a:highlight>
                <a:ea typeface="Calibri" panose="020F0502020204030204" pitchFamily="34" charset="0"/>
              </a:rPr>
              <a:t>Spezifische Förderung National Prioritärer Arten</a:t>
            </a:r>
          </a:p>
          <a:p>
            <a:pPr>
              <a:lnSpc>
                <a:spcPct val="107000"/>
              </a:lnSpc>
              <a:spcBef>
                <a:spcPts val="0"/>
              </a:spcBef>
            </a:pPr>
            <a:r>
              <a:rPr lang="de-CH" sz="1800" dirty="0">
                <a:effectLst/>
                <a:highlight>
                  <a:srgbClr val="FFFF00"/>
                </a:highlight>
                <a:ea typeface="Calibri" panose="020F0502020204030204" pitchFamily="34" charset="0"/>
              </a:rPr>
              <a:t>Konzeption der landesweiten Ökologischen Infrastruktur</a:t>
            </a:r>
          </a:p>
          <a:p>
            <a:pPr>
              <a:lnSpc>
                <a:spcPct val="107000"/>
              </a:lnSpc>
              <a:spcBef>
                <a:spcPts val="0"/>
              </a:spcBef>
            </a:pPr>
            <a:r>
              <a:rPr lang="de-CH" sz="1800" dirty="0">
                <a:effectLst/>
                <a:highlight>
                  <a:srgbClr val="FFFF00"/>
                </a:highlight>
                <a:ea typeface="Calibri" panose="020F0502020204030204" pitchFamily="34" charset="0"/>
              </a:rPr>
              <a:t>Entwicklung einer Bodenstrategie Schweiz</a:t>
            </a:r>
          </a:p>
          <a:p>
            <a:pPr>
              <a:lnSpc>
                <a:spcPct val="107000"/>
              </a:lnSpc>
              <a:spcBef>
                <a:spcPts val="0"/>
              </a:spcBef>
            </a:pPr>
            <a:r>
              <a:rPr lang="de-CH" sz="1800" dirty="0">
                <a:effectLst/>
                <a:highlight>
                  <a:srgbClr val="FFFF00"/>
                </a:highlight>
                <a:ea typeface="Calibri" panose="020F0502020204030204" pitchFamily="34" charset="0"/>
              </a:rPr>
              <a:t>Anpassung der landwirtschaftlichen Produktion an die natürlichen Standortbedingungen</a:t>
            </a:r>
          </a:p>
          <a:p>
            <a:pPr>
              <a:lnSpc>
                <a:spcPct val="107000"/>
              </a:lnSpc>
              <a:spcBef>
                <a:spcPts val="0"/>
              </a:spcBef>
            </a:pPr>
            <a:r>
              <a:rPr lang="de-CH" sz="1800" dirty="0">
                <a:effectLst/>
                <a:highlight>
                  <a:srgbClr val="FFFF00"/>
                </a:highlight>
                <a:ea typeface="Calibri" panose="020F0502020204030204" pitchFamily="34" charset="0"/>
              </a:rPr>
              <a:t>Evaluation der Wirkung von Bundessubventionen</a:t>
            </a:r>
          </a:p>
          <a:p>
            <a:pPr>
              <a:lnSpc>
                <a:spcPct val="107000"/>
              </a:lnSpc>
              <a:spcBef>
                <a:spcPts val="0"/>
              </a:spcBef>
            </a:pPr>
            <a:r>
              <a:rPr lang="de-CH" sz="1800" dirty="0">
                <a:effectLst/>
                <a:ea typeface="Calibri" panose="020F0502020204030204" pitchFamily="34" charset="0"/>
              </a:rPr>
              <a:t>Berücksichtigung von Ökosystemleistungen bei raumrelevanten Entscheidungen</a:t>
            </a:r>
          </a:p>
          <a:p>
            <a:pPr>
              <a:lnSpc>
                <a:spcPct val="107000"/>
              </a:lnSpc>
              <a:spcBef>
                <a:spcPts val="0"/>
              </a:spcBef>
            </a:pPr>
            <a:r>
              <a:rPr lang="de-CH" sz="1800" dirty="0">
                <a:effectLst/>
                <a:ea typeface="Calibri" panose="020F0502020204030204" pitchFamily="34" charset="0"/>
              </a:rPr>
              <a:t>Ergänzung der bestehenden Nachhaltigkeitsstandards mit Aspekten der Biodiversität</a:t>
            </a:r>
          </a:p>
          <a:p>
            <a:pPr>
              <a:lnSpc>
                <a:spcPct val="107000"/>
              </a:lnSpc>
              <a:spcBef>
                <a:spcPts val="0"/>
              </a:spcBef>
            </a:pPr>
            <a:r>
              <a:rPr lang="de-CH" sz="1800" dirty="0">
                <a:effectLst/>
                <a:ea typeface="Calibri" panose="020F0502020204030204" pitchFamily="34" charset="0"/>
              </a:rPr>
              <a:t>Anforderungen der Biodiversität in </a:t>
            </a:r>
            <a:r>
              <a:rPr lang="de-CH" sz="1800" dirty="0" err="1">
                <a:effectLst/>
                <a:ea typeface="Calibri" panose="020F0502020204030204" pitchFamily="34" charset="0"/>
              </a:rPr>
              <a:t>Musterbaureglementen</a:t>
            </a:r>
            <a:endParaRPr lang="de-CH" sz="1800" dirty="0">
              <a:effectLst/>
              <a:ea typeface="Calibri" panose="020F0502020204030204" pitchFamily="34" charset="0"/>
            </a:endParaRPr>
          </a:p>
          <a:p>
            <a:pPr>
              <a:lnSpc>
                <a:spcPct val="107000"/>
              </a:lnSpc>
              <a:spcBef>
                <a:spcPts val="0"/>
              </a:spcBef>
            </a:pPr>
            <a:r>
              <a:rPr lang="de-CH" sz="1800" dirty="0">
                <a:effectLst/>
                <a:ea typeface="Calibri" panose="020F0502020204030204" pitchFamily="34" charset="0"/>
              </a:rPr>
              <a:t>Internationale Zusammenarbeit zugunsten der Biodiversität und Umsetzung der Verpflichtungen im Bereich Biodiversitätsfinanzierung</a:t>
            </a:r>
          </a:p>
          <a:p>
            <a:pPr>
              <a:lnSpc>
                <a:spcPct val="107000"/>
              </a:lnSpc>
              <a:spcBef>
                <a:spcPts val="0"/>
              </a:spcBef>
            </a:pPr>
            <a:r>
              <a:rPr lang="de-CH" sz="1800" dirty="0">
                <a:effectLst/>
                <a:ea typeface="Calibri" panose="020F0502020204030204" pitchFamily="34" charset="0"/>
              </a:rPr>
              <a:t>Nutzung internationaler Erkenntnisse zugunsten der nationalen Biodiversitätspolitik</a:t>
            </a:r>
          </a:p>
          <a:p>
            <a:pPr>
              <a:lnSpc>
                <a:spcPct val="107000"/>
              </a:lnSpc>
              <a:spcBef>
                <a:spcPts val="0"/>
              </a:spcBef>
            </a:pPr>
            <a:r>
              <a:rPr lang="de-CH" sz="1800" dirty="0">
                <a:effectLst/>
                <a:highlight>
                  <a:srgbClr val="FFFF00"/>
                </a:highlight>
                <a:ea typeface="Calibri" panose="020F0502020204030204" pitchFamily="34" charset="0"/>
              </a:rPr>
              <a:t>Regionale Vernetzungsplanung der ökologisch wertvollen Lebensräume</a:t>
            </a:r>
          </a:p>
          <a:p>
            <a:pPr>
              <a:lnSpc>
                <a:spcPct val="107000"/>
              </a:lnSpc>
              <a:spcBef>
                <a:spcPts val="0"/>
              </a:spcBef>
            </a:pPr>
            <a:r>
              <a:rPr lang="de-CH" sz="1800" dirty="0">
                <a:effectLst/>
                <a:ea typeface="Calibri" panose="020F0502020204030204" pitchFamily="34" charset="0"/>
              </a:rPr>
              <a:t>Optimierung der sektorübergreifenden Lebensraumförderung</a:t>
            </a:r>
          </a:p>
          <a:p>
            <a:pPr>
              <a:lnSpc>
                <a:spcPct val="107000"/>
              </a:lnSpc>
              <a:spcBef>
                <a:spcPts val="0"/>
              </a:spcBef>
            </a:pPr>
            <a:r>
              <a:rPr lang="de-CH" sz="1800" dirty="0">
                <a:effectLst/>
                <a:ea typeface="Calibri" panose="020F0502020204030204" pitchFamily="34" charset="0"/>
              </a:rPr>
              <a:t>Biodiversitätsfördernde </a:t>
            </a:r>
            <a:r>
              <a:rPr lang="de-CH" sz="1800" dirty="0" err="1">
                <a:effectLst/>
                <a:ea typeface="Calibri" panose="020F0502020204030204" pitchFamily="34" charset="0"/>
              </a:rPr>
              <a:t>Rückzonungen</a:t>
            </a:r>
            <a:endParaRPr lang="de-CH" sz="1800" dirty="0">
              <a:effectLst/>
              <a:ea typeface="Calibri" panose="020F0502020204030204" pitchFamily="34" charset="0"/>
            </a:endParaRPr>
          </a:p>
          <a:p>
            <a:pPr>
              <a:lnSpc>
                <a:spcPct val="107000"/>
              </a:lnSpc>
              <a:spcBef>
                <a:spcPts val="0"/>
              </a:spcBef>
            </a:pPr>
            <a:r>
              <a:rPr lang="de-CH" sz="1800" dirty="0">
                <a:effectLst/>
                <a:highlight>
                  <a:srgbClr val="FFFF00"/>
                </a:highlight>
                <a:ea typeface="Calibri" panose="020F0502020204030204" pitchFamily="34" charset="0"/>
              </a:rPr>
              <a:t>Spezifische Förderung National Prioritärer Arten</a:t>
            </a:r>
          </a:p>
          <a:p>
            <a:pPr>
              <a:lnSpc>
                <a:spcPct val="107000"/>
              </a:lnSpc>
              <a:spcBef>
                <a:spcPts val="0"/>
              </a:spcBef>
            </a:pPr>
            <a:r>
              <a:rPr lang="de-CH" sz="1800" dirty="0">
                <a:effectLst/>
                <a:ea typeface="Calibri" panose="020F0502020204030204" pitchFamily="34" charset="0"/>
              </a:rPr>
              <a:t>Sensibilisierung für das Thema Biodiversität</a:t>
            </a:r>
          </a:p>
          <a:p>
            <a:pPr>
              <a:lnSpc>
                <a:spcPct val="107000"/>
              </a:lnSpc>
              <a:spcBef>
                <a:spcPts val="0"/>
              </a:spcBef>
            </a:pPr>
            <a:r>
              <a:rPr lang="de-CH" sz="1800" dirty="0">
                <a:effectLst/>
                <a:ea typeface="Calibri" panose="020F0502020204030204" pitchFamily="34" charset="0"/>
              </a:rPr>
              <a:t>Vorbildlicher Schutz und Förderung der Biodiversität auf aktiv genutzten Arealen des Bundes</a:t>
            </a:r>
          </a:p>
          <a:p>
            <a:pPr marL="0" indent="0">
              <a:buNone/>
            </a:pPr>
            <a:endParaRPr lang="de-CH" dirty="0"/>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lstStyle/>
          <a:p>
            <a:r>
              <a:rPr lang="de-CH" dirty="0"/>
              <a:t>Biodiversität in der Landwirtschaft: Politische Ziele</a:t>
            </a:r>
          </a:p>
        </p:txBody>
      </p:sp>
      <p:sp>
        <p:nvSpPr>
          <p:cNvPr id="9" name="Textfeld 8">
            <a:extLst>
              <a:ext uri="{FF2B5EF4-FFF2-40B4-BE49-F238E27FC236}">
                <a16:creationId xmlns:a16="http://schemas.microsoft.com/office/drawing/2014/main" id="{9424305C-9698-2FE5-9BF7-E5A5CD2ADB9F}"/>
              </a:ext>
            </a:extLst>
          </p:cNvPr>
          <p:cNvSpPr txBox="1"/>
          <p:nvPr/>
        </p:nvSpPr>
        <p:spPr>
          <a:xfrm>
            <a:off x="5398590" y="6074060"/>
            <a:ext cx="3456384" cy="215444"/>
          </a:xfrm>
          <a:prstGeom prst="rect">
            <a:avLst/>
          </a:prstGeom>
          <a:noFill/>
        </p:spPr>
        <p:txBody>
          <a:bodyPr wrap="square" rtlCol="0">
            <a:spAutoFit/>
          </a:bodyPr>
          <a:lstStyle/>
          <a:p>
            <a:r>
              <a:rPr lang="de-CH" sz="800" dirty="0">
                <a:latin typeface="Arial" panose="020B0604020202020204" pitchFamily="34" charset="0"/>
                <a:cs typeface="Arial" panose="020B0604020202020204" pitchFamily="34" charset="0"/>
              </a:rPr>
              <a:t>Quelle: https://www.bafu.admin.ch?</a:t>
            </a:r>
          </a:p>
        </p:txBody>
      </p:sp>
    </p:spTree>
    <p:extLst>
      <p:ext uri="{BB962C8B-B14F-4D97-AF65-F5344CB8AC3E}">
        <p14:creationId xmlns:p14="http://schemas.microsoft.com/office/powerpoint/2010/main" val="8052248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628650" y="1340768"/>
            <a:ext cx="7886700" cy="4680000"/>
          </a:xfrm>
          <a:noFill/>
          <a:ln>
            <a:solidFill>
              <a:schemeClr val="tx1"/>
            </a:solidFill>
          </a:ln>
        </p:spPr>
        <p:txBody>
          <a:bodyPr>
            <a:normAutofit fontScale="70000" lnSpcReduction="20000"/>
          </a:bodyPr>
          <a:lstStyle/>
          <a:p>
            <a:pPr marL="0" indent="0">
              <a:buNone/>
            </a:pPr>
            <a:r>
              <a:rPr lang="de-CH" b="1" dirty="0"/>
              <a:t>Wie gut sind die Aichi-Ziele in der Strategie Biodiversität Schweiz übernommen worden?</a:t>
            </a:r>
            <a:endParaRPr lang="de-CH" dirty="0"/>
          </a:p>
          <a:p>
            <a:r>
              <a:rPr lang="de-CH" dirty="0"/>
              <a:t>Ziel 3: Keine Biodiversität schädigende Subventionen.</a:t>
            </a:r>
          </a:p>
          <a:p>
            <a:r>
              <a:rPr lang="de-CH" dirty="0"/>
              <a:t>Ziel 5: Verlustrate der Lebensräume um die Hälfte reduzieren.</a:t>
            </a:r>
          </a:p>
          <a:p>
            <a:r>
              <a:rPr lang="de-CH" dirty="0"/>
              <a:t>Ziel 7: Nachhaltige Nutzung landwirtschaftlicher Flächen.</a:t>
            </a:r>
          </a:p>
          <a:p>
            <a:r>
              <a:rPr lang="de-CH" dirty="0"/>
              <a:t>Ziel 8: Nährstoffniveau, das Biodiversität nicht schadet.</a:t>
            </a:r>
          </a:p>
          <a:p>
            <a:r>
              <a:rPr lang="de-CH" dirty="0"/>
              <a:t>Ziel 11: 17% der Land- und Binnengebiete geschützt und gut vernetzt, insbesondere für die Biodiversität wichtige Gebiete.</a:t>
            </a:r>
          </a:p>
          <a:p>
            <a:r>
              <a:rPr lang="de-CH" dirty="0"/>
              <a:t>Ziel 12: Das Aussterben bedrohter Arten ist gestoppt.</a:t>
            </a:r>
          </a:p>
          <a:p>
            <a:r>
              <a:rPr lang="de-CH" dirty="0"/>
              <a:t>Ziel 13: Genetische Vielfalt (auch von Nutztieren und -pflanzen) gesichert.</a:t>
            </a:r>
          </a:p>
          <a:p>
            <a:r>
              <a:rPr lang="de-CH" dirty="0"/>
              <a:t>Ziel 14: Ökosysteme mit wesentlichen Ökosystemdienstleistungen sind wiederhergestellt und gesichert.</a:t>
            </a:r>
          </a:p>
          <a:p>
            <a:r>
              <a:rPr lang="de-CH" dirty="0"/>
              <a:t>Ziel 15: 15% der geschädigten Ökosysteme wieder hergestellt (Wälder, Feuchtgebiete, Bergökosysteme, Trockengebiete)</a:t>
            </a:r>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lstStyle/>
          <a:p>
            <a:r>
              <a:rPr lang="de-CH" dirty="0"/>
              <a:t>Biodiversität in der Landwirtschaft: Politische Ziele</a:t>
            </a:r>
          </a:p>
        </p:txBody>
      </p:sp>
      <p:sp>
        <p:nvSpPr>
          <p:cNvPr id="12" name="Textfeld 11">
            <a:extLst>
              <a:ext uri="{FF2B5EF4-FFF2-40B4-BE49-F238E27FC236}">
                <a16:creationId xmlns:a16="http://schemas.microsoft.com/office/drawing/2014/main" id="{40DBAE9B-5BDE-440B-529B-62EAFEE117EA}"/>
              </a:ext>
            </a:extLst>
          </p:cNvPr>
          <p:cNvSpPr txBox="1"/>
          <p:nvPr/>
        </p:nvSpPr>
        <p:spPr>
          <a:xfrm>
            <a:off x="5580112" y="6185536"/>
            <a:ext cx="3456384" cy="215444"/>
          </a:xfrm>
          <a:prstGeom prst="rect">
            <a:avLst/>
          </a:prstGeom>
          <a:noFill/>
        </p:spPr>
        <p:txBody>
          <a:bodyPr wrap="square" rtlCol="0">
            <a:spAutoFit/>
          </a:bodyPr>
          <a:lstStyle/>
          <a:p>
            <a:r>
              <a:rPr lang="de-CH" sz="800" dirty="0">
                <a:latin typeface="Arial" panose="020B0604020202020204" pitchFamily="34" charset="0"/>
                <a:cs typeface="Arial" panose="020B0604020202020204" pitchFamily="34" charset="0"/>
              </a:rPr>
              <a:t>Quelle: BirdLife-Broschüre (2020): Biodiversität: Wo steht die Schweiz?</a:t>
            </a:r>
          </a:p>
        </p:txBody>
      </p:sp>
      <p:pic>
        <p:nvPicPr>
          <p:cNvPr id="5" name="Grafik 4" descr="Abzeichen Tick1 Silhouette">
            <a:extLst>
              <a:ext uri="{FF2B5EF4-FFF2-40B4-BE49-F238E27FC236}">
                <a16:creationId xmlns:a16="http://schemas.microsoft.com/office/drawing/2014/main" id="{1E59766F-CCC3-414A-B066-80B591427A3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5552949" y="1876904"/>
            <a:ext cx="402911" cy="402911"/>
          </a:xfrm>
          <a:prstGeom prst="rect">
            <a:avLst/>
          </a:prstGeom>
        </p:spPr>
      </p:pic>
      <p:pic>
        <p:nvPicPr>
          <p:cNvPr id="6" name="Grafik 5" descr="Marke Kreuz Silhouette">
            <a:extLst>
              <a:ext uri="{FF2B5EF4-FFF2-40B4-BE49-F238E27FC236}">
                <a16:creationId xmlns:a16="http://schemas.microsoft.com/office/drawing/2014/main" id="{61610D3A-DCD5-19B0-2CC6-F1068E31533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156176" y="2204864"/>
            <a:ext cx="402911" cy="402911"/>
          </a:xfrm>
          <a:prstGeom prst="rect">
            <a:avLst/>
          </a:prstGeom>
        </p:spPr>
      </p:pic>
      <p:pic>
        <p:nvPicPr>
          <p:cNvPr id="7" name="Grafik 6" descr="Abzeichen Tick1 mit einfarbiger Füllung">
            <a:extLst>
              <a:ext uri="{FF2B5EF4-FFF2-40B4-BE49-F238E27FC236}">
                <a16:creationId xmlns:a16="http://schemas.microsoft.com/office/drawing/2014/main" id="{EE8AC368-936F-00FF-EEFA-6DC8A15C15D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755890" y="2551822"/>
            <a:ext cx="453484" cy="453484"/>
          </a:xfrm>
          <a:prstGeom prst="rect">
            <a:avLst/>
          </a:prstGeom>
        </p:spPr>
      </p:pic>
      <p:pic>
        <p:nvPicPr>
          <p:cNvPr id="8" name="Grafik 7" descr="Abzeichen Tick1 mit einfarbiger Füllung">
            <a:extLst>
              <a:ext uri="{FF2B5EF4-FFF2-40B4-BE49-F238E27FC236}">
                <a16:creationId xmlns:a16="http://schemas.microsoft.com/office/drawing/2014/main" id="{8317E8DC-7901-033B-06C5-C65ACE36DCC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580112" y="2898780"/>
            <a:ext cx="453484" cy="453484"/>
          </a:xfrm>
          <a:prstGeom prst="rect">
            <a:avLst/>
          </a:prstGeom>
        </p:spPr>
      </p:pic>
      <p:pic>
        <p:nvPicPr>
          <p:cNvPr id="9" name="Grafik 8" descr="Marke Kreuz Silhouette">
            <a:extLst>
              <a:ext uri="{FF2B5EF4-FFF2-40B4-BE49-F238E27FC236}">
                <a16:creationId xmlns:a16="http://schemas.microsoft.com/office/drawing/2014/main" id="{EA36CEAD-DF10-7BC8-2559-891C8D096EB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79912" y="3573016"/>
            <a:ext cx="402911" cy="402911"/>
          </a:xfrm>
          <a:prstGeom prst="rect">
            <a:avLst/>
          </a:prstGeom>
        </p:spPr>
      </p:pic>
      <p:pic>
        <p:nvPicPr>
          <p:cNvPr id="10" name="Grafik 9" descr="Marke Kreuz Silhouette">
            <a:extLst>
              <a:ext uri="{FF2B5EF4-FFF2-40B4-BE49-F238E27FC236}">
                <a16:creationId xmlns:a16="http://schemas.microsoft.com/office/drawing/2014/main" id="{EF787D9B-3A4E-F2AA-FB0E-3C6635C6FD5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635896" y="4800835"/>
            <a:ext cx="402911" cy="402911"/>
          </a:xfrm>
          <a:prstGeom prst="rect">
            <a:avLst/>
          </a:prstGeom>
        </p:spPr>
      </p:pic>
      <p:pic>
        <p:nvPicPr>
          <p:cNvPr id="11" name="Grafik 10" descr="Marke Kreuz Silhouette">
            <a:extLst>
              <a:ext uri="{FF2B5EF4-FFF2-40B4-BE49-F238E27FC236}">
                <a16:creationId xmlns:a16="http://schemas.microsoft.com/office/drawing/2014/main" id="{5E526236-F744-2811-299E-AA421744963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826078" y="5459387"/>
            <a:ext cx="402911" cy="402911"/>
          </a:xfrm>
          <a:prstGeom prst="rect">
            <a:avLst/>
          </a:prstGeom>
        </p:spPr>
      </p:pic>
      <p:pic>
        <p:nvPicPr>
          <p:cNvPr id="13" name="Grafik 12" descr="Abzeichen Tick1 Silhouette">
            <a:extLst>
              <a:ext uri="{FF2B5EF4-FFF2-40B4-BE49-F238E27FC236}">
                <a16:creationId xmlns:a16="http://schemas.microsoft.com/office/drawing/2014/main" id="{F40504E0-8C14-45DC-6F15-6FEA6860F8D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5429250" y="3908670"/>
            <a:ext cx="402911" cy="402911"/>
          </a:xfrm>
          <a:prstGeom prst="rect">
            <a:avLst/>
          </a:prstGeom>
        </p:spPr>
      </p:pic>
      <p:pic>
        <p:nvPicPr>
          <p:cNvPr id="14" name="Grafik 13" descr="Abzeichen Tick1 mit einfarbiger Füllung">
            <a:extLst>
              <a:ext uri="{FF2B5EF4-FFF2-40B4-BE49-F238E27FC236}">
                <a16:creationId xmlns:a16="http://schemas.microsoft.com/office/drawing/2014/main" id="{C1CBDA29-CF32-FBA9-E2D4-7D5F77B249A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164288" y="4221088"/>
            <a:ext cx="453484" cy="453484"/>
          </a:xfrm>
          <a:prstGeom prst="rect">
            <a:avLst/>
          </a:prstGeom>
        </p:spPr>
      </p:pic>
      <p:sp>
        <p:nvSpPr>
          <p:cNvPr id="16" name="Textfeld 15">
            <a:extLst>
              <a:ext uri="{FF2B5EF4-FFF2-40B4-BE49-F238E27FC236}">
                <a16:creationId xmlns:a16="http://schemas.microsoft.com/office/drawing/2014/main" id="{80C456CC-D003-1B96-366F-C0AF67B67F90}"/>
              </a:ext>
            </a:extLst>
          </p:cNvPr>
          <p:cNvSpPr txBox="1"/>
          <p:nvPr/>
        </p:nvSpPr>
        <p:spPr>
          <a:xfrm>
            <a:off x="6897989" y="1598460"/>
            <a:ext cx="2138507" cy="646331"/>
          </a:xfrm>
          <a:prstGeom prst="rect">
            <a:avLst/>
          </a:prstGeom>
          <a:solidFill>
            <a:schemeClr val="bg1"/>
          </a:solidFill>
          <a:ln w="19050">
            <a:solidFill>
              <a:srgbClr val="FF0000"/>
            </a:solidFill>
          </a:ln>
        </p:spPr>
        <p:txBody>
          <a:bodyPr wrap="square" rtlCol="0">
            <a:spAutoFit/>
          </a:bodyPr>
          <a:lstStyle/>
          <a:p>
            <a:r>
              <a:rPr lang="de-CH" dirty="0"/>
              <a:t>SBS: «so weit wie möglich reduziert»</a:t>
            </a:r>
          </a:p>
        </p:txBody>
      </p:sp>
      <p:cxnSp>
        <p:nvCxnSpPr>
          <p:cNvPr id="20" name="Gerade Verbindung mit Pfeil 19">
            <a:extLst>
              <a:ext uri="{FF2B5EF4-FFF2-40B4-BE49-F238E27FC236}">
                <a16:creationId xmlns:a16="http://schemas.microsoft.com/office/drawing/2014/main" id="{EAC236D4-CA3E-5CE1-0194-1D13B4DFD0C4}"/>
              </a:ext>
            </a:extLst>
          </p:cNvPr>
          <p:cNvCxnSpPr>
            <a:stCxn id="16" idx="1"/>
          </p:cNvCxnSpPr>
          <p:nvPr/>
        </p:nvCxnSpPr>
        <p:spPr>
          <a:xfrm flipH="1">
            <a:off x="5955860" y="1921626"/>
            <a:ext cx="942129" cy="156733"/>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Gerade Verbindung mit Pfeil 20">
            <a:extLst>
              <a:ext uri="{FF2B5EF4-FFF2-40B4-BE49-F238E27FC236}">
                <a16:creationId xmlns:a16="http://schemas.microsoft.com/office/drawing/2014/main" id="{B9123CD6-3D0E-58BF-7AE4-80EF88D03534}"/>
              </a:ext>
            </a:extLst>
          </p:cNvPr>
          <p:cNvCxnSpPr>
            <a:cxnSpLocks/>
            <a:stCxn id="16" idx="1"/>
          </p:cNvCxnSpPr>
          <p:nvPr/>
        </p:nvCxnSpPr>
        <p:spPr>
          <a:xfrm flipH="1">
            <a:off x="5806854" y="1921626"/>
            <a:ext cx="1091135" cy="2138971"/>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4" name="Textfeld 23">
            <a:extLst>
              <a:ext uri="{FF2B5EF4-FFF2-40B4-BE49-F238E27FC236}">
                <a16:creationId xmlns:a16="http://schemas.microsoft.com/office/drawing/2014/main" id="{CD27C16A-A275-C387-68F2-F7662D53A968}"/>
              </a:ext>
            </a:extLst>
          </p:cNvPr>
          <p:cNvSpPr txBox="1"/>
          <p:nvPr/>
        </p:nvSpPr>
        <p:spPr>
          <a:xfrm>
            <a:off x="6897988" y="2434958"/>
            <a:ext cx="2138507" cy="1200329"/>
          </a:xfrm>
          <a:prstGeom prst="rect">
            <a:avLst/>
          </a:prstGeom>
          <a:solidFill>
            <a:schemeClr val="bg1"/>
          </a:solidFill>
          <a:ln w="19050">
            <a:solidFill>
              <a:schemeClr val="accent1"/>
            </a:solidFill>
          </a:ln>
        </p:spPr>
        <p:txBody>
          <a:bodyPr wrap="square" rtlCol="0">
            <a:spAutoFit/>
          </a:bodyPr>
          <a:lstStyle/>
          <a:p>
            <a:r>
              <a:rPr lang="de-CH" dirty="0"/>
              <a:t>SBS: Planung ÖI, ohne verbindliche Festlegung Flächenanteile.</a:t>
            </a:r>
          </a:p>
        </p:txBody>
      </p:sp>
      <p:cxnSp>
        <p:nvCxnSpPr>
          <p:cNvPr id="25" name="Gerade Verbindung mit Pfeil 24">
            <a:extLst>
              <a:ext uri="{FF2B5EF4-FFF2-40B4-BE49-F238E27FC236}">
                <a16:creationId xmlns:a16="http://schemas.microsoft.com/office/drawing/2014/main" id="{CC465C0F-7716-D226-D6B2-98F5FE8A4C7D}"/>
              </a:ext>
            </a:extLst>
          </p:cNvPr>
          <p:cNvCxnSpPr>
            <a:cxnSpLocks/>
          </p:cNvCxnSpPr>
          <p:nvPr/>
        </p:nvCxnSpPr>
        <p:spPr>
          <a:xfrm flipH="1" flipV="1">
            <a:off x="6463279" y="2495259"/>
            <a:ext cx="421608" cy="258019"/>
          </a:xfrm>
          <a:prstGeom prst="straightConnector1">
            <a:avLst/>
          </a:prstGeom>
          <a:ln w="127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Gerade Verbindung mit Pfeil 26">
            <a:extLst>
              <a:ext uri="{FF2B5EF4-FFF2-40B4-BE49-F238E27FC236}">
                <a16:creationId xmlns:a16="http://schemas.microsoft.com/office/drawing/2014/main" id="{8092369F-F77F-81F3-5E57-E44BEC9FD347}"/>
              </a:ext>
            </a:extLst>
          </p:cNvPr>
          <p:cNvCxnSpPr>
            <a:cxnSpLocks/>
          </p:cNvCxnSpPr>
          <p:nvPr/>
        </p:nvCxnSpPr>
        <p:spPr>
          <a:xfrm flipH="1">
            <a:off x="4182823" y="2753278"/>
            <a:ext cx="2702064" cy="1021193"/>
          </a:xfrm>
          <a:prstGeom prst="straightConnector1">
            <a:avLst/>
          </a:prstGeom>
          <a:ln w="127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Gerade Verbindung mit Pfeil 29">
            <a:extLst>
              <a:ext uri="{FF2B5EF4-FFF2-40B4-BE49-F238E27FC236}">
                <a16:creationId xmlns:a16="http://schemas.microsoft.com/office/drawing/2014/main" id="{183B50AE-A98D-8DB5-4420-40FF544FFF18}"/>
              </a:ext>
            </a:extLst>
          </p:cNvPr>
          <p:cNvCxnSpPr>
            <a:cxnSpLocks/>
          </p:cNvCxnSpPr>
          <p:nvPr/>
        </p:nvCxnSpPr>
        <p:spPr>
          <a:xfrm flipH="1">
            <a:off x="4038807" y="2778564"/>
            <a:ext cx="2846080" cy="2223726"/>
          </a:xfrm>
          <a:prstGeom prst="straightConnector1">
            <a:avLst/>
          </a:prstGeom>
          <a:ln w="127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Gerade Verbindung mit Pfeil 32">
            <a:extLst>
              <a:ext uri="{FF2B5EF4-FFF2-40B4-BE49-F238E27FC236}">
                <a16:creationId xmlns:a16="http://schemas.microsoft.com/office/drawing/2014/main" id="{36C3BBC4-B0BB-E917-56B1-9D30FB52FCBD}"/>
              </a:ext>
            </a:extLst>
          </p:cNvPr>
          <p:cNvCxnSpPr>
            <a:cxnSpLocks/>
          </p:cNvCxnSpPr>
          <p:nvPr/>
        </p:nvCxnSpPr>
        <p:spPr>
          <a:xfrm flipH="1">
            <a:off x="4182822" y="2809231"/>
            <a:ext cx="2702065" cy="2780009"/>
          </a:xfrm>
          <a:prstGeom prst="straightConnector1">
            <a:avLst/>
          </a:prstGeom>
          <a:ln w="127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844672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dirty="0"/>
              <a:t>Lehrgang Biodiversitätsberatung</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p:txBody>
          <a:bodyPr>
            <a:normAutofit/>
          </a:bodyPr>
          <a:lstStyle/>
          <a:p>
            <a:pPr marL="0" indent="0">
              <a:buNone/>
            </a:pPr>
            <a:r>
              <a:rPr lang="de-CH" dirty="0"/>
              <a:t>Biodiversität global</a:t>
            </a:r>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normAutofit/>
          </a:bodyPr>
          <a:lstStyle/>
          <a:p>
            <a:r>
              <a:rPr lang="de-CH" dirty="0"/>
              <a:t>Biodiversität in der Landwirtschaft: Politische Ziele</a:t>
            </a:r>
          </a:p>
        </p:txBody>
      </p:sp>
      <p:pic>
        <p:nvPicPr>
          <p:cNvPr id="6" name="Grafik 5">
            <a:extLst>
              <a:ext uri="{FF2B5EF4-FFF2-40B4-BE49-F238E27FC236}">
                <a16:creationId xmlns:a16="http://schemas.microsoft.com/office/drawing/2014/main" id="{C35E0957-AD4B-3AFC-AC29-3B92FF26A4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8650" y="1111003"/>
            <a:ext cx="7200800" cy="5085565"/>
          </a:xfrm>
          <a:prstGeom prst="rect">
            <a:avLst/>
          </a:prstGeom>
        </p:spPr>
      </p:pic>
    </p:spTree>
    <p:extLst>
      <p:ext uri="{BB962C8B-B14F-4D97-AF65-F5344CB8AC3E}">
        <p14:creationId xmlns:p14="http://schemas.microsoft.com/office/powerpoint/2010/main" val="18012014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p:txBody>
          <a:bodyPr>
            <a:normAutofit/>
          </a:bodyPr>
          <a:lstStyle/>
          <a:p>
            <a:pPr marL="0" indent="0">
              <a:lnSpc>
                <a:spcPct val="107000"/>
              </a:lnSpc>
              <a:spcAft>
                <a:spcPts val="800"/>
              </a:spcAft>
              <a:buNone/>
            </a:pPr>
            <a:r>
              <a:rPr lang="de-CH" sz="1800" b="1" dirty="0">
                <a:ea typeface="Times New Roman" panose="02020603050405020304" pitchFamily="18" charset="0"/>
              </a:rPr>
              <a:t>Wie gut wurden die Ziele des Übereinkommens über die biologische Vielfalt 2020 erreicht?</a:t>
            </a:r>
            <a:endParaRPr lang="de-CH" sz="1800" dirty="0">
              <a:effectLst/>
              <a:ea typeface="Times New Roman" panose="02020603050405020304" pitchFamily="18" charset="0"/>
            </a:endParaRPr>
          </a:p>
          <a:p>
            <a:pPr marL="0" indent="0">
              <a:buNone/>
            </a:pPr>
            <a:endParaRPr lang="de-CH" dirty="0"/>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normAutofit/>
          </a:bodyPr>
          <a:lstStyle/>
          <a:p>
            <a:r>
              <a:rPr lang="de-CH" dirty="0"/>
              <a:t>Biodiversität in der Landwirtschaft: Politische Ziele</a:t>
            </a:r>
          </a:p>
        </p:txBody>
      </p:sp>
    </p:spTree>
    <p:extLst>
      <p:ext uri="{BB962C8B-B14F-4D97-AF65-F5344CB8AC3E}">
        <p14:creationId xmlns:p14="http://schemas.microsoft.com/office/powerpoint/2010/main" val="20487603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p:txBody>
          <a:bodyPr>
            <a:normAutofit/>
          </a:bodyPr>
          <a:lstStyle/>
          <a:p>
            <a:pPr marL="0" indent="0">
              <a:lnSpc>
                <a:spcPct val="107000"/>
              </a:lnSpc>
              <a:spcAft>
                <a:spcPts val="800"/>
              </a:spcAft>
              <a:buNone/>
            </a:pPr>
            <a:r>
              <a:rPr lang="de-CH" sz="1800" b="1" dirty="0">
                <a:ea typeface="Times New Roman" panose="02020603050405020304" pitchFamily="18" charset="0"/>
              </a:rPr>
              <a:t>Wie gut wurden die Ziele des Übereinkommens über die biologische Vielfalt 2020 erreicht?</a:t>
            </a:r>
          </a:p>
          <a:p>
            <a:pPr marL="0" indent="0">
              <a:lnSpc>
                <a:spcPct val="107000"/>
              </a:lnSpc>
              <a:spcAft>
                <a:spcPts val="800"/>
              </a:spcAft>
              <a:buNone/>
            </a:pPr>
            <a:endParaRPr lang="de-CH" sz="1800" dirty="0">
              <a:effectLst/>
              <a:ea typeface="Times New Roman" panose="02020603050405020304" pitchFamily="18" charset="0"/>
            </a:endParaRPr>
          </a:p>
          <a:p>
            <a:pPr marL="0" indent="0">
              <a:buNone/>
            </a:pPr>
            <a:endParaRPr lang="de-CH" dirty="0"/>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normAutofit/>
          </a:bodyPr>
          <a:lstStyle/>
          <a:p>
            <a:r>
              <a:rPr lang="de-CH" dirty="0"/>
              <a:t>Biodiversität in der Landwirtschaft: Politische Ziele</a:t>
            </a:r>
          </a:p>
        </p:txBody>
      </p:sp>
      <p:sp>
        <p:nvSpPr>
          <p:cNvPr id="5" name="Textfeld 4">
            <a:extLst>
              <a:ext uri="{FF2B5EF4-FFF2-40B4-BE49-F238E27FC236}">
                <a16:creationId xmlns:a16="http://schemas.microsoft.com/office/drawing/2014/main" id="{C2917C10-97E4-CE0E-C456-8072A0BDB6E8}"/>
              </a:ext>
            </a:extLst>
          </p:cNvPr>
          <p:cNvSpPr txBox="1"/>
          <p:nvPr/>
        </p:nvSpPr>
        <p:spPr>
          <a:xfrm>
            <a:off x="628650" y="3356992"/>
            <a:ext cx="7831782" cy="923330"/>
          </a:xfrm>
          <a:prstGeom prst="rect">
            <a:avLst/>
          </a:prstGeom>
          <a:solidFill>
            <a:srgbClr val="92D050"/>
          </a:solidFill>
          <a:ln>
            <a:solidFill>
              <a:schemeClr val="tx1"/>
            </a:solidFill>
          </a:ln>
        </p:spPr>
        <p:txBody>
          <a:bodyPr wrap="square" rtlCol="0">
            <a:spAutoFit/>
          </a:bodyPr>
          <a:lstStyle/>
          <a:p>
            <a:pPr marL="0" indent="0">
              <a:buNone/>
            </a:pPr>
            <a:r>
              <a:rPr lang="de-CH" b="1" dirty="0"/>
              <a:t>IPBES</a:t>
            </a:r>
            <a:r>
              <a:rPr lang="de-CH" dirty="0"/>
              <a:t> (</a:t>
            </a:r>
            <a:r>
              <a:rPr lang="de-CH" dirty="0" err="1"/>
              <a:t>Intergovernmental</a:t>
            </a:r>
            <a:r>
              <a:rPr lang="de-CH" dirty="0"/>
              <a:t> Science-Policy </a:t>
            </a:r>
            <a:r>
              <a:rPr lang="de-CH" dirty="0" err="1"/>
              <a:t>Platform</a:t>
            </a:r>
            <a:r>
              <a:rPr lang="de-CH" dirty="0"/>
              <a:t> on </a:t>
            </a:r>
            <a:r>
              <a:rPr lang="de-CH" dirty="0" err="1"/>
              <a:t>Biodiversity</a:t>
            </a:r>
            <a:r>
              <a:rPr lang="de-CH" dirty="0"/>
              <a:t> and </a:t>
            </a:r>
            <a:r>
              <a:rPr lang="de-CH" dirty="0" err="1"/>
              <a:t>Ecosystem</a:t>
            </a:r>
            <a:r>
              <a:rPr lang="de-CH" dirty="0"/>
              <a:t> Services), zwischenstaatliche </a:t>
            </a:r>
            <a:r>
              <a:rPr lang="de-CH" b="1" dirty="0"/>
              <a:t>wissenschaftliche Plattform für Biodiversität und Ökosystemleistungen</a:t>
            </a:r>
            <a:r>
              <a:rPr lang="de-CH" dirty="0"/>
              <a:t>, auch </a:t>
            </a:r>
            <a:r>
              <a:rPr lang="de-CH" b="1" dirty="0"/>
              <a:t>Weltbiodiversitätsrat</a:t>
            </a:r>
            <a:r>
              <a:rPr lang="de-CH" dirty="0"/>
              <a:t> genannt.</a:t>
            </a:r>
          </a:p>
        </p:txBody>
      </p:sp>
      <p:sp>
        <p:nvSpPr>
          <p:cNvPr id="6" name="Textfeld 5">
            <a:extLst>
              <a:ext uri="{FF2B5EF4-FFF2-40B4-BE49-F238E27FC236}">
                <a16:creationId xmlns:a16="http://schemas.microsoft.com/office/drawing/2014/main" id="{7E394F63-F19A-E57B-A92C-AABD6A23B8BE}"/>
              </a:ext>
            </a:extLst>
          </p:cNvPr>
          <p:cNvSpPr txBox="1"/>
          <p:nvPr/>
        </p:nvSpPr>
        <p:spPr>
          <a:xfrm>
            <a:off x="628650" y="4509120"/>
            <a:ext cx="7831782" cy="923330"/>
          </a:xfrm>
          <a:prstGeom prst="rect">
            <a:avLst/>
          </a:prstGeom>
          <a:solidFill>
            <a:srgbClr val="92D050"/>
          </a:solidFill>
          <a:ln>
            <a:solidFill>
              <a:schemeClr val="tx1"/>
            </a:solidFill>
          </a:ln>
        </p:spPr>
        <p:txBody>
          <a:bodyPr wrap="square" rtlCol="0">
            <a:spAutoFit/>
          </a:bodyPr>
          <a:lstStyle/>
          <a:p>
            <a:pPr marL="0" indent="0">
              <a:buNone/>
            </a:pPr>
            <a:r>
              <a:rPr lang="de-CH" dirty="0"/>
              <a:t>IPBES gibt immer wieder globale Berichte («</a:t>
            </a:r>
            <a:r>
              <a:rPr lang="de-CH" b="1" dirty="0"/>
              <a:t>Global Assessment</a:t>
            </a:r>
            <a:r>
              <a:rPr lang="de-CH" dirty="0"/>
              <a:t>») und verschiedene regionale Berichte über den Zustand der biologischen Vielfalt und der Ökosystemleistungen heraus.</a:t>
            </a:r>
          </a:p>
        </p:txBody>
      </p:sp>
      <p:sp>
        <p:nvSpPr>
          <p:cNvPr id="7" name="Textfeld 6">
            <a:extLst>
              <a:ext uri="{FF2B5EF4-FFF2-40B4-BE49-F238E27FC236}">
                <a16:creationId xmlns:a16="http://schemas.microsoft.com/office/drawing/2014/main" id="{DDEDBF63-712B-371E-E1C6-F300A2A3B1FA}"/>
              </a:ext>
            </a:extLst>
          </p:cNvPr>
          <p:cNvSpPr txBox="1"/>
          <p:nvPr/>
        </p:nvSpPr>
        <p:spPr>
          <a:xfrm>
            <a:off x="628650" y="2217638"/>
            <a:ext cx="7831782" cy="923330"/>
          </a:xfrm>
          <a:prstGeom prst="rect">
            <a:avLst/>
          </a:prstGeom>
          <a:solidFill>
            <a:srgbClr val="FFC000"/>
          </a:solidFill>
          <a:ln>
            <a:solidFill>
              <a:schemeClr val="tx1"/>
            </a:solidFill>
          </a:ln>
        </p:spPr>
        <p:txBody>
          <a:bodyPr wrap="square" rtlCol="0">
            <a:spAutoFit/>
          </a:bodyPr>
          <a:lstStyle/>
          <a:p>
            <a:pPr marL="0" indent="0">
              <a:buNone/>
            </a:pPr>
            <a:r>
              <a:rPr lang="de-CH" dirty="0"/>
              <a:t>Im </a:t>
            </a:r>
            <a:r>
              <a:rPr lang="de-CH" b="1" dirty="0"/>
              <a:t>Global </a:t>
            </a:r>
            <a:r>
              <a:rPr lang="de-CH" b="1" dirty="0" err="1"/>
              <a:t>Biodiversity</a:t>
            </a:r>
            <a:r>
              <a:rPr lang="de-CH" b="1" dirty="0"/>
              <a:t> Outlook</a:t>
            </a:r>
            <a:r>
              <a:rPr lang="de-CH" dirty="0"/>
              <a:t> wird regelmässig über die Zielerreichung des Übereinkommens über die biologische Vielfalt (Convention on Biological </a:t>
            </a:r>
            <a:r>
              <a:rPr lang="de-CH" dirty="0" err="1"/>
              <a:t>Diversity</a:t>
            </a:r>
            <a:r>
              <a:rPr lang="de-CH" dirty="0"/>
              <a:t>, DBD) berichtet.</a:t>
            </a:r>
          </a:p>
        </p:txBody>
      </p:sp>
    </p:spTree>
    <p:extLst>
      <p:ext uri="{BB962C8B-B14F-4D97-AF65-F5344CB8AC3E}">
        <p14:creationId xmlns:p14="http://schemas.microsoft.com/office/powerpoint/2010/main" val="21046699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descr="Ein Bild, das Text, Screenshot, Schrift, Design enthält.&#10;&#10;Automatisch generierte Beschreibung">
            <a:extLst>
              <a:ext uri="{FF2B5EF4-FFF2-40B4-BE49-F238E27FC236}">
                <a16:creationId xmlns:a16="http://schemas.microsoft.com/office/drawing/2014/main" id="{40179B6B-B003-E1D5-AF93-D8CFBA9892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0"/>
            <a:ext cx="8913343" cy="6237312"/>
          </a:xfrm>
          <a:prstGeom prst="rect">
            <a:avLst/>
          </a:prstGeom>
        </p:spPr>
      </p:pic>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12" name="Textfeld 11">
            <a:extLst>
              <a:ext uri="{FF2B5EF4-FFF2-40B4-BE49-F238E27FC236}">
                <a16:creationId xmlns:a16="http://schemas.microsoft.com/office/drawing/2014/main" id="{40DBAE9B-5BDE-440B-529B-62EAFEE117EA}"/>
              </a:ext>
            </a:extLst>
          </p:cNvPr>
          <p:cNvSpPr txBox="1"/>
          <p:nvPr/>
        </p:nvSpPr>
        <p:spPr>
          <a:xfrm>
            <a:off x="5580112" y="6185536"/>
            <a:ext cx="3456384" cy="215444"/>
          </a:xfrm>
          <a:prstGeom prst="rect">
            <a:avLst/>
          </a:prstGeom>
          <a:noFill/>
        </p:spPr>
        <p:txBody>
          <a:bodyPr wrap="square" rtlCol="0">
            <a:spAutoFit/>
          </a:bodyPr>
          <a:lstStyle/>
          <a:p>
            <a:r>
              <a:rPr lang="de-CH" sz="800" dirty="0">
                <a:latin typeface="Arial" panose="020B0604020202020204" pitchFamily="34" charset="0"/>
                <a:cs typeface="Arial" panose="020B0604020202020204" pitchFamily="34" charset="0"/>
              </a:rPr>
              <a:t>Quelle: BirdLife-Broschüre (2020): Biodiversität: Wo steht die Schweiz?</a:t>
            </a:r>
          </a:p>
        </p:txBody>
      </p:sp>
      <p:sp>
        <p:nvSpPr>
          <p:cNvPr id="6" name="Textfeld 5">
            <a:extLst>
              <a:ext uri="{FF2B5EF4-FFF2-40B4-BE49-F238E27FC236}">
                <a16:creationId xmlns:a16="http://schemas.microsoft.com/office/drawing/2014/main" id="{F22CEC94-50EF-190C-BF81-C1B5B1E4198D}"/>
              </a:ext>
            </a:extLst>
          </p:cNvPr>
          <p:cNvSpPr txBox="1"/>
          <p:nvPr/>
        </p:nvSpPr>
        <p:spPr>
          <a:xfrm>
            <a:off x="4542962" y="764704"/>
            <a:ext cx="1872208" cy="646331"/>
          </a:xfrm>
          <a:prstGeom prst="rect">
            <a:avLst/>
          </a:prstGeom>
          <a:solidFill>
            <a:srgbClr val="FFC000"/>
          </a:solidFill>
          <a:ln>
            <a:solidFill>
              <a:schemeClr val="tx1"/>
            </a:solidFill>
          </a:ln>
        </p:spPr>
        <p:txBody>
          <a:bodyPr wrap="square" rtlCol="0">
            <a:spAutoFit/>
          </a:bodyPr>
          <a:lstStyle/>
          <a:p>
            <a:r>
              <a:rPr lang="de-CH" dirty="0"/>
              <a:t>Die 20 Aichi-Ziele (Ziele 2011-2020)</a:t>
            </a:r>
          </a:p>
        </p:txBody>
      </p:sp>
    </p:spTree>
    <p:extLst>
      <p:ext uri="{BB962C8B-B14F-4D97-AF65-F5344CB8AC3E}">
        <p14:creationId xmlns:p14="http://schemas.microsoft.com/office/powerpoint/2010/main" val="34488292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12" name="Textfeld 11">
            <a:extLst>
              <a:ext uri="{FF2B5EF4-FFF2-40B4-BE49-F238E27FC236}">
                <a16:creationId xmlns:a16="http://schemas.microsoft.com/office/drawing/2014/main" id="{40DBAE9B-5BDE-440B-529B-62EAFEE117EA}"/>
              </a:ext>
            </a:extLst>
          </p:cNvPr>
          <p:cNvSpPr txBox="1"/>
          <p:nvPr/>
        </p:nvSpPr>
        <p:spPr>
          <a:xfrm>
            <a:off x="5580112" y="6185536"/>
            <a:ext cx="3456384" cy="215444"/>
          </a:xfrm>
          <a:prstGeom prst="rect">
            <a:avLst/>
          </a:prstGeom>
          <a:noFill/>
        </p:spPr>
        <p:txBody>
          <a:bodyPr wrap="square" rtlCol="0">
            <a:spAutoFit/>
          </a:bodyPr>
          <a:lstStyle/>
          <a:p>
            <a:r>
              <a:rPr lang="de-CH" sz="800" dirty="0">
                <a:latin typeface="Arial" panose="020B0604020202020204" pitchFamily="34" charset="0"/>
                <a:cs typeface="Arial" panose="020B0604020202020204" pitchFamily="34" charset="0"/>
              </a:rPr>
              <a:t>Quelle: BirdLife-Broschüre (2020): Biodiversität: Wo steht die Schweiz?</a:t>
            </a:r>
          </a:p>
        </p:txBody>
      </p:sp>
      <p:pic>
        <p:nvPicPr>
          <p:cNvPr id="20" name="Inhaltsplatzhalter 19" descr="Ein Bild, das Text, Screenshot enthält.&#10;&#10;Automatisch generierte Beschreibung">
            <a:extLst>
              <a:ext uri="{FF2B5EF4-FFF2-40B4-BE49-F238E27FC236}">
                <a16:creationId xmlns:a16="http://schemas.microsoft.com/office/drawing/2014/main" id="{19B1AEAD-02D9-453A-BCA8-4DA03DD0C734}"/>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b="11272"/>
          <a:stretch/>
        </p:blipFill>
        <p:spPr>
          <a:xfrm>
            <a:off x="128425" y="246296"/>
            <a:ext cx="8887150" cy="5818999"/>
          </a:xfrm>
        </p:spPr>
      </p:pic>
    </p:spTree>
    <p:extLst>
      <p:ext uri="{BB962C8B-B14F-4D97-AF65-F5344CB8AC3E}">
        <p14:creationId xmlns:p14="http://schemas.microsoft.com/office/powerpoint/2010/main" val="27217398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p:txBody>
          <a:bodyPr>
            <a:normAutofit/>
          </a:bodyPr>
          <a:lstStyle/>
          <a:p>
            <a:pPr marL="0" indent="0">
              <a:lnSpc>
                <a:spcPct val="107000"/>
              </a:lnSpc>
              <a:spcAft>
                <a:spcPts val="800"/>
              </a:spcAft>
              <a:buNone/>
            </a:pPr>
            <a:r>
              <a:rPr lang="de-CH" sz="1800" b="1" dirty="0">
                <a:ea typeface="Times New Roman" panose="02020603050405020304" pitchFamily="18" charset="0"/>
              </a:rPr>
              <a:t>Wie gut wurden die Ziele des Übereinkommens über die biologische Vielfalt 2020 erreicht?</a:t>
            </a:r>
          </a:p>
          <a:p>
            <a:pPr marL="0" indent="0">
              <a:lnSpc>
                <a:spcPct val="107000"/>
              </a:lnSpc>
              <a:spcAft>
                <a:spcPts val="800"/>
              </a:spcAft>
              <a:buNone/>
            </a:pPr>
            <a:endParaRPr lang="de-CH" sz="1800" dirty="0">
              <a:effectLst/>
              <a:ea typeface="Times New Roman" panose="02020603050405020304" pitchFamily="18" charset="0"/>
            </a:endParaRPr>
          </a:p>
          <a:p>
            <a:pPr marL="0" indent="0">
              <a:buNone/>
            </a:pPr>
            <a:endParaRPr lang="de-CH" dirty="0"/>
          </a:p>
          <a:p>
            <a:pPr marL="0" indent="0">
              <a:buNone/>
            </a:pPr>
            <a:endParaRPr lang="de-CH" dirty="0"/>
          </a:p>
          <a:p>
            <a:pPr marL="0" indent="0">
              <a:buNone/>
            </a:pPr>
            <a:endParaRPr lang="de-CH" dirty="0"/>
          </a:p>
          <a:p>
            <a:pPr marL="0" indent="0">
              <a:buNone/>
            </a:pPr>
            <a:endParaRPr lang="de-CH" dirty="0"/>
          </a:p>
          <a:p>
            <a:pPr marL="0" indent="0">
              <a:buNone/>
            </a:pPr>
            <a:endParaRPr lang="de-CH" dirty="0"/>
          </a:p>
          <a:p>
            <a:pPr marL="0" indent="0">
              <a:buNone/>
            </a:pPr>
            <a:r>
              <a:rPr lang="de-CH" dirty="0"/>
              <a:t>*Ziel 6 ist in Schweiz erreicht (Thema Überfischung).</a:t>
            </a:r>
          </a:p>
          <a:p>
            <a:pPr marL="0" indent="0">
              <a:buNone/>
            </a:pPr>
            <a:endParaRPr lang="de-CH" dirty="0"/>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normAutofit/>
          </a:bodyPr>
          <a:lstStyle/>
          <a:p>
            <a:r>
              <a:rPr lang="de-CH" dirty="0"/>
              <a:t>Biodiversität in der Landwirtschaft: Politische Ziele</a:t>
            </a:r>
          </a:p>
        </p:txBody>
      </p:sp>
      <p:sp>
        <p:nvSpPr>
          <p:cNvPr id="5" name="Textfeld 4">
            <a:extLst>
              <a:ext uri="{FF2B5EF4-FFF2-40B4-BE49-F238E27FC236}">
                <a16:creationId xmlns:a16="http://schemas.microsoft.com/office/drawing/2014/main" id="{C2917C10-97E4-CE0E-C456-8072A0BDB6E8}"/>
              </a:ext>
            </a:extLst>
          </p:cNvPr>
          <p:cNvSpPr txBox="1"/>
          <p:nvPr/>
        </p:nvSpPr>
        <p:spPr>
          <a:xfrm>
            <a:off x="628650" y="3356992"/>
            <a:ext cx="7831782" cy="923330"/>
          </a:xfrm>
          <a:prstGeom prst="rect">
            <a:avLst/>
          </a:prstGeom>
          <a:solidFill>
            <a:srgbClr val="92D050"/>
          </a:solidFill>
          <a:ln>
            <a:solidFill>
              <a:schemeClr val="tx1"/>
            </a:solidFill>
          </a:ln>
        </p:spPr>
        <p:txBody>
          <a:bodyPr wrap="square" rtlCol="0">
            <a:spAutoFit/>
          </a:bodyPr>
          <a:lstStyle/>
          <a:p>
            <a:pPr marL="0" indent="0">
              <a:buNone/>
            </a:pPr>
            <a:r>
              <a:rPr lang="de-CH" b="1" dirty="0"/>
              <a:t>IPBES</a:t>
            </a:r>
            <a:r>
              <a:rPr lang="de-CH" dirty="0"/>
              <a:t> (</a:t>
            </a:r>
            <a:r>
              <a:rPr lang="de-CH" dirty="0" err="1"/>
              <a:t>Intergovernmental</a:t>
            </a:r>
            <a:r>
              <a:rPr lang="de-CH" dirty="0"/>
              <a:t> Science-Policy </a:t>
            </a:r>
            <a:r>
              <a:rPr lang="de-CH" dirty="0" err="1"/>
              <a:t>Platform</a:t>
            </a:r>
            <a:r>
              <a:rPr lang="de-CH" dirty="0"/>
              <a:t> on </a:t>
            </a:r>
            <a:r>
              <a:rPr lang="de-CH" dirty="0" err="1"/>
              <a:t>Biodiversity</a:t>
            </a:r>
            <a:r>
              <a:rPr lang="de-CH" dirty="0"/>
              <a:t> and </a:t>
            </a:r>
            <a:r>
              <a:rPr lang="de-CH" dirty="0" err="1"/>
              <a:t>Ecosystem</a:t>
            </a:r>
            <a:r>
              <a:rPr lang="de-CH" dirty="0"/>
              <a:t> Services), zwischenstaatliche </a:t>
            </a:r>
            <a:r>
              <a:rPr lang="de-CH" b="1" dirty="0"/>
              <a:t>wissenschaftliche Plattform für Biodiversität und Ökosystemleistungen</a:t>
            </a:r>
            <a:r>
              <a:rPr lang="de-CH" dirty="0"/>
              <a:t>, auch </a:t>
            </a:r>
            <a:r>
              <a:rPr lang="de-CH" b="1" dirty="0"/>
              <a:t>Weltbiodiversitätsrat</a:t>
            </a:r>
            <a:r>
              <a:rPr lang="de-CH" dirty="0"/>
              <a:t> genannt.</a:t>
            </a:r>
          </a:p>
        </p:txBody>
      </p:sp>
      <p:sp>
        <p:nvSpPr>
          <p:cNvPr id="6" name="Textfeld 5">
            <a:extLst>
              <a:ext uri="{FF2B5EF4-FFF2-40B4-BE49-F238E27FC236}">
                <a16:creationId xmlns:a16="http://schemas.microsoft.com/office/drawing/2014/main" id="{7E394F63-F19A-E57B-A92C-AABD6A23B8BE}"/>
              </a:ext>
            </a:extLst>
          </p:cNvPr>
          <p:cNvSpPr txBox="1"/>
          <p:nvPr/>
        </p:nvSpPr>
        <p:spPr>
          <a:xfrm>
            <a:off x="628650" y="4509120"/>
            <a:ext cx="7831782" cy="923330"/>
          </a:xfrm>
          <a:prstGeom prst="rect">
            <a:avLst/>
          </a:prstGeom>
          <a:solidFill>
            <a:srgbClr val="92D050"/>
          </a:solidFill>
          <a:ln>
            <a:solidFill>
              <a:schemeClr val="tx1"/>
            </a:solidFill>
          </a:ln>
        </p:spPr>
        <p:txBody>
          <a:bodyPr wrap="square" rtlCol="0">
            <a:spAutoFit/>
          </a:bodyPr>
          <a:lstStyle/>
          <a:p>
            <a:pPr marL="0" indent="0">
              <a:buNone/>
            </a:pPr>
            <a:r>
              <a:rPr lang="de-CH" dirty="0"/>
              <a:t>IPBES gibt immer wieder globalen Berichte («</a:t>
            </a:r>
            <a:r>
              <a:rPr lang="de-CH" b="1" dirty="0"/>
              <a:t>Global Assessment</a:t>
            </a:r>
            <a:r>
              <a:rPr lang="de-CH" dirty="0"/>
              <a:t>») und verschiedene regionale Berichte über den Zustand der biologischen Vielfalt und der Ökosystemleistungen heraus.</a:t>
            </a:r>
          </a:p>
        </p:txBody>
      </p:sp>
      <p:sp>
        <p:nvSpPr>
          <p:cNvPr id="7" name="Textfeld 6">
            <a:extLst>
              <a:ext uri="{FF2B5EF4-FFF2-40B4-BE49-F238E27FC236}">
                <a16:creationId xmlns:a16="http://schemas.microsoft.com/office/drawing/2014/main" id="{DDEDBF63-712B-371E-E1C6-F300A2A3B1FA}"/>
              </a:ext>
            </a:extLst>
          </p:cNvPr>
          <p:cNvSpPr txBox="1"/>
          <p:nvPr/>
        </p:nvSpPr>
        <p:spPr>
          <a:xfrm>
            <a:off x="628650" y="2217638"/>
            <a:ext cx="7831782" cy="923330"/>
          </a:xfrm>
          <a:prstGeom prst="rect">
            <a:avLst/>
          </a:prstGeom>
          <a:solidFill>
            <a:srgbClr val="FFC000"/>
          </a:solidFill>
          <a:ln>
            <a:solidFill>
              <a:schemeClr val="tx1"/>
            </a:solidFill>
          </a:ln>
        </p:spPr>
        <p:txBody>
          <a:bodyPr wrap="square" rtlCol="0">
            <a:spAutoFit/>
          </a:bodyPr>
          <a:lstStyle/>
          <a:p>
            <a:pPr marL="0" indent="0">
              <a:buNone/>
            </a:pPr>
            <a:r>
              <a:rPr lang="de-CH" dirty="0"/>
              <a:t>Im </a:t>
            </a:r>
            <a:r>
              <a:rPr lang="de-CH" b="1" dirty="0"/>
              <a:t>Global </a:t>
            </a:r>
            <a:r>
              <a:rPr lang="de-CH" b="1" dirty="0" err="1"/>
              <a:t>Biodiversity</a:t>
            </a:r>
            <a:r>
              <a:rPr lang="de-CH" b="1" dirty="0"/>
              <a:t> Outlook</a:t>
            </a:r>
            <a:r>
              <a:rPr lang="de-CH" dirty="0"/>
              <a:t> wird regelmässig über die Zielerreichung des Übereinkommens über die biologische Vielfalt (Convention on Biological </a:t>
            </a:r>
            <a:r>
              <a:rPr lang="de-CH" dirty="0" err="1"/>
              <a:t>Diversity</a:t>
            </a:r>
            <a:r>
              <a:rPr lang="de-CH" dirty="0"/>
              <a:t>, DBD) berichtet.</a:t>
            </a:r>
          </a:p>
        </p:txBody>
      </p:sp>
      <p:sp>
        <p:nvSpPr>
          <p:cNvPr id="9" name="Textfeld 8">
            <a:extLst>
              <a:ext uri="{FF2B5EF4-FFF2-40B4-BE49-F238E27FC236}">
                <a16:creationId xmlns:a16="http://schemas.microsoft.com/office/drawing/2014/main" id="{0F7ED9C0-F121-0DBF-1BFF-28E4CF321432}"/>
              </a:ext>
            </a:extLst>
          </p:cNvPr>
          <p:cNvSpPr txBox="1"/>
          <p:nvPr/>
        </p:nvSpPr>
        <p:spPr>
          <a:xfrm rot="20755862">
            <a:off x="600876" y="2877051"/>
            <a:ext cx="7831782" cy="1384995"/>
          </a:xfrm>
          <a:prstGeom prst="rect">
            <a:avLst/>
          </a:prstGeom>
          <a:solidFill>
            <a:schemeClr val="bg1"/>
          </a:solidFill>
          <a:ln w="38100">
            <a:solidFill>
              <a:srgbClr val="FF0000"/>
            </a:solidFill>
          </a:ln>
        </p:spPr>
        <p:txBody>
          <a:bodyPr wrap="square" rtlCol="0">
            <a:spAutoFit/>
          </a:bodyPr>
          <a:lstStyle/>
          <a:p>
            <a:pPr marL="0" indent="0">
              <a:buNone/>
            </a:pPr>
            <a:r>
              <a:rPr lang="de-CH" sz="2800" b="1" dirty="0"/>
              <a:t>Keines der Aichi-Ziele konnte bis 2020 erreicht werden (weder weltweit noch in der Schweiz*)!</a:t>
            </a:r>
          </a:p>
          <a:p>
            <a:pPr marL="0" indent="0">
              <a:buNone/>
            </a:pPr>
            <a:r>
              <a:rPr lang="de-CH" sz="2800" b="1" dirty="0"/>
              <a:t>Die Biodiversität nimmt weiterhin ab.</a:t>
            </a:r>
          </a:p>
        </p:txBody>
      </p:sp>
    </p:spTree>
    <p:extLst>
      <p:ext uri="{BB962C8B-B14F-4D97-AF65-F5344CB8AC3E}">
        <p14:creationId xmlns:p14="http://schemas.microsoft.com/office/powerpoint/2010/main" val="24885732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628650" y="1403053"/>
            <a:ext cx="7886700" cy="945827"/>
          </a:xfrm>
        </p:spPr>
        <p:txBody>
          <a:bodyPr>
            <a:normAutofit fontScale="92500" lnSpcReduction="10000"/>
          </a:bodyPr>
          <a:lstStyle/>
          <a:p>
            <a:pPr marL="0" indent="0">
              <a:buNone/>
            </a:pPr>
            <a:r>
              <a:rPr lang="de-CH" dirty="0"/>
              <a:t>Weniger Artenvielfalt, seit ca. 1970 bekanntes Problem</a:t>
            </a:r>
          </a:p>
          <a:p>
            <a:pPr marL="0" indent="0">
              <a:lnSpc>
                <a:spcPct val="107000"/>
              </a:lnSpc>
              <a:spcAft>
                <a:spcPts val="800"/>
              </a:spcAft>
              <a:buNone/>
            </a:pPr>
            <a:r>
              <a:rPr lang="de-CH" sz="1800" dirty="0">
                <a:ea typeface="Times New Roman" panose="02020603050405020304" pitchFamily="18" charset="0"/>
              </a:rPr>
              <a:t>Wie reagierten die Weltgemeinschaft und die Schweiz darauf?</a:t>
            </a:r>
            <a:endParaRPr lang="de-CH" sz="1800" dirty="0">
              <a:effectLst/>
              <a:ea typeface="Calibri" panose="020F0502020204030204" pitchFamily="34" charset="0"/>
            </a:endParaRPr>
          </a:p>
          <a:p>
            <a:pPr marL="0" indent="0">
              <a:buNone/>
            </a:pPr>
            <a:endParaRPr lang="de-CH" dirty="0"/>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normAutofit/>
          </a:bodyPr>
          <a:lstStyle/>
          <a:p>
            <a:r>
              <a:rPr lang="de-CH" dirty="0"/>
              <a:t>Biodiversität in der Landwirtschaft: Politische Ziele</a:t>
            </a:r>
          </a:p>
        </p:txBody>
      </p:sp>
      <p:graphicFrame>
        <p:nvGraphicFramePr>
          <p:cNvPr id="13" name="Tabelle 12">
            <a:extLst>
              <a:ext uri="{FF2B5EF4-FFF2-40B4-BE49-F238E27FC236}">
                <a16:creationId xmlns:a16="http://schemas.microsoft.com/office/drawing/2014/main" id="{A1C334A7-16DB-AD53-121B-F27237274B91}"/>
              </a:ext>
            </a:extLst>
          </p:cNvPr>
          <p:cNvGraphicFramePr>
            <a:graphicFrameLocks noGrp="1"/>
          </p:cNvGraphicFramePr>
          <p:nvPr>
            <p:extLst>
              <p:ext uri="{D42A27DB-BD31-4B8C-83A1-F6EECF244321}">
                <p14:modId xmlns:p14="http://schemas.microsoft.com/office/powerpoint/2010/main" val="2098908829"/>
              </p:ext>
            </p:extLst>
          </p:nvPr>
        </p:nvGraphicFramePr>
        <p:xfrm>
          <a:off x="658812" y="2276872"/>
          <a:ext cx="7826375" cy="3642872"/>
        </p:xfrm>
        <a:graphic>
          <a:graphicData uri="http://schemas.openxmlformats.org/drawingml/2006/table">
            <a:tbl>
              <a:tblPr firstRow="1" firstCol="1" bandRow="1">
                <a:tableStyleId>{21E4AEA4-8DFA-4A89-87EB-49C32662AFE0}</a:tableStyleId>
              </a:tblPr>
              <a:tblGrid>
                <a:gridCol w="987425">
                  <a:extLst>
                    <a:ext uri="{9D8B030D-6E8A-4147-A177-3AD203B41FA5}">
                      <a16:colId xmlns:a16="http://schemas.microsoft.com/office/drawing/2014/main" val="3263543201"/>
                    </a:ext>
                  </a:extLst>
                </a:gridCol>
                <a:gridCol w="6838950">
                  <a:extLst>
                    <a:ext uri="{9D8B030D-6E8A-4147-A177-3AD203B41FA5}">
                      <a16:colId xmlns:a16="http://schemas.microsoft.com/office/drawing/2014/main" val="1407606228"/>
                    </a:ext>
                  </a:extLst>
                </a:gridCol>
              </a:tblGrid>
              <a:tr h="0">
                <a:tc>
                  <a:txBody>
                    <a:bodyPr/>
                    <a:lstStyle/>
                    <a:p>
                      <a:pPr>
                        <a:lnSpc>
                          <a:spcPct val="115000"/>
                        </a:lnSpc>
                        <a:spcBef>
                          <a:spcPts val="1200"/>
                        </a:spcBef>
                        <a:spcAft>
                          <a:spcPts val="600"/>
                        </a:spcAft>
                      </a:pPr>
                      <a:r>
                        <a:rPr lang="de-CH" sz="1200" dirty="0">
                          <a:solidFill>
                            <a:schemeClr val="tx1"/>
                          </a:solidFill>
                          <a:effectLst/>
                          <a:latin typeface="Arial" panose="020B0604020202020204" pitchFamily="34" charset="0"/>
                          <a:cs typeface="Arial" panose="020B0604020202020204" pitchFamily="34" charset="0"/>
                        </a:rPr>
                        <a:t>1992</a:t>
                      </a:r>
                      <a:endParaRPr lang="de-CH"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Bef>
                          <a:spcPts val="1200"/>
                        </a:spcBef>
                        <a:spcAft>
                          <a:spcPts val="600"/>
                        </a:spcAft>
                      </a:pPr>
                      <a:r>
                        <a:rPr lang="de-CH" sz="1200" b="0" dirty="0">
                          <a:solidFill>
                            <a:schemeClr val="tx1"/>
                          </a:solidFill>
                          <a:effectLst/>
                          <a:latin typeface="Arial" panose="020B0604020202020204" pitchFamily="34" charset="0"/>
                          <a:cs typeface="Arial" panose="020B0604020202020204" pitchFamily="34" charset="0"/>
                        </a:rPr>
                        <a:t>Konferenz der Vereinten Nationen für Umwelt und Entwicklung in Rio de Janeiro: </a:t>
                      </a:r>
                      <a:r>
                        <a:rPr lang="de-CH" sz="1200" b="1" dirty="0">
                          <a:solidFill>
                            <a:schemeClr val="tx1"/>
                          </a:solidFill>
                          <a:effectLst/>
                          <a:latin typeface="Arial" panose="020B0604020202020204" pitchFamily="34" charset="0"/>
                          <a:cs typeface="Arial" panose="020B0604020202020204" pitchFamily="34" charset="0"/>
                        </a:rPr>
                        <a:t>Übereinkommen über die biologische Vielfalt </a:t>
                      </a:r>
                      <a:r>
                        <a:rPr lang="de-CH" sz="1200" b="0" dirty="0">
                          <a:solidFill>
                            <a:schemeClr val="tx1"/>
                          </a:solidFill>
                          <a:effectLst/>
                          <a:latin typeface="Arial" panose="020B0604020202020204" pitchFamily="34" charset="0"/>
                          <a:cs typeface="Arial" panose="020B0604020202020204" pitchFamily="34" charset="0"/>
                        </a:rPr>
                        <a:t>(</a:t>
                      </a:r>
                      <a:r>
                        <a:rPr lang="de-CH" sz="1200" b="1" dirty="0">
                          <a:solidFill>
                            <a:schemeClr val="tx1"/>
                          </a:solidFill>
                          <a:effectLst/>
                          <a:latin typeface="Arial" panose="020B0604020202020204" pitchFamily="34" charset="0"/>
                          <a:cs typeface="Arial" panose="020B0604020202020204" pitchFamily="34" charset="0"/>
                        </a:rPr>
                        <a:t>Convention on Biological </a:t>
                      </a:r>
                      <a:r>
                        <a:rPr lang="de-CH" sz="1200" b="1" dirty="0" err="1">
                          <a:solidFill>
                            <a:schemeClr val="tx1"/>
                          </a:solidFill>
                          <a:effectLst/>
                          <a:latin typeface="Arial" panose="020B0604020202020204" pitchFamily="34" charset="0"/>
                          <a:cs typeface="Arial" panose="020B0604020202020204" pitchFamily="34" charset="0"/>
                        </a:rPr>
                        <a:t>Diversity</a:t>
                      </a:r>
                      <a:r>
                        <a:rPr lang="de-CH" sz="1200" b="1" dirty="0">
                          <a:solidFill>
                            <a:schemeClr val="tx1"/>
                          </a:solidFill>
                          <a:effectLst/>
                          <a:latin typeface="Arial" panose="020B0604020202020204" pitchFamily="34" charset="0"/>
                          <a:cs typeface="Arial" panose="020B0604020202020204" pitchFamily="34" charset="0"/>
                        </a:rPr>
                        <a:t>, CBD</a:t>
                      </a:r>
                      <a:r>
                        <a:rPr lang="de-CH" sz="1200" b="0" dirty="0">
                          <a:solidFill>
                            <a:schemeClr val="tx1"/>
                          </a:solidFill>
                          <a:effectLst/>
                          <a:latin typeface="Arial" panose="020B0604020202020204" pitchFamily="34" charset="0"/>
                          <a:cs typeface="Arial" panose="020B0604020202020204" pitchFamily="34" charset="0"/>
                        </a:rPr>
                        <a:t>). 196 Vertragsstaaten (u.a. auch die Schweiz).</a:t>
                      </a:r>
                      <a:endParaRPr lang="de-CH" sz="12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44313301"/>
                  </a:ext>
                </a:extLst>
              </a:tr>
              <a:tr h="0">
                <a:tc>
                  <a:txBody>
                    <a:bodyPr/>
                    <a:lstStyle/>
                    <a:p>
                      <a:pPr>
                        <a:lnSpc>
                          <a:spcPct val="115000"/>
                        </a:lnSpc>
                        <a:spcBef>
                          <a:spcPts val="1200"/>
                        </a:spcBef>
                        <a:spcAft>
                          <a:spcPts val="600"/>
                        </a:spcAft>
                      </a:pPr>
                      <a:r>
                        <a:rPr lang="de-CH" sz="1200">
                          <a:solidFill>
                            <a:schemeClr val="tx1"/>
                          </a:solidFill>
                          <a:effectLst/>
                          <a:latin typeface="Arial" panose="020B0604020202020204" pitchFamily="34" charset="0"/>
                          <a:cs typeface="Arial" panose="020B0604020202020204" pitchFamily="34" charset="0"/>
                        </a:rPr>
                        <a:t>2010</a:t>
                      </a:r>
                      <a:endParaRPr lang="de-CH" sz="12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Bef>
                          <a:spcPts val="1200"/>
                        </a:spcBef>
                        <a:spcAft>
                          <a:spcPts val="600"/>
                        </a:spcAft>
                      </a:pPr>
                      <a:r>
                        <a:rPr lang="de-CH" sz="1200" dirty="0">
                          <a:solidFill>
                            <a:schemeClr val="tx1"/>
                          </a:solidFill>
                          <a:effectLst/>
                          <a:latin typeface="Arial" panose="020B0604020202020204" pitchFamily="34" charset="0"/>
                          <a:cs typeface="Arial" panose="020B0604020202020204" pitchFamily="34" charset="0"/>
                        </a:rPr>
                        <a:t>An der 10. Konferenz der Vertragsparteien in Nagoya einigten sich die Vertragsparteien auf einen Strategischen Plan für die Zeit 2011 – 2020 mit 20 Zielen (</a:t>
                      </a:r>
                      <a:r>
                        <a:rPr lang="de-CH" sz="1200" b="1" dirty="0">
                          <a:solidFill>
                            <a:schemeClr val="tx1"/>
                          </a:solidFill>
                          <a:effectLst/>
                          <a:latin typeface="Arial" panose="020B0604020202020204" pitchFamily="34" charset="0"/>
                          <a:cs typeface="Arial" panose="020B0604020202020204" pitchFamily="34" charset="0"/>
                        </a:rPr>
                        <a:t>Aichi-Ziele</a:t>
                      </a:r>
                      <a:r>
                        <a:rPr lang="de-CH" sz="1200" dirty="0">
                          <a:solidFill>
                            <a:schemeClr val="tx1"/>
                          </a:solidFill>
                          <a:effectLst/>
                          <a:latin typeface="Arial" panose="020B0604020202020204" pitchFamily="34" charset="0"/>
                          <a:cs typeface="Arial" panose="020B0604020202020204" pitchFamily="34" charset="0"/>
                        </a:rPr>
                        <a:t>).</a:t>
                      </a:r>
                      <a:endParaRPr lang="de-CH"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79286873"/>
                  </a:ext>
                </a:extLst>
              </a:tr>
              <a:tr h="0">
                <a:tc>
                  <a:txBody>
                    <a:bodyPr/>
                    <a:lstStyle/>
                    <a:p>
                      <a:pPr>
                        <a:lnSpc>
                          <a:spcPct val="115000"/>
                        </a:lnSpc>
                        <a:spcBef>
                          <a:spcPts val="1200"/>
                        </a:spcBef>
                        <a:spcAft>
                          <a:spcPts val="600"/>
                        </a:spcAft>
                      </a:pPr>
                      <a:r>
                        <a:rPr lang="de-CH" sz="1200" dirty="0">
                          <a:solidFill>
                            <a:schemeClr val="tx1"/>
                          </a:solidFill>
                          <a:effectLst/>
                          <a:latin typeface="Arial" panose="020B0604020202020204" pitchFamily="34" charset="0"/>
                          <a:cs typeface="Arial" panose="020B0604020202020204" pitchFamily="34" charset="0"/>
                        </a:rPr>
                        <a:t>2008/16</a:t>
                      </a:r>
                      <a:endParaRPr lang="de-CH"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Bef>
                          <a:spcPts val="1200"/>
                        </a:spcBef>
                        <a:spcAft>
                          <a:spcPts val="600"/>
                        </a:spcAft>
                      </a:pPr>
                      <a:r>
                        <a:rPr lang="de-CH" sz="1200" b="1" dirty="0">
                          <a:solidFill>
                            <a:schemeClr val="tx1"/>
                          </a:solidFill>
                          <a:effectLst/>
                          <a:latin typeface="Arial" panose="020B0604020202020204" pitchFamily="34" charset="0"/>
                          <a:cs typeface="Arial" panose="020B0604020202020204" pitchFamily="34" charset="0"/>
                        </a:rPr>
                        <a:t>Umweltziele Landwirtschaft</a:t>
                      </a:r>
                      <a:endParaRPr lang="de-CH"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63002274"/>
                  </a:ext>
                </a:extLst>
              </a:tr>
              <a:tr h="0">
                <a:tc>
                  <a:txBody>
                    <a:bodyPr/>
                    <a:lstStyle/>
                    <a:p>
                      <a:pPr>
                        <a:lnSpc>
                          <a:spcPct val="115000"/>
                        </a:lnSpc>
                        <a:spcBef>
                          <a:spcPts val="1200"/>
                        </a:spcBef>
                        <a:spcAft>
                          <a:spcPts val="600"/>
                        </a:spcAft>
                      </a:pPr>
                      <a:r>
                        <a:rPr lang="de-CH" sz="1200" dirty="0">
                          <a:solidFill>
                            <a:schemeClr val="tx1"/>
                          </a:solidFill>
                          <a:effectLst/>
                          <a:latin typeface="Arial" panose="020B0604020202020204" pitchFamily="34" charset="0"/>
                          <a:cs typeface="Arial" panose="020B0604020202020204" pitchFamily="34" charset="0"/>
                        </a:rPr>
                        <a:t>2012</a:t>
                      </a:r>
                      <a:endParaRPr lang="de-CH"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Bef>
                          <a:spcPts val="1200"/>
                        </a:spcBef>
                        <a:spcAft>
                          <a:spcPts val="600"/>
                        </a:spcAft>
                      </a:pPr>
                      <a:r>
                        <a:rPr lang="de-CH"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Strategie Biodiversität Schweiz</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1825687"/>
                  </a:ext>
                </a:extLst>
              </a:tr>
              <a:tr h="0">
                <a:tc>
                  <a:txBody>
                    <a:bodyPr/>
                    <a:lstStyle/>
                    <a:p>
                      <a:pPr>
                        <a:lnSpc>
                          <a:spcPct val="115000"/>
                        </a:lnSpc>
                        <a:spcBef>
                          <a:spcPts val="1200"/>
                        </a:spcBef>
                        <a:spcAft>
                          <a:spcPts val="600"/>
                        </a:spcAft>
                      </a:pPr>
                      <a:r>
                        <a:rPr lang="de-CH" sz="1200">
                          <a:solidFill>
                            <a:schemeClr val="tx1"/>
                          </a:solidFill>
                          <a:effectLst/>
                          <a:latin typeface="Arial" panose="020B0604020202020204" pitchFamily="34" charset="0"/>
                          <a:cs typeface="Arial" panose="020B0604020202020204" pitchFamily="34" charset="0"/>
                        </a:rPr>
                        <a:t>2017</a:t>
                      </a:r>
                      <a:endParaRPr lang="de-CH" sz="12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Bef>
                          <a:spcPts val="1200"/>
                        </a:spcBef>
                        <a:spcAft>
                          <a:spcPts val="600"/>
                        </a:spcAft>
                      </a:pPr>
                      <a:r>
                        <a:rPr lang="de-CH" sz="1200" b="1" dirty="0">
                          <a:solidFill>
                            <a:schemeClr val="tx1"/>
                          </a:solidFill>
                          <a:effectLst/>
                          <a:latin typeface="Arial" panose="020B0604020202020204" pitchFamily="34" charset="0"/>
                          <a:cs typeface="Arial" panose="020B0604020202020204" pitchFamily="34" charset="0"/>
                        </a:rPr>
                        <a:t>Aktionsplan Strategie Biodiversität Schweiz AP SBS I: </a:t>
                      </a:r>
                      <a:r>
                        <a:rPr lang="de-CH" sz="1200" b="0" dirty="0">
                          <a:solidFill>
                            <a:schemeClr val="tx1"/>
                          </a:solidFill>
                          <a:effectLst/>
                          <a:latin typeface="Arial" panose="020B0604020202020204" pitchFamily="34" charset="0"/>
                          <a:cs typeface="Arial" panose="020B0604020202020204" pitchFamily="34" charset="0"/>
                        </a:rPr>
                        <a:t>Phase I </a:t>
                      </a:r>
                      <a:r>
                        <a:rPr lang="de-CH" sz="1200" dirty="0">
                          <a:solidFill>
                            <a:schemeClr val="tx1"/>
                          </a:solidFill>
                          <a:effectLst/>
                          <a:latin typeface="Arial" panose="020B0604020202020204" pitchFamily="34" charset="0"/>
                          <a:cs typeface="Arial" panose="020B0604020202020204" pitchFamily="34" charset="0"/>
                        </a:rPr>
                        <a:t>(Umsetzung 2017 bis 2023)</a:t>
                      </a:r>
                      <a:endParaRPr lang="de-CH"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01997665"/>
                  </a:ext>
                </a:extLst>
              </a:tr>
              <a:tr h="0">
                <a:tc>
                  <a:txBody>
                    <a:bodyPr/>
                    <a:lstStyle/>
                    <a:p>
                      <a:pPr>
                        <a:lnSpc>
                          <a:spcPct val="115000"/>
                        </a:lnSpc>
                        <a:spcBef>
                          <a:spcPts val="1200"/>
                        </a:spcBef>
                        <a:spcAft>
                          <a:spcPts val="600"/>
                        </a:spcAft>
                      </a:pPr>
                      <a:r>
                        <a:rPr lang="de-CH" sz="1200" dirty="0">
                          <a:solidFill>
                            <a:schemeClr val="tx1"/>
                          </a:solidFill>
                          <a:effectLst/>
                          <a:latin typeface="Arial" panose="020B0604020202020204" pitchFamily="34" charset="0"/>
                          <a:cs typeface="Arial" panose="020B0604020202020204" pitchFamily="34" charset="0"/>
                        </a:rPr>
                        <a:t>2022</a:t>
                      </a:r>
                      <a:endParaRPr lang="de-CH"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Bef>
                          <a:spcPts val="1200"/>
                        </a:spcBef>
                        <a:spcAft>
                          <a:spcPts val="600"/>
                        </a:spcAft>
                      </a:pPr>
                      <a:r>
                        <a:rPr lang="de-CH" sz="1200" dirty="0">
                          <a:solidFill>
                            <a:schemeClr val="tx1"/>
                          </a:solidFill>
                          <a:effectLst/>
                          <a:latin typeface="Arial" panose="020B0604020202020204" pitchFamily="34" charset="0"/>
                          <a:cs typeface="Arial" panose="020B0604020202020204" pitchFamily="34" charset="0"/>
                        </a:rPr>
                        <a:t>An der 15. Konferenz vom Dezember 2022 in Montreal haben die Vertragsparteien das </a:t>
                      </a:r>
                      <a:r>
                        <a:rPr lang="de-CH" sz="1200" b="1" dirty="0">
                          <a:solidFill>
                            <a:schemeClr val="tx1"/>
                          </a:solidFill>
                          <a:effectLst/>
                          <a:latin typeface="Arial" panose="020B0604020202020204" pitchFamily="34" charset="0"/>
                          <a:cs typeface="Arial" panose="020B0604020202020204" pitchFamily="34" charset="0"/>
                        </a:rPr>
                        <a:t>Kunming-Montreal-Biodiversitätsabkommen</a:t>
                      </a:r>
                      <a:r>
                        <a:rPr lang="de-CH" sz="1200" dirty="0">
                          <a:solidFill>
                            <a:schemeClr val="tx1"/>
                          </a:solidFill>
                          <a:effectLst/>
                          <a:latin typeface="Arial" panose="020B0604020202020204" pitchFamily="34" charset="0"/>
                          <a:cs typeface="Arial" panose="020B0604020202020204" pitchFamily="34" charset="0"/>
                        </a:rPr>
                        <a:t> unterschrieben. Beim neu ausgearbeiteten </a:t>
                      </a:r>
                      <a:r>
                        <a:rPr lang="de-CH" sz="1200" b="1" dirty="0">
                          <a:solidFill>
                            <a:schemeClr val="tx1"/>
                          </a:solidFill>
                          <a:effectLst/>
                          <a:latin typeface="Arial" panose="020B0604020202020204" pitchFamily="34" charset="0"/>
                          <a:cs typeface="Arial" panose="020B0604020202020204" pitchFamily="34" charset="0"/>
                        </a:rPr>
                        <a:t>Global </a:t>
                      </a:r>
                      <a:r>
                        <a:rPr lang="de-CH" sz="1200" b="1" dirty="0" err="1">
                          <a:solidFill>
                            <a:schemeClr val="tx1"/>
                          </a:solidFill>
                          <a:effectLst/>
                          <a:latin typeface="Arial" panose="020B0604020202020204" pitchFamily="34" charset="0"/>
                          <a:cs typeface="Arial" panose="020B0604020202020204" pitchFamily="34" charset="0"/>
                        </a:rPr>
                        <a:t>Biodiversity</a:t>
                      </a:r>
                      <a:r>
                        <a:rPr lang="de-CH" sz="1200" b="1" dirty="0">
                          <a:solidFill>
                            <a:schemeClr val="tx1"/>
                          </a:solidFill>
                          <a:effectLst/>
                          <a:latin typeface="Arial" panose="020B0604020202020204" pitchFamily="34" charset="0"/>
                          <a:cs typeface="Arial" panose="020B0604020202020204" pitchFamily="34" charset="0"/>
                        </a:rPr>
                        <a:t> Framework (GBF) </a:t>
                      </a:r>
                      <a:r>
                        <a:rPr lang="de-CH" sz="1200" dirty="0">
                          <a:solidFill>
                            <a:schemeClr val="tx1"/>
                          </a:solidFill>
                          <a:effectLst/>
                          <a:latin typeface="Arial" panose="020B0604020202020204" pitchFamily="34" charset="0"/>
                          <a:cs typeface="Arial" panose="020B0604020202020204" pitchFamily="34" charset="0"/>
                        </a:rPr>
                        <a:t>handelt es sich um einen 23-Punkte-Plan, um bis 2030 den Biodiversitätsverlust zu stoppen und «</a:t>
                      </a:r>
                      <a:r>
                        <a:rPr lang="de-CH" sz="1200" dirty="0" err="1">
                          <a:solidFill>
                            <a:schemeClr val="tx1"/>
                          </a:solidFill>
                          <a:effectLst/>
                          <a:latin typeface="Arial" panose="020B0604020202020204" pitchFamily="34" charset="0"/>
                          <a:cs typeface="Arial" panose="020B0604020202020204" pitchFamily="34" charset="0"/>
                        </a:rPr>
                        <a:t>nature</a:t>
                      </a:r>
                      <a:r>
                        <a:rPr lang="de-CH" sz="1200" dirty="0">
                          <a:solidFill>
                            <a:schemeClr val="tx1"/>
                          </a:solidFill>
                          <a:effectLst/>
                          <a:latin typeface="Arial" panose="020B0604020202020204" pitchFamily="34" charset="0"/>
                          <a:cs typeface="Arial" panose="020B0604020202020204" pitchFamily="34" charset="0"/>
                        </a:rPr>
                        <a:t>-positive» zu werden, also Biodiversität zurückzugewinnen.</a:t>
                      </a:r>
                      <a:endParaRPr lang="de-CH"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18836919"/>
                  </a:ext>
                </a:extLst>
              </a:tr>
              <a:tr h="0">
                <a:tc>
                  <a:txBody>
                    <a:bodyPr/>
                    <a:lstStyle/>
                    <a:p>
                      <a:pPr>
                        <a:lnSpc>
                          <a:spcPct val="115000"/>
                        </a:lnSpc>
                        <a:spcBef>
                          <a:spcPts val="1200"/>
                        </a:spcBef>
                        <a:spcAft>
                          <a:spcPts val="600"/>
                        </a:spcAft>
                      </a:pPr>
                      <a:r>
                        <a:rPr lang="de-CH" sz="1200" dirty="0">
                          <a:solidFill>
                            <a:schemeClr val="tx1"/>
                          </a:solidFill>
                          <a:effectLst/>
                          <a:latin typeface="Arial" panose="020B0604020202020204" pitchFamily="34" charset="0"/>
                          <a:ea typeface="Calibri" panose="020F0502020204030204" pitchFamily="34" charset="0"/>
                          <a:cs typeface="Arial" panose="020B0604020202020204" pitchFamily="34" charset="0"/>
                        </a:rPr>
                        <a:t>2024</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Bef>
                          <a:spcPts val="1200"/>
                        </a:spcBef>
                        <a:spcAft>
                          <a:spcPts val="600"/>
                        </a:spcAft>
                      </a:pPr>
                      <a:r>
                        <a:rPr lang="de-CH"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Aktionsplan Strategie Biodiversität Schweiz: </a:t>
                      </a:r>
                      <a:r>
                        <a:rPr lang="de-CH" sz="1200" b="0" dirty="0">
                          <a:solidFill>
                            <a:schemeClr val="tx1"/>
                          </a:solidFill>
                          <a:effectLst/>
                          <a:latin typeface="Arial" panose="020B0604020202020204" pitchFamily="34" charset="0"/>
                          <a:ea typeface="Calibri" panose="020F0502020204030204" pitchFamily="34" charset="0"/>
                          <a:cs typeface="Arial" panose="020B0604020202020204" pitchFamily="34" charset="0"/>
                        </a:rPr>
                        <a:t>Verlängerung Phase I bis Ende 2024 (nach Wirkungsanalyse 2022)</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1684706"/>
                  </a:ext>
                </a:extLst>
              </a:tr>
              <a:tr h="0">
                <a:tc>
                  <a:txBody>
                    <a:bodyPr/>
                    <a:lstStyle/>
                    <a:p>
                      <a:pPr>
                        <a:lnSpc>
                          <a:spcPct val="115000"/>
                        </a:lnSpc>
                        <a:spcBef>
                          <a:spcPts val="1200"/>
                        </a:spcBef>
                        <a:spcAft>
                          <a:spcPts val="600"/>
                        </a:spcAft>
                      </a:pPr>
                      <a:r>
                        <a:rPr lang="de-CH" sz="1200" dirty="0">
                          <a:solidFill>
                            <a:schemeClr val="tx1"/>
                          </a:solidFill>
                          <a:effectLst/>
                          <a:latin typeface="Arial" panose="020B0604020202020204" pitchFamily="34" charset="0"/>
                          <a:ea typeface="Calibri" panose="020F0502020204030204" pitchFamily="34" charset="0"/>
                          <a:cs typeface="Arial" panose="020B0604020202020204" pitchFamily="34" charset="0"/>
                        </a:rPr>
                        <a:t>2025</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Bef>
                          <a:spcPts val="1200"/>
                        </a:spcBef>
                        <a:spcAft>
                          <a:spcPts val="600"/>
                        </a:spcAft>
                      </a:pPr>
                      <a:r>
                        <a:rPr lang="de-CH"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Aktionsplan Strategie Biodiversität Schweiz: </a:t>
                      </a:r>
                      <a:r>
                        <a:rPr lang="de-CH" sz="1200" b="0" dirty="0">
                          <a:solidFill>
                            <a:schemeClr val="tx1"/>
                          </a:solidFill>
                          <a:effectLst/>
                          <a:latin typeface="Arial" panose="020B0604020202020204" pitchFamily="34" charset="0"/>
                          <a:ea typeface="Calibri" panose="020F0502020204030204" pitchFamily="34" charset="0"/>
                          <a:cs typeface="Arial" panose="020B0604020202020204" pitchFamily="34" charset="0"/>
                        </a:rPr>
                        <a:t>Phase II (Umsetzung 2025 bis 2030) füllt Lücken zum Erreichen der SBS- und GBF-Ziele, testet vielversprechende Ansätze und entwickelt Konzepte zur Umsetzung.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82740737"/>
                  </a:ext>
                </a:extLst>
              </a:tr>
            </a:tbl>
          </a:graphicData>
        </a:graphic>
      </p:graphicFrame>
      <p:sp>
        <p:nvSpPr>
          <p:cNvPr id="5" name="Rechteck 4">
            <a:extLst>
              <a:ext uri="{FF2B5EF4-FFF2-40B4-BE49-F238E27FC236}">
                <a16:creationId xmlns:a16="http://schemas.microsoft.com/office/drawing/2014/main" id="{427AA6D0-DF15-A72F-C3F7-F00D4DC7425C}"/>
              </a:ext>
            </a:extLst>
          </p:cNvPr>
          <p:cNvSpPr/>
          <p:nvPr/>
        </p:nvSpPr>
        <p:spPr>
          <a:xfrm>
            <a:off x="539552" y="4941168"/>
            <a:ext cx="7975798" cy="1178416"/>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solidFill>
                <a:schemeClr val="bg1"/>
              </a:solidFill>
            </a:endParaRPr>
          </a:p>
        </p:txBody>
      </p:sp>
    </p:spTree>
    <p:extLst>
      <p:ext uri="{BB962C8B-B14F-4D97-AF65-F5344CB8AC3E}">
        <p14:creationId xmlns:p14="http://schemas.microsoft.com/office/powerpoint/2010/main" val="16043895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539552" y="110894"/>
            <a:ext cx="7886700" cy="6126418"/>
          </a:xfrm>
          <a:solidFill>
            <a:srgbClr val="FFFFFF"/>
          </a:solidFill>
          <a:ln>
            <a:noFill/>
          </a:ln>
        </p:spPr>
        <p:txBody>
          <a:bodyPr>
            <a:noAutofit/>
          </a:bodyPr>
          <a:lstStyle/>
          <a:p>
            <a:pPr marL="0" indent="0">
              <a:spcBef>
                <a:spcPts val="0"/>
              </a:spcBef>
              <a:buNone/>
            </a:pPr>
            <a:r>
              <a:rPr lang="de-CH" sz="2000" b="1" dirty="0">
                <a:solidFill>
                  <a:srgbClr val="000000"/>
                </a:solidFill>
                <a:effectLst/>
                <a:latin typeface="Arial Narrow" panose="020B0606020202030204" pitchFamily="34" charset="0"/>
                <a:ea typeface="Calibri" panose="020F0502020204030204" pitchFamily="34" charset="0"/>
                <a:cs typeface="Georgia" panose="02040502050405020303" pitchFamily="18" charset="0"/>
              </a:rPr>
              <a:t>Globaler Biodiversitätsrahmen von Kunming-Montreal: 23 Ziele (bis 2030)</a:t>
            </a:r>
            <a:endParaRPr lang="de-CH" sz="1100" b="1" dirty="0">
              <a:solidFill>
                <a:srgbClr val="000000"/>
              </a:solidFill>
              <a:effectLst/>
              <a:latin typeface="Arial Narrow" panose="020B0606020202030204" pitchFamily="34" charset="0"/>
              <a:ea typeface="Calibri" panose="020F0502020204030204" pitchFamily="34" charset="0"/>
              <a:cs typeface="Georgia" panose="02040502050405020303" pitchFamily="18" charset="0"/>
            </a:endParaRPr>
          </a:p>
          <a:p>
            <a:pPr marL="0" indent="0">
              <a:spcBef>
                <a:spcPts val="0"/>
              </a:spcBef>
              <a:buNone/>
            </a:pPr>
            <a:endParaRPr lang="de-CH" sz="1050" b="1" dirty="0">
              <a:solidFill>
                <a:srgbClr val="000000"/>
              </a:solidFill>
              <a:effectLst/>
              <a:latin typeface="Arial Narrow" panose="020B0606020202030204" pitchFamily="34" charset="0"/>
              <a:ea typeface="Calibri" panose="020F0502020204030204" pitchFamily="34" charset="0"/>
              <a:cs typeface="Georgia" panose="02040502050405020303" pitchFamily="18" charset="0"/>
            </a:endParaRPr>
          </a:p>
          <a:p>
            <a:pPr marL="0" indent="0">
              <a:spcBef>
                <a:spcPts val="0"/>
              </a:spcBef>
              <a:buNone/>
            </a:pPr>
            <a:r>
              <a:rPr lang="de-CH" sz="1050" b="1" dirty="0">
                <a:solidFill>
                  <a:srgbClr val="000000"/>
                </a:solidFill>
                <a:effectLst/>
                <a:latin typeface="Arial Narrow" panose="020B0606020202030204" pitchFamily="34" charset="0"/>
                <a:ea typeface="Calibri" panose="020F0502020204030204" pitchFamily="34" charset="0"/>
                <a:cs typeface="Georgia" panose="02040502050405020303" pitchFamily="18" charset="0"/>
              </a:rPr>
              <a:t>HANDLUNGSZIEL 1 </a:t>
            </a:r>
            <a:r>
              <a:rPr lang="de-CH" sz="1050" dirty="0">
                <a:solidFill>
                  <a:srgbClr val="000000"/>
                </a:solidFill>
                <a:latin typeface="Arial Narrow" panose="020B0606020202030204" pitchFamily="34" charset="0"/>
              </a:rPr>
              <a:t>Sicherstellen, dass in allen Gebieten partizipative, integrierte und die biologische Vielfalt einbeziehende Prozesse der Raumplanung und/oder wirksamen Managements, welche der veränderten Land- und Meeresnutzung Rechnung tragen, vorhanden sind, </a:t>
            </a:r>
            <a:r>
              <a:rPr lang="de-CH" sz="1050" dirty="0">
                <a:solidFill>
                  <a:srgbClr val="000000"/>
                </a:solidFill>
                <a:highlight>
                  <a:srgbClr val="FFFF00"/>
                </a:highlight>
                <a:latin typeface="Arial Narrow" panose="020B0606020202030204" pitchFamily="34" charset="0"/>
              </a:rPr>
              <a:t>um den Verlust von Gebieten von hoher Bedeutung für die biologische Vielfalt, darunter Ökosysteme mit hoher ökologischer Unversehrtheit, bis 2030 auf annähernd Null zurückzubringen</a:t>
            </a:r>
            <a:r>
              <a:rPr lang="de-CH" sz="1050" dirty="0">
                <a:solidFill>
                  <a:srgbClr val="000000"/>
                </a:solidFill>
                <a:latin typeface="Arial Narrow" panose="020B0606020202030204" pitchFamily="34" charset="0"/>
              </a:rPr>
              <a:t>, wobei die Rechte indigener Völker und lokaler Gemeinschaften zu achten sind. </a:t>
            </a:r>
          </a:p>
          <a:p>
            <a:pPr marL="0" indent="0">
              <a:spcBef>
                <a:spcPts val="0"/>
              </a:spcBef>
              <a:buNone/>
            </a:pPr>
            <a:r>
              <a:rPr lang="de-CH" sz="1050" b="1" dirty="0">
                <a:solidFill>
                  <a:srgbClr val="000000"/>
                </a:solidFill>
                <a:effectLst/>
                <a:latin typeface="Arial Narrow" panose="020B0606020202030204" pitchFamily="34" charset="0"/>
                <a:ea typeface="Calibri" panose="020F0502020204030204" pitchFamily="34" charset="0"/>
                <a:cs typeface="Georgia" panose="02040502050405020303" pitchFamily="18" charset="0"/>
              </a:rPr>
              <a:t>HANDLUNGSZIEL 2 </a:t>
            </a:r>
            <a:r>
              <a:rPr lang="de-CH" sz="1050" dirty="0">
                <a:solidFill>
                  <a:srgbClr val="000000"/>
                </a:solidFill>
                <a:effectLst/>
                <a:latin typeface="Arial Narrow" panose="020B0606020202030204" pitchFamily="34" charset="0"/>
                <a:ea typeface="Calibri" panose="020F0502020204030204" pitchFamily="34" charset="0"/>
                <a:cs typeface="Georgia" panose="02040502050405020303" pitchFamily="18" charset="0"/>
              </a:rPr>
              <a:t>Sicherstellen, </a:t>
            </a:r>
            <a:r>
              <a:rPr lang="de-CH" sz="1050" dirty="0">
                <a:solidFill>
                  <a:srgbClr val="000000"/>
                </a:solidFill>
                <a:effectLst/>
                <a:highlight>
                  <a:srgbClr val="FFFF00"/>
                </a:highlight>
                <a:latin typeface="Arial Narrow" panose="020B0606020202030204" pitchFamily="34" charset="0"/>
                <a:ea typeface="Calibri" panose="020F0502020204030204" pitchFamily="34" charset="0"/>
                <a:cs typeface="Georgia" panose="02040502050405020303" pitchFamily="18" charset="0"/>
              </a:rPr>
              <a:t>dass sich bis 2030 mindestens 30 Prozent der Flächen degradierter Land-, Binnengewässer- sowie Meeres- und Küstenökosysteme in einem Prozess der wirksamen Wiederherstellung befinden</a:t>
            </a:r>
            <a:r>
              <a:rPr lang="de-CH" sz="1050" dirty="0">
                <a:solidFill>
                  <a:srgbClr val="000000"/>
                </a:solidFill>
                <a:effectLst/>
                <a:latin typeface="Arial Narrow" panose="020B0606020202030204" pitchFamily="34" charset="0"/>
                <a:ea typeface="Calibri" panose="020F0502020204030204" pitchFamily="34" charset="0"/>
                <a:cs typeface="Georgia" panose="02040502050405020303" pitchFamily="18" charset="0"/>
              </a:rPr>
              <a:t>, um die biologische Vielfalt, die Ökosystemfunktionen und -leistungen, die ökologische Unversehrtheit und die Vernetzung zu verbessern. </a:t>
            </a:r>
          </a:p>
          <a:p>
            <a:pPr marL="0" indent="0">
              <a:spcBef>
                <a:spcPts val="0"/>
              </a:spcBef>
              <a:buNone/>
            </a:pPr>
            <a:r>
              <a:rPr lang="de-CH" sz="1050" b="1" dirty="0">
                <a:solidFill>
                  <a:srgbClr val="000000"/>
                </a:solidFill>
                <a:effectLst/>
                <a:latin typeface="Arial Narrow" panose="020B0606020202030204" pitchFamily="34" charset="0"/>
                <a:ea typeface="Calibri" panose="020F0502020204030204" pitchFamily="34" charset="0"/>
                <a:cs typeface="Georgia" panose="02040502050405020303" pitchFamily="18" charset="0"/>
              </a:rPr>
              <a:t>HANDLUNGSZIEL</a:t>
            </a:r>
            <a:r>
              <a:rPr lang="fr-CH" sz="1050" b="1" dirty="0">
                <a:solidFill>
                  <a:srgbClr val="000000"/>
                </a:solidFill>
                <a:effectLst/>
                <a:latin typeface="Arial Narrow" panose="020B0606020202030204" pitchFamily="34" charset="0"/>
                <a:ea typeface="Calibri" panose="020F0502020204030204" pitchFamily="34" charset="0"/>
                <a:cs typeface="Georgia" panose="02040502050405020303" pitchFamily="18" charset="0"/>
              </a:rPr>
              <a:t> 3 </a:t>
            </a:r>
            <a:r>
              <a:rPr lang="de-CH" sz="1050" dirty="0">
                <a:solidFill>
                  <a:srgbClr val="000000"/>
                </a:solidFill>
                <a:effectLst/>
                <a:highlight>
                  <a:srgbClr val="FFFF00"/>
                </a:highlight>
                <a:latin typeface="Arial Narrow" panose="020B0606020202030204" pitchFamily="34" charset="0"/>
                <a:ea typeface="Calibri" panose="020F0502020204030204" pitchFamily="34" charset="0"/>
                <a:cs typeface="Georgia" panose="02040502050405020303" pitchFamily="18" charset="0"/>
              </a:rPr>
              <a:t>Sicherstellen und ermöglichen, dass bis 2030 mindestens 30 Prozent der Land- und Binnengewässergebiete sowie Meeres- und Küstengebiete</a:t>
            </a:r>
            <a:r>
              <a:rPr lang="de-CH" sz="1050" dirty="0">
                <a:solidFill>
                  <a:srgbClr val="000000"/>
                </a:solidFill>
                <a:effectLst/>
                <a:latin typeface="Arial Narrow" panose="020B0606020202030204" pitchFamily="34" charset="0"/>
                <a:ea typeface="Calibri" panose="020F0502020204030204" pitchFamily="34" charset="0"/>
                <a:cs typeface="Georgia" panose="02040502050405020303" pitchFamily="18" charset="0"/>
              </a:rPr>
              <a:t>, insbesondere der Gebiete von besonderer Bedeutung für die biologische Vielfalt und Ökosystemfunktionen und -leistungen, durch ökologisch repräsentative, gut vernetzte und gerecht verwaltete Schutzgebietssysteme und andere wirksame gebietsbezogene Erhaltungsmaßnahmen</a:t>
            </a:r>
          </a:p>
          <a:p>
            <a:pPr marL="0" indent="0">
              <a:spcBef>
                <a:spcPts val="0"/>
              </a:spcBef>
              <a:buNone/>
            </a:pPr>
            <a:r>
              <a:rPr lang="de-CH" sz="1050" dirty="0">
                <a:solidFill>
                  <a:srgbClr val="000000"/>
                </a:solidFill>
                <a:effectLst/>
                <a:highlight>
                  <a:srgbClr val="FFFF00"/>
                </a:highlight>
                <a:latin typeface="Arial Narrow" panose="020B0606020202030204" pitchFamily="34" charset="0"/>
                <a:ea typeface="Calibri" panose="020F0502020204030204" pitchFamily="34" charset="0"/>
                <a:cs typeface="Georgia" panose="02040502050405020303" pitchFamily="18" charset="0"/>
              </a:rPr>
              <a:t>effektiv erhalten und gemanagt werden</a:t>
            </a:r>
            <a:r>
              <a:rPr lang="de-CH" sz="1050" dirty="0">
                <a:solidFill>
                  <a:srgbClr val="000000"/>
                </a:solidFill>
                <a:effectLst/>
                <a:latin typeface="Arial Narrow" panose="020B0606020202030204" pitchFamily="34" charset="0"/>
                <a:ea typeface="Calibri" panose="020F0502020204030204" pitchFamily="34" charset="0"/>
                <a:cs typeface="Georgia" panose="02040502050405020303" pitchFamily="18" charset="0"/>
              </a:rPr>
              <a:t>, unter Anerkennung indigener und angestammter, traditioneller Gebiete, soweit angezeigt, und dass sie in größere Landschaften, Meereslandschaften und den Ozean integriert werden, wobei sichergestellt wird, dass jede nachhaltige Nutzung, soweit sie in diesen Gebieten angemessen ist, in vollem Umfang mit den für die Erhaltung vorgegebenen Ergebnissen vereinbar ist und die Rechte indigener Völker und lokaler Gemeinschaften, auch ihre angestammten, traditionellen Gebietsrechte, anerkannt und geachtet werden.</a:t>
            </a:r>
            <a:endParaRPr lang="fr-CH" sz="1050" dirty="0">
              <a:solidFill>
                <a:srgbClr val="000000"/>
              </a:solidFill>
              <a:effectLst/>
              <a:latin typeface="Arial Narrow" panose="020B0606020202030204" pitchFamily="34" charset="0"/>
              <a:ea typeface="Calibri" panose="020F0502020204030204" pitchFamily="34" charset="0"/>
              <a:cs typeface="Georgia" panose="02040502050405020303" pitchFamily="18" charset="0"/>
            </a:endParaRPr>
          </a:p>
          <a:p>
            <a:pPr marL="0" indent="0">
              <a:spcBef>
                <a:spcPts val="0"/>
              </a:spcBef>
              <a:buNone/>
            </a:pPr>
            <a:r>
              <a:rPr lang="de-CH" sz="1050" b="1" dirty="0">
                <a:solidFill>
                  <a:srgbClr val="000000"/>
                </a:solidFill>
                <a:effectLst/>
                <a:latin typeface="Arial Narrow" panose="020B0606020202030204" pitchFamily="34" charset="0"/>
                <a:ea typeface="Calibri" panose="020F0502020204030204" pitchFamily="34" charset="0"/>
                <a:cs typeface="Georgia" panose="02040502050405020303" pitchFamily="18" charset="0"/>
              </a:rPr>
              <a:t>HANDLUNGSZIEL</a:t>
            </a:r>
            <a:r>
              <a:rPr lang="fr-CH" sz="1050" b="1" dirty="0">
                <a:solidFill>
                  <a:srgbClr val="000000"/>
                </a:solidFill>
                <a:effectLst/>
                <a:latin typeface="Arial Narrow" panose="020B0606020202030204" pitchFamily="34" charset="0"/>
                <a:ea typeface="Calibri" panose="020F0502020204030204" pitchFamily="34" charset="0"/>
                <a:cs typeface="Georgia" panose="02040502050405020303" pitchFamily="18" charset="0"/>
              </a:rPr>
              <a:t> 4 </a:t>
            </a:r>
            <a:r>
              <a:rPr lang="de-CH" sz="1050" dirty="0">
                <a:solidFill>
                  <a:srgbClr val="000000"/>
                </a:solidFill>
                <a:effectLst/>
                <a:highlight>
                  <a:srgbClr val="FFFF00"/>
                </a:highlight>
                <a:latin typeface="Arial Narrow" panose="020B0606020202030204" pitchFamily="34" charset="0"/>
                <a:ea typeface="Calibri" panose="020F0502020204030204" pitchFamily="34" charset="0"/>
                <a:cs typeface="Georgia" panose="02040502050405020303" pitchFamily="18" charset="0"/>
              </a:rPr>
              <a:t>Sicherstellen, dass dringende Managementmaßnahmen zur Beendigung des vom Menschen verursachten Aussterbens bekanntermaßen bedrohter Arten </a:t>
            </a:r>
            <a:r>
              <a:rPr lang="de-CH" sz="1050" dirty="0">
                <a:solidFill>
                  <a:srgbClr val="000000"/>
                </a:solidFill>
                <a:effectLst/>
                <a:latin typeface="Arial Narrow" panose="020B0606020202030204" pitchFamily="34" charset="0"/>
                <a:ea typeface="Calibri" panose="020F0502020204030204" pitchFamily="34" charset="0"/>
                <a:cs typeface="Georgia" panose="02040502050405020303" pitchFamily="18" charset="0"/>
              </a:rPr>
              <a:t>und zur Erholung und zum Schutz von Arten, insbesondere bedrohten Arten, ergriffen werden, </a:t>
            </a:r>
            <a:r>
              <a:rPr lang="de-CH" sz="1050" dirty="0">
                <a:solidFill>
                  <a:srgbClr val="000000"/>
                </a:solidFill>
                <a:effectLst/>
                <a:highlight>
                  <a:srgbClr val="FFFF00"/>
                </a:highlight>
                <a:latin typeface="Arial Narrow" panose="020B0606020202030204" pitchFamily="34" charset="0"/>
                <a:ea typeface="Calibri" panose="020F0502020204030204" pitchFamily="34" charset="0"/>
                <a:cs typeface="Georgia" panose="02040502050405020303" pitchFamily="18" charset="0"/>
              </a:rPr>
              <a:t>um das Aussterberisiko deutlich zu verringern und die genetische Vielfalt innerhalb und zwischen Populationen heimischer, wildlebender und domestizierter Arten zu erhalten</a:t>
            </a:r>
          </a:p>
          <a:p>
            <a:pPr marL="0" indent="0">
              <a:spcBef>
                <a:spcPts val="0"/>
              </a:spcBef>
              <a:buNone/>
            </a:pPr>
            <a:r>
              <a:rPr lang="de-CH" sz="1050" dirty="0">
                <a:solidFill>
                  <a:srgbClr val="000000"/>
                </a:solidFill>
                <a:effectLst/>
                <a:latin typeface="Arial Narrow" panose="020B0606020202030204" pitchFamily="34" charset="0"/>
                <a:ea typeface="Calibri" panose="020F0502020204030204" pitchFamily="34" charset="0"/>
                <a:cs typeface="Georgia" panose="02040502050405020303" pitchFamily="18" charset="0"/>
              </a:rPr>
              <a:t>und wiederherzustellen und so ihr Anpassungspotenzial zu bewahren, unter anderem durch In-situ- und Ex-situ-Schutzmaßnahmen und Maßnahmen eines nachhaltigen Managements, und die Interaktionen zwischen Menschen und wildlebenden Tieren und Pflanzen wirksam steuern, um Mensch-Wildtier-Konflikte für eine Koexistenz zu minimieren.</a:t>
            </a:r>
            <a:endParaRPr lang="fr-CH" sz="1050" dirty="0">
              <a:solidFill>
                <a:srgbClr val="000000"/>
              </a:solidFill>
              <a:effectLst/>
              <a:latin typeface="Arial Narrow" panose="020B0606020202030204" pitchFamily="34" charset="0"/>
              <a:ea typeface="Calibri" panose="020F0502020204030204" pitchFamily="34" charset="0"/>
              <a:cs typeface="Georgia" panose="02040502050405020303" pitchFamily="18" charset="0"/>
            </a:endParaRPr>
          </a:p>
          <a:p>
            <a:pPr marL="0" indent="0">
              <a:spcBef>
                <a:spcPts val="0"/>
              </a:spcBef>
              <a:buNone/>
            </a:pPr>
            <a:r>
              <a:rPr lang="de-CH" sz="1050" b="1" dirty="0">
                <a:solidFill>
                  <a:srgbClr val="000000"/>
                </a:solidFill>
                <a:effectLst/>
                <a:latin typeface="Arial Narrow" panose="020B0606020202030204" pitchFamily="34" charset="0"/>
                <a:ea typeface="Calibri" panose="020F0502020204030204" pitchFamily="34" charset="0"/>
                <a:cs typeface="Georgia" panose="02040502050405020303" pitchFamily="18" charset="0"/>
              </a:rPr>
              <a:t>HANDLUNGSZIEL</a:t>
            </a:r>
            <a:r>
              <a:rPr lang="fr-CH" sz="1050" b="1" dirty="0">
                <a:solidFill>
                  <a:srgbClr val="000000"/>
                </a:solidFill>
                <a:effectLst/>
                <a:latin typeface="Arial Narrow" panose="020B0606020202030204" pitchFamily="34" charset="0"/>
                <a:ea typeface="Calibri" panose="020F0502020204030204" pitchFamily="34" charset="0"/>
                <a:cs typeface="Georgia" panose="02040502050405020303" pitchFamily="18" charset="0"/>
              </a:rPr>
              <a:t> 5 </a:t>
            </a:r>
            <a:r>
              <a:rPr lang="de-CH" sz="1050" dirty="0">
                <a:solidFill>
                  <a:srgbClr val="000000"/>
                </a:solidFill>
                <a:latin typeface="Arial Narrow" panose="020B0606020202030204" pitchFamily="34" charset="0"/>
              </a:rPr>
              <a:t>Sicherstellen, dass die Nutzung und Entnahme von wildlebenden Arten und der Handel mit ihnen nachhaltig, sicher und legal sind, übermäßige Ausbeutung verhindert wird, die Auswirkungen auf Nichtzielarten und Ökosysteme minimiert werden und das Risiko des Überspringens von Krankheitserregern verringert wird, unter Anwendung des Ökosystemansatzes, und zugleich sicherstellen, dass die herkömmliche nachhaltige Nutzung durch indigene Völker und lokale Gemeinschaften geachtet und geschützt wird.</a:t>
            </a:r>
            <a:endParaRPr lang="fr-CH" sz="1050" dirty="0">
              <a:solidFill>
                <a:srgbClr val="000000"/>
              </a:solidFill>
              <a:latin typeface="Arial Narrow" panose="020B0606020202030204" pitchFamily="34" charset="0"/>
            </a:endParaRPr>
          </a:p>
          <a:p>
            <a:pPr marL="0" indent="0">
              <a:spcBef>
                <a:spcPts val="0"/>
              </a:spcBef>
              <a:buNone/>
            </a:pPr>
            <a:r>
              <a:rPr lang="de-CH" sz="1050" b="1" dirty="0">
                <a:solidFill>
                  <a:srgbClr val="000000"/>
                </a:solidFill>
                <a:effectLst/>
                <a:latin typeface="Arial Narrow" panose="020B0606020202030204" pitchFamily="34" charset="0"/>
                <a:ea typeface="Calibri" panose="020F0502020204030204" pitchFamily="34" charset="0"/>
                <a:cs typeface="Georgia" panose="02040502050405020303" pitchFamily="18" charset="0"/>
              </a:rPr>
              <a:t>HANDLUNGSZIEL</a:t>
            </a:r>
            <a:r>
              <a:rPr lang="fr-CH" sz="1050" b="1" dirty="0">
                <a:solidFill>
                  <a:srgbClr val="000000"/>
                </a:solidFill>
                <a:effectLst/>
                <a:latin typeface="Arial Narrow" panose="020B0606020202030204" pitchFamily="34" charset="0"/>
                <a:ea typeface="Calibri" panose="020F0502020204030204" pitchFamily="34" charset="0"/>
                <a:cs typeface="Georgia" panose="02040502050405020303" pitchFamily="18" charset="0"/>
              </a:rPr>
              <a:t> 6 </a:t>
            </a:r>
            <a:r>
              <a:rPr lang="de-CH" sz="1050" dirty="0">
                <a:solidFill>
                  <a:srgbClr val="000000"/>
                </a:solidFill>
                <a:latin typeface="Arial Narrow" panose="020B0606020202030204" pitchFamily="34" charset="0"/>
              </a:rPr>
              <a:t>Die Auswirkungen invasiver gebietsfremder Arten auf die biologische Vielfalt und Ökosystemleistungen beseitigen, minimieren, verringern und/oder abschwächen und zu diesem Zweck die Einfallswege gebietsfremder Arten ermitteln und kontrollieren, die Einbringung und Ansiedlung prioritärer invasiver gebietsfremder Arten verhindern, die Einbringungs- und Ansiedlungsraten anderer bekannter oder potenzieller invasiver gebietsfremder Arten bis 2030 um mindestens 50 Prozent verringern und invasive gebietsfremde Arten insbesondere an prioritären Orten wie Inseln beseitigen oder kontrollieren. </a:t>
            </a:r>
            <a:endParaRPr lang="fr-CH" sz="1050" dirty="0">
              <a:solidFill>
                <a:srgbClr val="000000"/>
              </a:solidFill>
              <a:latin typeface="Arial Narrow" panose="020B0606020202030204" pitchFamily="34" charset="0"/>
            </a:endParaRPr>
          </a:p>
        </p:txBody>
      </p:sp>
    </p:spTree>
    <p:extLst>
      <p:ext uri="{BB962C8B-B14F-4D97-AF65-F5344CB8AC3E}">
        <p14:creationId xmlns:p14="http://schemas.microsoft.com/office/powerpoint/2010/main" val="7683098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539552" y="110894"/>
            <a:ext cx="7886700" cy="6290086"/>
          </a:xfrm>
          <a:solidFill>
            <a:srgbClr val="FFFFFF"/>
          </a:solidFill>
          <a:ln>
            <a:noFill/>
          </a:ln>
        </p:spPr>
        <p:txBody>
          <a:bodyPr>
            <a:noAutofit/>
          </a:bodyPr>
          <a:lstStyle/>
          <a:p>
            <a:pPr marL="0" indent="0">
              <a:spcBef>
                <a:spcPts val="0"/>
              </a:spcBef>
              <a:buNone/>
            </a:pPr>
            <a:r>
              <a:rPr lang="de-CH" sz="2000" b="1" dirty="0">
                <a:solidFill>
                  <a:srgbClr val="000000"/>
                </a:solidFill>
                <a:effectLst/>
                <a:latin typeface="Arial Narrow" panose="020B0606020202030204" pitchFamily="34" charset="0"/>
                <a:ea typeface="Calibri" panose="020F0502020204030204" pitchFamily="34" charset="0"/>
                <a:cs typeface="Georgia" panose="02040502050405020303" pitchFamily="18" charset="0"/>
              </a:rPr>
              <a:t>Globaler Biodiversitätsrahmen von Kunming-Montreal: 23 Ziele (bis 2030)</a:t>
            </a:r>
            <a:endParaRPr lang="de-CH" sz="1100" b="1" dirty="0">
              <a:solidFill>
                <a:srgbClr val="000000"/>
              </a:solidFill>
              <a:effectLst/>
              <a:latin typeface="Arial Narrow" panose="020B0606020202030204" pitchFamily="34" charset="0"/>
              <a:ea typeface="Calibri" panose="020F0502020204030204" pitchFamily="34" charset="0"/>
              <a:cs typeface="Georgia" panose="02040502050405020303" pitchFamily="18" charset="0"/>
            </a:endParaRPr>
          </a:p>
          <a:p>
            <a:pPr marL="0" indent="0">
              <a:spcBef>
                <a:spcPts val="0"/>
              </a:spcBef>
              <a:buNone/>
            </a:pPr>
            <a:endParaRPr lang="fr-CH" sz="1100" b="1" dirty="0">
              <a:solidFill>
                <a:srgbClr val="000000"/>
              </a:solidFill>
              <a:effectLst/>
              <a:latin typeface="Arial Narrow" panose="020B0606020202030204" pitchFamily="34" charset="0"/>
              <a:ea typeface="Calibri" panose="020F0502020204030204" pitchFamily="34" charset="0"/>
              <a:cs typeface="Georgia" panose="02040502050405020303" pitchFamily="18" charset="0"/>
            </a:endParaRPr>
          </a:p>
          <a:p>
            <a:pPr marL="0" indent="0">
              <a:spcBef>
                <a:spcPts val="0"/>
              </a:spcBef>
              <a:buNone/>
            </a:pPr>
            <a:r>
              <a:rPr lang="de-CH" sz="1050" b="1" dirty="0">
                <a:solidFill>
                  <a:srgbClr val="000000"/>
                </a:solidFill>
                <a:effectLst/>
                <a:latin typeface="Arial Narrow" panose="020B0606020202030204" pitchFamily="34" charset="0"/>
                <a:ea typeface="Calibri" panose="020F0502020204030204" pitchFamily="34" charset="0"/>
                <a:cs typeface="Georgia" panose="02040502050405020303" pitchFamily="18" charset="0"/>
              </a:rPr>
              <a:t>HANDLUNGSZIEL</a:t>
            </a:r>
            <a:r>
              <a:rPr lang="fr-CH" sz="1050" b="1" dirty="0">
                <a:solidFill>
                  <a:srgbClr val="000000"/>
                </a:solidFill>
                <a:effectLst/>
                <a:latin typeface="Arial Narrow" panose="020B0606020202030204" pitchFamily="34" charset="0"/>
                <a:ea typeface="Calibri" panose="020F0502020204030204" pitchFamily="34" charset="0"/>
                <a:cs typeface="Georgia" panose="02040502050405020303" pitchFamily="18" charset="0"/>
              </a:rPr>
              <a:t> 7 </a:t>
            </a:r>
            <a:r>
              <a:rPr lang="de-CH" sz="1050" dirty="0">
                <a:solidFill>
                  <a:srgbClr val="000000"/>
                </a:solidFill>
                <a:highlight>
                  <a:srgbClr val="FFFF00"/>
                </a:highlight>
                <a:latin typeface="Arial Narrow" panose="020B0606020202030204" pitchFamily="34" charset="0"/>
              </a:rPr>
              <a:t>Verschmutzungsrisiken und die negativen Auswirkungen der Verschmutzung aus allen Quellen bis 2030 auf ein für die biologische Vielfalt und die Ökosystemfunktionen und -leistungen unschädliches Niveau senken</a:t>
            </a:r>
            <a:r>
              <a:rPr lang="de-CH" sz="1050" dirty="0">
                <a:solidFill>
                  <a:srgbClr val="000000"/>
                </a:solidFill>
                <a:latin typeface="Arial Narrow" panose="020B0606020202030204" pitchFamily="34" charset="0"/>
              </a:rPr>
              <a:t>, unter Berücksichtigung der kumulativen Wirkungen, unter anderem durch: a) </a:t>
            </a:r>
            <a:r>
              <a:rPr lang="de-CH" sz="1050" dirty="0">
                <a:solidFill>
                  <a:srgbClr val="000000"/>
                </a:solidFill>
                <a:highlight>
                  <a:srgbClr val="FFFF00"/>
                </a:highlight>
                <a:latin typeface="Arial Narrow" panose="020B0606020202030204" pitchFamily="34" charset="0"/>
              </a:rPr>
              <a:t>Verringerung der in die Umwelt gelangenden überschüssigen Nährstoffe um mindestens die Hälfte</a:t>
            </a:r>
            <a:r>
              <a:rPr lang="de-CH" sz="1050" dirty="0">
                <a:solidFill>
                  <a:srgbClr val="000000"/>
                </a:solidFill>
                <a:latin typeface="Arial Narrow" panose="020B0606020202030204" pitchFamily="34" charset="0"/>
              </a:rPr>
              <a:t>, auch durch erhöhte Effizienz der Nährstoffkreisläufe und der Nährstoffnutzung; b) </a:t>
            </a:r>
            <a:r>
              <a:rPr lang="de-CH" sz="1050" dirty="0">
                <a:solidFill>
                  <a:srgbClr val="000000"/>
                </a:solidFill>
                <a:highlight>
                  <a:srgbClr val="FFFF00"/>
                </a:highlight>
                <a:latin typeface="Arial Narrow" panose="020B0606020202030204" pitchFamily="34" charset="0"/>
              </a:rPr>
              <a:t>Verringerung des von Pestiziden und hochgefährlichen Chemikalien ausgehenden Gesamtrisikos um mindestens die Hälfte</a:t>
            </a:r>
            <a:r>
              <a:rPr lang="de-CH" sz="1050" dirty="0">
                <a:solidFill>
                  <a:srgbClr val="000000"/>
                </a:solidFill>
                <a:latin typeface="Arial Narrow" panose="020B0606020202030204" pitchFamily="34" charset="0"/>
              </a:rPr>
              <a:t>, unter anderem durch integrierte Schädlingsbekämpfung auf wissenschaftlicher Grundlage, unter Berücksichtigung der Ernährungssicherheit und der Existenzgrundlagen; c) </a:t>
            </a:r>
            <a:r>
              <a:rPr lang="de-CH" sz="1050" dirty="0">
                <a:solidFill>
                  <a:srgbClr val="000000"/>
                </a:solidFill>
                <a:highlight>
                  <a:srgbClr val="FFFF00"/>
                </a:highlight>
                <a:latin typeface="Arial Narrow" panose="020B0606020202030204" pitchFamily="34" charset="0"/>
              </a:rPr>
              <a:t>Vermeidung, Verringerung und Beendigung der durch Plastik verursachten Umweltverschmutzung</a:t>
            </a:r>
            <a:r>
              <a:rPr lang="de-CH" sz="1050" dirty="0">
                <a:solidFill>
                  <a:srgbClr val="000000"/>
                </a:solidFill>
                <a:latin typeface="Arial Narrow" panose="020B0606020202030204" pitchFamily="34" charset="0"/>
              </a:rPr>
              <a:t>. </a:t>
            </a:r>
          </a:p>
          <a:p>
            <a:pPr marL="0" indent="0">
              <a:spcBef>
                <a:spcPts val="0"/>
              </a:spcBef>
              <a:buNone/>
            </a:pPr>
            <a:r>
              <a:rPr lang="de-CH" sz="1050" b="1" dirty="0">
                <a:solidFill>
                  <a:srgbClr val="000000"/>
                </a:solidFill>
                <a:effectLst/>
                <a:latin typeface="Arial Narrow" panose="020B0606020202030204" pitchFamily="34" charset="0"/>
                <a:ea typeface="Calibri" panose="020F0502020204030204" pitchFamily="34" charset="0"/>
                <a:cs typeface="Georgia" panose="02040502050405020303" pitchFamily="18" charset="0"/>
              </a:rPr>
              <a:t>HANDLUNGSZIEL</a:t>
            </a:r>
            <a:r>
              <a:rPr lang="fr-CH" sz="1050" b="1" dirty="0">
                <a:solidFill>
                  <a:srgbClr val="000000"/>
                </a:solidFill>
                <a:latin typeface="Arial Narrow" panose="020B0606020202030204" pitchFamily="34" charset="0"/>
                <a:ea typeface="Calibri" panose="020F0502020204030204" pitchFamily="34" charset="0"/>
                <a:cs typeface="Georgia" panose="02040502050405020303" pitchFamily="18" charset="0"/>
              </a:rPr>
              <a:t> 8 </a:t>
            </a:r>
            <a:r>
              <a:rPr lang="de-CH" sz="1050" dirty="0">
                <a:solidFill>
                  <a:srgbClr val="000000"/>
                </a:solidFill>
                <a:latin typeface="Arial Narrow" panose="020B0606020202030204" pitchFamily="34" charset="0"/>
              </a:rPr>
              <a:t>Die Auswirkungen des Klimawandels und der Versauerung der Ozeane auf die biologische Vielfalt minimieren und die Widerstandsfähigkeit der biologischen Vielfalt durch Maßnahmen für Klimaschutz, Anpassung und Katastrophenvorsorge erhöhen, unter anderem mittels naturbasierter Lösungen und/oder ökosystembasierter Ansätze, und gleichzeitig negative Auswirkungen minimieren und positive Auswirkungen von Klimamaßnahmen auf die biologische Vielfalt fördern. 2. Deckung der Bedürfnisse der Menschen durch nachhaltige Nutzung und Aufteilung der Vorteile.</a:t>
            </a:r>
            <a:endParaRPr lang="fr-CH" sz="1050" dirty="0">
              <a:solidFill>
                <a:srgbClr val="000000"/>
              </a:solidFill>
              <a:latin typeface="Arial Narrow" panose="020B0606020202030204" pitchFamily="34" charset="0"/>
            </a:endParaRPr>
          </a:p>
          <a:p>
            <a:pPr marL="0" indent="0">
              <a:spcBef>
                <a:spcPts val="0"/>
              </a:spcBef>
              <a:buNone/>
            </a:pPr>
            <a:r>
              <a:rPr lang="de-CH" sz="1050" b="1" dirty="0">
                <a:solidFill>
                  <a:srgbClr val="000000"/>
                </a:solidFill>
                <a:effectLst/>
                <a:latin typeface="Arial Narrow" panose="020B0606020202030204" pitchFamily="34" charset="0"/>
                <a:ea typeface="Calibri" panose="020F0502020204030204" pitchFamily="34" charset="0"/>
                <a:cs typeface="Georgia" panose="02040502050405020303" pitchFamily="18" charset="0"/>
              </a:rPr>
              <a:t>HANDLUNGSZIEL</a:t>
            </a:r>
            <a:r>
              <a:rPr lang="fr-CH" sz="1050" b="1" dirty="0">
                <a:solidFill>
                  <a:srgbClr val="000000"/>
                </a:solidFill>
                <a:effectLst/>
                <a:latin typeface="Arial Narrow" panose="020B0606020202030204" pitchFamily="34" charset="0"/>
                <a:ea typeface="Calibri" panose="020F0502020204030204" pitchFamily="34" charset="0"/>
                <a:cs typeface="Georgia" panose="02040502050405020303" pitchFamily="18" charset="0"/>
              </a:rPr>
              <a:t> 9 </a:t>
            </a:r>
            <a:r>
              <a:rPr lang="de-CH" sz="1050" dirty="0">
                <a:solidFill>
                  <a:srgbClr val="000000"/>
                </a:solidFill>
                <a:latin typeface="Arial Narrow" panose="020B0606020202030204" pitchFamily="34" charset="0"/>
              </a:rPr>
              <a:t>Sicherstellen, dass das Management und die Nutzung wildlebender Arten nachhaltig sind und so einen sozialen, wirtschaftlichen und ökologischen Nutzen für die Menschen schaffen, insbesondere für Menschen in Situationen der Verwundbarkeit und diejenigen, die am stärksten auf biologische Vielfalt angewiesen sind, unter anderem durch nachhaltige, auf die biologische Vielfalt gegründete Aktivitäten, Produkte und Leistungen, die die biologische Vielfalt steigern, und zugleich die herkömmliche nachhaltige Nutzung durch indigene Völker und lokale Gemeinschaften schützen und fördern. </a:t>
            </a:r>
            <a:endParaRPr lang="fr-CH" sz="1050" dirty="0">
              <a:solidFill>
                <a:srgbClr val="000000"/>
              </a:solidFill>
              <a:latin typeface="Arial Narrow" panose="020B0606020202030204" pitchFamily="34" charset="0"/>
            </a:endParaRPr>
          </a:p>
          <a:p>
            <a:pPr marL="0" indent="0">
              <a:spcBef>
                <a:spcPts val="0"/>
              </a:spcBef>
              <a:buNone/>
            </a:pPr>
            <a:r>
              <a:rPr lang="de-CH" sz="1050" b="1" dirty="0">
                <a:solidFill>
                  <a:srgbClr val="000000"/>
                </a:solidFill>
                <a:effectLst/>
                <a:latin typeface="Arial Narrow" panose="020B0606020202030204" pitchFamily="34" charset="0"/>
                <a:ea typeface="Calibri" panose="020F0502020204030204" pitchFamily="34" charset="0"/>
                <a:cs typeface="Georgia" panose="02040502050405020303" pitchFamily="18" charset="0"/>
              </a:rPr>
              <a:t>HANDLUNGSZIEL</a:t>
            </a:r>
            <a:r>
              <a:rPr lang="fr-CH" sz="1050" b="1" dirty="0">
                <a:solidFill>
                  <a:srgbClr val="000000"/>
                </a:solidFill>
                <a:latin typeface="Arial Narrow" panose="020B0606020202030204" pitchFamily="34" charset="0"/>
                <a:ea typeface="Calibri" panose="020F0502020204030204" pitchFamily="34" charset="0"/>
                <a:cs typeface="Georgia" panose="02040502050405020303" pitchFamily="18" charset="0"/>
              </a:rPr>
              <a:t> 10 </a:t>
            </a:r>
            <a:r>
              <a:rPr lang="de-CH" sz="1050" dirty="0">
                <a:solidFill>
                  <a:srgbClr val="000000"/>
                </a:solidFill>
                <a:highlight>
                  <a:srgbClr val="FFFF00"/>
                </a:highlight>
                <a:latin typeface="Arial Narrow" panose="020B0606020202030204" pitchFamily="34" charset="0"/>
              </a:rPr>
              <a:t>Sicherstellen, dass die für Landwirtschaft, </a:t>
            </a:r>
            <a:r>
              <a:rPr lang="de-CH" sz="1050" dirty="0">
                <a:solidFill>
                  <a:srgbClr val="000000"/>
                </a:solidFill>
                <a:latin typeface="Arial Narrow" panose="020B0606020202030204" pitchFamily="34" charset="0"/>
              </a:rPr>
              <a:t>Aquakultur, Fischerei und Forstwirtschaft </a:t>
            </a:r>
            <a:r>
              <a:rPr lang="de-CH" sz="1050" dirty="0">
                <a:solidFill>
                  <a:srgbClr val="000000"/>
                </a:solidFill>
                <a:highlight>
                  <a:srgbClr val="FFFF00"/>
                </a:highlight>
                <a:latin typeface="Arial Narrow" panose="020B0606020202030204" pitchFamily="34" charset="0"/>
              </a:rPr>
              <a:t>genutzten Gebiete nachhaltig bewirtschaftet werden</a:t>
            </a:r>
            <a:r>
              <a:rPr lang="de-CH" sz="1050" dirty="0">
                <a:solidFill>
                  <a:srgbClr val="000000"/>
                </a:solidFill>
                <a:latin typeface="Arial Narrow" panose="020B0606020202030204" pitchFamily="34" charset="0"/>
              </a:rPr>
              <a:t>, insbesondere mittels der nachhaltigen Nutzung der biologischen Vielfalt, unter anderem durch eine erheblich vergrößerte Anwendung biodiversitätsfreundlicher Praktiken wie nachhaltiger Intensivierung, agrarökologische und andere innovative Ansätze, die zur Widerstandsfähigkeit und langfristigen Effizienz und Produktivität dieser Produktionssysteme und zur Ernährungssicherheit beitragen, die biologische Vielfalt erhalten und wiederherstellen und die Beiträge der Natur für die Menschen bewahren, einschließlich Ökosystemfunktionen und -leistungen.</a:t>
            </a:r>
            <a:endParaRPr lang="fr-CH" sz="1050" dirty="0">
              <a:solidFill>
                <a:srgbClr val="000000"/>
              </a:solidFill>
              <a:latin typeface="Arial Narrow" panose="020B0606020202030204" pitchFamily="34" charset="0"/>
            </a:endParaRPr>
          </a:p>
          <a:p>
            <a:pPr marL="0" indent="0">
              <a:spcBef>
                <a:spcPts val="0"/>
              </a:spcBef>
              <a:buNone/>
            </a:pPr>
            <a:r>
              <a:rPr lang="de-CH" sz="1050" b="1" dirty="0">
                <a:solidFill>
                  <a:srgbClr val="000000"/>
                </a:solidFill>
                <a:effectLst/>
                <a:latin typeface="Arial Narrow" panose="020B0606020202030204" pitchFamily="34" charset="0"/>
                <a:ea typeface="Calibri" panose="020F0502020204030204" pitchFamily="34" charset="0"/>
                <a:cs typeface="Georgia" panose="02040502050405020303" pitchFamily="18" charset="0"/>
              </a:rPr>
              <a:t>HANDLUNGSZIEL</a:t>
            </a:r>
            <a:r>
              <a:rPr lang="fr-CH" sz="1050" b="1" dirty="0">
                <a:solidFill>
                  <a:srgbClr val="000000"/>
                </a:solidFill>
                <a:effectLst/>
                <a:latin typeface="Arial Narrow" panose="020B0606020202030204" pitchFamily="34" charset="0"/>
                <a:ea typeface="Calibri" panose="020F0502020204030204" pitchFamily="34" charset="0"/>
                <a:cs typeface="Georgia" panose="02040502050405020303" pitchFamily="18" charset="0"/>
              </a:rPr>
              <a:t> 11 </a:t>
            </a:r>
            <a:r>
              <a:rPr lang="de-CH" sz="1050" dirty="0">
                <a:solidFill>
                  <a:srgbClr val="000000"/>
                </a:solidFill>
                <a:highlight>
                  <a:srgbClr val="FFFF00"/>
                </a:highlight>
                <a:latin typeface="Arial Narrow" panose="020B0606020202030204" pitchFamily="34" charset="0"/>
              </a:rPr>
              <a:t>Die Beiträge der Natur für die Menschen wiederherstellen, bewahren und verbessern</a:t>
            </a:r>
            <a:r>
              <a:rPr lang="de-CH" sz="1050" dirty="0">
                <a:solidFill>
                  <a:srgbClr val="000000"/>
                </a:solidFill>
                <a:latin typeface="Arial Narrow" panose="020B0606020202030204" pitchFamily="34" charset="0"/>
              </a:rPr>
              <a:t>, einschließlich Ökosystemfunktionen und -leistungen wie der Regulierung von Luft, Wasser und Klima, Bodengesundheit, Bestäubung und Verringerung von Krankheitsrisiken sowie Schutz vor Naturgefahren und -katastrophen, indem naturbasierte Lösungen und/oder ökosystembasierte Ansätze zum Nutzen aller Menschen und der Natur angewandt werden.</a:t>
            </a:r>
            <a:endParaRPr lang="fr-CH" sz="1050" dirty="0">
              <a:solidFill>
                <a:srgbClr val="000000"/>
              </a:solidFill>
              <a:latin typeface="Arial Narrow" panose="020B0606020202030204" pitchFamily="34" charset="0"/>
            </a:endParaRPr>
          </a:p>
          <a:p>
            <a:pPr marL="0" indent="0">
              <a:spcBef>
                <a:spcPts val="0"/>
              </a:spcBef>
              <a:buNone/>
            </a:pPr>
            <a:r>
              <a:rPr lang="de-CH" sz="1050" b="1" dirty="0">
                <a:solidFill>
                  <a:srgbClr val="000000"/>
                </a:solidFill>
                <a:effectLst/>
                <a:latin typeface="Arial Narrow" panose="020B0606020202030204" pitchFamily="34" charset="0"/>
                <a:ea typeface="Calibri" panose="020F0502020204030204" pitchFamily="34" charset="0"/>
                <a:cs typeface="Georgia" panose="02040502050405020303" pitchFamily="18" charset="0"/>
              </a:rPr>
              <a:t>HANDLUNGSZIEL</a:t>
            </a:r>
            <a:r>
              <a:rPr lang="fr-CH" sz="1050" b="1" dirty="0">
                <a:solidFill>
                  <a:srgbClr val="000000"/>
                </a:solidFill>
                <a:latin typeface="Arial Narrow" panose="020B0606020202030204" pitchFamily="34" charset="0"/>
                <a:ea typeface="Calibri" panose="020F0502020204030204" pitchFamily="34" charset="0"/>
                <a:cs typeface="Georgia" panose="02040502050405020303" pitchFamily="18" charset="0"/>
              </a:rPr>
              <a:t> 12 </a:t>
            </a:r>
            <a:r>
              <a:rPr lang="de-CH" sz="1050" dirty="0">
                <a:solidFill>
                  <a:srgbClr val="000000"/>
                </a:solidFill>
                <a:latin typeface="Arial Narrow" panose="020B0606020202030204" pitchFamily="34" charset="0"/>
              </a:rPr>
              <a:t>Den Umfang, die Qualität und die Vernetzung von Grün- und Wasserflächen in städtischen und dicht besiedelten Gebieten sowie den Zugang zu ihnen und ihren Nutzen deutlich und nachhaltig erhöhen, indem die Erhaltung und nachhaltige Nutzung der biologischen Vielfalt durchgängig integriert und eine die biologische Vielfalt einbeziehende Stadtplanung sichergestellt wird, was die heimische Artenvielfalt, die ökologische Vernetzung und Unversehrtheit fördert und die Gesundheit und das Wohlergehen der Menschen sowie ihre Verbindung zur Natur verbessert und zu einer inklusiven und nachhaltigen Urbanisierung und zur Bereitstellung von Ökosystemfunktionen und -leistungen beiträgt.</a:t>
            </a:r>
            <a:endParaRPr lang="fr-CH" sz="1050" dirty="0">
              <a:solidFill>
                <a:srgbClr val="000000"/>
              </a:solidFill>
              <a:latin typeface="Arial Narrow" panose="020B0606020202030204" pitchFamily="34" charset="0"/>
            </a:endParaRPr>
          </a:p>
        </p:txBody>
      </p:sp>
    </p:spTree>
    <p:extLst>
      <p:ext uri="{BB962C8B-B14F-4D97-AF65-F5344CB8AC3E}">
        <p14:creationId xmlns:p14="http://schemas.microsoft.com/office/powerpoint/2010/main" val="12317045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539552" y="110894"/>
            <a:ext cx="7886700" cy="5910394"/>
          </a:xfrm>
          <a:solidFill>
            <a:srgbClr val="FFFFFF"/>
          </a:solidFill>
          <a:ln>
            <a:noFill/>
          </a:ln>
        </p:spPr>
        <p:txBody>
          <a:bodyPr>
            <a:noAutofit/>
          </a:bodyPr>
          <a:lstStyle/>
          <a:p>
            <a:pPr marL="0" indent="0">
              <a:spcBef>
                <a:spcPts val="0"/>
              </a:spcBef>
              <a:buNone/>
            </a:pPr>
            <a:r>
              <a:rPr lang="de-CH" sz="2000" b="1" dirty="0">
                <a:solidFill>
                  <a:srgbClr val="000000"/>
                </a:solidFill>
                <a:effectLst/>
                <a:latin typeface="Arial Narrow" panose="020B0606020202030204" pitchFamily="34" charset="0"/>
                <a:ea typeface="Calibri" panose="020F0502020204030204" pitchFamily="34" charset="0"/>
                <a:cs typeface="Georgia" panose="02040502050405020303" pitchFamily="18" charset="0"/>
              </a:rPr>
              <a:t>Globaler Biodiversitätsrahmen von Kunming-Montreal: 23 Ziele (bis 2030)</a:t>
            </a:r>
            <a:endParaRPr lang="de-CH" sz="1100" b="1" dirty="0">
              <a:solidFill>
                <a:srgbClr val="000000"/>
              </a:solidFill>
              <a:effectLst/>
              <a:latin typeface="Arial Narrow" panose="020B0606020202030204" pitchFamily="34" charset="0"/>
              <a:ea typeface="Calibri" panose="020F0502020204030204" pitchFamily="34" charset="0"/>
              <a:cs typeface="Georgia" panose="02040502050405020303" pitchFamily="18" charset="0"/>
            </a:endParaRPr>
          </a:p>
          <a:p>
            <a:pPr marL="0" indent="0">
              <a:spcBef>
                <a:spcPts val="0"/>
              </a:spcBef>
              <a:buNone/>
            </a:pPr>
            <a:endParaRPr lang="fr-CH" sz="1100" b="1" dirty="0">
              <a:solidFill>
                <a:srgbClr val="000000"/>
              </a:solidFill>
              <a:effectLst/>
              <a:latin typeface="Arial Narrow" panose="020B0606020202030204" pitchFamily="34" charset="0"/>
              <a:ea typeface="Calibri" panose="020F0502020204030204" pitchFamily="34" charset="0"/>
              <a:cs typeface="Georgia" panose="02040502050405020303" pitchFamily="18" charset="0"/>
            </a:endParaRPr>
          </a:p>
          <a:p>
            <a:pPr marL="0" indent="0">
              <a:spcBef>
                <a:spcPts val="0"/>
              </a:spcBef>
              <a:buNone/>
            </a:pPr>
            <a:r>
              <a:rPr lang="de-CH" sz="1050" b="1" dirty="0">
                <a:solidFill>
                  <a:srgbClr val="000000"/>
                </a:solidFill>
                <a:effectLst/>
                <a:latin typeface="Arial Narrow" panose="020B0606020202030204" pitchFamily="34" charset="0"/>
                <a:ea typeface="Calibri" panose="020F0502020204030204" pitchFamily="34" charset="0"/>
                <a:cs typeface="Georgia" panose="02040502050405020303" pitchFamily="18" charset="0"/>
              </a:rPr>
              <a:t>HANDLUNGSZIEL</a:t>
            </a:r>
            <a:r>
              <a:rPr lang="fr-CH" sz="1050" b="1" dirty="0">
                <a:solidFill>
                  <a:srgbClr val="000000"/>
                </a:solidFill>
                <a:latin typeface="Arial Narrow" panose="020B0606020202030204" pitchFamily="34" charset="0"/>
                <a:ea typeface="Calibri" panose="020F0502020204030204" pitchFamily="34" charset="0"/>
                <a:cs typeface="Georgia" panose="02040502050405020303" pitchFamily="18" charset="0"/>
              </a:rPr>
              <a:t> 13 </a:t>
            </a:r>
            <a:r>
              <a:rPr lang="de-CH" sz="1050" dirty="0">
                <a:solidFill>
                  <a:srgbClr val="000000"/>
                </a:solidFill>
                <a:latin typeface="Arial Narrow" panose="020B0606020202030204" pitchFamily="34" charset="0"/>
              </a:rPr>
              <a:t>Auf allen Ebenen wirksame rechtliche, politische, administrative und Kapazitätsaufbaumaßnahmen ergreifen, soweit angezeigt, um eine ausgewogene und gerechte Aufteilung der Vorteile sicherzustellen, die aus der Nutzung genetischer Ressourcen und digitaler Sequenzinformationen zu genetischen Ressourcen sowie CBD/COP/DEC/15/4 Seite 12 von sich auf genetische Ressourcen beziehendem traditionellem Wissen entstehen, und einen angemessenen Zugang zu genetischen Ressourcen sowie bis 2030 eine erhebliche Vermehrung der geteilten Vorteile zu ermöglichen, im Einklang mit den anwendbaren internationalen Regelungen über den Zugang und Vorteilsausgleich. 3. Instrumente und Lösungen für die Umsetzung und durchgängige Integration.</a:t>
            </a:r>
            <a:endParaRPr lang="fr-CH" sz="1050" dirty="0">
              <a:solidFill>
                <a:srgbClr val="000000"/>
              </a:solidFill>
              <a:latin typeface="Arial Narrow" panose="020B0606020202030204" pitchFamily="34" charset="0"/>
            </a:endParaRPr>
          </a:p>
          <a:p>
            <a:pPr marL="0" indent="0">
              <a:spcBef>
                <a:spcPts val="0"/>
              </a:spcBef>
              <a:buNone/>
            </a:pPr>
            <a:r>
              <a:rPr lang="de-CH" sz="1050" b="1" dirty="0">
                <a:solidFill>
                  <a:srgbClr val="000000"/>
                </a:solidFill>
                <a:effectLst/>
                <a:latin typeface="Arial Narrow" panose="020B0606020202030204" pitchFamily="34" charset="0"/>
                <a:ea typeface="Calibri" panose="020F0502020204030204" pitchFamily="34" charset="0"/>
                <a:cs typeface="Georgia" panose="02040502050405020303" pitchFamily="18" charset="0"/>
              </a:rPr>
              <a:t>HANDLUNGSZIEL</a:t>
            </a:r>
            <a:r>
              <a:rPr lang="fr-CH" sz="1050" b="1" dirty="0">
                <a:solidFill>
                  <a:srgbClr val="000000"/>
                </a:solidFill>
                <a:effectLst/>
                <a:latin typeface="Arial Narrow" panose="020B0606020202030204" pitchFamily="34" charset="0"/>
                <a:ea typeface="Calibri" panose="020F0502020204030204" pitchFamily="34" charset="0"/>
                <a:cs typeface="Georgia" panose="02040502050405020303" pitchFamily="18" charset="0"/>
              </a:rPr>
              <a:t> 14 </a:t>
            </a:r>
            <a:r>
              <a:rPr lang="de-CH" sz="1050" dirty="0">
                <a:solidFill>
                  <a:srgbClr val="000000"/>
                </a:solidFill>
                <a:latin typeface="Arial Narrow" panose="020B0606020202030204" pitchFamily="34" charset="0"/>
              </a:rPr>
              <a:t>Sicherstellen, dass die biologische Vielfalt und ihre vielfachen Werte in Politikkonzepte, Vorschriften, Planungs- und Entwicklungsprozesse, Armutsbekämpfungsstrategien, strategische Umweltbewertungen, Umweltverträglichkeitsprüfungen und, soweit angemessen, in die volkswirtschaftliche Gesamtrechnung auf allen Regierungsebenen und in allen Sektoren vollständig einbezogen sind, insbesondere denjenigen, die erhebliche Auswirkungen auf die biologische Vielfalt haben, und alle relevanten öffentlichen und privaten Tätigkeiten sowie Steuer- und Finanzströme schrittweise an den Status- und Handlungszielen dieses Rahmens ausrichten.</a:t>
            </a:r>
          </a:p>
          <a:p>
            <a:pPr marL="0" indent="0">
              <a:spcBef>
                <a:spcPts val="0"/>
              </a:spcBef>
              <a:buNone/>
            </a:pPr>
            <a:r>
              <a:rPr lang="de-CH" sz="1050" b="1" dirty="0">
                <a:solidFill>
                  <a:srgbClr val="000000"/>
                </a:solidFill>
                <a:effectLst/>
                <a:latin typeface="Arial Narrow" panose="020B0606020202030204" pitchFamily="34" charset="0"/>
                <a:ea typeface="Calibri" panose="020F0502020204030204" pitchFamily="34" charset="0"/>
                <a:cs typeface="Georgia" panose="02040502050405020303" pitchFamily="18" charset="0"/>
              </a:rPr>
              <a:t>HANDLUNGSZIEL</a:t>
            </a:r>
            <a:r>
              <a:rPr lang="fr-CH" sz="1050" b="1" dirty="0">
                <a:solidFill>
                  <a:srgbClr val="000000"/>
                </a:solidFill>
                <a:effectLst/>
                <a:latin typeface="Arial Narrow" panose="020B0606020202030204" pitchFamily="34" charset="0"/>
                <a:ea typeface="Calibri" panose="020F0502020204030204" pitchFamily="34" charset="0"/>
                <a:cs typeface="Georgia" panose="02040502050405020303" pitchFamily="18" charset="0"/>
              </a:rPr>
              <a:t> 15 </a:t>
            </a:r>
            <a:r>
              <a:rPr lang="de-CH" sz="1050" dirty="0">
                <a:solidFill>
                  <a:srgbClr val="000000"/>
                </a:solidFill>
                <a:latin typeface="Arial Narrow" panose="020B0606020202030204" pitchFamily="34" charset="0"/>
              </a:rPr>
              <a:t>Rechtliche, administrative oder politische Maßnahmen ergreifen, um die Unternehmen zu ermutigen und in die Lage zu versetzen und insbesondere große und transnationale Unternehmen und Finanzinstituten dazu zu verpflichten, a) ihre Risiken, Abhängigkeiten und Auswirkungen auf die biologische Vielfalt regelmäßig zu überwachen, zu bewerten und auf transparente Weise offenzulegen, einschließlich mit Anforderungen an alle großen und transnationalen Unternehmen und Finanzinstitute für ihre gesamte Geschäftstätigkeit, ihre Liefer- und Wertschöpfungsketten und ihre Portfolios; b) den Verbraucherinnen und Verbrauchern die erforderlichen Informationen zur Förderung nachhaltiger Konsummuster bereitzustellen; c) über die Einhaltung einschlägiger Vorschriften und Maßnahmen betreffend Zugang und Vorteilsausgleich Bericht zu erstatten, mit dem Ziel, die negativen Auswirkungen auf die biologische Vielfalt schrittweise zu verringern, die positiven Auswirkungen zu verstärken, die biodiversitätsbezogenen Risiken für Unternehmen und Finanzinstitute zu verringern und Maßnahmen zur Sicherstellung nachhaltiger Produktionsmuster zu fördern.</a:t>
            </a:r>
          </a:p>
          <a:p>
            <a:pPr marL="0" indent="0">
              <a:spcBef>
                <a:spcPts val="0"/>
              </a:spcBef>
              <a:buNone/>
            </a:pPr>
            <a:r>
              <a:rPr lang="de-CH" sz="1050" b="1" dirty="0">
                <a:solidFill>
                  <a:srgbClr val="000000"/>
                </a:solidFill>
                <a:effectLst/>
                <a:latin typeface="Arial Narrow" panose="020B0606020202030204" pitchFamily="34" charset="0"/>
                <a:ea typeface="Calibri" panose="020F0502020204030204" pitchFamily="34" charset="0"/>
                <a:cs typeface="Georgia" panose="02040502050405020303" pitchFamily="18" charset="0"/>
              </a:rPr>
              <a:t>HANDLUNGSZIEL 16 </a:t>
            </a:r>
            <a:r>
              <a:rPr lang="de-CH" sz="1050" dirty="0">
                <a:solidFill>
                  <a:srgbClr val="000000"/>
                </a:solidFill>
                <a:highlight>
                  <a:srgbClr val="FFFF00"/>
                </a:highlight>
                <a:latin typeface="Arial Narrow" panose="020B0606020202030204" pitchFamily="34" charset="0"/>
              </a:rPr>
              <a:t>Sicherstellen, dass die Menschen ermutigt und in die Lage versetzt werden, nachhaltige Konsumentscheidungen zu treffen</a:t>
            </a:r>
            <a:r>
              <a:rPr lang="de-CH" sz="1050" dirty="0">
                <a:solidFill>
                  <a:srgbClr val="000000"/>
                </a:solidFill>
                <a:latin typeface="Arial Narrow" panose="020B0606020202030204" pitchFamily="34" charset="0"/>
              </a:rPr>
              <a:t>, unter anderem durch die Schaffung unterstützender politischer, rechtlicher oder regulatorischer Rahmenbedingungen, bessere Aufklärung und besseren Zugang zu relevanten und zutreffenden Informationen und Alternativen, und </a:t>
            </a:r>
            <a:r>
              <a:rPr lang="de-CH" sz="1050" dirty="0">
                <a:solidFill>
                  <a:srgbClr val="000000"/>
                </a:solidFill>
                <a:highlight>
                  <a:srgbClr val="FFFF00"/>
                </a:highlight>
                <a:latin typeface="Arial Narrow" panose="020B0606020202030204" pitchFamily="34" charset="0"/>
              </a:rPr>
              <a:t>bis 2030 den globalen Konsum-Fußabdruck auf gerechte Weise reduzieren</a:t>
            </a:r>
            <a:r>
              <a:rPr lang="de-CH" sz="1050" dirty="0">
                <a:solidFill>
                  <a:srgbClr val="000000"/>
                </a:solidFill>
                <a:latin typeface="Arial Narrow" panose="020B0606020202030204" pitchFamily="34" charset="0"/>
              </a:rPr>
              <a:t>, unter anderem durch </a:t>
            </a:r>
            <a:r>
              <a:rPr lang="de-CH" sz="1050" dirty="0">
                <a:solidFill>
                  <a:srgbClr val="000000"/>
                </a:solidFill>
                <a:highlight>
                  <a:srgbClr val="FFFF00"/>
                </a:highlight>
                <a:latin typeface="Arial Narrow" panose="020B0606020202030204" pitchFamily="34" charset="0"/>
              </a:rPr>
              <a:t>Halbierung der weltweiten Lebensmittelabfälle</a:t>
            </a:r>
            <a:r>
              <a:rPr lang="de-CH" sz="1050" dirty="0">
                <a:solidFill>
                  <a:srgbClr val="000000"/>
                </a:solidFill>
                <a:latin typeface="Arial Narrow" panose="020B0606020202030204" pitchFamily="34" charset="0"/>
              </a:rPr>
              <a:t>, erhebliche </a:t>
            </a:r>
            <a:r>
              <a:rPr lang="de-CH" sz="1050" dirty="0">
                <a:solidFill>
                  <a:srgbClr val="000000"/>
                </a:solidFill>
                <a:highlight>
                  <a:srgbClr val="FFFF00"/>
                </a:highlight>
                <a:latin typeface="Arial Narrow" panose="020B0606020202030204" pitchFamily="34" charset="0"/>
              </a:rPr>
              <a:t>Reduzierung des Überkonsums </a:t>
            </a:r>
            <a:r>
              <a:rPr lang="de-CH" sz="1050" dirty="0">
                <a:solidFill>
                  <a:srgbClr val="000000"/>
                </a:solidFill>
                <a:latin typeface="Arial Narrow" panose="020B0606020202030204" pitchFamily="34" charset="0"/>
              </a:rPr>
              <a:t>und deutliche Senkung des Abfallaufkommens, damit alle Menschen gut und im Einklang mit Mutter Erde leben können.</a:t>
            </a:r>
          </a:p>
          <a:p>
            <a:pPr marL="0" indent="0">
              <a:spcBef>
                <a:spcPts val="0"/>
              </a:spcBef>
              <a:buNone/>
            </a:pPr>
            <a:r>
              <a:rPr lang="de-CH" sz="1050" b="1" dirty="0">
                <a:solidFill>
                  <a:srgbClr val="000000"/>
                </a:solidFill>
                <a:effectLst/>
                <a:latin typeface="Arial Narrow" panose="020B0606020202030204" pitchFamily="34" charset="0"/>
                <a:ea typeface="Calibri" panose="020F0502020204030204" pitchFamily="34" charset="0"/>
                <a:cs typeface="Georgia" panose="02040502050405020303" pitchFamily="18" charset="0"/>
              </a:rPr>
              <a:t>HANDLUNGSZIEL 17 </a:t>
            </a:r>
            <a:r>
              <a:rPr lang="de-CH" sz="1050" dirty="0">
                <a:solidFill>
                  <a:srgbClr val="000000"/>
                </a:solidFill>
                <a:latin typeface="Arial Narrow" panose="020B0606020202030204" pitchFamily="34" charset="0"/>
              </a:rPr>
              <a:t>In allen Ländern Biosicherheitsmaßnahmen gemäß Artikel 8 g) des Übereinkommens über die biologische Vielfalt und Maßnahmen für den Umgang mit Biotechnologie und für die Verteilung der daraus entstehenden Vorteile gemäß Artikel 19 des Übereinkommens festschreiben, Kapazitäten für solche Maßnahmen stärken und sie umsetzen.</a:t>
            </a:r>
          </a:p>
          <a:p>
            <a:pPr marL="0" indent="0">
              <a:spcBef>
                <a:spcPts val="0"/>
              </a:spcBef>
              <a:buNone/>
            </a:pPr>
            <a:endParaRPr lang="de-CH" sz="1000" dirty="0"/>
          </a:p>
          <a:p>
            <a:pPr marL="0" indent="0">
              <a:spcBef>
                <a:spcPts val="0"/>
              </a:spcBef>
              <a:buNone/>
            </a:pPr>
            <a:endParaRPr lang="de-CH" sz="1100" dirty="0">
              <a:solidFill>
                <a:srgbClr val="000000"/>
              </a:solidFill>
              <a:effectLst/>
              <a:latin typeface="Georgia" panose="02040502050405020303" pitchFamily="18" charset="0"/>
              <a:ea typeface="Calibri" panose="020F0502020204030204" pitchFamily="34" charset="0"/>
              <a:cs typeface="Georgia" panose="02040502050405020303" pitchFamily="18" charset="0"/>
            </a:endParaRPr>
          </a:p>
        </p:txBody>
      </p:sp>
    </p:spTree>
    <p:extLst>
      <p:ext uri="{BB962C8B-B14F-4D97-AF65-F5344CB8AC3E}">
        <p14:creationId xmlns:p14="http://schemas.microsoft.com/office/powerpoint/2010/main" val="3056516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539552" y="110894"/>
            <a:ext cx="7886700" cy="5694370"/>
          </a:xfrm>
          <a:solidFill>
            <a:srgbClr val="FFFFFF"/>
          </a:solidFill>
          <a:ln>
            <a:noFill/>
          </a:ln>
        </p:spPr>
        <p:txBody>
          <a:bodyPr>
            <a:noAutofit/>
          </a:bodyPr>
          <a:lstStyle/>
          <a:p>
            <a:pPr marL="0" indent="0">
              <a:spcBef>
                <a:spcPts val="0"/>
              </a:spcBef>
              <a:buNone/>
            </a:pPr>
            <a:r>
              <a:rPr lang="de-CH" sz="2000" b="1" dirty="0">
                <a:solidFill>
                  <a:srgbClr val="000000"/>
                </a:solidFill>
                <a:effectLst/>
                <a:latin typeface="Arial Narrow" panose="020B0606020202030204" pitchFamily="34" charset="0"/>
                <a:ea typeface="Calibri" panose="020F0502020204030204" pitchFamily="34" charset="0"/>
                <a:cs typeface="Georgia" panose="02040502050405020303" pitchFamily="18" charset="0"/>
              </a:rPr>
              <a:t>Globaler Biodiversitätsrahmen von Kunming-Montreal: 23 Ziele (bis 2030)</a:t>
            </a:r>
            <a:endParaRPr lang="de-CH" sz="1100" b="1" dirty="0">
              <a:solidFill>
                <a:srgbClr val="000000"/>
              </a:solidFill>
              <a:effectLst/>
              <a:latin typeface="Arial Narrow" panose="020B0606020202030204" pitchFamily="34" charset="0"/>
              <a:ea typeface="Calibri" panose="020F0502020204030204" pitchFamily="34" charset="0"/>
              <a:cs typeface="Georgia" panose="02040502050405020303" pitchFamily="18" charset="0"/>
            </a:endParaRPr>
          </a:p>
          <a:p>
            <a:pPr marL="0" indent="0">
              <a:lnSpc>
                <a:spcPct val="115000"/>
              </a:lnSpc>
              <a:spcBef>
                <a:spcPts val="0"/>
              </a:spcBef>
              <a:buNone/>
            </a:pPr>
            <a:endParaRPr lang="fr-CH" sz="1100" dirty="0">
              <a:effectLst/>
              <a:latin typeface="Arial Narrow" panose="020B0606020202030204" pitchFamily="34" charset="0"/>
              <a:ea typeface="Calibri" panose="020F0502020204030204" pitchFamily="34" charset="0"/>
              <a:cs typeface="Times New Roman" panose="02020603050405020304" pitchFamily="18" charset="0"/>
            </a:endParaRPr>
          </a:p>
          <a:p>
            <a:pPr marL="0" indent="0">
              <a:spcBef>
                <a:spcPts val="0"/>
              </a:spcBef>
              <a:buNone/>
            </a:pPr>
            <a:r>
              <a:rPr lang="de-CH" sz="1050" b="1" dirty="0">
                <a:solidFill>
                  <a:srgbClr val="000000"/>
                </a:solidFill>
                <a:effectLst/>
                <a:latin typeface="Arial Narrow" panose="020B0606020202030204" pitchFamily="34" charset="0"/>
                <a:ea typeface="Calibri" panose="020F0502020204030204" pitchFamily="34" charset="0"/>
                <a:cs typeface="Georgia" panose="02040502050405020303" pitchFamily="18" charset="0"/>
              </a:rPr>
              <a:t>HANDLUNGSZIEL</a:t>
            </a:r>
            <a:r>
              <a:rPr lang="fr-CH" sz="1050" b="1" dirty="0">
                <a:solidFill>
                  <a:srgbClr val="000000"/>
                </a:solidFill>
                <a:effectLst/>
                <a:latin typeface="Arial Narrow" panose="020B0606020202030204" pitchFamily="34" charset="0"/>
                <a:ea typeface="Calibri" panose="020F0502020204030204" pitchFamily="34" charset="0"/>
                <a:cs typeface="Georgia" panose="02040502050405020303" pitchFamily="18" charset="0"/>
              </a:rPr>
              <a:t> 18 </a:t>
            </a:r>
            <a:r>
              <a:rPr lang="de-CH" sz="1050" dirty="0">
                <a:solidFill>
                  <a:srgbClr val="000000"/>
                </a:solidFill>
                <a:highlight>
                  <a:srgbClr val="FFFF00"/>
                </a:highlight>
                <a:latin typeface="Arial Narrow" panose="020B0606020202030204" pitchFamily="34" charset="0"/>
              </a:rPr>
              <a:t>Für die biologische Vielfalt schädliche Anreize, einschließlich Subventionen, bis 2025 ermitteln </a:t>
            </a:r>
            <a:r>
              <a:rPr lang="de-CH" sz="1050" dirty="0">
                <a:solidFill>
                  <a:srgbClr val="000000"/>
                </a:solidFill>
                <a:latin typeface="Arial Narrow" panose="020B0606020202030204" pitchFamily="34" charset="0"/>
              </a:rPr>
              <a:t>und auf verhältnismäßige, gerechte, faire, wirksame und ausgewogene Weise </a:t>
            </a:r>
            <a:r>
              <a:rPr lang="de-CH" sz="1050" dirty="0">
                <a:solidFill>
                  <a:srgbClr val="000000"/>
                </a:solidFill>
                <a:highlight>
                  <a:srgbClr val="FFFF00"/>
                </a:highlight>
                <a:latin typeface="Arial Narrow" panose="020B0606020202030204" pitchFamily="34" charset="0"/>
              </a:rPr>
              <a:t>abschaffen, auslaufen lassen </a:t>
            </a:r>
            <a:r>
              <a:rPr lang="de-CH" sz="1050" dirty="0">
                <a:solidFill>
                  <a:srgbClr val="000000"/>
                </a:solidFill>
                <a:latin typeface="Arial Narrow" panose="020B0606020202030204" pitchFamily="34" charset="0"/>
              </a:rPr>
              <a:t>oder reformieren </a:t>
            </a:r>
            <a:r>
              <a:rPr lang="de-CH" sz="1050" dirty="0">
                <a:solidFill>
                  <a:srgbClr val="000000"/>
                </a:solidFill>
                <a:highlight>
                  <a:srgbClr val="FFFF00"/>
                </a:highlight>
                <a:latin typeface="Arial Narrow" panose="020B0606020202030204" pitchFamily="34" charset="0"/>
              </a:rPr>
              <a:t>und sie bis 2030 um mindestens 500 Milliarden Dollar pro Jahr erheblich und schrittweise reduzieren</a:t>
            </a:r>
            <a:r>
              <a:rPr lang="de-CH" sz="1050" dirty="0">
                <a:solidFill>
                  <a:srgbClr val="000000"/>
                </a:solidFill>
                <a:latin typeface="Arial Narrow" panose="020B0606020202030204" pitchFamily="34" charset="0"/>
              </a:rPr>
              <a:t>, beginnend mit den schädlichsten Anreizen, und positive Anreize für die Erhaltung und nachhaltige Nutzung der biologischen Vielfalt ausweiten.</a:t>
            </a:r>
            <a:endParaRPr lang="fr-CH" sz="1050" dirty="0">
              <a:solidFill>
                <a:srgbClr val="000000"/>
              </a:solidFill>
              <a:latin typeface="Arial Narrow" panose="020B0606020202030204" pitchFamily="34" charset="0"/>
            </a:endParaRPr>
          </a:p>
          <a:p>
            <a:pPr marL="0" indent="0">
              <a:spcBef>
                <a:spcPts val="0"/>
              </a:spcBef>
              <a:buNone/>
            </a:pPr>
            <a:r>
              <a:rPr lang="de-CH" sz="1050" b="1" dirty="0">
                <a:solidFill>
                  <a:srgbClr val="000000"/>
                </a:solidFill>
                <a:effectLst/>
                <a:latin typeface="Arial Narrow" panose="020B0606020202030204" pitchFamily="34" charset="0"/>
                <a:ea typeface="Calibri" panose="020F0502020204030204" pitchFamily="34" charset="0"/>
                <a:cs typeface="Georgia" panose="02040502050405020303" pitchFamily="18" charset="0"/>
              </a:rPr>
              <a:t>HANDLUNGSZIEL </a:t>
            </a:r>
            <a:r>
              <a:rPr lang="fr-CH" sz="1050" b="1" dirty="0">
                <a:solidFill>
                  <a:srgbClr val="000000"/>
                </a:solidFill>
                <a:effectLst/>
                <a:latin typeface="Arial Narrow" panose="020B0606020202030204" pitchFamily="34" charset="0"/>
                <a:ea typeface="Calibri" panose="020F0502020204030204" pitchFamily="34" charset="0"/>
                <a:cs typeface="Georgia" panose="02040502050405020303" pitchFamily="18" charset="0"/>
              </a:rPr>
              <a:t>19 </a:t>
            </a:r>
            <a:r>
              <a:rPr lang="de-CH" sz="1050" dirty="0">
                <a:solidFill>
                  <a:srgbClr val="000000"/>
                </a:solidFill>
                <a:latin typeface="Arial Narrow" panose="020B0606020202030204" pitchFamily="34" charset="0"/>
              </a:rPr>
              <a:t>Auf wirksame, rasche und leicht zugängliche Weise die finanziellen Mittel aus allen Quellen erheblich und schrittweise erhöhen, einschließlich inländischer, internationaler, öffentlicher und privater Mittel, im Einklang mit Artikel 20 des Übereinkommens, um nationale Biodiversitätsstrategien und -aktionspläne umzusetzen, und zu diesem Zweck ab 2030 mindestens 200 Milliarden Dollar pro Jahr mobilisieren, unter anderem durch a) Erhöhung des Gesamtbetrags der biodiversitätsbezogenen internationalen Finanzmittel, einschließlich der öffentlichen Entwicklungshilfe, aus entwickelten Ländern und aus Ländern, die freiwillig Verpflichtungen von Vertragsparteien, die entwickelte Länder sind, übernehmen, an Entwicklungsländer, insbesondere an die am wenigsten entwickelten Länder und die kleinen Inselentwicklungsländer, sowie an Länder, die sich im Übergang zur Marktwirtschaft befinden, auf mindestens 20 Milliarden Dollar pro Jahr bis 2025 und auf mindestens 30 Milliarden Dollar pro Jahr bis 2030; b) erhebliche Erhöhung der Mobilisierung inländischer Mittel mithilfe der Ausarbeitung und Umsetzung nationaler Pläne zur Biodiversitätsfinanzierung oder ähnlicher Instrumente entsprechend den nationalen Bedürfnissen, Prioritäten und Gegebenheiten; c) Mobilisierung privater Finanzmittel, Förderung von Mischfinanzierungen, Umsetzung von Strategien zur Beschaffung neuer und zusätzlicher Mittel und Ermutigung des Privatsektors zu Investitionen in die biologische Vielfalt, auch durch wirkungsorientierte Fonds und andere Instrumente; d) Förderung innovativer Systeme, darunter beispielsweise die Bezahlung für Ökosystemleistungen, grüne Anleihen, Biodiversitäts-Offsets und -Gutschriften sowie Mechanismen für den Vorteilsausgleich, mit ökologischen und sozialen Standards; e) Optimierung von Zusatznutzen und Synergien der Finanzierung von Maßnahmen gegen die Biodiversitäts- und Klimakrise; f) Stärkung der Rolle kollektiver Maßnahmen, die unter anderem von indigenen Völkern und lokalen Gemeinschaften ergriffen werden, sowie an Mutter Erde orientierter Maßnahmen13 und nichtmarktorientierter Ansätze, darunter das gemeinschaftsbasierte Management natürlicher Ressourcen und zivilgesellschaftliche Zusammenarbeit und Solidarität zur Erhaltung der biologischen Vielfalt; g) Erhöhung der Wirksamkeit, Effizienz und Transparenz bei der Bereitstellung und Nutzung von Mitteln.</a:t>
            </a:r>
            <a:endParaRPr lang="fr-CH" sz="1050" dirty="0">
              <a:solidFill>
                <a:srgbClr val="000000"/>
              </a:solidFill>
              <a:latin typeface="Arial Narrow" panose="020B0606020202030204" pitchFamily="34" charset="0"/>
            </a:endParaRPr>
          </a:p>
          <a:p>
            <a:pPr marL="0" indent="0">
              <a:spcBef>
                <a:spcPts val="0"/>
              </a:spcBef>
              <a:buNone/>
            </a:pPr>
            <a:r>
              <a:rPr lang="de-CH" sz="1050" b="1" dirty="0">
                <a:solidFill>
                  <a:srgbClr val="000000"/>
                </a:solidFill>
                <a:effectLst/>
                <a:latin typeface="Arial Narrow" panose="020B0606020202030204" pitchFamily="34" charset="0"/>
                <a:ea typeface="Calibri" panose="020F0502020204030204" pitchFamily="34" charset="0"/>
                <a:cs typeface="Georgia" panose="02040502050405020303" pitchFamily="18" charset="0"/>
              </a:rPr>
              <a:t>HANDLUNGSZIEL</a:t>
            </a:r>
            <a:r>
              <a:rPr lang="fr-CH" sz="1050" b="1" dirty="0">
                <a:solidFill>
                  <a:srgbClr val="000000"/>
                </a:solidFill>
                <a:latin typeface="Arial Narrow" panose="020B0606020202030204" pitchFamily="34" charset="0"/>
                <a:ea typeface="Calibri" panose="020F0502020204030204" pitchFamily="34" charset="0"/>
                <a:cs typeface="Georgia" panose="02040502050405020303" pitchFamily="18" charset="0"/>
              </a:rPr>
              <a:t> 20 </a:t>
            </a:r>
            <a:r>
              <a:rPr lang="de-CH" sz="1050" dirty="0">
                <a:solidFill>
                  <a:srgbClr val="000000"/>
                </a:solidFill>
                <a:latin typeface="Arial Narrow" panose="020B0606020202030204" pitchFamily="34" charset="0"/>
              </a:rPr>
              <a:t>Kapazitätsaufbau und -entwicklung und den Technologiezugang und -transfer verstärken und die Innovationsentwicklung und den Zugang zu Innovationen sowie die technische und wissenschaftliche Zusammenarbeit fördern, auch mittels der Süd-Süd-, Nord-Süd- und Dreieckskooperation, um die nötigen Voraussetzungen für eine wirksame Umsetzung zu schaffen, insbesondere in den Entwicklungsländern, und zu diesem Zweck die gemeinsame Technologieentwicklung und gemeinsame wissenschaftliche Forschungsprogramme für die Erhaltung und nachhaltige Nutzung der biologischen Vielfalt fördern und die Kapazitäten für die wissenschaftliche Forschung und das Monitoring stärken, entsprechend den ambitionierten </a:t>
            </a:r>
            <a:r>
              <a:rPr lang="de-CH" sz="1050" dirty="0" err="1">
                <a:solidFill>
                  <a:srgbClr val="000000"/>
                </a:solidFill>
                <a:latin typeface="Arial Narrow" panose="020B0606020202030204" pitchFamily="34" charset="0"/>
              </a:rPr>
              <a:t>Statusund</a:t>
            </a:r>
            <a:r>
              <a:rPr lang="de-CH" sz="1050" dirty="0">
                <a:solidFill>
                  <a:srgbClr val="000000"/>
                </a:solidFill>
                <a:latin typeface="Arial Narrow" panose="020B0606020202030204" pitchFamily="34" charset="0"/>
              </a:rPr>
              <a:t> Handlungszielen des Rahmens. </a:t>
            </a:r>
            <a:endParaRPr lang="fr-CH" sz="1050" dirty="0">
              <a:solidFill>
                <a:srgbClr val="000000"/>
              </a:solidFill>
              <a:latin typeface="Arial Narrow" panose="020B0606020202030204" pitchFamily="34" charset="0"/>
            </a:endParaRPr>
          </a:p>
        </p:txBody>
      </p:sp>
    </p:spTree>
    <p:extLst>
      <p:ext uri="{BB962C8B-B14F-4D97-AF65-F5344CB8AC3E}">
        <p14:creationId xmlns:p14="http://schemas.microsoft.com/office/powerpoint/2010/main" val="5398854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628650" y="1403053"/>
            <a:ext cx="7886700" cy="945827"/>
          </a:xfrm>
        </p:spPr>
        <p:txBody>
          <a:bodyPr>
            <a:normAutofit fontScale="92500" lnSpcReduction="10000"/>
          </a:bodyPr>
          <a:lstStyle/>
          <a:p>
            <a:pPr marL="0" indent="0">
              <a:buNone/>
            </a:pPr>
            <a:r>
              <a:rPr lang="de-CH" dirty="0"/>
              <a:t>Weniger Artenvielfalt, seit ca. 1970 bekanntes Problem</a:t>
            </a:r>
          </a:p>
          <a:p>
            <a:pPr marL="0" indent="0">
              <a:lnSpc>
                <a:spcPct val="107000"/>
              </a:lnSpc>
              <a:spcAft>
                <a:spcPts val="800"/>
              </a:spcAft>
              <a:buNone/>
            </a:pPr>
            <a:r>
              <a:rPr lang="de-CH" sz="1800" dirty="0">
                <a:ea typeface="Times New Roman" panose="02020603050405020304" pitchFamily="18" charset="0"/>
              </a:rPr>
              <a:t>Wie reagierten die Weltgemeinschaft und die Schweiz darauf?</a:t>
            </a:r>
            <a:endParaRPr lang="de-CH" sz="1800" dirty="0">
              <a:effectLst/>
              <a:ea typeface="Calibri" panose="020F0502020204030204" pitchFamily="34" charset="0"/>
            </a:endParaRPr>
          </a:p>
          <a:p>
            <a:pPr marL="0" indent="0">
              <a:buNone/>
            </a:pPr>
            <a:endParaRPr lang="de-CH" dirty="0"/>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normAutofit/>
          </a:bodyPr>
          <a:lstStyle/>
          <a:p>
            <a:r>
              <a:rPr lang="de-CH" dirty="0"/>
              <a:t>Biodiversität in der Landwirtschaft: Politische Ziele</a:t>
            </a:r>
          </a:p>
        </p:txBody>
      </p:sp>
      <p:graphicFrame>
        <p:nvGraphicFramePr>
          <p:cNvPr id="13" name="Tabelle 12">
            <a:extLst>
              <a:ext uri="{FF2B5EF4-FFF2-40B4-BE49-F238E27FC236}">
                <a16:creationId xmlns:a16="http://schemas.microsoft.com/office/drawing/2014/main" id="{A1C334A7-16DB-AD53-121B-F27237274B91}"/>
              </a:ext>
            </a:extLst>
          </p:cNvPr>
          <p:cNvGraphicFramePr>
            <a:graphicFrameLocks noGrp="1"/>
          </p:cNvGraphicFramePr>
          <p:nvPr/>
        </p:nvGraphicFramePr>
        <p:xfrm>
          <a:off x="658812" y="2276872"/>
          <a:ext cx="7826375" cy="3853184"/>
        </p:xfrm>
        <a:graphic>
          <a:graphicData uri="http://schemas.openxmlformats.org/drawingml/2006/table">
            <a:tbl>
              <a:tblPr firstRow="1" firstCol="1" bandRow="1">
                <a:tableStyleId>{21E4AEA4-8DFA-4A89-87EB-49C32662AFE0}</a:tableStyleId>
              </a:tblPr>
              <a:tblGrid>
                <a:gridCol w="987425">
                  <a:extLst>
                    <a:ext uri="{9D8B030D-6E8A-4147-A177-3AD203B41FA5}">
                      <a16:colId xmlns:a16="http://schemas.microsoft.com/office/drawing/2014/main" val="3263543201"/>
                    </a:ext>
                  </a:extLst>
                </a:gridCol>
                <a:gridCol w="6838950">
                  <a:extLst>
                    <a:ext uri="{9D8B030D-6E8A-4147-A177-3AD203B41FA5}">
                      <a16:colId xmlns:a16="http://schemas.microsoft.com/office/drawing/2014/main" val="1407606228"/>
                    </a:ext>
                  </a:extLst>
                </a:gridCol>
              </a:tblGrid>
              <a:tr h="0">
                <a:tc>
                  <a:txBody>
                    <a:bodyPr/>
                    <a:lstStyle/>
                    <a:p>
                      <a:pPr>
                        <a:lnSpc>
                          <a:spcPct val="115000"/>
                        </a:lnSpc>
                        <a:spcBef>
                          <a:spcPts val="1200"/>
                        </a:spcBef>
                        <a:spcAft>
                          <a:spcPts val="600"/>
                        </a:spcAft>
                      </a:pPr>
                      <a:r>
                        <a:rPr lang="de-CH" sz="1200" dirty="0">
                          <a:solidFill>
                            <a:schemeClr val="tx1"/>
                          </a:solidFill>
                          <a:effectLst/>
                          <a:latin typeface="Arial" panose="020B0604020202020204" pitchFamily="34" charset="0"/>
                          <a:cs typeface="Arial" panose="020B0604020202020204" pitchFamily="34" charset="0"/>
                        </a:rPr>
                        <a:t>1992</a:t>
                      </a:r>
                      <a:endParaRPr lang="de-CH"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Bef>
                          <a:spcPts val="1200"/>
                        </a:spcBef>
                        <a:spcAft>
                          <a:spcPts val="600"/>
                        </a:spcAft>
                      </a:pPr>
                      <a:r>
                        <a:rPr lang="de-CH" sz="1200" b="0" dirty="0">
                          <a:solidFill>
                            <a:schemeClr val="tx1"/>
                          </a:solidFill>
                          <a:effectLst/>
                          <a:latin typeface="Arial" panose="020B0604020202020204" pitchFamily="34" charset="0"/>
                          <a:cs typeface="Arial" panose="020B0604020202020204" pitchFamily="34" charset="0"/>
                        </a:rPr>
                        <a:t>Konferenz der Vereinten Nationen für Umwelt und Entwicklung in Rio de Janeiro: </a:t>
                      </a:r>
                      <a:r>
                        <a:rPr lang="de-CH" sz="1200" b="1" dirty="0">
                          <a:solidFill>
                            <a:schemeClr val="tx1"/>
                          </a:solidFill>
                          <a:effectLst/>
                          <a:latin typeface="Arial" panose="020B0604020202020204" pitchFamily="34" charset="0"/>
                          <a:cs typeface="Arial" panose="020B0604020202020204" pitchFamily="34" charset="0"/>
                        </a:rPr>
                        <a:t>Übereinkommen über die biologische Vielfalt </a:t>
                      </a:r>
                      <a:r>
                        <a:rPr lang="de-CH" sz="1200" b="0" dirty="0">
                          <a:solidFill>
                            <a:schemeClr val="tx1"/>
                          </a:solidFill>
                          <a:effectLst/>
                          <a:latin typeface="Arial" panose="020B0604020202020204" pitchFamily="34" charset="0"/>
                          <a:cs typeface="Arial" panose="020B0604020202020204" pitchFamily="34" charset="0"/>
                        </a:rPr>
                        <a:t>(</a:t>
                      </a:r>
                      <a:r>
                        <a:rPr lang="de-CH" sz="1200" b="1" dirty="0">
                          <a:solidFill>
                            <a:schemeClr val="tx1"/>
                          </a:solidFill>
                          <a:effectLst/>
                          <a:latin typeface="Arial" panose="020B0604020202020204" pitchFamily="34" charset="0"/>
                          <a:cs typeface="Arial" panose="020B0604020202020204" pitchFamily="34" charset="0"/>
                        </a:rPr>
                        <a:t>Convention on Biological </a:t>
                      </a:r>
                      <a:r>
                        <a:rPr lang="de-CH" sz="1200" b="1" dirty="0" err="1">
                          <a:solidFill>
                            <a:schemeClr val="tx1"/>
                          </a:solidFill>
                          <a:effectLst/>
                          <a:latin typeface="Arial" panose="020B0604020202020204" pitchFamily="34" charset="0"/>
                          <a:cs typeface="Arial" panose="020B0604020202020204" pitchFamily="34" charset="0"/>
                        </a:rPr>
                        <a:t>Diversity</a:t>
                      </a:r>
                      <a:r>
                        <a:rPr lang="de-CH" sz="1200" b="1" dirty="0">
                          <a:solidFill>
                            <a:schemeClr val="tx1"/>
                          </a:solidFill>
                          <a:effectLst/>
                          <a:latin typeface="Arial" panose="020B0604020202020204" pitchFamily="34" charset="0"/>
                          <a:cs typeface="Arial" panose="020B0604020202020204" pitchFamily="34" charset="0"/>
                        </a:rPr>
                        <a:t>, CBD</a:t>
                      </a:r>
                      <a:r>
                        <a:rPr lang="de-CH" sz="1200" b="0" dirty="0">
                          <a:solidFill>
                            <a:schemeClr val="tx1"/>
                          </a:solidFill>
                          <a:effectLst/>
                          <a:latin typeface="Arial" panose="020B0604020202020204" pitchFamily="34" charset="0"/>
                          <a:cs typeface="Arial" panose="020B0604020202020204" pitchFamily="34" charset="0"/>
                        </a:rPr>
                        <a:t>). 196 Vertragsstaaten (u.a. auch die Schweiz).</a:t>
                      </a:r>
                      <a:endParaRPr lang="de-CH" sz="12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44313301"/>
                  </a:ext>
                </a:extLst>
              </a:tr>
              <a:tr h="0">
                <a:tc>
                  <a:txBody>
                    <a:bodyPr/>
                    <a:lstStyle/>
                    <a:p>
                      <a:pPr>
                        <a:lnSpc>
                          <a:spcPct val="115000"/>
                        </a:lnSpc>
                        <a:spcBef>
                          <a:spcPts val="1200"/>
                        </a:spcBef>
                        <a:spcAft>
                          <a:spcPts val="600"/>
                        </a:spcAft>
                      </a:pPr>
                      <a:r>
                        <a:rPr lang="de-CH" sz="1200">
                          <a:solidFill>
                            <a:schemeClr val="tx1"/>
                          </a:solidFill>
                          <a:effectLst/>
                          <a:latin typeface="Arial" panose="020B0604020202020204" pitchFamily="34" charset="0"/>
                          <a:cs typeface="Arial" panose="020B0604020202020204" pitchFamily="34" charset="0"/>
                        </a:rPr>
                        <a:t>2010</a:t>
                      </a:r>
                      <a:endParaRPr lang="de-CH" sz="12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Bef>
                          <a:spcPts val="1200"/>
                        </a:spcBef>
                        <a:spcAft>
                          <a:spcPts val="600"/>
                        </a:spcAft>
                      </a:pPr>
                      <a:r>
                        <a:rPr lang="de-CH" sz="1200" dirty="0">
                          <a:solidFill>
                            <a:schemeClr val="tx1"/>
                          </a:solidFill>
                          <a:effectLst/>
                          <a:latin typeface="Arial" panose="020B0604020202020204" pitchFamily="34" charset="0"/>
                          <a:cs typeface="Arial" panose="020B0604020202020204" pitchFamily="34" charset="0"/>
                        </a:rPr>
                        <a:t>An der 10. Konferenz der Vertragsparteien in Nagoya einigten sich die Vertragsparteien auf einen Strategischen Plan für die Zeit 2011 – 2020 mit 20 Zielen (</a:t>
                      </a:r>
                      <a:r>
                        <a:rPr lang="de-CH" sz="1200" b="1" dirty="0">
                          <a:solidFill>
                            <a:schemeClr val="tx1"/>
                          </a:solidFill>
                          <a:effectLst/>
                          <a:latin typeface="Arial" panose="020B0604020202020204" pitchFamily="34" charset="0"/>
                          <a:cs typeface="Arial" panose="020B0604020202020204" pitchFamily="34" charset="0"/>
                        </a:rPr>
                        <a:t>Aichi-Ziele</a:t>
                      </a:r>
                      <a:r>
                        <a:rPr lang="de-CH" sz="1200" dirty="0">
                          <a:solidFill>
                            <a:schemeClr val="tx1"/>
                          </a:solidFill>
                          <a:effectLst/>
                          <a:latin typeface="Arial" panose="020B0604020202020204" pitchFamily="34" charset="0"/>
                          <a:cs typeface="Arial" panose="020B0604020202020204" pitchFamily="34" charset="0"/>
                        </a:rPr>
                        <a:t>).</a:t>
                      </a:r>
                      <a:endParaRPr lang="de-CH"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79286873"/>
                  </a:ext>
                </a:extLst>
              </a:tr>
              <a:tr h="0">
                <a:tc>
                  <a:txBody>
                    <a:bodyPr/>
                    <a:lstStyle/>
                    <a:p>
                      <a:pPr>
                        <a:lnSpc>
                          <a:spcPct val="115000"/>
                        </a:lnSpc>
                        <a:spcBef>
                          <a:spcPts val="1200"/>
                        </a:spcBef>
                        <a:spcAft>
                          <a:spcPts val="600"/>
                        </a:spcAft>
                      </a:pPr>
                      <a:r>
                        <a:rPr lang="de-CH" sz="1200">
                          <a:solidFill>
                            <a:schemeClr val="tx1"/>
                          </a:solidFill>
                          <a:effectLst/>
                          <a:latin typeface="Arial" panose="020B0604020202020204" pitchFamily="34" charset="0"/>
                          <a:cs typeface="Arial" panose="020B0604020202020204" pitchFamily="34" charset="0"/>
                        </a:rPr>
                        <a:t>2012</a:t>
                      </a:r>
                      <a:endParaRPr lang="de-CH" sz="12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Bef>
                          <a:spcPts val="1200"/>
                        </a:spcBef>
                        <a:spcAft>
                          <a:spcPts val="600"/>
                        </a:spcAft>
                      </a:pPr>
                      <a:r>
                        <a:rPr lang="de-CH" sz="1200" b="1" dirty="0">
                          <a:solidFill>
                            <a:schemeClr val="tx1"/>
                          </a:solidFill>
                          <a:effectLst/>
                          <a:latin typeface="Arial" panose="020B0604020202020204" pitchFamily="34" charset="0"/>
                          <a:cs typeface="Arial" panose="020B0604020202020204" pitchFamily="34" charset="0"/>
                        </a:rPr>
                        <a:t>Strategie Biodiversität Schweiz </a:t>
                      </a:r>
                      <a:r>
                        <a:rPr lang="de-CH" sz="1200" dirty="0">
                          <a:solidFill>
                            <a:schemeClr val="tx1"/>
                          </a:solidFill>
                          <a:effectLst/>
                          <a:latin typeface="Arial" panose="020B0604020202020204" pitchFamily="34" charset="0"/>
                          <a:cs typeface="Arial" panose="020B0604020202020204" pitchFamily="34" charset="0"/>
                        </a:rPr>
                        <a:t>(Die Schweiz war als CBD-Vertragsstaat verpflichtet, eine solche Strategie zu erarbeiten).</a:t>
                      </a:r>
                      <a:endParaRPr lang="de-CH"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63002274"/>
                  </a:ext>
                </a:extLst>
              </a:tr>
              <a:tr h="0">
                <a:tc>
                  <a:txBody>
                    <a:bodyPr/>
                    <a:lstStyle/>
                    <a:p>
                      <a:pPr>
                        <a:lnSpc>
                          <a:spcPct val="115000"/>
                        </a:lnSpc>
                        <a:spcBef>
                          <a:spcPts val="1200"/>
                        </a:spcBef>
                        <a:spcAft>
                          <a:spcPts val="600"/>
                        </a:spcAft>
                      </a:pPr>
                      <a:r>
                        <a:rPr lang="de-CH" sz="1200">
                          <a:solidFill>
                            <a:schemeClr val="tx1"/>
                          </a:solidFill>
                          <a:effectLst/>
                          <a:latin typeface="Arial" panose="020B0604020202020204" pitchFamily="34" charset="0"/>
                          <a:cs typeface="Arial" panose="020B0604020202020204" pitchFamily="34" charset="0"/>
                        </a:rPr>
                        <a:t>2013</a:t>
                      </a:r>
                      <a:endParaRPr lang="de-CH" sz="12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Bef>
                          <a:spcPts val="1200"/>
                        </a:spcBef>
                        <a:spcAft>
                          <a:spcPts val="600"/>
                        </a:spcAft>
                      </a:pPr>
                      <a:r>
                        <a:rPr lang="de-CH" sz="1200" b="1" dirty="0">
                          <a:solidFill>
                            <a:schemeClr val="tx1"/>
                          </a:solidFill>
                          <a:effectLst/>
                          <a:latin typeface="Arial" panose="020B0604020202020204" pitchFamily="34" charset="0"/>
                          <a:cs typeface="Arial" panose="020B0604020202020204" pitchFamily="34" charset="0"/>
                        </a:rPr>
                        <a:t>Umweltziele Landwirtschaft</a:t>
                      </a:r>
                      <a:endParaRPr lang="de-CH" sz="12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1825687"/>
                  </a:ext>
                </a:extLst>
              </a:tr>
              <a:tr h="0">
                <a:tc>
                  <a:txBody>
                    <a:bodyPr/>
                    <a:lstStyle/>
                    <a:p>
                      <a:pPr>
                        <a:lnSpc>
                          <a:spcPct val="115000"/>
                        </a:lnSpc>
                        <a:spcBef>
                          <a:spcPts val="1200"/>
                        </a:spcBef>
                        <a:spcAft>
                          <a:spcPts val="600"/>
                        </a:spcAft>
                      </a:pPr>
                      <a:r>
                        <a:rPr lang="de-CH" sz="1200">
                          <a:solidFill>
                            <a:schemeClr val="tx1"/>
                          </a:solidFill>
                          <a:effectLst/>
                          <a:latin typeface="Arial" panose="020B0604020202020204" pitchFamily="34" charset="0"/>
                          <a:cs typeface="Arial" panose="020B0604020202020204" pitchFamily="34" charset="0"/>
                        </a:rPr>
                        <a:t>2017</a:t>
                      </a:r>
                      <a:endParaRPr lang="de-CH" sz="12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Bef>
                          <a:spcPts val="1200"/>
                        </a:spcBef>
                        <a:spcAft>
                          <a:spcPts val="600"/>
                        </a:spcAft>
                      </a:pPr>
                      <a:r>
                        <a:rPr lang="de-CH" sz="1200" b="1" dirty="0">
                          <a:solidFill>
                            <a:schemeClr val="tx1"/>
                          </a:solidFill>
                          <a:effectLst/>
                          <a:latin typeface="Arial" panose="020B0604020202020204" pitchFamily="34" charset="0"/>
                          <a:cs typeface="Arial" panose="020B0604020202020204" pitchFamily="34" charset="0"/>
                        </a:rPr>
                        <a:t>Aktionsplan Strategie Biodiversität Schweiz AP SBS I: </a:t>
                      </a:r>
                      <a:r>
                        <a:rPr lang="de-CH" sz="1200" b="0" dirty="0">
                          <a:solidFill>
                            <a:schemeClr val="tx1"/>
                          </a:solidFill>
                          <a:effectLst/>
                          <a:latin typeface="Arial" panose="020B0604020202020204" pitchFamily="34" charset="0"/>
                          <a:cs typeface="Arial" panose="020B0604020202020204" pitchFamily="34" charset="0"/>
                        </a:rPr>
                        <a:t>Phase I </a:t>
                      </a:r>
                      <a:r>
                        <a:rPr lang="de-CH" sz="1200" dirty="0">
                          <a:solidFill>
                            <a:schemeClr val="tx1"/>
                          </a:solidFill>
                          <a:effectLst/>
                          <a:latin typeface="Arial" panose="020B0604020202020204" pitchFamily="34" charset="0"/>
                          <a:cs typeface="Arial" panose="020B0604020202020204" pitchFamily="34" charset="0"/>
                        </a:rPr>
                        <a:t>(Umsetzung 2017 bis 2023)</a:t>
                      </a:r>
                      <a:endParaRPr lang="de-CH"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01997665"/>
                  </a:ext>
                </a:extLst>
              </a:tr>
              <a:tr h="0">
                <a:tc>
                  <a:txBody>
                    <a:bodyPr/>
                    <a:lstStyle/>
                    <a:p>
                      <a:pPr>
                        <a:lnSpc>
                          <a:spcPct val="115000"/>
                        </a:lnSpc>
                        <a:spcBef>
                          <a:spcPts val="1200"/>
                        </a:spcBef>
                        <a:spcAft>
                          <a:spcPts val="600"/>
                        </a:spcAft>
                      </a:pPr>
                      <a:r>
                        <a:rPr lang="de-CH" sz="1200" dirty="0">
                          <a:solidFill>
                            <a:schemeClr val="tx1"/>
                          </a:solidFill>
                          <a:effectLst/>
                          <a:latin typeface="Arial" panose="020B0604020202020204" pitchFamily="34" charset="0"/>
                          <a:cs typeface="Arial" panose="020B0604020202020204" pitchFamily="34" charset="0"/>
                        </a:rPr>
                        <a:t>2022</a:t>
                      </a:r>
                      <a:endParaRPr lang="de-CH"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Bef>
                          <a:spcPts val="1200"/>
                        </a:spcBef>
                        <a:spcAft>
                          <a:spcPts val="600"/>
                        </a:spcAft>
                      </a:pPr>
                      <a:r>
                        <a:rPr lang="de-CH" sz="1200" dirty="0">
                          <a:solidFill>
                            <a:schemeClr val="tx1"/>
                          </a:solidFill>
                          <a:effectLst/>
                          <a:latin typeface="Arial" panose="020B0604020202020204" pitchFamily="34" charset="0"/>
                          <a:cs typeface="Arial" panose="020B0604020202020204" pitchFamily="34" charset="0"/>
                        </a:rPr>
                        <a:t>An der 15. Konferenz vom Dezember 2022 in Montreal haben die Vertragsparteien das </a:t>
                      </a:r>
                      <a:r>
                        <a:rPr lang="de-CH" sz="1200" b="1" dirty="0">
                          <a:solidFill>
                            <a:schemeClr val="tx1"/>
                          </a:solidFill>
                          <a:effectLst/>
                          <a:latin typeface="Arial" panose="020B0604020202020204" pitchFamily="34" charset="0"/>
                          <a:cs typeface="Arial" panose="020B0604020202020204" pitchFamily="34" charset="0"/>
                        </a:rPr>
                        <a:t>Kunming-Montreal-Biodiversitätsabkommen</a:t>
                      </a:r>
                      <a:r>
                        <a:rPr lang="de-CH" sz="1200" dirty="0">
                          <a:solidFill>
                            <a:schemeClr val="tx1"/>
                          </a:solidFill>
                          <a:effectLst/>
                          <a:latin typeface="Arial" panose="020B0604020202020204" pitchFamily="34" charset="0"/>
                          <a:cs typeface="Arial" panose="020B0604020202020204" pitchFamily="34" charset="0"/>
                        </a:rPr>
                        <a:t> unterschrieben. Beim neu ausgearbeiteten </a:t>
                      </a:r>
                      <a:r>
                        <a:rPr lang="de-CH" sz="1200" b="1" dirty="0">
                          <a:solidFill>
                            <a:schemeClr val="tx1"/>
                          </a:solidFill>
                          <a:effectLst/>
                          <a:latin typeface="Arial" panose="020B0604020202020204" pitchFamily="34" charset="0"/>
                          <a:cs typeface="Arial" panose="020B0604020202020204" pitchFamily="34" charset="0"/>
                        </a:rPr>
                        <a:t>Global </a:t>
                      </a:r>
                      <a:r>
                        <a:rPr lang="de-CH" sz="1200" b="1" dirty="0" err="1">
                          <a:solidFill>
                            <a:schemeClr val="tx1"/>
                          </a:solidFill>
                          <a:effectLst/>
                          <a:latin typeface="Arial" panose="020B0604020202020204" pitchFamily="34" charset="0"/>
                          <a:cs typeface="Arial" panose="020B0604020202020204" pitchFamily="34" charset="0"/>
                        </a:rPr>
                        <a:t>Biodiversity</a:t>
                      </a:r>
                      <a:r>
                        <a:rPr lang="de-CH" sz="1200" b="1" dirty="0">
                          <a:solidFill>
                            <a:schemeClr val="tx1"/>
                          </a:solidFill>
                          <a:effectLst/>
                          <a:latin typeface="Arial" panose="020B0604020202020204" pitchFamily="34" charset="0"/>
                          <a:cs typeface="Arial" panose="020B0604020202020204" pitchFamily="34" charset="0"/>
                        </a:rPr>
                        <a:t> Framework (GBF) </a:t>
                      </a:r>
                      <a:r>
                        <a:rPr lang="de-CH" sz="1200" dirty="0">
                          <a:solidFill>
                            <a:schemeClr val="tx1"/>
                          </a:solidFill>
                          <a:effectLst/>
                          <a:latin typeface="Arial" panose="020B0604020202020204" pitchFamily="34" charset="0"/>
                          <a:cs typeface="Arial" panose="020B0604020202020204" pitchFamily="34" charset="0"/>
                        </a:rPr>
                        <a:t>handelt es sich um einen 23-Punkte-Plan, um bis 2030 den Biodiversitätsverlust zu stoppen und «</a:t>
                      </a:r>
                      <a:r>
                        <a:rPr lang="de-CH" sz="1200" dirty="0" err="1">
                          <a:solidFill>
                            <a:schemeClr val="tx1"/>
                          </a:solidFill>
                          <a:effectLst/>
                          <a:latin typeface="Arial" panose="020B0604020202020204" pitchFamily="34" charset="0"/>
                          <a:cs typeface="Arial" panose="020B0604020202020204" pitchFamily="34" charset="0"/>
                        </a:rPr>
                        <a:t>nature</a:t>
                      </a:r>
                      <a:r>
                        <a:rPr lang="de-CH" sz="1200" dirty="0">
                          <a:solidFill>
                            <a:schemeClr val="tx1"/>
                          </a:solidFill>
                          <a:effectLst/>
                          <a:latin typeface="Arial" panose="020B0604020202020204" pitchFamily="34" charset="0"/>
                          <a:cs typeface="Arial" panose="020B0604020202020204" pitchFamily="34" charset="0"/>
                        </a:rPr>
                        <a:t>-positive» zu werden, also Biodiversität zurückzugewinnen.</a:t>
                      </a:r>
                      <a:endParaRPr lang="de-CH"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18836919"/>
                  </a:ext>
                </a:extLst>
              </a:tr>
              <a:tr h="0">
                <a:tc>
                  <a:txBody>
                    <a:bodyPr/>
                    <a:lstStyle/>
                    <a:p>
                      <a:pPr>
                        <a:lnSpc>
                          <a:spcPct val="115000"/>
                        </a:lnSpc>
                        <a:spcBef>
                          <a:spcPts val="1200"/>
                        </a:spcBef>
                        <a:spcAft>
                          <a:spcPts val="600"/>
                        </a:spcAft>
                      </a:pPr>
                      <a:r>
                        <a:rPr lang="de-CH" sz="1200" dirty="0">
                          <a:solidFill>
                            <a:schemeClr val="tx1"/>
                          </a:solidFill>
                          <a:effectLst/>
                          <a:latin typeface="Arial" panose="020B0604020202020204" pitchFamily="34" charset="0"/>
                          <a:ea typeface="Calibri" panose="020F0502020204030204" pitchFamily="34" charset="0"/>
                          <a:cs typeface="Arial" panose="020B0604020202020204" pitchFamily="34" charset="0"/>
                        </a:rPr>
                        <a:t>2024</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Bef>
                          <a:spcPts val="1200"/>
                        </a:spcBef>
                        <a:spcAft>
                          <a:spcPts val="600"/>
                        </a:spcAft>
                      </a:pPr>
                      <a:r>
                        <a:rPr lang="de-CH"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Aktionsplan Strategie Biodiversität Schweiz: </a:t>
                      </a:r>
                      <a:r>
                        <a:rPr lang="de-CH" sz="1200" b="0" dirty="0">
                          <a:solidFill>
                            <a:schemeClr val="tx1"/>
                          </a:solidFill>
                          <a:effectLst/>
                          <a:latin typeface="Arial" panose="020B0604020202020204" pitchFamily="34" charset="0"/>
                          <a:ea typeface="Calibri" panose="020F0502020204030204" pitchFamily="34" charset="0"/>
                          <a:cs typeface="Arial" panose="020B0604020202020204" pitchFamily="34" charset="0"/>
                        </a:rPr>
                        <a:t>Verlängerung Phase I bis Ende 2024 (nach Wirkungsanalyse 2022)</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1684706"/>
                  </a:ext>
                </a:extLst>
              </a:tr>
              <a:tr h="0">
                <a:tc>
                  <a:txBody>
                    <a:bodyPr/>
                    <a:lstStyle/>
                    <a:p>
                      <a:pPr>
                        <a:lnSpc>
                          <a:spcPct val="115000"/>
                        </a:lnSpc>
                        <a:spcBef>
                          <a:spcPts val="1200"/>
                        </a:spcBef>
                        <a:spcAft>
                          <a:spcPts val="600"/>
                        </a:spcAft>
                      </a:pPr>
                      <a:r>
                        <a:rPr lang="de-CH" sz="1200" dirty="0">
                          <a:solidFill>
                            <a:schemeClr val="tx1"/>
                          </a:solidFill>
                          <a:effectLst/>
                          <a:latin typeface="Arial" panose="020B0604020202020204" pitchFamily="34" charset="0"/>
                          <a:ea typeface="Calibri" panose="020F0502020204030204" pitchFamily="34" charset="0"/>
                          <a:cs typeface="Arial" panose="020B0604020202020204" pitchFamily="34" charset="0"/>
                        </a:rPr>
                        <a:t>2025</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Bef>
                          <a:spcPts val="1200"/>
                        </a:spcBef>
                        <a:spcAft>
                          <a:spcPts val="600"/>
                        </a:spcAft>
                      </a:pPr>
                      <a:r>
                        <a:rPr lang="de-CH"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Aktionsplan Strategie Biodiversität Schweiz: </a:t>
                      </a:r>
                      <a:r>
                        <a:rPr lang="de-CH" sz="1200" b="0" dirty="0">
                          <a:solidFill>
                            <a:schemeClr val="tx1"/>
                          </a:solidFill>
                          <a:effectLst/>
                          <a:latin typeface="Arial" panose="020B0604020202020204" pitchFamily="34" charset="0"/>
                          <a:ea typeface="Calibri" panose="020F0502020204030204" pitchFamily="34" charset="0"/>
                          <a:cs typeface="Arial" panose="020B0604020202020204" pitchFamily="34" charset="0"/>
                        </a:rPr>
                        <a:t>Phase II (Umsetzung 2025 bis 2030) füllt Lücken zum Erreichen der SBS- und GBF-Ziele, testet vielversprechende Ansätze und entwickelt Konzepte zur Umsetzung.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82740737"/>
                  </a:ext>
                </a:extLst>
              </a:tr>
            </a:tbl>
          </a:graphicData>
        </a:graphic>
      </p:graphicFrame>
      <p:sp>
        <p:nvSpPr>
          <p:cNvPr id="5" name="Rechteck 4">
            <a:extLst>
              <a:ext uri="{FF2B5EF4-FFF2-40B4-BE49-F238E27FC236}">
                <a16:creationId xmlns:a16="http://schemas.microsoft.com/office/drawing/2014/main" id="{427AA6D0-DF15-A72F-C3F7-F00D4DC7425C}"/>
              </a:ext>
            </a:extLst>
          </p:cNvPr>
          <p:cNvSpPr/>
          <p:nvPr/>
        </p:nvSpPr>
        <p:spPr>
          <a:xfrm>
            <a:off x="539552" y="3329940"/>
            <a:ext cx="7975798" cy="283536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solidFill>
                <a:schemeClr val="bg1"/>
              </a:solidFill>
            </a:endParaRPr>
          </a:p>
        </p:txBody>
      </p:sp>
    </p:spTree>
    <p:extLst>
      <p:ext uri="{BB962C8B-B14F-4D97-AF65-F5344CB8AC3E}">
        <p14:creationId xmlns:p14="http://schemas.microsoft.com/office/powerpoint/2010/main" val="32683445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539552" y="110894"/>
            <a:ext cx="7886700" cy="5694370"/>
          </a:xfrm>
          <a:solidFill>
            <a:srgbClr val="FFFFFF"/>
          </a:solidFill>
          <a:ln>
            <a:noFill/>
          </a:ln>
        </p:spPr>
        <p:txBody>
          <a:bodyPr>
            <a:noAutofit/>
          </a:bodyPr>
          <a:lstStyle/>
          <a:p>
            <a:pPr marL="0" indent="0">
              <a:spcBef>
                <a:spcPts val="0"/>
              </a:spcBef>
              <a:buNone/>
            </a:pPr>
            <a:r>
              <a:rPr lang="de-CH" sz="2000" b="1" dirty="0">
                <a:solidFill>
                  <a:srgbClr val="000000"/>
                </a:solidFill>
                <a:effectLst/>
                <a:latin typeface="Arial Narrow" panose="020B0606020202030204" pitchFamily="34" charset="0"/>
                <a:ea typeface="Calibri" panose="020F0502020204030204" pitchFamily="34" charset="0"/>
                <a:cs typeface="Georgia" panose="02040502050405020303" pitchFamily="18" charset="0"/>
              </a:rPr>
              <a:t>Globaler Biodiversitätsrahmen von Kunming-Montreal: 23 Ziele (bis 2030)</a:t>
            </a:r>
            <a:endParaRPr lang="de-CH" sz="1100" b="1" dirty="0">
              <a:solidFill>
                <a:srgbClr val="000000"/>
              </a:solidFill>
              <a:effectLst/>
              <a:latin typeface="Arial Narrow" panose="020B0606020202030204" pitchFamily="34" charset="0"/>
              <a:ea typeface="Calibri" panose="020F0502020204030204" pitchFamily="34" charset="0"/>
              <a:cs typeface="Georgia" panose="02040502050405020303" pitchFamily="18" charset="0"/>
            </a:endParaRPr>
          </a:p>
          <a:p>
            <a:pPr marL="0" indent="0">
              <a:lnSpc>
                <a:spcPct val="115000"/>
              </a:lnSpc>
              <a:spcBef>
                <a:spcPts val="0"/>
              </a:spcBef>
              <a:buNone/>
            </a:pPr>
            <a:endParaRPr lang="fr-CH" sz="1100" dirty="0">
              <a:effectLst/>
              <a:latin typeface="Arial Narrow" panose="020B0606020202030204" pitchFamily="34" charset="0"/>
              <a:ea typeface="Calibri" panose="020F0502020204030204" pitchFamily="34" charset="0"/>
              <a:cs typeface="Times New Roman" panose="02020603050405020304" pitchFamily="18" charset="0"/>
            </a:endParaRPr>
          </a:p>
          <a:p>
            <a:pPr marL="0" indent="0">
              <a:spcBef>
                <a:spcPts val="0"/>
              </a:spcBef>
              <a:buNone/>
            </a:pPr>
            <a:r>
              <a:rPr lang="de-CH" sz="1050" b="1" dirty="0">
                <a:solidFill>
                  <a:srgbClr val="000000"/>
                </a:solidFill>
                <a:effectLst/>
                <a:latin typeface="Arial Narrow" panose="020B0606020202030204" pitchFamily="34" charset="0"/>
                <a:ea typeface="Calibri" panose="020F0502020204030204" pitchFamily="34" charset="0"/>
                <a:cs typeface="Georgia" panose="02040502050405020303" pitchFamily="18" charset="0"/>
              </a:rPr>
              <a:t>HANDLUNGSZIEL</a:t>
            </a:r>
            <a:r>
              <a:rPr lang="fr-CH" sz="1050" b="1" dirty="0">
                <a:solidFill>
                  <a:srgbClr val="000000"/>
                </a:solidFill>
                <a:effectLst/>
                <a:latin typeface="Arial Narrow" panose="020B0606020202030204" pitchFamily="34" charset="0"/>
                <a:ea typeface="Calibri" panose="020F0502020204030204" pitchFamily="34" charset="0"/>
                <a:cs typeface="Georgia" panose="02040502050405020303" pitchFamily="18" charset="0"/>
              </a:rPr>
              <a:t> 21 </a:t>
            </a:r>
            <a:r>
              <a:rPr lang="de-CH" sz="1050" dirty="0">
                <a:solidFill>
                  <a:srgbClr val="000000"/>
                </a:solidFill>
                <a:latin typeface="Arial Narrow" panose="020B0606020202030204" pitchFamily="34" charset="0"/>
              </a:rPr>
              <a:t>Sicherstellen, dass Entscheidungsverantwortliche, Sachverständige und die Öffentlichkeit Zugang zu den besten verfügbaren Daten, Informationen und Kenntnissen haben, um eine wirksame und ausgewogene Steuerung und Lenkung und ein integriertes und partizipatives Management der biologischen Vielfalt zu ermöglichen und die Bereiche Kommunikation, Sensibilisierung der Öffentlichkeit, Bildung, Monitoring, Forschung und Wissensmanagement zu stärken, und in diesem Zusammenhang außerdem sicherstellen, dass der Zugriff auf das traditionelle Wissen, die Innovationen, Verfahren und Technologien indigener Völker und lokaler Gemeinschaften nur mit ihrer freien, auf Kenntnis der Sachlage gegründeten und vorherigen Zustimmung14 erfolgt, in Übereinstimmung mit den innerstaatlichen Rechtsvorschriften. </a:t>
            </a:r>
            <a:endParaRPr lang="fr-CH" sz="1050" dirty="0">
              <a:solidFill>
                <a:srgbClr val="000000"/>
              </a:solidFill>
              <a:latin typeface="Arial Narrow" panose="020B0606020202030204" pitchFamily="34" charset="0"/>
            </a:endParaRPr>
          </a:p>
          <a:p>
            <a:pPr marL="0" indent="0">
              <a:spcBef>
                <a:spcPts val="0"/>
              </a:spcBef>
              <a:buNone/>
            </a:pPr>
            <a:r>
              <a:rPr lang="de-CH" sz="1050" b="1" dirty="0">
                <a:solidFill>
                  <a:srgbClr val="000000"/>
                </a:solidFill>
                <a:effectLst/>
                <a:latin typeface="Arial Narrow" panose="020B0606020202030204" pitchFamily="34" charset="0"/>
                <a:ea typeface="Calibri" panose="020F0502020204030204" pitchFamily="34" charset="0"/>
                <a:cs typeface="Georgia" panose="02040502050405020303" pitchFamily="18" charset="0"/>
              </a:rPr>
              <a:t>HANDLUNGSZIEL</a:t>
            </a:r>
            <a:r>
              <a:rPr lang="fr-CH" sz="1050" b="1" dirty="0">
                <a:solidFill>
                  <a:srgbClr val="000000"/>
                </a:solidFill>
                <a:latin typeface="Arial Narrow" panose="020B0606020202030204" pitchFamily="34" charset="0"/>
                <a:ea typeface="Calibri" panose="020F0502020204030204" pitchFamily="34" charset="0"/>
                <a:cs typeface="Georgia" panose="02040502050405020303" pitchFamily="18" charset="0"/>
              </a:rPr>
              <a:t> 22 </a:t>
            </a:r>
            <a:r>
              <a:rPr lang="de-CH" sz="1050" dirty="0">
                <a:solidFill>
                  <a:srgbClr val="000000"/>
                </a:solidFill>
                <a:latin typeface="Arial Narrow" panose="020B0606020202030204" pitchFamily="34" charset="0"/>
              </a:rPr>
              <a:t>Die vollständige, gleichberechtigte, inklusive, wirksame und geschlechtergerechte Vertretung und Partizipation in Entscheidungsprozessen sowie den Zugang zur Justiz und zu Informationen zur biologischen Vielfalt für folgende Gruppen sicherstellen: indigene Völker und lokale Gemeinschaften, unter Achtung ihrer Kulturen und ihrer Rechte auf Land, Gebiete und Ressourcen sowie ihres traditionellen Wissens, und Frauen und Mädchen, Kinder und Jugendliche sowie Menschen mit Behinderungen, und den vollständigen Schutz von Verteidigerinnen und Verteidigern ökologischer Menschenrechte gewährleisten. </a:t>
            </a:r>
            <a:endParaRPr lang="fr-CH" sz="1050" dirty="0">
              <a:solidFill>
                <a:srgbClr val="000000"/>
              </a:solidFill>
              <a:latin typeface="Arial Narrow" panose="020B0606020202030204" pitchFamily="34" charset="0"/>
            </a:endParaRPr>
          </a:p>
          <a:p>
            <a:pPr marL="0" indent="0">
              <a:spcBef>
                <a:spcPts val="0"/>
              </a:spcBef>
              <a:buNone/>
            </a:pPr>
            <a:r>
              <a:rPr lang="de-CH" sz="1050" b="1" dirty="0">
                <a:solidFill>
                  <a:srgbClr val="000000"/>
                </a:solidFill>
                <a:effectLst/>
                <a:latin typeface="Arial Narrow" panose="020B0606020202030204" pitchFamily="34" charset="0"/>
                <a:ea typeface="Calibri" panose="020F0502020204030204" pitchFamily="34" charset="0"/>
                <a:cs typeface="Georgia" panose="02040502050405020303" pitchFamily="18" charset="0"/>
              </a:rPr>
              <a:t>HANDLUNGSZIEL</a:t>
            </a:r>
            <a:r>
              <a:rPr lang="fr-CH" sz="1050" b="1" dirty="0">
                <a:solidFill>
                  <a:srgbClr val="000000"/>
                </a:solidFill>
                <a:effectLst/>
                <a:latin typeface="Arial Narrow" panose="020B0606020202030204" pitchFamily="34" charset="0"/>
                <a:ea typeface="Calibri" panose="020F0502020204030204" pitchFamily="34" charset="0"/>
                <a:cs typeface="Georgia" panose="02040502050405020303" pitchFamily="18" charset="0"/>
              </a:rPr>
              <a:t> 23 </a:t>
            </a:r>
            <a:r>
              <a:rPr lang="de-CH" sz="1050" dirty="0">
                <a:solidFill>
                  <a:srgbClr val="000000"/>
                </a:solidFill>
                <a:latin typeface="Arial Narrow" panose="020B0606020202030204" pitchFamily="34" charset="0"/>
              </a:rPr>
              <a:t>Bei der Umsetzung des Rahmens die Gleichstellung der Geschlechter sicherstellen, indem ein geschlechtergerechter Ansatz verfolgt wird, bei dem alle Frauen und Mädchen die gleiche Chance und Fähigkeit erhalten, zu den drei Zielen des Übereinkommens beizutragen, unter anderem durch die Anerkennung ihrer gleichen Rechte und ihres gleichen Zugangs zu Land und natürlichen Ressourcen sowie ihrer uneingeschränkten, gleichberechtigten, produktiven und aufgeklärten Mitwirkung und Übernahme von Führungsverantwortung auf allen Ebenen des Handelns, des Engagements, der Politikgestaltung und der Entscheidungsfindung im Zusammenhang mit der biologischen Vielfalt.</a:t>
            </a:r>
            <a:endParaRPr lang="fr-CH" sz="1050" dirty="0">
              <a:solidFill>
                <a:srgbClr val="000000"/>
              </a:solidFill>
              <a:latin typeface="Arial Narrow" panose="020B0606020202030204" pitchFamily="34" charset="0"/>
            </a:endParaRPr>
          </a:p>
        </p:txBody>
      </p:sp>
    </p:spTree>
    <p:extLst>
      <p:ext uri="{BB962C8B-B14F-4D97-AF65-F5344CB8AC3E}">
        <p14:creationId xmlns:p14="http://schemas.microsoft.com/office/powerpoint/2010/main" val="9051296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628650" y="1340768"/>
            <a:ext cx="7886700" cy="4680000"/>
          </a:xfrm>
          <a:noFill/>
          <a:ln>
            <a:solidFill>
              <a:schemeClr val="tx1"/>
            </a:solidFill>
          </a:ln>
        </p:spPr>
        <p:txBody>
          <a:bodyPr>
            <a:normAutofit fontScale="62500" lnSpcReduction="20000"/>
          </a:bodyPr>
          <a:lstStyle/>
          <a:p>
            <a:pPr marL="0" indent="0">
              <a:buNone/>
            </a:pPr>
            <a:r>
              <a:rPr lang="de-CH" b="1" dirty="0"/>
              <a:t>Zusammenfassung GBF-Ziele (Ziele bis 2030) </a:t>
            </a:r>
            <a:r>
              <a:rPr lang="de-CH" dirty="0"/>
              <a:t>mit Bezug auf Biodiversität in der Landwirtschaft:</a:t>
            </a:r>
          </a:p>
          <a:p>
            <a:r>
              <a:rPr lang="de-CH" dirty="0"/>
              <a:t>Ziel 1: Verlustrate von Gebieten, die für die Biodiversität wichtig sind, ist auf nahe null reduziert.</a:t>
            </a:r>
          </a:p>
          <a:p>
            <a:r>
              <a:rPr lang="de-CH" dirty="0"/>
              <a:t>Ziel 2: 30% der geschädigten Ökosysteme wieder hergestellt.</a:t>
            </a:r>
          </a:p>
          <a:p>
            <a:r>
              <a:rPr lang="de-CH" dirty="0"/>
              <a:t>Ziel 3: 30% der Land- und Binnengebiete geschützt und gut vernetzt, insbesondere für die Biodiversität wichtige Gebiete (</a:t>
            </a:r>
            <a:r>
              <a:rPr lang="de-CH" b="1" dirty="0">
                <a:highlight>
                  <a:srgbClr val="FFFFFF"/>
                </a:highlight>
              </a:rPr>
              <a:t>30 bis 30</a:t>
            </a:r>
            <a:r>
              <a:rPr lang="de-CH" dirty="0"/>
              <a:t>).</a:t>
            </a:r>
          </a:p>
          <a:p>
            <a:r>
              <a:rPr lang="de-CH" dirty="0"/>
              <a:t>Ziel 4: Das Aussterben bedrohter Arten ist gestoppt. Und die genetische Vielfalt (auch von Nutztieren und –pflanzen) gesichert.</a:t>
            </a:r>
          </a:p>
          <a:p>
            <a:r>
              <a:rPr lang="de-CH" dirty="0"/>
              <a:t>Ziel 7: Umweltverschmutzung auf einem Niveau, das der Biodiversität nicht schadet (Nährstoffüberschüsse halbieren, Risiko von Pflanzenschutzmitteln halbieren, Plastikverschmutzung reduzieren).</a:t>
            </a:r>
          </a:p>
          <a:p>
            <a:r>
              <a:rPr lang="de-CH" dirty="0"/>
              <a:t>Ziel 10: Nachhaltige Nutzung landwirtschaftlicher Flächen.</a:t>
            </a:r>
          </a:p>
          <a:p>
            <a:r>
              <a:rPr lang="de-CH" dirty="0"/>
              <a:t>Ziel 14: Ökosysteme mit wesentlichen Ökosystemdienstleistungen sind wiederhergestellt und gesichert.</a:t>
            </a:r>
          </a:p>
          <a:p>
            <a:r>
              <a:rPr lang="de-CH" dirty="0"/>
              <a:t>Ziel 16: Nachhaltige Konsumentscheidungen werden gefördert, </a:t>
            </a:r>
            <a:r>
              <a:rPr lang="de-CH" dirty="0" err="1"/>
              <a:t>Foodwaste</a:t>
            </a:r>
            <a:r>
              <a:rPr lang="de-CH" dirty="0"/>
              <a:t> wird halbiert, es wird weniger Abfall generiert.</a:t>
            </a:r>
          </a:p>
          <a:p>
            <a:r>
              <a:rPr lang="de-CH" dirty="0"/>
              <a:t>Ziel 18:Keine Biodiversität schädigenden Subventionen.</a:t>
            </a:r>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lstStyle/>
          <a:p>
            <a:r>
              <a:rPr lang="de-CH" dirty="0"/>
              <a:t>Biodiversität in der Landwirtschaft: Politische Ziele</a:t>
            </a:r>
          </a:p>
        </p:txBody>
      </p:sp>
      <p:sp>
        <p:nvSpPr>
          <p:cNvPr id="12" name="Textfeld 11">
            <a:extLst>
              <a:ext uri="{FF2B5EF4-FFF2-40B4-BE49-F238E27FC236}">
                <a16:creationId xmlns:a16="http://schemas.microsoft.com/office/drawing/2014/main" id="{40DBAE9B-5BDE-440B-529B-62EAFEE117EA}"/>
              </a:ext>
            </a:extLst>
          </p:cNvPr>
          <p:cNvSpPr txBox="1"/>
          <p:nvPr/>
        </p:nvSpPr>
        <p:spPr>
          <a:xfrm>
            <a:off x="5580112" y="6185536"/>
            <a:ext cx="3456384" cy="215444"/>
          </a:xfrm>
          <a:prstGeom prst="rect">
            <a:avLst/>
          </a:prstGeom>
          <a:noFill/>
        </p:spPr>
        <p:txBody>
          <a:bodyPr wrap="square" rtlCol="0">
            <a:spAutoFit/>
          </a:bodyPr>
          <a:lstStyle/>
          <a:p>
            <a:r>
              <a:rPr lang="de-CH" sz="800" dirty="0">
                <a:latin typeface="Arial" panose="020B0604020202020204" pitchFamily="34" charset="0"/>
                <a:cs typeface="Arial" panose="020B0604020202020204" pitchFamily="34" charset="0"/>
              </a:rPr>
              <a:t>Quelle: BirdLife-Broschüre (2020): Biodiversität: Wo steht die Schweiz?</a:t>
            </a:r>
          </a:p>
        </p:txBody>
      </p:sp>
    </p:spTree>
    <p:extLst>
      <p:ext uri="{BB962C8B-B14F-4D97-AF65-F5344CB8AC3E}">
        <p14:creationId xmlns:p14="http://schemas.microsoft.com/office/powerpoint/2010/main" val="14189289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p:txBody>
          <a:bodyPr>
            <a:normAutofit/>
          </a:bodyPr>
          <a:lstStyle/>
          <a:p>
            <a:pPr marL="0" indent="0">
              <a:buNone/>
            </a:pPr>
            <a:r>
              <a:rPr lang="de-CH" dirty="0"/>
              <a:t>Übersicht:       </a:t>
            </a:r>
            <a:r>
              <a:rPr lang="de-CH" b="1" dirty="0">
                <a:solidFill>
                  <a:srgbClr val="FF0000"/>
                </a:solidFill>
              </a:rPr>
              <a:t>Global </a:t>
            </a:r>
            <a:r>
              <a:rPr lang="de-CH" b="1" dirty="0" err="1">
                <a:solidFill>
                  <a:srgbClr val="FF0000"/>
                </a:solidFill>
              </a:rPr>
              <a:t>Biodiversity</a:t>
            </a:r>
            <a:r>
              <a:rPr lang="de-CH" b="1" dirty="0">
                <a:solidFill>
                  <a:srgbClr val="FF0000"/>
                </a:solidFill>
              </a:rPr>
              <a:t> Framework, GBF</a:t>
            </a:r>
            <a:endParaRPr lang="de-CH" dirty="0">
              <a:solidFill>
                <a:srgbClr val="FF0000"/>
              </a:solidFill>
            </a:endParaRPr>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normAutofit/>
          </a:bodyPr>
          <a:lstStyle/>
          <a:p>
            <a:r>
              <a:rPr lang="de-CH" dirty="0"/>
              <a:t>Biodiversität in der Landwirtschaft: Politische Ziele</a:t>
            </a:r>
          </a:p>
        </p:txBody>
      </p:sp>
      <p:pic>
        <p:nvPicPr>
          <p:cNvPr id="7" name="Grafik 6">
            <a:extLst>
              <a:ext uri="{FF2B5EF4-FFF2-40B4-BE49-F238E27FC236}">
                <a16:creationId xmlns:a16="http://schemas.microsoft.com/office/drawing/2014/main" id="{7F223F46-F650-2149-3B2E-B3A202C8BCF2}"/>
              </a:ext>
            </a:extLst>
          </p:cNvPr>
          <p:cNvPicPr>
            <a:picLocks noChangeAspect="1"/>
          </p:cNvPicPr>
          <p:nvPr/>
        </p:nvPicPr>
        <p:blipFill rotWithShape="1">
          <a:blip r:embed="rId2">
            <a:extLst>
              <a:ext uri="{28A0092B-C50C-407E-A947-70E740481C1C}">
                <a14:useLocalDpi xmlns:a14="http://schemas.microsoft.com/office/drawing/2010/main" val="0"/>
              </a:ext>
            </a:extLst>
          </a:blip>
          <a:srcRect l="6385" t="9185" r="6385" b="18789"/>
          <a:stretch/>
        </p:blipFill>
        <p:spPr>
          <a:xfrm>
            <a:off x="1324546" y="1916832"/>
            <a:ext cx="6494908" cy="4059317"/>
          </a:xfrm>
          <a:prstGeom prst="rect">
            <a:avLst/>
          </a:prstGeom>
        </p:spPr>
      </p:pic>
      <p:sp>
        <p:nvSpPr>
          <p:cNvPr id="8" name="Pfeil: nach unten 7">
            <a:extLst>
              <a:ext uri="{FF2B5EF4-FFF2-40B4-BE49-F238E27FC236}">
                <a16:creationId xmlns:a16="http://schemas.microsoft.com/office/drawing/2014/main" id="{57E21581-54B0-BCD9-FE18-DC13242C8C81}"/>
              </a:ext>
            </a:extLst>
          </p:cNvPr>
          <p:cNvSpPr/>
          <p:nvPr/>
        </p:nvSpPr>
        <p:spPr>
          <a:xfrm>
            <a:off x="3779912" y="1856668"/>
            <a:ext cx="720080" cy="1398409"/>
          </a:xfrm>
          <a:prstGeom prst="downArrow">
            <a:avLst/>
          </a:prstGeom>
          <a:solidFill>
            <a:srgbClr val="FE5F4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p>
        </p:txBody>
      </p:sp>
      <p:sp>
        <p:nvSpPr>
          <p:cNvPr id="10" name="Textfeld 9">
            <a:extLst>
              <a:ext uri="{FF2B5EF4-FFF2-40B4-BE49-F238E27FC236}">
                <a16:creationId xmlns:a16="http://schemas.microsoft.com/office/drawing/2014/main" id="{4AB2FF32-D136-EBA0-2F62-E4B0D07BE522}"/>
              </a:ext>
            </a:extLst>
          </p:cNvPr>
          <p:cNvSpPr txBox="1"/>
          <p:nvPr/>
        </p:nvSpPr>
        <p:spPr>
          <a:xfrm>
            <a:off x="3008049" y="3369186"/>
            <a:ext cx="3240359" cy="707886"/>
          </a:xfrm>
          <a:prstGeom prst="rect">
            <a:avLst/>
          </a:prstGeom>
          <a:noFill/>
        </p:spPr>
        <p:txBody>
          <a:bodyPr wrap="square" rtlCol="0">
            <a:spAutoFit/>
          </a:bodyPr>
          <a:lstStyle/>
          <a:p>
            <a:r>
              <a:rPr lang="de-CH" sz="2000" b="1" dirty="0">
                <a:solidFill>
                  <a:srgbClr val="FF0000"/>
                </a:solidFill>
              </a:rPr>
              <a:t>Strategie Biodiversität Schweiz mit Aktionsplan</a:t>
            </a:r>
          </a:p>
        </p:txBody>
      </p:sp>
      <p:sp>
        <p:nvSpPr>
          <p:cNvPr id="5" name="Textfeld 4">
            <a:extLst>
              <a:ext uri="{FF2B5EF4-FFF2-40B4-BE49-F238E27FC236}">
                <a16:creationId xmlns:a16="http://schemas.microsoft.com/office/drawing/2014/main" id="{CB00416C-E291-D2E9-342A-96F4A5D3F480}"/>
              </a:ext>
            </a:extLst>
          </p:cNvPr>
          <p:cNvSpPr txBox="1"/>
          <p:nvPr/>
        </p:nvSpPr>
        <p:spPr>
          <a:xfrm>
            <a:off x="5796136" y="5301208"/>
            <a:ext cx="2808312" cy="923330"/>
          </a:xfrm>
          <a:prstGeom prst="rect">
            <a:avLst/>
          </a:prstGeom>
          <a:noFill/>
        </p:spPr>
        <p:txBody>
          <a:bodyPr wrap="square" rtlCol="0">
            <a:spAutoFit/>
          </a:bodyPr>
          <a:lstStyle/>
          <a:p>
            <a:r>
              <a:rPr lang="de-CH" dirty="0">
                <a:latin typeface="Arial" panose="020B0604020202020204" pitchFamily="34" charset="0"/>
                <a:cs typeface="Arial" panose="020B0604020202020204" pitchFamily="34" charset="0"/>
              </a:rPr>
              <a:t>Übrigens haben auch die Kantone Biodiversitäts-Strategien.</a:t>
            </a:r>
          </a:p>
        </p:txBody>
      </p:sp>
    </p:spTree>
    <p:extLst>
      <p:ext uri="{BB962C8B-B14F-4D97-AF65-F5344CB8AC3E}">
        <p14:creationId xmlns:p14="http://schemas.microsoft.com/office/powerpoint/2010/main" val="40567514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628650" y="1403053"/>
            <a:ext cx="7886700" cy="945827"/>
          </a:xfrm>
        </p:spPr>
        <p:txBody>
          <a:bodyPr>
            <a:normAutofit fontScale="92500" lnSpcReduction="10000"/>
          </a:bodyPr>
          <a:lstStyle/>
          <a:p>
            <a:pPr marL="0" indent="0">
              <a:buNone/>
            </a:pPr>
            <a:r>
              <a:rPr lang="de-CH" dirty="0"/>
              <a:t>Weniger Artenvielfalt, seit ca. 1970 bekanntes Problem</a:t>
            </a:r>
          </a:p>
          <a:p>
            <a:pPr marL="0" indent="0">
              <a:lnSpc>
                <a:spcPct val="107000"/>
              </a:lnSpc>
              <a:spcAft>
                <a:spcPts val="800"/>
              </a:spcAft>
              <a:buNone/>
            </a:pPr>
            <a:r>
              <a:rPr lang="de-CH" sz="1800" dirty="0">
                <a:ea typeface="Times New Roman" panose="02020603050405020304" pitchFamily="18" charset="0"/>
              </a:rPr>
              <a:t>Wie reagierten die Weltgemeinschaft und die Schweiz darauf?</a:t>
            </a:r>
            <a:endParaRPr lang="de-CH" sz="1800" dirty="0">
              <a:effectLst/>
              <a:ea typeface="Calibri" panose="020F0502020204030204" pitchFamily="34" charset="0"/>
            </a:endParaRPr>
          </a:p>
          <a:p>
            <a:pPr marL="0" indent="0">
              <a:buNone/>
            </a:pPr>
            <a:endParaRPr lang="de-CH" dirty="0"/>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normAutofit/>
          </a:bodyPr>
          <a:lstStyle/>
          <a:p>
            <a:r>
              <a:rPr lang="de-CH" dirty="0"/>
              <a:t>Biodiversität in der Landwirtschaft: Politische Ziele</a:t>
            </a:r>
          </a:p>
        </p:txBody>
      </p:sp>
      <p:graphicFrame>
        <p:nvGraphicFramePr>
          <p:cNvPr id="13" name="Tabelle 12">
            <a:extLst>
              <a:ext uri="{FF2B5EF4-FFF2-40B4-BE49-F238E27FC236}">
                <a16:creationId xmlns:a16="http://schemas.microsoft.com/office/drawing/2014/main" id="{A1C334A7-16DB-AD53-121B-F27237274B91}"/>
              </a:ext>
            </a:extLst>
          </p:cNvPr>
          <p:cNvGraphicFramePr>
            <a:graphicFrameLocks noGrp="1"/>
          </p:cNvGraphicFramePr>
          <p:nvPr>
            <p:extLst>
              <p:ext uri="{D42A27DB-BD31-4B8C-83A1-F6EECF244321}">
                <p14:modId xmlns:p14="http://schemas.microsoft.com/office/powerpoint/2010/main" val="4160466474"/>
              </p:ext>
            </p:extLst>
          </p:nvPr>
        </p:nvGraphicFramePr>
        <p:xfrm>
          <a:off x="658812" y="2276872"/>
          <a:ext cx="7826375" cy="3414717"/>
        </p:xfrm>
        <a:graphic>
          <a:graphicData uri="http://schemas.openxmlformats.org/drawingml/2006/table">
            <a:tbl>
              <a:tblPr firstRow="1" firstCol="1" bandRow="1">
                <a:tableStyleId>{21E4AEA4-8DFA-4A89-87EB-49C32662AFE0}</a:tableStyleId>
              </a:tblPr>
              <a:tblGrid>
                <a:gridCol w="987425">
                  <a:extLst>
                    <a:ext uri="{9D8B030D-6E8A-4147-A177-3AD203B41FA5}">
                      <a16:colId xmlns:a16="http://schemas.microsoft.com/office/drawing/2014/main" val="3263543201"/>
                    </a:ext>
                  </a:extLst>
                </a:gridCol>
                <a:gridCol w="6838950">
                  <a:extLst>
                    <a:ext uri="{9D8B030D-6E8A-4147-A177-3AD203B41FA5}">
                      <a16:colId xmlns:a16="http://schemas.microsoft.com/office/drawing/2014/main" val="1407606228"/>
                    </a:ext>
                  </a:extLst>
                </a:gridCol>
              </a:tblGrid>
              <a:tr h="0">
                <a:tc>
                  <a:txBody>
                    <a:bodyPr/>
                    <a:lstStyle/>
                    <a:p>
                      <a:pPr>
                        <a:lnSpc>
                          <a:spcPct val="115000"/>
                        </a:lnSpc>
                        <a:spcBef>
                          <a:spcPts val="1200"/>
                        </a:spcBef>
                        <a:spcAft>
                          <a:spcPts val="600"/>
                        </a:spcAft>
                      </a:pPr>
                      <a:r>
                        <a:rPr lang="de-CH" sz="1200" dirty="0">
                          <a:solidFill>
                            <a:schemeClr val="tx1"/>
                          </a:solidFill>
                          <a:effectLst/>
                          <a:latin typeface="Arial" panose="020B0604020202020204" pitchFamily="34" charset="0"/>
                          <a:cs typeface="Arial" panose="020B0604020202020204" pitchFamily="34" charset="0"/>
                        </a:rPr>
                        <a:t>1992</a:t>
                      </a:r>
                      <a:endParaRPr lang="de-CH"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Bef>
                          <a:spcPts val="1200"/>
                        </a:spcBef>
                        <a:spcAft>
                          <a:spcPts val="600"/>
                        </a:spcAft>
                      </a:pPr>
                      <a:r>
                        <a:rPr lang="de-CH" sz="1200" b="0" dirty="0">
                          <a:solidFill>
                            <a:schemeClr val="tx1"/>
                          </a:solidFill>
                          <a:effectLst/>
                          <a:latin typeface="Arial" panose="020B0604020202020204" pitchFamily="34" charset="0"/>
                          <a:cs typeface="Arial" panose="020B0604020202020204" pitchFamily="34" charset="0"/>
                        </a:rPr>
                        <a:t>Konferenz der Vereinten Nationen für Umwelt und Entwicklung in Rio de Janeiro: </a:t>
                      </a:r>
                      <a:r>
                        <a:rPr lang="de-CH" sz="1200" b="1" dirty="0">
                          <a:solidFill>
                            <a:schemeClr val="tx1"/>
                          </a:solidFill>
                          <a:effectLst/>
                          <a:latin typeface="Arial" panose="020B0604020202020204" pitchFamily="34" charset="0"/>
                          <a:cs typeface="Arial" panose="020B0604020202020204" pitchFamily="34" charset="0"/>
                        </a:rPr>
                        <a:t>Übereinkommen über die biologische Vielfalt </a:t>
                      </a:r>
                      <a:r>
                        <a:rPr lang="de-CH" sz="1200" b="0" dirty="0">
                          <a:solidFill>
                            <a:schemeClr val="tx1"/>
                          </a:solidFill>
                          <a:effectLst/>
                          <a:latin typeface="Arial" panose="020B0604020202020204" pitchFamily="34" charset="0"/>
                          <a:cs typeface="Arial" panose="020B0604020202020204" pitchFamily="34" charset="0"/>
                        </a:rPr>
                        <a:t>(</a:t>
                      </a:r>
                      <a:r>
                        <a:rPr lang="de-CH" sz="1200" b="1" dirty="0">
                          <a:solidFill>
                            <a:schemeClr val="tx1"/>
                          </a:solidFill>
                          <a:effectLst/>
                          <a:latin typeface="Arial" panose="020B0604020202020204" pitchFamily="34" charset="0"/>
                          <a:cs typeface="Arial" panose="020B0604020202020204" pitchFamily="34" charset="0"/>
                        </a:rPr>
                        <a:t>Convention on Biological </a:t>
                      </a:r>
                      <a:r>
                        <a:rPr lang="de-CH" sz="1200" b="1" dirty="0" err="1">
                          <a:solidFill>
                            <a:schemeClr val="tx1"/>
                          </a:solidFill>
                          <a:effectLst/>
                          <a:latin typeface="Arial" panose="020B0604020202020204" pitchFamily="34" charset="0"/>
                          <a:cs typeface="Arial" panose="020B0604020202020204" pitchFamily="34" charset="0"/>
                        </a:rPr>
                        <a:t>Diversity</a:t>
                      </a:r>
                      <a:r>
                        <a:rPr lang="de-CH" sz="1200" b="1" dirty="0">
                          <a:solidFill>
                            <a:schemeClr val="tx1"/>
                          </a:solidFill>
                          <a:effectLst/>
                          <a:latin typeface="Arial" panose="020B0604020202020204" pitchFamily="34" charset="0"/>
                          <a:cs typeface="Arial" panose="020B0604020202020204" pitchFamily="34" charset="0"/>
                        </a:rPr>
                        <a:t>, CBD</a:t>
                      </a:r>
                      <a:r>
                        <a:rPr lang="de-CH" sz="1200" b="0" dirty="0">
                          <a:solidFill>
                            <a:schemeClr val="tx1"/>
                          </a:solidFill>
                          <a:effectLst/>
                          <a:latin typeface="Arial" panose="020B0604020202020204" pitchFamily="34" charset="0"/>
                          <a:cs typeface="Arial" panose="020B0604020202020204" pitchFamily="34" charset="0"/>
                        </a:rPr>
                        <a:t>). 196 Vertragsstaaten (u.a. auch die Schweiz).</a:t>
                      </a:r>
                      <a:endParaRPr lang="de-CH" sz="12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44313301"/>
                  </a:ext>
                </a:extLst>
              </a:tr>
              <a:tr h="0">
                <a:tc>
                  <a:txBody>
                    <a:bodyPr/>
                    <a:lstStyle/>
                    <a:p>
                      <a:pPr>
                        <a:lnSpc>
                          <a:spcPct val="115000"/>
                        </a:lnSpc>
                        <a:spcBef>
                          <a:spcPts val="1200"/>
                        </a:spcBef>
                        <a:spcAft>
                          <a:spcPts val="600"/>
                        </a:spcAft>
                      </a:pPr>
                      <a:r>
                        <a:rPr lang="de-CH" sz="1200">
                          <a:solidFill>
                            <a:schemeClr val="tx1"/>
                          </a:solidFill>
                          <a:effectLst/>
                          <a:latin typeface="Arial" panose="020B0604020202020204" pitchFamily="34" charset="0"/>
                          <a:cs typeface="Arial" panose="020B0604020202020204" pitchFamily="34" charset="0"/>
                        </a:rPr>
                        <a:t>2010</a:t>
                      </a:r>
                      <a:endParaRPr lang="de-CH" sz="12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Bef>
                          <a:spcPts val="1200"/>
                        </a:spcBef>
                        <a:spcAft>
                          <a:spcPts val="600"/>
                        </a:spcAft>
                      </a:pPr>
                      <a:r>
                        <a:rPr lang="de-CH" sz="1200" dirty="0">
                          <a:solidFill>
                            <a:schemeClr val="tx1"/>
                          </a:solidFill>
                          <a:effectLst/>
                          <a:latin typeface="Arial" panose="020B0604020202020204" pitchFamily="34" charset="0"/>
                          <a:cs typeface="Arial" panose="020B0604020202020204" pitchFamily="34" charset="0"/>
                        </a:rPr>
                        <a:t>An der 10. Konferenz der Vertragsparteien in Nagoya einigten sich die Vertragsparteien auf einen Strategischen Plan für die Zeit 2011 – 2020 mit 20 Zielen (</a:t>
                      </a:r>
                      <a:r>
                        <a:rPr lang="de-CH" sz="1200" b="1" dirty="0">
                          <a:solidFill>
                            <a:schemeClr val="tx1"/>
                          </a:solidFill>
                          <a:effectLst/>
                          <a:latin typeface="Arial" panose="020B0604020202020204" pitchFamily="34" charset="0"/>
                          <a:cs typeface="Arial" panose="020B0604020202020204" pitchFamily="34" charset="0"/>
                        </a:rPr>
                        <a:t>Aichi-Ziele</a:t>
                      </a:r>
                      <a:r>
                        <a:rPr lang="de-CH" sz="1200" dirty="0">
                          <a:solidFill>
                            <a:schemeClr val="tx1"/>
                          </a:solidFill>
                          <a:effectLst/>
                          <a:latin typeface="Arial" panose="020B0604020202020204" pitchFamily="34" charset="0"/>
                          <a:cs typeface="Arial" panose="020B0604020202020204" pitchFamily="34" charset="0"/>
                        </a:rPr>
                        <a:t>).</a:t>
                      </a:r>
                      <a:endParaRPr lang="de-CH"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79286873"/>
                  </a:ext>
                </a:extLst>
              </a:tr>
              <a:tr h="0">
                <a:tc>
                  <a:txBody>
                    <a:bodyPr/>
                    <a:lstStyle/>
                    <a:p>
                      <a:pPr>
                        <a:lnSpc>
                          <a:spcPct val="115000"/>
                        </a:lnSpc>
                        <a:spcBef>
                          <a:spcPts val="1200"/>
                        </a:spcBef>
                        <a:spcAft>
                          <a:spcPts val="600"/>
                        </a:spcAft>
                      </a:pPr>
                      <a:r>
                        <a:rPr lang="de-CH" sz="1200" dirty="0">
                          <a:solidFill>
                            <a:schemeClr val="tx1"/>
                          </a:solidFill>
                          <a:effectLst/>
                          <a:latin typeface="Arial" panose="020B0604020202020204" pitchFamily="34" charset="0"/>
                          <a:cs typeface="Arial" panose="020B0604020202020204" pitchFamily="34" charset="0"/>
                        </a:rPr>
                        <a:t>2008/16</a:t>
                      </a:r>
                      <a:endParaRPr lang="de-CH"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Bef>
                          <a:spcPts val="1200"/>
                        </a:spcBef>
                        <a:spcAft>
                          <a:spcPts val="600"/>
                        </a:spcAft>
                      </a:pPr>
                      <a:r>
                        <a:rPr lang="de-CH" sz="1200" b="1" dirty="0">
                          <a:solidFill>
                            <a:schemeClr val="tx1"/>
                          </a:solidFill>
                          <a:effectLst/>
                          <a:latin typeface="Arial" panose="020B0604020202020204" pitchFamily="34" charset="0"/>
                          <a:cs typeface="Arial" panose="020B0604020202020204" pitchFamily="34" charset="0"/>
                        </a:rPr>
                        <a:t>Umweltziele Landwirtschaft</a:t>
                      </a:r>
                      <a:endParaRPr lang="de-CH"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63002274"/>
                  </a:ext>
                </a:extLst>
              </a:tr>
              <a:tr h="0">
                <a:tc>
                  <a:txBody>
                    <a:bodyPr/>
                    <a:lstStyle/>
                    <a:p>
                      <a:pPr>
                        <a:lnSpc>
                          <a:spcPct val="115000"/>
                        </a:lnSpc>
                        <a:spcBef>
                          <a:spcPts val="1200"/>
                        </a:spcBef>
                        <a:spcAft>
                          <a:spcPts val="600"/>
                        </a:spcAft>
                      </a:pPr>
                      <a:r>
                        <a:rPr lang="de-CH" sz="1200" dirty="0">
                          <a:solidFill>
                            <a:schemeClr val="tx1"/>
                          </a:solidFill>
                          <a:effectLst/>
                          <a:latin typeface="Arial" panose="020B0604020202020204" pitchFamily="34" charset="0"/>
                          <a:cs typeface="Arial" panose="020B0604020202020204" pitchFamily="34" charset="0"/>
                        </a:rPr>
                        <a:t>2012</a:t>
                      </a:r>
                      <a:endParaRPr lang="de-CH"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Bef>
                          <a:spcPts val="1200"/>
                        </a:spcBef>
                        <a:spcAft>
                          <a:spcPts val="600"/>
                        </a:spcAft>
                      </a:pPr>
                      <a:r>
                        <a:rPr lang="de-CH"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Strategie Biodiversität Schweiz</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1825687"/>
                  </a:ext>
                </a:extLst>
              </a:tr>
              <a:tr h="0">
                <a:tc>
                  <a:txBody>
                    <a:bodyPr/>
                    <a:lstStyle/>
                    <a:p>
                      <a:pPr>
                        <a:lnSpc>
                          <a:spcPct val="115000"/>
                        </a:lnSpc>
                        <a:spcBef>
                          <a:spcPts val="1200"/>
                        </a:spcBef>
                        <a:spcAft>
                          <a:spcPts val="600"/>
                        </a:spcAft>
                      </a:pPr>
                      <a:r>
                        <a:rPr lang="de-CH" sz="1200">
                          <a:solidFill>
                            <a:schemeClr val="tx1"/>
                          </a:solidFill>
                          <a:effectLst/>
                          <a:latin typeface="Arial" panose="020B0604020202020204" pitchFamily="34" charset="0"/>
                          <a:cs typeface="Arial" panose="020B0604020202020204" pitchFamily="34" charset="0"/>
                        </a:rPr>
                        <a:t>2017</a:t>
                      </a:r>
                      <a:endParaRPr lang="de-CH" sz="12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Bef>
                          <a:spcPts val="1200"/>
                        </a:spcBef>
                        <a:spcAft>
                          <a:spcPts val="600"/>
                        </a:spcAft>
                      </a:pPr>
                      <a:r>
                        <a:rPr lang="de-CH" sz="1200" b="1" dirty="0">
                          <a:solidFill>
                            <a:schemeClr val="tx1"/>
                          </a:solidFill>
                          <a:effectLst/>
                          <a:latin typeface="Arial" panose="020B0604020202020204" pitchFamily="34" charset="0"/>
                          <a:cs typeface="Arial" panose="020B0604020202020204" pitchFamily="34" charset="0"/>
                        </a:rPr>
                        <a:t>Aktionsplan Strategie Biodiversität Schweiz AP SBS I: </a:t>
                      </a:r>
                      <a:r>
                        <a:rPr lang="de-CH" sz="1200" b="0" dirty="0">
                          <a:solidFill>
                            <a:schemeClr val="tx1"/>
                          </a:solidFill>
                          <a:effectLst/>
                          <a:latin typeface="Arial" panose="020B0604020202020204" pitchFamily="34" charset="0"/>
                          <a:cs typeface="Arial" panose="020B0604020202020204" pitchFamily="34" charset="0"/>
                        </a:rPr>
                        <a:t>Phase I </a:t>
                      </a:r>
                      <a:r>
                        <a:rPr lang="de-CH" sz="1200" dirty="0">
                          <a:solidFill>
                            <a:schemeClr val="tx1"/>
                          </a:solidFill>
                          <a:effectLst/>
                          <a:latin typeface="Arial" panose="020B0604020202020204" pitchFamily="34" charset="0"/>
                          <a:cs typeface="Arial" panose="020B0604020202020204" pitchFamily="34" charset="0"/>
                        </a:rPr>
                        <a:t>(Umsetzung 2017 bis 2023)</a:t>
                      </a:r>
                      <a:endParaRPr lang="de-CH"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01997665"/>
                  </a:ext>
                </a:extLst>
              </a:tr>
              <a:tr h="0">
                <a:tc>
                  <a:txBody>
                    <a:bodyPr/>
                    <a:lstStyle/>
                    <a:p>
                      <a:pPr>
                        <a:lnSpc>
                          <a:spcPct val="115000"/>
                        </a:lnSpc>
                        <a:spcBef>
                          <a:spcPts val="1200"/>
                        </a:spcBef>
                        <a:spcAft>
                          <a:spcPts val="600"/>
                        </a:spcAft>
                      </a:pPr>
                      <a:r>
                        <a:rPr lang="de-CH" sz="1200" dirty="0">
                          <a:solidFill>
                            <a:schemeClr val="tx1"/>
                          </a:solidFill>
                          <a:effectLst/>
                          <a:latin typeface="Arial" panose="020B0604020202020204" pitchFamily="34" charset="0"/>
                          <a:cs typeface="Arial" panose="020B0604020202020204" pitchFamily="34" charset="0"/>
                        </a:rPr>
                        <a:t>2022</a:t>
                      </a:r>
                      <a:endParaRPr lang="de-CH"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Bef>
                          <a:spcPts val="1200"/>
                        </a:spcBef>
                        <a:spcAft>
                          <a:spcPts val="600"/>
                        </a:spcAft>
                      </a:pPr>
                      <a:r>
                        <a:rPr lang="de-CH" sz="1200" dirty="0">
                          <a:solidFill>
                            <a:schemeClr val="tx1"/>
                          </a:solidFill>
                          <a:effectLst/>
                          <a:latin typeface="Arial" panose="020B0604020202020204" pitchFamily="34" charset="0"/>
                          <a:cs typeface="Arial" panose="020B0604020202020204" pitchFamily="34" charset="0"/>
                        </a:rPr>
                        <a:t>An der 15. Konferenz vom Dezember 2022 in Montreal haben die Vertragsparteien das </a:t>
                      </a:r>
                      <a:r>
                        <a:rPr lang="de-CH" sz="1200" b="1" dirty="0">
                          <a:solidFill>
                            <a:schemeClr val="tx1"/>
                          </a:solidFill>
                          <a:effectLst/>
                          <a:latin typeface="Arial" panose="020B0604020202020204" pitchFamily="34" charset="0"/>
                          <a:cs typeface="Arial" panose="020B0604020202020204" pitchFamily="34" charset="0"/>
                        </a:rPr>
                        <a:t>Kunming-Montreal-Biodiversitätsabkommen</a:t>
                      </a:r>
                      <a:r>
                        <a:rPr lang="de-CH" sz="1200" dirty="0">
                          <a:solidFill>
                            <a:schemeClr val="tx1"/>
                          </a:solidFill>
                          <a:effectLst/>
                          <a:latin typeface="Arial" panose="020B0604020202020204" pitchFamily="34" charset="0"/>
                          <a:cs typeface="Arial" panose="020B0604020202020204" pitchFamily="34" charset="0"/>
                        </a:rPr>
                        <a:t> unterschrieben. Beim neu ausgearbeiteten </a:t>
                      </a:r>
                      <a:r>
                        <a:rPr lang="de-CH" sz="1200" b="1" dirty="0">
                          <a:solidFill>
                            <a:schemeClr val="tx1"/>
                          </a:solidFill>
                          <a:effectLst/>
                          <a:latin typeface="Arial" panose="020B0604020202020204" pitchFamily="34" charset="0"/>
                          <a:cs typeface="Arial" panose="020B0604020202020204" pitchFamily="34" charset="0"/>
                        </a:rPr>
                        <a:t>Global </a:t>
                      </a:r>
                      <a:r>
                        <a:rPr lang="de-CH" sz="1200" b="1" dirty="0" err="1">
                          <a:solidFill>
                            <a:schemeClr val="tx1"/>
                          </a:solidFill>
                          <a:effectLst/>
                          <a:latin typeface="Arial" panose="020B0604020202020204" pitchFamily="34" charset="0"/>
                          <a:cs typeface="Arial" panose="020B0604020202020204" pitchFamily="34" charset="0"/>
                        </a:rPr>
                        <a:t>Biodiversity</a:t>
                      </a:r>
                      <a:r>
                        <a:rPr lang="de-CH" sz="1200" b="1" dirty="0">
                          <a:solidFill>
                            <a:schemeClr val="tx1"/>
                          </a:solidFill>
                          <a:effectLst/>
                          <a:latin typeface="Arial" panose="020B0604020202020204" pitchFamily="34" charset="0"/>
                          <a:cs typeface="Arial" panose="020B0604020202020204" pitchFamily="34" charset="0"/>
                        </a:rPr>
                        <a:t> Framework (GBF) </a:t>
                      </a:r>
                      <a:r>
                        <a:rPr lang="de-CH" sz="1200" dirty="0">
                          <a:solidFill>
                            <a:schemeClr val="tx1"/>
                          </a:solidFill>
                          <a:effectLst/>
                          <a:latin typeface="Arial" panose="020B0604020202020204" pitchFamily="34" charset="0"/>
                          <a:cs typeface="Arial" panose="020B0604020202020204" pitchFamily="34" charset="0"/>
                        </a:rPr>
                        <a:t>handelt es sich um einen 23-Punkte-Plan, um bis 2030 den Biodiversitätsverlust zu stoppen und «</a:t>
                      </a:r>
                      <a:r>
                        <a:rPr lang="de-CH" sz="1200" dirty="0" err="1">
                          <a:solidFill>
                            <a:schemeClr val="tx1"/>
                          </a:solidFill>
                          <a:effectLst/>
                          <a:latin typeface="Arial" panose="020B0604020202020204" pitchFamily="34" charset="0"/>
                          <a:cs typeface="Arial" panose="020B0604020202020204" pitchFamily="34" charset="0"/>
                        </a:rPr>
                        <a:t>nature</a:t>
                      </a:r>
                      <a:r>
                        <a:rPr lang="de-CH" sz="1200" dirty="0">
                          <a:solidFill>
                            <a:schemeClr val="tx1"/>
                          </a:solidFill>
                          <a:effectLst/>
                          <a:latin typeface="Arial" panose="020B0604020202020204" pitchFamily="34" charset="0"/>
                          <a:cs typeface="Arial" panose="020B0604020202020204" pitchFamily="34" charset="0"/>
                        </a:rPr>
                        <a:t>-positive» zu werden, also Biodiversität zurückzugewinnen.</a:t>
                      </a:r>
                      <a:endParaRPr lang="de-CH"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18836919"/>
                  </a:ext>
                </a:extLst>
              </a:tr>
              <a:tr h="0">
                <a:tc>
                  <a:txBody>
                    <a:bodyPr/>
                    <a:lstStyle/>
                    <a:p>
                      <a:pPr>
                        <a:lnSpc>
                          <a:spcPct val="115000"/>
                        </a:lnSpc>
                        <a:spcBef>
                          <a:spcPts val="1200"/>
                        </a:spcBef>
                        <a:spcAft>
                          <a:spcPts val="600"/>
                        </a:spcAft>
                      </a:pPr>
                      <a:r>
                        <a:rPr lang="de-CH" sz="1200" dirty="0">
                          <a:solidFill>
                            <a:schemeClr val="tx1"/>
                          </a:solidFill>
                          <a:effectLst/>
                          <a:latin typeface="Arial" panose="020B0604020202020204" pitchFamily="34" charset="0"/>
                          <a:ea typeface="Calibri" panose="020F0502020204030204" pitchFamily="34" charset="0"/>
                          <a:cs typeface="Arial" panose="020B0604020202020204" pitchFamily="34" charset="0"/>
                        </a:rPr>
                        <a:t>2024</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Bef>
                          <a:spcPts val="1200"/>
                        </a:spcBef>
                        <a:spcAft>
                          <a:spcPts val="600"/>
                        </a:spcAft>
                      </a:pPr>
                      <a:r>
                        <a:rPr lang="de-CH"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Aktionsplan Strategie Biodiversität Schweiz: </a:t>
                      </a:r>
                      <a:r>
                        <a:rPr lang="de-CH" sz="1200" b="0" dirty="0">
                          <a:solidFill>
                            <a:schemeClr val="tx1"/>
                          </a:solidFill>
                          <a:effectLst/>
                          <a:latin typeface="Arial" panose="020B0604020202020204" pitchFamily="34" charset="0"/>
                          <a:ea typeface="Calibri" panose="020F0502020204030204" pitchFamily="34" charset="0"/>
                          <a:cs typeface="Arial" panose="020B0604020202020204" pitchFamily="34" charset="0"/>
                        </a:rPr>
                        <a:t>Verlängerung Phase I bis Ende 2024.</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1684706"/>
                  </a:ext>
                </a:extLst>
              </a:tr>
              <a:tr h="0">
                <a:tc>
                  <a:txBody>
                    <a:bodyPr/>
                    <a:lstStyle/>
                    <a:p>
                      <a:pPr>
                        <a:lnSpc>
                          <a:spcPct val="115000"/>
                        </a:lnSpc>
                        <a:spcBef>
                          <a:spcPts val="1200"/>
                        </a:spcBef>
                        <a:spcAft>
                          <a:spcPts val="600"/>
                        </a:spcAft>
                      </a:pPr>
                      <a:r>
                        <a:rPr lang="de-CH" sz="1200" dirty="0">
                          <a:solidFill>
                            <a:schemeClr val="tx1"/>
                          </a:solidFill>
                          <a:effectLst/>
                          <a:latin typeface="Arial" panose="020B0604020202020204" pitchFamily="34" charset="0"/>
                          <a:ea typeface="Calibri" panose="020F0502020204030204" pitchFamily="34" charset="0"/>
                          <a:cs typeface="Arial" panose="020B0604020202020204" pitchFamily="34" charset="0"/>
                        </a:rPr>
                        <a:t>2024</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Bef>
                          <a:spcPts val="1200"/>
                        </a:spcBef>
                        <a:spcAft>
                          <a:spcPts val="600"/>
                        </a:spcAft>
                      </a:pPr>
                      <a:r>
                        <a:rPr lang="de-CH"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Strategie Biodiversität Schweiz: </a:t>
                      </a:r>
                      <a:r>
                        <a:rPr lang="de-CH" sz="1200" b="0" dirty="0">
                          <a:solidFill>
                            <a:schemeClr val="tx1"/>
                          </a:solidFill>
                          <a:effectLst/>
                          <a:latin typeface="Arial" panose="020B0604020202020204" pitchFamily="34" charset="0"/>
                          <a:ea typeface="Calibri" panose="020F0502020204030204" pitchFamily="34" charset="0"/>
                          <a:cs typeface="Arial" panose="020B0604020202020204" pitchFamily="34" charset="0"/>
                        </a:rPr>
                        <a:t>Bundesrat bestätigt die Gültigkeit der Ziele und verlängert Strategie Biodiversität Schweiz bis 2030.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03966613"/>
                  </a:ext>
                </a:extLst>
              </a:tr>
              <a:tr h="0">
                <a:tc>
                  <a:txBody>
                    <a:bodyPr/>
                    <a:lstStyle/>
                    <a:p>
                      <a:pPr>
                        <a:lnSpc>
                          <a:spcPct val="115000"/>
                        </a:lnSpc>
                        <a:spcBef>
                          <a:spcPts val="1200"/>
                        </a:spcBef>
                        <a:spcAft>
                          <a:spcPts val="600"/>
                        </a:spcAft>
                      </a:pPr>
                      <a:r>
                        <a:rPr lang="de-CH" sz="1200" dirty="0">
                          <a:solidFill>
                            <a:schemeClr val="tx1"/>
                          </a:solidFill>
                          <a:effectLst/>
                          <a:latin typeface="Arial" panose="020B0604020202020204" pitchFamily="34" charset="0"/>
                          <a:ea typeface="Calibri" panose="020F0502020204030204" pitchFamily="34" charset="0"/>
                          <a:cs typeface="Arial" panose="020B0604020202020204" pitchFamily="34" charset="0"/>
                        </a:rPr>
                        <a:t>2024</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Bef>
                          <a:spcPts val="1200"/>
                        </a:spcBef>
                        <a:spcAft>
                          <a:spcPts val="600"/>
                        </a:spcAft>
                      </a:pPr>
                      <a:r>
                        <a:rPr lang="de-CH"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Aktionsplan Strategie Biodiversität Schweiz: </a:t>
                      </a:r>
                      <a:r>
                        <a:rPr lang="de-CH" sz="1200" b="0" dirty="0">
                          <a:solidFill>
                            <a:schemeClr val="tx1"/>
                          </a:solidFill>
                          <a:effectLst/>
                          <a:latin typeface="Arial" panose="020B0604020202020204" pitchFamily="34" charset="0"/>
                          <a:ea typeface="Calibri" panose="020F0502020204030204" pitchFamily="34" charset="0"/>
                          <a:cs typeface="Arial" panose="020B0604020202020204" pitchFamily="34" charset="0"/>
                        </a:rPr>
                        <a:t>Phase II (Umsetzung 2025 bis 2030).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82740737"/>
                  </a:ext>
                </a:extLst>
              </a:tr>
            </a:tbl>
          </a:graphicData>
        </a:graphic>
      </p:graphicFrame>
    </p:spTree>
    <p:extLst>
      <p:ext uri="{BB962C8B-B14F-4D97-AF65-F5344CB8AC3E}">
        <p14:creationId xmlns:p14="http://schemas.microsoft.com/office/powerpoint/2010/main" val="250463707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lstStyle/>
          <a:p>
            <a:r>
              <a:rPr lang="de-CH" dirty="0"/>
              <a:t>Biodiversität in der Landwirtschaft: Politische Ziele</a:t>
            </a:r>
          </a:p>
        </p:txBody>
      </p:sp>
      <p:pic>
        <p:nvPicPr>
          <p:cNvPr id="6" name="Grafik 5">
            <a:extLst>
              <a:ext uri="{FF2B5EF4-FFF2-40B4-BE49-F238E27FC236}">
                <a16:creationId xmlns:a16="http://schemas.microsoft.com/office/drawing/2014/main" id="{392DFF3F-1574-8F12-2ED1-E50417A62B94}"/>
              </a:ext>
            </a:extLst>
          </p:cNvPr>
          <p:cNvPicPr>
            <a:picLocks noChangeAspect="1"/>
          </p:cNvPicPr>
          <p:nvPr/>
        </p:nvPicPr>
        <p:blipFill>
          <a:blip r:embed="rId2"/>
          <a:stretch>
            <a:fillRect/>
          </a:stretch>
        </p:blipFill>
        <p:spPr>
          <a:xfrm>
            <a:off x="5268785" y="1085127"/>
            <a:ext cx="3246565" cy="5226320"/>
          </a:xfrm>
          <a:prstGeom prst="rect">
            <a:avLst/>
          </a:prstGeom>
        </p:spPr>
      </p:pic>
      <p:sp>
        <p:nvSpPr>
          <p:cNvPr id="7" name="Textfeld 6">
            <a:extLst>
              <a:ext uri="{FF2B5EF4-FFF2-40B4-BE49-F238E27FC236}">
                <a16:creationId xmlns:a16="http://schemas.microsoft.com/office/drawing/2014/main" id="{1187E779-A06F-115A-EDEF-CFFEEC4097B7}"/>
              </a:ext>
            </a:extLst>
          </p:cNvPr>
          <p:cNvSpPr txBox="1"/>
          <p:nvPr/>
        </p:nvSpPr>
        <p:spPr>
          <a:xfrm>
            <a:off x="5268785" y="6248492"/>
            <a:ext cx="3456384" cy="215444"/>
          </a:xfrm>
          <a:prstGeom prst="rect">
            <a:avLst/>
          </a:prstGeom>
          <a:noFill/>
        </p:spPr>
        <p:txBody>
          <a:bodyPr wrap="square" rtlCol="0">
            <a:spAutoFit/>
          </a:bodyPr>
          <a:lstStyle/>
          <a:p>
            <a:r>
              <a:rPr lang="de-CH" sz="800" dirty="0">
                <a:latin typeface="Arial" panose="020B0604020202020204" pitchFamily="34" charset="0"/>
                <a:cs typeface="Arial" panose="020B0604020202020204" pitchFamily="34" charset="0"/>
              </a:rPr>
              <a:t>Quelle: https://www.bafu.admin.ch</a:t>
            </a:r>
          </a:p>
        </p:txBody>
      </p:sp>
      <p:sp>
        <p:nvSpPr>
          <p:cNvPr id="9" name="Inhaltsplatzhalter 2">
            <a:extLst>
              <a:ext uri="{FF2B5EF4-FFF2-40B4-BE49-F238E27FC236}">
                <a16:creationId xmlns:a16="http://schemas.microsoft.com/office/drawing/2014/main" id="{56251D76-A01A-F55C-B618-34E2CA795DAC}"/>
              </a:ext>
            </a:extLst>
          </p:cNvPr>
          <p:cNvSpPr>
            <a:spLocks noGrp="1"/>
          </p:cNvSpPr>
          <p:nvPr>
            <p:ph idx="1"/>
          </p:nvPr>
        </p:nvSpPr>
        <p:spPr>
          <a:xfrm>
            <a:off x="628650" y="1403053"/>
            <a:ext cx="4303390" cy="4474219"/>
          </a:xfrm>
        </p:spPr>
        <p:txBody>
          <a:bodyPr>
            <a:normAutofit fontScale="92500" lnSpcReduction="10000"/>
          </a:bodyPr>
          <a:lstStyle/>
          <a:p>
            <a:pPr marL="0" indent="0">
              <a:buNone/>
            </a:pPr>
            <a:r>
              <a:rPr lang="de-CH" dirty="0"/>
              <a:t>Strategie Biodiversität Schweiz (2012):</a:t>
            </a:r>
          </a:p>
          <a:p>
            <a:pPr marL="0" indent="0">
              <a:buNone/>
            </a:pPr>
            <a:r>
              <a:rPr lang="de-CH" sz="2400" b="0" dirty="0">
                <a:solidFill>
                  <a:schemeClr val="tx1"/>
                </a:solidFill>
                <a:effectLst/>
                <a:latin typeface="Arial" panose="020B0604020202020204" pitchFamily="34" charset="0"/>
                <a:ea typeface="Calibri" panose="020F0502020204030204" pitchFamily="34" charset="0"/>
                <a:cs typeface="Arial" panose="020B0604020202020204" pitchFamily="34" charset="0"/>
              </a:rPr>
              <a:t>November 2024: Bundesrat bestätigt die Gültigkeit der Ziele und verlängert Strategie Biodiversität Schweiz bis 2030.</a:t>
            </a:r>
            <a:endParaRPr lang="de-CH" dirty="0"/>
          </a:p>
          <a:p>
            <a:pPr marL="0" indent="0">
              <a:buNone/>
            </a:pPr>
            <a:r>
              <a:rPr lang="de-CH" dirty="0"/>
              <a:t>Zugehöriger Aktionsplan Phase II (2025-2030)</a:t>
            </a:r>
          </a:p>
          <a:p>
            <a:pPr marL="0" indent="0">
              <a:lnSpc>
                <a:spcPct val="107000"/>
              </a:lnSpc>
              <a:spcAft>
                <a:spcPts val="800"/>
              </a:spcAft>
              <a:buNone/>
            </a:pPr>
            <a:r>
              <a:rPr lang="de-CH" sz="1800" dirty="0">
                <a:ea typeface="Calibri" panose="020F0502020204030204" pitchFamily="34" charset="0"/>
              </a:rPr>
              <a:t>Darin ist festgehalten, wie die Schweiz die Biodiversität erhalten will (Strategie) und wie sie diese Strategie umsetzen will (Aktionsplan).</a:t>
            </a:r>
            <a:endParaRPr lang="de-CH" sz="1800" dirty="0">
              <a:effectLst/>
              <a:ea typeface="Calibri" panose="020F0502020204030204" pitchFamily="34" charset="0"/>
            </a:endParaRPr>
          </a:p>
          <a:p>
            <a:pPr marL="0" indent="0">
              <a:buNone/>
            </a:pPr>
            <a:endParaRPr lang="de-CH" dirty="0"/>
          </a:p>
        </p:txBody>
      </p:sp>
    </p:spTree>
    <p:extLst>
      <p:ext uri="{BB962C8B-B14F-4D97-AF65-F5344CB8AC3E}">
        <p14:creationId xmlns:p14="http://schemas.microsoft.com/office/powerpoint/2010/main" val="21929249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628650" y="1403052"/>
            <a:ext cx="7886700" cy="4762251"/>
          </a:xfrm>
        </p:spPr>
        <p:txBody>
          <a:bodyPr>
            <a:normAutofit fontScale="85000" lnSpcReduction="10000"/>
          </a:bodyPr>
          <a:lstStyle/>
          <a:p>
            <a:pPr marL="0" indent="0">
              <a:buNone/>
            </a:pPr>
            <a:r>
              <a:rPr lang="de-CH" sz="2000" b="1" dirty="0"/>
              <a:t>Massnahmen</a:t>
            </a:r>
            <a:r>
              <a:rPr lang="de-CH" sz="2000" dirty="0"/>
              <a:t> des Aktionsplans Biodiversität (Umsetzungsphase 2025 – 2030)</a:t>
            </a:r>
          </a:p>
          <a:p>
            <a:pPr marL="0" indent="0">
              <a:buNone/>
            </a:pPr>
            <a:endParaRPr lang="de-CH" sz="1800" dirty="0">
              <a:effectLst/>
              <a:ea typeface="Calibri" panose="020F0502020204030204" pitchFamily="34" charset="0"/>
            </a:endParaRPr>
          </a:p>
          <a:p>
            <a:pPr>
              <a:spcBef>
                <a:spcPts val="0"/>
              </a:spcBef>
            </a:pPr>
            <a:r>
              <a:rPr lang="de-CH" sz="1800" dirty="0">
                <a:effectLst/>
                <a:ea typeface="Calibri" panose="020F0502020204030204" pitchFamily="34" charset="0"/>
              </a:rPr>
              <a:t>Biodiverser und resilienter Wald</a:t>
            </a:r>
          </a:p>
          <a:p>
            <a:pPr>
              <a:spcBef>
                <a:spcPts val="0"/>
              </a:spcBef>
            </a:pPr>
            <a:r>
              <a:rPr lang="de-CH" sz="1800" dirty="0">
                <a:effectLst/>
                <a:ea typeface="Calibri" panose="020F0502020204030204" pitchFamily="34" charset="0"/>
              </a:rPr>
              <a:t>Biodiverser und resiliente Seen im Klimawandel</a:t>
            </a:r>
          </a:p>
          <a:p>
            <a:pPr>
              <a:spcBef>
                <a:spcPts val="0"/>
              </a:spcBef>
            </a:pPr>
            <a:r>
              <a:rPr lang="de-CH" sz="1800" dirty="0">
                <a:effectLst/>
                <a:highlight>
                  <a:srgbClr val="FFFF00"/>
                </a:highlight>
                <a:ea typeface="Calibri" panose="020F0502020204030204" pitchFamily="34" charset="0"/>
              </a:rPr>
              <a:t>Wissensgrundlagen biodiversitätsbewusster Konsum</a:t>
            </a:r>
          </a:p>
          <a:p>
            <a:pPr>
              <a:spcBef>
                <a:spcPts val="0"/>
              </a:spcBef>
            </a:pPr>
            <a:r>
              <a:rPr lang="de-CH" sz="1800" dirty="0">
                <a:effectLst/>
                <a:highlight>
                  <a:srgbClr val="FFFF00"/>
                </a:highlight>
                <a:ea typeface="Calibri" panose="020F0502020204030204" pitchFamily="34" charset="0"/>
              </a:rPr>
              <a:t>Wiederherstellung leistungsfähiger Ökosysteme</a:t>
            </a:r>
          </a:p>
          <a:p>
            <a:pPr>
              <a:spcBef>
                <a:spcPts val="0"/>
              </a:spcBef>
            </a:pPr>
            <a:r>
              <a:rPr lang="de-CH" sz="1800" dirty="0">
                <a:effectLst/>
                <a:ea typeface="Calibri" panose="020F0502020204030204" pitchFamily="34" charset="0"/>
              </a:rPr>
              <a:t>Vorbildfunktion der öffentlichen Hand</a:t>
            </a:r>
          </a:p>
          <a:p>
            <a:pPr>
              <a:spcBef>
                <a:spcPts val="0"/>
              </a:spcBef>
            </a:pPr>
            <a:r>
              <a:rPr lang="de-CH" sz="1800" dirty="0">
                <a:effectLst/>
                <a:highlight>
                  <a:srgbClr val="FFFF00"/>
                </a:highlight>
                <a:ea typeface="Calibri" panose="020F0502020204030204" pitchFamily="34" charset="0"/>
              </a:rPr>
              <a:t>Ökologisch wertvolle Flächen und Vernetzung</a:t>
            </a:r>
          </a:p>
          <a:p>
            <a:pPr>
              <a:spcBef>
                <a:spcPts val="0"/>
              </a:spcBef>
            </a:pPr>
            <a:r>
              <a:rPr lang="de-CH" sz="1800" dirty="0">
                <a:effectLst/>
                <a:ea typeface="Calibri" panose="020F0502020204030204" pitchFamily="34" charset="0"/>
              </a:rPr>
              <a:t>Biodiversität im Klimawandel</a:t>
            </a:r>
          </a:p>
          <a:p>
            <a:pPr>
              <a:spcBef>
                <a:spcPts val="0"/>
              </a:spcBef>
            </a:pPr>
            <a:r>
              <a:rPr lang="de-CH" sz="1800" dirty="0">
                <a:effectLst/>
                <a:highlight>
                  <a:srgbClr val="FFFF00"/>
                </a:highlight>
                <a:ea typeface="Calibri" panose="020F0502020204030204" pitchFamily="34" charset="0"/>
              </a:rPr>
              <a:t>Artenförderung</a:t>
            </a:r>
          </a:p>
          <a:p>
            <a:pPr>
              <a:spcBef>
                <a:spcPts val="0"/>
              </a:spcBef>
            </a:pPr>
            <a:r>
              <a:rPr lang="de-CH" sz="1800" dirty="0">
                <a:effectLst/>
                <a:highlight>
                  <a:srgbClr val="FFFF00"/>
                </a:highlight>
                <a:ea typeface="Calibri" panose="020F0502020204030204" pitchFamily="34" charset="0"/>
              </a:rPr>
              <a:t>Genetische Vielfalt</a:t>
            </a:r>
          </a:p>
          <a:p>
            <a:pPr>
              <a:spcBef>
                <a:spcPts val="0"/>
              </a:spcBef>
            </a:pPr>
            <a:r>
              <a:rPr lang="de-CH" sz="1800" dirty="0">
                <a:effectLst/>
                <a:highlight>
                  <a:srgbClr val="FFFF00"/>
                </a:highlight>
                <a:ea typeface="Calibri" panose="020F0502020204030204" pitchFamily="34" charset="0"/>
              </a:rPr>
              <a:t>Überprüfung und Weiterentwicklung von Subventionen und Anreizen</a:t>
            </a:r>
          </a:p>
          <a:p>
            <a:pPr>
              <a:spcBef>
                <a:spcPts val="0"/>
              </a:spcBef>
            </a:pPr>
            <a:r>
              <a:rPr lang="de-CH" sz="1800" dirty="0">
                <a:effectLst/>
                <a:highlight>
                  <a:srgbClr val="FFFF00"/>
                </a:highlight>
                <a:ea typeface="Calibri" panose="020F0502020204030204" pitchFamily="34" charset="0"/>
              </a:rPr>
              <a:t>Naturbasierte Lösungen</a:t>
            </a:r>
          </a:p>
          <a:p>
            <a:pPr>
              <a:spcBef>
                <a:spcPts val="0"/>
              </a:spcBef>
            </a:pPr>
            <a:r>
              <a:rPr lang="de-CH" sz="1800" dirty="0">
                <a:effectLst/>
                <a:highlight>
                  <a:srgbClr val="FFFF00"/>
                </a:highlight>
                <a:ea typeface="Calibri" panose="020F0502020204030204" pitchFamily="34" charset="0"/>
              </a:rPr>
              <a:t>Dem Insektensterben entgegenwirken</a:t>
            </a:r>
          </a:p>
          <a:p>
            <a:pPr>
              <a:spcBef>
                <a:spcPts val="0"/>
              </a:spcBef>
            </a:pPr>
            <a:r>
              <a:rPr lang="de-CH" sz="1800" dirty="0">
                <a:effectLst/>
                <a:ea typeface="Calibri" panose="020F0502020204030204" pitchFamily="34" charset="0"/>
              </a:rPr>
              <a:t>Integrales Risikomanagement Biodiversität</a:t>
            </a:r>
          </a:p>
          <a:p>
            <a:pPr>
              <a:spcBef>
                <a:spcPts val="0"/>
              </a:spcBef>
            </a:pPr>
            <a:r>
              <a:rPr lang="de-CH" sz="1800" dirty="0">
                <a:effectLst/>
                <a:ea typeface="Calibri" panose="020F0502020204030204" pitchFamily="34" charset="0"/>
              </a:rPr>
              <a:t>Optimiertes Daten- und Informationsmanagement Biodiversität</a:t>
            </a:r>
          </a:p>
          <a:p>
            <a:pPr>
              <a:spcBef>
                <a:spcPts val="0"/>
              </a:spcBef>
            </a:pPr>
            <a:r>
              <a:rPr lang="de-CH" sz="1800" dirty="0">
                <a:effectLst/>
                <a:ea typeface="Calibri" panose="020F0502020204030204" pitchFamily="34" charset="0"/>
              </a:rPr>
              <a:t>Siedlungen für Mensch und Natur</a:t>
            </a:r>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lstStyle/>
          <a:p>
            <a:r>
              <a:rPr lang="de-CH" dirty="0"/>
              <a:t>Biodiversität in der Landwirtschaft: Politische Ziele</a:t>
            </a:r>
          </a:p>
        </p:txBody>
      </p:sp>
      <p:sp>
        <p:nvSpPr>
          <p:cNvPr id="9" name="Textfeld 8">
            <a:extLst>
              <a:ext uri="{FF2B5EF4-FFF2-40B4-BE49-F238E27FC236}">
                <a16:creationId xmlns:a16="http://schemas.microsoft.com/office/drawing/2014/main" id="{9424305C-9698-2FE5-9BF7-E5A5CD2ADB9F}"/>
              </a:ext>
            </a:extLst>
          </p:cNvPr>
          <p:cNvSpPr txBox="1"/>
          <p:nvPr/>
        </p:nvSpPr>
        <p:spPr>
          <a:xfrm>
            <a:off x="5398590" y="6074060"/>
            <a:ext cx="3456384" cy="215444"/>
          </a:xfrm>
          <a:prstGeom prst="rect">
            <a:avLst/>
          </a:prstGeom>
          <a:noFill/>
        </p:spPr>
        <p:txBody>
          <a:bodyPr wrap="square" rtlCol="0">
            <a:spAutoFit/>
          </a:bodyPr>
          <a:lstStyle/>
          <a:p>
            <a:r>
              <a:rPr lang="de-CH" sz="800" dirty="0">
                <a:latin typeface="Arial" panose="020B0604020202020204" pitchFamily="34" charset="0"/>
                <a:cs typeface="Arial" panose="020B0604020202020204" pitchFamily="34" charset="0"/>
              </a:rPr>
              <a:t>Quelle: https://www.bafu.admin.ch?</a:t>
            </a:r>
          </a:p>
        </p:txBody>
      </p:sp>
    </p:spTree>
    <p:extLst>
      <p:ext uri="{BB962C8B-B14F-4D97-AF65-F5344CB8AC3E}">
        <p14:creationId xmlns:p14="http://schemas.microsoft.com/office/powerpoint/2010/main" val="221389963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628650" y="1340768"/>
            <a:ext cx="7886700" cy="4680000"/>
          </a:xfrm>
          <a:noFill/>
          <a:ln>
            <a:solidFill>
              <a:schemeClr val="tx1"/>
            </a:solidFill>
          </a:ln>
        </p:spPr>
        <p:txBody>
          <a:bodyPr>
            <a:normAutofit fontScale="62500" lnSpcReduction="20000"/>
          </a:bodyPr>
          <a:lstStyle/>
          <a:p>
            <a:pPr marL="0" indent="0">
              <a:buNone/>
            </a:pPr>
            <a:r>
              <a:rPr lang="de-CH" b="1" dirty="0"/>
              <a:t>Zusammenfassung GBF-Ziele (Ziele bis 2030) </a:t>
            </a:r>
            <a:r>
              <a:rPr lang="de-CH" dirty="0"/>
              <a:t>mit Bezug auf Biodiversität in der Landwirtschaft:</a:t>
            </a:r>
          </a:p>
          <a:p>
            <a:r>
              <a:rPr lang="de-CH" dirty="0"/>
              <a:t>Ziel 1: Verlustrate von Gebieten, die für die Biodiversität wichtig sind, ist auf nahe null reduziert.</a:t>
            </a:r>
          </a:p>
          <a:p>
            <a:r>
              <a:rPr lang="de-CH" dirty="0"/>
              <a:t>Ziel 2: 30% der geschädigten Ökosysteme wieder hergestellt.</a:t>
            </a:r>
          </a:p>
          <a:p>
            <a:r>
              <a:rPr lang="de-CH" dirty="0"/>
              <a:t>Ziel 3: 30% der Land- und Binnengebiete geschützt und gut vernetzt, insbesondere für die Biodiversität wichtige Gebiete (</a:t>
            </a:r>
            <a:r>
              <a:rPr lang="de-CH" b="1" dirty="0">
                <a:highlight>
                  <a:srgbClr val="FFFFFF"/>
                </a:highlight>
              </a:rPr>
              <a:t>30 bis 30</a:t>
            </a:r>
            <a:r>
              <a:rPr lang="de-CH" dirty="0"/>
              <a:t>).</a:t>
            </a:r>
          </a:p>
          <a:p>
            <a:r>
              <a:rPr lang="de-CH" dirty="0"/>
              <a:t>Ziel 4: Das Aussterben bedrohter Arten ist gestoppt. Und die genetische Vielfalt (auch von Nutztieren und –pflanzen) gesichert.</a:t>
            </a:r>
          </a:p>
          <a:p>
            <a:r>
              <a:rPr lang="de-CH" dirty="0"/>
              <a:t>Ziel 7: Umweltverschmutzung auf einem Niveau, das der Biodiversität nicht schadet (Nährstoffüberschüsse halbieren, Risiko von Pflanzenschutzmitteln halbieren, Plastikverschmutzung reduzieren).</a:t>
            </a:r>
          </a:p>
          <a:p>
            <a:r>
              <a:rPr lang="de-CH" dirty="0"/>
              <a:t>Ziel 10: Nachhaltige Nutzung landwirtschaftlicher Flächen.</a:t>
            </a:r>
          </a:p>
          <a:p>
            <a:r>
              <a:rPr lang="de-CH" dirty="0"/>
              <a:t>Ziel 14: Ökosysteme mit wesentlichen Ökosystemdienstleistungen sind wiederhergestellt und gesichert.</a:t>
            </a:r>
          </a:p>
          <a:p>
            <a:r>
              <a:rPr lang="de-CH" dirty="0"/>
              <a:t>Ziel 16: Nachhaltige Konsumentscheidungen werden gefördert, </a:t>
            </a:r>
            <a:r>
              <a:rPr lang="de-CH" dirty="0" err="1"/>
              <a:t>Foodwaste</a:t>
            </a:r>
            <a:r>
              <a:rPr lang="de-CH" dirty="0"/>
              <a:t> wird halbiert, es wird weniger Abfall generiert.</a:t>
            </a:r>
          </a:p>
          <a:p>
            <a:r>
              <a:rPr lang="de-CH" dirty="0"/>
              <a:t>Ziel 18:Keine Biodiversität schädigenden Subventionen.</a:t>
            </a:r>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lstStyle/>
          <a:p>
            <a:r>
              <a:rPr lang="de-CH" dirty="0"/>
              <a:t>Biodiversität in der Landwirtschaft: Politische Ziele</a:t>
            </a:r>
          </a:p>
        </p:txBody>
      </p:sp>
      <p:sp>
        <p:nvSpPr>
          <p:cNvPr id="12" name="Textfeld 11">
            <a:extLst>
              <a:ext uri="{FF2B5EF4-FFF2-40B4-BE49-F238E27FC236}">
                <a16:creationId xmlns:a16="http://schemas.microsoft.com/office/drawing/2014/main" id="{40DBAE9B-5BDE-440B-529B-62EAFEE117EA}"/>
              </a:ext>
            </a:extLst>
          </p:cNvPr>
          <p:cNvSpPr txBox="1"/>
          <p:nvPr/>
        </p:nvSpPr>
        <p:spPr>
          <a:xfrm>
            <a:off x="5580112" y="6185536"/>
            <a:ext cx="3456384" cy="215444"/>
          </a:xfrm>
          <a:prstGeom prst="rect">
            <a:avLst/>
          </a:prstGeom>
          <a:noFill/>
        </p:spPr>
        <p:txBody>
          <a:bodyPr wrap="square" rtlCol="0">
            <a:spAutoFit/>
          </a:bodyPr>
          <a:lstStyle/>
          <a:p>
            <a:r>
              <a:rPr lang="de-CH" sz="800" dirty="0">
                <a:latin typeface="Arial" panose="020B0604020202020204" pitchFamily="34" charset="0"/>
                <a:cs typeface="Arial" panose="020B0604020202020204" pitchFamily="34" charset="0"/>
              </a:rPr>
              <a:t>Quelle: BirdLife-Broschüre (2020): Biodiversität: Wo steht die Schweiz?</a:t>
            </a:r>
          </a:p>
        </p:txBody>
      </p:sp>
      <p:pic>
        <p:nvPicPr>
          <p:cNvPr id="5" name="Grafik 4" descr="Abzeichen Tick1 Silhouette">
            <a:extLst>
              <a:ext uri="{FF2B5EF4-FFF2-40B4-BE49-F238E27FC236}">
                <a16:creationId xmlns:a16="http://schemas.microsoft.com/office/drawing/2014/main" id="{7C36D5E5-F320-2525-4269-494956E8743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5292080" y="5635439"/>
            <a:ext cx="402911" cy="402911"/>
          </a:xfrm>
          <a:prstGeom prst="rect">
            <a:avLst/>
          </a:prstGeom>
        </p:spPr>
      </p:pic>
      <p:pic>
        <p:nvPicPr>
          <p:cNvPr id="6" name="Grafik 5" descr="Abzeichen Tick1 mit einfarbiger Füllung">
            <a:extLst>
              <a:ext uri="{FF2B5EF4-FFF2-40B4-BE49-F238E27FC236}">
                <a16:creationId xmlns:a16="http://schemas.microsoft.com/office/drawing/2014/main" id="{D6D2E95C-268A-D1ED-07B0-D347D4E935A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468249" y="4149080"/>
            <a:ext cx="453484" cy="453484"/>
          </a:xfrm>
          <a:prstGeom prst="rect">
            <a:avLst/>
          </a:prstGeom>
        </p:spPr>
      </p:pic>
      <p:pic>
        <p:nvPicPr>
          <p:cNvPr id="7" name="Grafik 6" descr="Marke Kreuz Silhouette">
            <a:extLst>
              <a:ext uri="{FF2B5EF4-FFF2-40B4-BE49-F238E27FC236}">
                <a16:creationId xmlns:a16="http://schemas.microsoft.com/office/drawing/2014/main" id="{2C33A098-C5E0-BA14-ED6E-3AA6C3CB4EC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313894" y="1628800"/>
            <a:ext cx="402911" cy="402911"/>
          </a:xfrm>
          <a:prstGeom prst="rect">
            <a:avLst/>
          </a:prstGeom>
        </p:spPr>
      </p:pic>
      <p:pic>
        <p:nvPicPr>
          <p:cNvPr id="8" name="Grafik 7" descr="Marke Kreuz Silhouette">
            <a:extLst>
              <a:ext uri="{FF2B5EF4-FFF2-40B4-BE49-F238E27FC236}">
                <a16:creationId xmlns:a16="http://schemas.microsoft.com/office/drawing/2014/main" id="{FFDB27F2-A671-5749-44B8-0C0F37B7271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727063" y="1967596"/>
            <a:ext cx="402911" cy="402911"/>
          </a:xfrm>
          <a:prstGeom prst="rect">
            <a:avLst/>
          </a:prstGeom>
        </p:spPr>
      </p:pic>
      <p:pic>
        <p:nvPicPr>
          <p:cNvPr id="9" name="Grafik 8" descr="Marke Kreuz Silhouette">
            <a:extLst>
              <a:ext uri="{FF2B5EF4-FFF2-40B4-BE49-F238E27FC236}">
                <a16:creationId xmlns:a16="http://schemas.microsoft.com/office/drawing/2014/main" id="{BBA8F38B-890D-D8C0-608A-25C3AA32164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211960" y="2551822"/>
            <a:ext cx="402911" cy="402911"/>
          </a:xfrm>
          <a:prstGeom prst="rect">
            <a:avLst/>
          </a:prstGeom>
        </p:spPr>
      </p:pic>
      <p:pic>
        <p:nvPicPr>
          <p:cNvPr id="10" name="Grafik 9" descr="Marke Kreuz Silhouette">
            <a:extLst>
              <a:ext uri="{FF2B5EF4-FFF2-40B4-BE49-F238E27FC236}">
                <a16:creationId xmlns:a16="http://schemas.microsoft.com/office/drawing/2014/main" id="{AAA21C76-2E8A-D345-5311-7ABD125DA9B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91680" y="4725144"/>
            <a:ext cx="402911" cy="402911"/>
          </a:xfrm>
          <a:prstGeom prst="rect">
            <a:avLst/>
          </a:prstGeom>
        </p:spPr>
      </p:pic>
      <p:pic>
        <p:nvPicPr>
          <p:cNvPr id="13" name="Grafik 12" descr="Abzeichen Tick1 Silhouette">
            <a:extLst>
              <a:ext uri="{FF2B5EF4-FFF2-40B4-BE49-F238E27FC236}">
                <a16:creationId xmlns:a16="http://schemas.microsoft.com/office/drawing/2014/main" id="{97B45647-B0C6-47F4-9609-45DBB22FC13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4716016" y="2968797"/>
            <a:ext cx="402911" cy="402911"/>
          </a:xfrm>
          <a:prstGeom prst="rect">
            <a:avLst/>
          </a:prstGeom>
        </p:spPr>
      </p:pic>
      <p:pic>
        <p:nvPicPr>
          <p:cNvPr id="14" name="Grafik 13" descr="Abzeichen Tick1 mit einfarbiger Füllung">
            <a:extLst>
              <a:ext uri="{FF2B5EF4-FFF2-40B4-BE49-F238E27FC236}">
                <a16:creationId xmlns:a16="http://schemas.microsoft.com/office/drawing/2014/main" id="{E1F27939-8D14-194C-3231-3E263F9CDA4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58476" y="3144966"/>
            <a:ext cx="453484" cy="453484"/>
          </a:xfrm>
          <a:prstGeom prst="rect">
            <a:avLst/>
          </a:prstGeom>
        </p:spPr>
      </p:pic>
      <p:pic>
        <p:nvPicPr>
          <p:cNvPr id="15" name="Grafik 14" descr="Abzeichen Tick1 Silhouette">
            <a:extLst>
              <a:ext uri="{FF2B5EF4-FFF2-40B4-BE49-F238E27FC236}">
                <a16:creationId xmlns:a16="http://schemas.microsoft.com/office/drawing/2014/main" id="{59E86F2F-940A-6635-BB22-D0F1D896164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3586912" y="3866390"/>
            <a:ext cx="402911" cy="402911"/>
          </a:xfrm>
          <a:prstGeom prst="rect">
            <a:avLst/>
          </a:prstGeom>
        </p:spPr>
      </p:pic>
      <p:pic>
        <p:nvPicPr>
          <p:cNvPr id="16" name="Grafik 15" descr="Marke Kreuz Silhouette">
            <a:extLst>
              <a:ext uri="{FF2B5EF4-FFF2-40B4-BE49-F238E27FC236}">
                <a16:creationId xmlns:a16="http://schemas.microsoft.com/office/drawing/2014/main" id="{5F180638-4DA5-F37A-6287-B490DEDBB64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184001" y="5315776"/>
            <a:ext cx="402911" cy="402911"/>
          </a:xfrm>
          <a:prstGeom prst="rect">
            <a:avLst/>
          </a:prstGeom>
        </p:spPr>
      </p:pic>
      <p:sp>
        <p:nvSpPr>
          <p:cNvPr id="17" name="Textfeld 16">
            <a:extLst>
              <a:ext uri="{FF2B5EF4-FFF2-40B4-BE49-F238E27FC236}">
                <a16:creationId xmlns:a16="http://schemas.microsoft.com/office/drawing/2014/main" id="{6B9D52DA-1551-3C39-2570-54D1FB907E60}"/>
              </a:ext>
            </a:extLst>
          </p:cNvPr>
          <p:cNvSpPr txBox="1"/>
          <p:nvPr/>
        </p:nvSpPr>
        <p:spPr>
          <a:xfrm>
            <a:off x="6628725" y="731504"/>
            <a:ext cx="2138507" cy="646331"/>
          </a:xfrm>
          <a:prstGeom prst="rect">
            <a:avLst/>
          </a:prstGeom>
          <a:solidFill>
            <a:schemeClr val="bg1"/>
          </a:solidFill>
          <a:ln w="19050">
            <a:solidFill>
              <a:srgbClr val="FF0000"/>
            </a:solidFill>
          </a:ln>
        </p:spPr>
        <p:txBody>
          <a:bodyPr wrap="square" rtlCol="0">
            <a:spAutoFit/>
          </a:bodyPr>
          <a:lstStyle/>
          <a:p>
            <a:r>
              <a:rPr lang="de-CH" dirty="0"/>
              <a:t>SBS: «so weit wie möglich reduziert»</a:t>
            </a:r>
          </a:p>
        </p:txBody>
      </p:sp>
      <p:cxnSp>
        <p:nvCxnSpPr>
          <p:cNvPr id="18" name="Gerade Verbindung mit Pfeil 17">
            <a:extLst>
              <a:ext uri="{FF2B5EF4-FFF2-40B4-BE49-F238E27FC236}">
                <a16:creationId xmlns:a16="http://schemas.microsoft.com/office/drawing/2014/main" id="{0728FE47-254D-15DB-8506-DF4153E00387}"/>
              </a:ext>
            </a:extLst>
          </p:cNvPr>
          <p:cNvCxnSpPr>
            <a:cxnSpLocks/>
          </p:cNvCxnSpPr>
          <p:nvPr/>
        </p:nvCxnSpPr>
        <p:spPr>
          <a:xfrm flipH="1">
            <a:off x="5043573" y="1370389"/>
            <a:ext cx="2654405" cy="1698571"/>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Gerade Verbindung mit Pfeil 20">
            <a:extLst>
              <a:ext uri="{FF2B5EF4-FFF2-40B4-BE49-F238E27FC236}">
                <a16:creationId xmlns:a16="http://schemas.microsoft.com/office/drawing/2014/main" id="{69550B3C-3CA2-23A1-099D-E8C52367E9F4}"/>
              </a:ext>
            </a:extLst>
          </p:cNvPr>
          <p:cNvCxnSpPr>
            <a:cxnSpLocks/>
          </p:cNvCxnSpPr>
          <p:nvPr/>
        </p:nvCxnSpPr>
        <p:spPr>
          <a:xfrm flipH="1">
            <a:off x="5580112" y="1377835"/>
            <a:ext cx="2127501" cy="4304849"/>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4" name="Textfeld 23">
            <a:extLst>
              <a:ext uri="{FF2B5EF4-FFF2-40B4-BE49-F238E27FC236}">
                <a16:creationId xmlns:a16="http://schemas.microsoft.com/office/drawing/2014/main" id="{A48241A9-6FEC-5AD7-8642-D9E6F50EFF75}"/>
              </a:ext>
            </a:extLst>
          </p:cNvPr>
          <p:cNvSpPr txBox="1"/>
          <p:nvPr/>
        </p:nvSpPr>
        <p:spPr>
          <a:xfrm>
            <a:off x="7561370" y="3170252"/>
            <a:ext cx="1430553" cy="1323439"/>
          </a:xfrm>
          <a:prstGeom prst="rect">
            <a:avLst/>
          </a:prstGeom>
          <a:solidFill>
            <a:schemeClr val="bg1"/>
          </a:solidFill>
          <a:ln w="19050">
            <a:solidFill>
              <a:schemeClr val="accent1"/>
            </a:solidFill>
          </a:ln>
        </p:spPr>
        <p:txBody>
          <a:bodyPr wrap="square" rtlCol="0">
            <a:spAutoFit/>
          </a:bodyPr>
          <a:lstStyle/>
          <a:p>
            <a:r>
              <a:rPr lang="de-CH" sz="1600" dirty="0"/>
              <a:t>SBS: Planung ÖI, ohne verbindlich festgelegte Flächenanteile</a:t>
            </a:r>
          </a:p>
        </p:txBody>
      </p:sp>
      <p:cxnSp>
        <p:nvCxnSpPr>
          <p:cNvPr id="25" name="Gerade Verbindung mit Pfeil 24">
            <a:extLst>
              <a:ext uri="{FF2B5EF4-FFF2-40B4-BE49-F238E27FC236}">
                <a16:creationId xmlns:a16="http://schemas.microsoft.com/office/drawing/2014/main" id="{AF2A01DD-2CAB-93A4-8FE4-C87273957CD1}"/>
              </a:ext>
            </a:extLst>
          </p:cNvPr>
          <p:cNvCxnSpPr>
            <a:cxnSpLocks/>
          </p:cNvCxnSpPr>
          <p:nvPr/>
        </p:nvCxnSpPr>
        <p:spPr>
          <a:xfrm flipV="1">
            <a:off x="7561370" y="1967596"/>
            <a:ext cx="136608" cy="1202656"/>
          </a:xfrm>
          <a:prstGeom prst="straightConnector1">
            <a:avLst/>
          </a:prstGeom>
          <a:ln w="127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Gerade Verbindung mit Pfeil 27">
            <a:extLst>
              <a:ext uri="{FF2B5EF4-FFF2-40B4-BE49-F238E27FC236}">
                <a16:creationId xmlns:a16="http://schemas.microsoft.com/office/drawing/2014/main" id="{18021E55-BCC9-9962-8739-7E2A710277F2}"/>
              </a:ext>
            </a:extLst>
          </p:cNvPr>
          <p:cNvCxnSpPr>
            <a:cxnSpLocks/>
          </p:cNvCxnSpPr>
          <p:nvPr/>
        </p:nvCxnSpPr>
        <p:spPr>
          <a:xfrm flipH="1" flipV="1">
            <a:off x="5468249" y="2276872"/>
            <a:ext cx="2093121" cy="879317"/>
          </a:xfrm>
          <a:prstGeom prst="straightConnector1">
            <a:avLst/>
          </a:prstGeom>
          <a:ln w="127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Gerade Verbindung mit Pfeil 30">
            <a:extLst>
              <a:ext uri="{FF2B5EF4-FFF2-40B4-BE49-F238E27FC236}">
                <a16:creationId xmlns:a16="http://schemas.microsoft.com/office/drawing/2014/main" id="{03BF5465-D27B-FB71-F7AB-0B8678F12603}"/>
              </a:ext>
            </a:extLst>
          </p:cNvPr>
          <p:cNvCxnSpPr>
            <a:cxnSpLocks/>
            <a:endCxn id="9" idx="3"/>
          </p:cNvCxnSpPr>
          <p:nvPr/>
        </p:nvCxnSpPr>
        <p:spPr>
          <a:xfrm flipH="1" flipV="1">
            <a:off x="4614871" y="2753278"/>
            <a:ext cx="2946499" cy="402911"/>
          </a:xfrm>
          <a:prstGeom prst="straightConnector1">
            <a:avLst/>
          </a:prstGeom>
          <a:ln w="127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Gerade Verbindung mit Pfeil 33">
            <a:extLst>
              <a:ext uri="{FF2B5EF4-FFF2-40B4-BE49-F238E27FC236}">
                <a16:creationId xmlns:a16="http://schemas.microsoft.com/office/drawing/2014/main" id="{E4496069-6616-C6F4-6319-9D0011CAAF93}"/>
              </a:ext>
            </a:extLst>
          </p:cNvPr>
          <p:cNvCxnSpPr>
            <a:cxnSpLocks/>
          </p:cNvCxnSpPr>
          <p:nvPr/>
        </p:nvCxnSpPr>
        <p:spPr>
          <a:xfrm flipH="1">
            <a:off x="3184001" y="3170252"/>
            <a:ext cx="4377369" cy="1477328"/>
          </a:xfrm>
          <a:prstGeom prst="straightConnector1">
            <a:avLst/>
          </a:prstGeom>
          <a:ln w="127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38" name="Textfeld 37">
            <a:extLst>
              <a:ext uri="{FF2B5EF4-FFF2-40B4-BE49-F238E27FC236}">
                <a16:creationId xmlns:a16="http://schemas.microsoft.com/office/drawing/2014/main" id="{A4F329CB-1651-FA70-B7ED-B0DB0CDE85AB}"/>
              </a:ext>
            </a:extLst>
          </p:cNvPr>
          <p:cNvSpPr txBox="1"/>
          <p:nvPr/>
        </p:nvSpPr>
        <p:spPr>
          <a:xfrm>
            <a:off x="7449507" y="5390061"/>
            <a:ext cx="1611262" cy="923330"/>
          </a:xfrm>
          <a:prstGeom prst="rect">
            <a:avLst/>
          </a:prstGeom>
          <a:solidFill>
            <a:schemeClr val="bg1"/>
          </a:solidFill>
          <a:ln w="19050">
            <a:solidFill>
              <a:srgbClr val="00B050"/>
            </a:solidFill>
          </a:ln>
        </p:spPr>
        <p:txBody>
          <a:bodyPr wrap="square" rtlCol="0">
            <a:spAutoFit/>
          </a:bodyPr>
          <a:lstStyle/>
          <a:p>
            <a:r>
              <a:rPr lang="de-CH" dirty="0"/>
              <a:t>SBS: Nichts zu Plastik, ohne Zahlen.</a:t>
            </a:r>
          </a:p>
        </p:txBody>
      </p:sp>
      <p:cxnSp>
        <p:nvCxnSpPr>
          <p:cNvPr id="39" name="Gerade Verbindung mit Pfeil 38">
            <a:extLst>
              <a:ext uri="{FF2B5EF4-FFF2-40B4-BE49-F238E27FC236}">
                <a16:creationId xmlns:a16="http://schemas.microsoft.com/office/drawing/2014/main" id="{D62E2559-18FE-A089-83F3-A6C8A40B9057}"/>
              </a:ext>
            </a:extLst>
          </p:cNvPr>
          <p:cNvCxnSpPr>
            <a:cxnSpLocks/>
          </p:cNvCxnSpPr>
          <p:nvPr/>
        </p:nvCxnSpPr>
        <p:spPr>
          <a:xfrm flipH="1" flipV="1">
            <a:off x="4068844" y="3982740"/>
            <a:ext cx="3380663" cy="1403908"/>
          </a:xfrm>
          <a:prstGeom prst="straightConnector1">
            <a:avLst/>
          </a:prstGeom>
          <a:ln w="127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41" name="Textfeld 40">
            <a:extLst>
              <a:ext uri="{FF2B5EF4-FFF2-40B4-BE49-F238E27FC236}">
                <a16:creationId xmlns:a16="http://schemas.microsoft.com/office/drawing/2014/main" id="{74BA55BC-E1F2-6C2F-2007-39492E29B1BA}"/>
              </a:ext>
            </a:extLst>
          </p:cNvPr>
          <p:cNvSpPr txBox="1"/>
          <p:nvPr/>
        </p:nvSpPr>
        <p:spPr>
          <a:xfrm>
            <a:off x="5580112" y="5876163"/>
            <a:ext cx="1820083" cy="923330"/>
          </a:xfrm>
          <a:prstGeom prst="rect">
            <a:avLst/>
          </a:prstGeom>
          <a:solidFill>
            <a:schemeClr val="bg1"/>
          </a:solidFill>
          <a:ln w="19050">
            <a:solidFill>
              <a:srgbClr val="7030A0"/>
            </a:solidFill>
          </a:ln>
        </p:spPr>
        <p:txBody>
          <a:bodyPr wrap="square" rtlCol="0">
            <a:spAutoFit/>
          </a:bodyPr>
          <a:lstStyle/>
          <a:p>
            <a:r>
              <a:rPr lang="de-CH" dirty="0"/>
              <a:t>SBS: Nichts dazu (nur Forschung Konsum in AP II)</a:t>
            </a:r>
          </a:p>
        </p:txBody>
      </p:sp>
      <p:cxnSp>
        <p:nvCxnSpPr>
          <p:cNvPr id="43" name="Gerade Verbindung mit Pfeil 42">
            <a:extLst>
              <a:ext uri="{FF2B5EF4-FFF2-40B4-BE49-F238E27FC236}">
                <a16:creationId xmlns:a16="http://schemas.microsoft.com/office/drawing/2014/main" id="{C67AB586-2F3C-5BC8-74B4-05BF42F0BC9E}"/>
              </a:ext>
            </a:extLst>
          </p:cNvPr>
          <p:cNvCxnSpPr>
            <a:cxnSpLocks/>
          </p:cNvCxnSpPr>
          <p:nvPr/>
        </p:nvCxnSpPr>
        <p:spPr>
          <a:xfrm flipH="1" flipV="1">
            <a:off x="3636224" y="5501824"/>
            <a:ext cx="1926495" cy="836004"/>
          </a:xfrm>
          <a:prstGeom prst="straightConnector1">
            <a:avLst/>
          </a:prstGeom>
          <a:ln w="12700">
            <a:solidFill>
              <a:srgbClr val="7030A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92884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628650" y="1954559"/>
            <a:ext cx="7886700" cy="3193413"/>
          </a:xfrm>
        </p:spPr>
        <p:txBody>
          <a:bodyPr>
            <a:normAutofit fontScale="85000" lnSpcReduction="10000"/>
          </a:bodyPr>
          <a:lstStyle/>
          <a:p>
            <a:pPr marL="0" indent="0">
              <a:lnSpc>
                <a:spcPct val="107000"/>
              </a:lnSpc>
              <a:spcAft>
                <a:spcPts val="800"/>
              </a:spcAft>
              <a:buNone/>
            </a:pPr>
            <a:r>
              <a:rPr lang="de-CH" sz="1800" kern="0" dirty="0">
                <a:effectLst/>
                <a:ea typeface="Times New Roman" panose="02020603050405020304" pitchFamily="18" charset="0"/>
              </a:rPr>
              <a:t>Obwohl die biologische Vielfalt und die Leistungen der Ökosysteme wie Nahrung, sauberes Wasser und Medizin für das Überleben der Menschheit essenziell sind, verschlechtert sich ihr Zustand dramatisch.</a:t>
            </a:r>
            <a:endParaRPr lang="de-CH" sz="1800" kern="100" dirty="0">
              <a:effectLst/>
              <a:ea typeface="Calibri" panose="020F0502020204030204" pitchFamily="34" charset="0"/>
            </a:endParaRPr>
          </a:p>
          <a:p>
            <a:pPr marL="342900" lvl="0" indent="-342900">
              <a:lnSpc>
                <a:spcPct val="107000"/>
              </a:lnSpc>
              <a:spcBef>
                <a:spcPts val="0"/>
              </a:spcBef>
              <a:buSzPts val="1000"/>
              <a:buFont typeface="Symbol" panose="05050102010706020507" pitchFamily="18" charset="2"/>
              <a:buChar char=""/>
              <a:tabLst>
                <a:tab pos="457200" algn="l"/>
              </a:tabLst>
            </a:pPr>
            <a:r>
              <a:rPr lang="de-CH" sz="1800" kern="0" dirty="0">
                <a:effectLst/>
                <a:ea typeface="Times New Roman" panose="02020603050405020304" pitchFamily="18" charset="0"/>
              </a:rPr>
              <a:t>Bis zu eine Million Arten sind vom Aussterben bedroht, viele davon bereits in den nächsten Jahrzehnten.</a:t>
            </a:r>
            <a:endParaRPr lang="de-CH" sz="1800" kern="100" dirty="0">
              <a:effectLst/>
              <a:ea typeface="Calibri" panose="020F0502020204030204" pitchFamily="34" charset="0"/>
            </a:endParaRPr>
          </a:p>
          <a:p>
            <a:pPr marL="342900" lvl="0" indent="-342900">
              <a:lnSpc>
                <a:spcPct val="107000"/>
              </a:lnSpc>
              <a:spcBef>
                <a:spcPts val="0"/>
              </a:spcBef>
              <a:buSzPts val="1000"/>
              <a:buFont typeface="Symbol" panose="05050102010706020507" pitchFamily="18" charset="2"/>
              <a:buChar char=""/>
              <a:tabLst>
                <a:tab pos="457200" algn="l"/>
              </a:tabLst>
            </a:pPr>
            <a:r>
              <a:rPr lang="de-CH" sz="1800" kern="0" dirty="0">
                <a:effectLst/>
                <a:ea typeface="Times New Roman" panose="02020603050405020304" pitchFamily="18" charset="0"/>
              </a:rPr>
              <a:t>Das Artensterben ist heute mindestens zehn- bis einhundertmal höher als im Durchschnitt der letzten zehn Millionen Jahre.</a:t>
            </a:r>
            <a:endParaRPr lang="de-CH" sz="1800" kern="100" dirty="0">
              <a:effectLst/>
              <a:ea typeface="Calibri" panose="020F0502020204030204" pitchFamily="34" charset="0"/>
            </a:endParaRPr>
          </a:p>
          <a:p>
            <a:pPr marL="342900" lvl="0" indent="-342900">
              <a:lnSpc>
                <a:spcPct val="107000"/>
              </a:lnSpc>
              <a:spcBef>
                <a:spcPts val="0"/>
              </a:spcBef>
              <a:buSzPts val="1000"/>
              <a:buFont typeface="Symbol" panose="05050102010706020507" pitchFamily="18" charset="2"/>
              <a:buChar char=""/>
              <a:tabLst>
                <a:tab pos="457200" algn="l"/>
              </a:tabLst>
            </a:pPr>
            <a:r>
              <a:rPr lang="de-CH" sz="1800" kern="0" dirty="0">
                <a:effectLst/>
                <a:ea typeface="Times New Roman" panose="02020603050405020304" pitchFamily="18" charset="0"/>
              </a:rPr>
              <a:t>Die Hälfte der lebenden Korallen ist seit 1870 verschwunden.</a:t>
            </a:r>
            <a:endParaRPr lang="de-CH" sz="1800" kern="100" dirty="0">
              <a:effectLst/>
              <a:ea typeface="Calibri" panose="020F0502020204030204" pitchFamily="34" charset="0"/>
            </a:endParaRPr>
          </a:p>
          <a:p>
            <a:pPr marL="342900" lvl="0" indent="-342900">
              <a:lnSpc>
                <a:spcPct val="107000"/>
              </a:lnSpc>
              <a:spcBef>
                <a:spcPts val="0"/>
              </a:spcBef>
              <a:buSzPts val="1000"/>
              <a:buFont typeface="Symbol" panose="05050102010706020507" pitchFamily="18" charset="2"/>
              <a:buChar char=""/>
              <a:tabLst>
                <a:tab pos="457200" algn="l"/>
              </a:tabLst>
            </a:pPr>
            <a:r>
              <a:rPr lang="de-CH" sz="1800" kern="0" dirty="0">
                <a:effectLst/>
                <a:ea typeface="Times New Roman" panose="02020603050405020304" pitchFamily="18" charset="0"/>
              </a:rPr>
              <a:t>Die weltweite Waldfläche beträgt nur 68 % im Vergleich zum vorindustriellen Zeitalter.</a:t>
            </a:r>
            <a:endParaRPr lang="de-CH" sz="1800" kern="100" dirty="0">
              <a:effectLst/>
              <a:ea typeface="Calibri" panose="020F0502020204030204" pitchFamily="34" charset="0"/>
            </a:endParaRPr>
          </a:p>
          <a:p>
            <a:pPr marL="342900" lvl="0" indent="-342900">
              <a:lnSpc>
                <a:spcPct val="107000"/>
              </a:lnSpc>
              <a:spcBef>
                <a:spcPts val="0"/>
              </a:spcBef>
              <a:buSzPts val="1000"/>
              <a:buFont typeface="Symbol" panose="05050102010706020507" pitchFamily="18" charset="2"/>
              <a:buChar char=""/>
              <a:tabLst>
                <a:tab pos="457200" algn="l"/>
              </a:tabLst>
            </a:pPr>
            <a:r>
              <a:rPr lang="de-CH" sz="1800" kern="0" dirty="0">
                <a:effectLst/>
                <a:ea typeface="Times New Roman" panose="02020603050405020304" pitchFamily="18" charset="0"/>
              </a:rPr>
              <a:t>75 % der Landoberfläche und 66 % der Meeresfläche sind durch menschlichen Einfluss verändert.</a:t>
            </a:r>
            <a:endParaRPr lang="de-CH" sz="1800" kern="100" dirty="0">
              <a:effectLst/>
              <a:ea typeface="Calibri" panose="020F0502020204030204" pitchFamily="34" charset="0"/>
            </a:endParaRPr>
          </a:p>
          <a:p>
            <a:pPr marL="342900" lvl="0" indent="-342900">
              <a:lnSpc>
                <a:spcPct val="107000"/>
              </a:lnSpc>
              <a:spcBef>
                <a:spcPts val="0"/>
              </a:spcBef>
              <a:buSzPts val="1000"/>
              <a:buFont typeface="Symbol" panose="05050102010706020507" pitchFamily="18" charset="2"/>
              <a:buChar char=""/>
              <a:tabLst>
                <a:tab pos="457200" algn="l"/>
              </a:tabLst>
            </a:pPr>
            <a:r>
              <a:rPr lang="de-CH" sz="1800" kern="0" dirty="0">
                <a:effectLst/>
                <a:ea typeface="Times New Roman" panose="02020603050405020304" pitchFamily="18" charset="0"/>
              </a:rPr>
              <a:t>Über 85 % der Feuchtgebiete sind in den letzten 300 Jahren verloren gegangen.</a:t>
            </a:r>
            <a:endParaRPr lang="de-CH" sz="1800" kern="100" dirty="0">
              <a:effectLst/>
              <a:ea typeface="Calibri" panose="020F0502020204030204" pitchFamily="34" charset="0"/>
            </a:endParaRPr>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lstStyle/>
          <a:p>
            <a:r>
              <a:rPr lang="de-CH" dirty="0"/>
              <a:t>Biodiversität in der Landwirtschaft: Politische Ziele</a:t>
            </a:r>
          </a:p>
        </p:txBody>
      </p:sp>
      <p:sp>
        <p:nvSpPr>
          <p:cNvPr id="9" name="Textfeld 8">
            <a:extLst>
              <a:ext uri="{FF2B5EF4-FFF2-40B4-BE49-F238E27FC236}">
                <a16:creationId xmlns:a16="http://schemas.microsoft.com/office/drawing/2014/main" id="{9424305C-9698-2FE5-9BF7-E5A5CD2ADB9F}"/>
              </a:ext>
            </a:extLst>
          </p:cNvPr>
          <p:cNvSpPr txBox="1"/>
          <p:nvPr/>
        </p:nvSpPr>
        <p:spPr>
          <a:xfrm>
            <a:off x="5398590" y="6074060"/>
            <a:ext cx="3456384" cy="338554"/>
          </a:xfrm>
          <a:prstGeom prst="rect">
            <a:avLst/>
          </a:prstGeom>
          <a:noFill/>
        </p:spPr>
        <p:txBody>
          <a:bodyPr wrap="square" rtlCol="0">
            <a:spAutoFit/>
          </a:bodyPr>
          <a:lstStyle/>
          <a:p>
            <a:r>
              <a:rPr lang="de-CH" sz="800" dirty="0">
                <a:latin typeface="Arial" panose="020B0604020202020204" pitchFamily="34" charset="0"/>
                <a:cs typeface="Arial" panose="020B0604020202020204" pitchFamily="34" charset="0"/>
              </a:rPr>
              <a:t>Quelle: https://www.de-ipbes.de/de/Globales-IPBES-Assessment-zu-Biodiversitat-und-Okosystemleistungen-1934.html</a:t>
            </a:r>
          </a:p>
        </p:txBody>
      </p:sp>
      <p:sp>
        <p:nvSpPr>
          <p:cNvPr id="5" name="Textfeld 4">
            <a:extLst>
              <a:ext uri="{FF2B5EF4-FFF2-40B4-BE49-F238E27FC236}">
                <a16:creationId xmlns:a16="http://schemas.microsoft.com/office/drawing/2014/main" id="{858A8C04-DB3A-F245-F72A-9E13DDAB0B0C}"/>
              </a:ext>
            </a:extLst>
          </p:cNvPr>
          <p:cNvSpPr txBox="1"/>
          <p:nvPr/>
        </p:nvSpPr>
        <p:spPr>
          <a:xfrm>
            <a:off x="628650" y="1196752"/>
            <a:ext cx="7831782" cy="646331"/>
          </a:xfrm>
          <a:prstGeom prst="rect">
            <a:avLst/>
          </a:prstGeom>
          <a:solidFill>
            <a:srgbClr val="92D050"/>
          </a:solidFill>
          <a:ln>
            <a:solidFill>
              <a:schemeClr val="tx1"/>
            </a:solidFill>
          </a:ln>
        </p:spPr>
        <p:txBody>
          <a:bodyPr wrap="square" rtlCol="0">
            <a:spAutoFit/>
          </a:bodyPr>
          <a:lstStyle/>
          <a:p>
            <a:pPr marL="0" indent="0">
              <a:buNone/>
            </a:pPr>
            <a:r>
              <a:rPr lang="de-CH" dirty="0"/>
              <a:t>Und was sagt IPBES-Assessment zu Biodiversität und Ökosystemdienstleitungen?</a:t>
            </a:r>
          </a:p>
          <a:p>
            <a:pPr marL="0" indent="0">
              <a:buNone/>
            </a:pPr>
            <a:r>
              <a:rPr lang="de-CH" dirty="0"/>
              <a:t>Der letzte Bericht von 2019:</a:t>
            </a:r>
          </a:p>
        </p:txBody>
      </p:sp>
      <p:sp>
        <p:nvSpPr>
          <p:cNvPr id="7" name="Textfeld 6">
            <a:extLst>
              <a:ext uri="{FF2B5EF4-FFF2-40B4-BE49-F238E27FC236}">
                <a16:creationId xmlns:a16="http://schemas.microsoft.com/office/drawing/2014/main" id="{5E7F903E-B0F0-36EF-8150-364220A389EF}"/>
              </a:ext>
            </a:extLst>
          </p:cNvPr>
          <p:cNvSpPr txBox="1"/>
          <p:nvPr/>
        </p:nvSpPr>
        <p:spPr>
          <a:xfrm>
            <a:off x="611560" y="4797152"/>
            <a:ext cx="7831782" cy="1264642"/>
          </a:xfrm>
          <a:prstGeom prst="rect">
            <a:avLst/>
          </a:prstGeom>
          <a:solidFill>
            <a:srgbClr val="FFC000"/>
          </a:solidFill>
          <a:ln>
            <a:solidFill>
              <a:schemeClr val="tx1"/>
            </a:solidFill>
          </a:ln>
        </p:spPr>
        <p:txBody>
          <a:bodyPr wrap="square" rtlCol="0">
            <a:spAutoFit/>
          </a:bodyPr>
          <a:lstStyle/>
          <a:p>
            <a:pPr marL="0" indent="0">
              <a:lnSpc>
                <a:spcPct val="107000"/>
              </a:lnSpc>
              <a:spcAft>
                <a:spcPts val="800"/>
              </a:spcAft>
              <a:buNone/>
            </a:pPr>
            <a:r>
              <a:rPr lang="de-CH" sz="1800" kern="0" dirty="0">
                <a:effectLst/>
                <a:ea typeface="Times New Roman" panose="02020603050405020304" pitchFamily="18" charset="0"/>
              </a:rPr>
              <a:t>Der Bericht macht die Dringlichkeit deutlich, die Haupttreiber für den Verlust der Biodiversität auf allen gesellschaftlichen Ebenen anzugehen. Hierfür bieten die Autor*innen des Berichts konkrete Empfehlungen für Maßnahmen und politische Hebel an.</a:t>
            </a:r>
          </a:p>
        </p:txBody>
      </p:sp>
    </p:spTree>
    <p:extLst>
      <p:ext uri="{BB962C8B-B14F-4D97-AF65-F5344CB8AC3E}">
        <p14:creationId xmlns:p14="http://schemas.microsoft.com/office/powerpoint/2010/main" val="28059158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628650" y="1916832"/>
            <a:ext cx="7886700" cy="4104456"/>
          </a:xfrm>
          <a:solidFill>
            <a:srgbClr val="FFC000"/>
          </a:solidFill>
          <a:ln>
            <a:solidFill>
              <a:schemeClr val="tx1"/>
            </a:solidFill>
          </a:ln>
        </p:spPr>
        <p:txBody>
          <a:bodyPr>
            <a:normAutofit fontScale="62500" lnSpcReduction="20000"/>
          </a:bodyPr>
          <a:lstStyle/>
          <a:p>
            <a:pPr marL="0" indent="0">
              <a:buNone/>
            </a:pPr>
            <a:r>
              <a:rPr lang="de-CH" dirty="0"/>
              <a:t>Um die Biodiversität zu erhalten, müssten mit Bezug auf die Landwirtschaft folgende Ziele erfüllt sein (</a:t>
            </a:r>
            <a:r>
              <a:rPr lang="de-CH" b="1" dirty="0"/>
              <a:t>grobe Zusammenfassung GBF-Ziele, Biodiversitätsstrategie Schweiz und Umweltziele Landwirtschaft</a:t>
            </a:r>
            <a:r>
              <a:rPr lang="de-CH" dirty="0"/>
              <a:t>):</a:t>
            </a:r>
          </a:p>
          <a:p>
            <a:pPr>
              <a:spcBef>
                <a:spcPts val="1800"/>
              </a:spcBef>
            </a:pPr>
            <a:r>
              <a:rPr lang="de-CH" dirty="0"/>
              <a:t>Keine Biodiversität schädigenden Subventionen. </a:t>
            </a:r>
            <a:r>
              <a:rPr lang="de-CH" sz="2000" dirty="0">
                <a:solidFill>
                  <a:srgbClr val="FF0000"/>
                </a:solidFill>
              </a:rPr>
              <a:t>-&gt;Bund</a:t>
            </a:r>
            <a:endParaRPr lang="de-CH" dirty="0"/>
          </a:p>
          <a:p>
            <a:pPr>
              <a:spcBef>
                <a:spcPts val="600"/>
              </a:spcBef>
            </a:pPr>
            <a:r>
              <a:rPr lang="de-CH" dirty="0"/>
              <a:t>Gute ökologische Infrastruktur (30% der Land- und Binnengebiete geschützt und vernetzt, 30% der geschädigten Ökosysteme wiederhergestellt). </a:t>
            </a:r>
            <a:r>
              <a:rPr lang="de-CH" sz="2000" dirty="0">
                <a:solidFill>
                  <a:srgbClr val="FF0000"/>
                </a:solidFill>
              </a:rPr>
              <a:t>-&gt; Kantone</a:t>
            </a:r>
            <a:endParaRPr lang="de-CH" dirty="0"/>
          </a:p>
          <a:p>
            <a:pPr>
              <a:spcBef>
                <a:spcPts val="1800"/>
              </a:spcBef>
            </a:pPr>
            <a:r>
              <a:rPr lang="de-CH" dirty="0"/>
              <a:t>Nachhaltige Konsumentscheidungen, </a:t>
            </a:r>
            <a:r>
              <a:rPr lang="de-CH" dirty="0" err="1"/>
              <a:t>Foodwaste</a:t>
            </a:r>
            <a:r>
              <a:rPr lang="de-CH" dirty="0"/>
              <a:t> halbieren, es weniger Abfall generieren.</a:t>
            </a:r>
            <a:endParaRPr lang="de-CH" dirty="0">
              <a:solidFill>
                <a:srgbClr val="00B0F0"/>
              </a:solidFill>
            </a:endParaRPr>
          </a:p>
          <a:p>
            <a:pPr marL="0" indent="0">
              <a:spcBef>
                <a:spcPts val="0"/>
              </a:spcBef>
              <a:buNone/>
            </a:pPr>
            <a:r>
              <a:rPr lang="de-CH" dirty="0">
                <a:solidFill>
                  <a:srgbClr val="00B0F0"/>
                </a:solidFill>
              </a:rPr>
              <a:t>     -&gt;Gesellschaft (also wir alle)</a:t>
            </a:r>
          </a:p>
          <a:p>
            <a:pPr>
              <a:spcBef>
                <a:spcPts val="1800"/>
              </a:spcBef>
            </a:pPr>
            <a:r>
              <a:rPr lang="de-CH" dirty="0"/>
              <a:t>Standortangepasste, nachhaltige Landwirtschaft, inkl. Umweltverschmutzung, die der Biodiversität nicht schadet (v.a. Nährstoffüberschüsse (insbesondere Stickstoffemissionen!), Pflanzenschutzmittel und Plastik). </a:t>
            </a:r>
            <a:r>
              <a:rPr lang="de-CH" sz="2000" dirty="0">
                <a:solidFill>
                  <a:srgbClr val="00B050"/>
                </a:solidFill>
              </a:rPr>
              <a:t>-&gt; </a:t>
            </a:r>
            <a:r>
              <a:rPr lang="de-CH" sz="2000" dirty="0" err="1">
                <a:solidFill>
                  <a:srgbClr val="00B050"/>
                </a:solidFill>
              </a:rPr>
              <a:t>Landw</a:t>
            </a:r>
            <a:r>
              <a:rPr lang="de-CH" sz="2000" dirty="0">
                <a:solidFill>
                  <a:srgbClr val="00B050"/>
                </a:solidFill>
              </a:rPr>
              <a:t>. Betriebe</a:t>
            </a:r>
            <a:endParaRPr lang="de-CH" dirty="0"/>
          </a:p>
          <a:p>
            <a:pPr>
              <a:spcBef>
                <a:spcPts val="600"/>
              </a:spcBef>
            </a:pPr>
            <a:r>
              <a:rPr lang="de-CH" dirty="0"/>
              <a:t>Erhalt und Förderung einheimischer Arten mit ihrer genetischen Variabilität und ihrer Lebensräume (inkl. Gewässerraum und Kulturlandschaftselemente) sowie Erhalt und Förderung der funktionellen Biodiversität. </a:t>
            </a:r>
            <a:r>
              <a:rPr lang="de-CH" sz="2000" dirty="0">
                <a:solidFill>
                  <a:srgbClr val="00B050"/>
                </a:solidFill>
              </a:rPr>
              <a:t>-&gt; </a:t>
            </a:r>
            <a:r>
              <a:rPr lang="de-CH" sz="2000" dirty="0" err="1">
                <a:solidFill>
                  <a:srgbClr val="00B050"/>
                </a:solidFill>
              </a:rPr>
              <a:t>Landw</a:t>
            </a:r>
            <a:r>
              <a:rPr lang="de-CH" sz="2000" dirty="0">
                <a:solidFill>
                  <a:srgbClr val="00B050"/>
                </a:solidFill>
              </a:rPr>
              <a:t>. Betriebe</a:t>
            </a:r>
          </a:p>
        </p:txBody>
      </p:sp>
      <p:sp>
        <p:nvSpPr>
          <p:cNvPr id="6" name="Titel 5">
            <a:extLst>
              <a:ext uri="{FF2B5EF4-FFF2-40B4-BE49-F238E27FC236}">
                <a16:creationId xmlns:a16="http://schemas.microsoft.com/office/drawing/2014/main" id="{37E4E4ED-B1C9-9E8C-4E64-FB4F74773930}"/>
              </a:ext>
            </a:extLst>
          </p:cNvPr>
          <p:cNvSpPr>
            <a:spLocks noGrp="1"/>
          </p:cNvSpPr>
          <p:nvPr>
            <p:ph type="title"/>
          </p:nvPr>
        </p:nvSpPr>
        <p:spPr/>
        <p:txBody>
          <a:bodyPr/>
          <a:lstStyle/>
          <a:p>
            <a:r>
              <a:rPr lang="de-CH" dirty="0"/>
              <a:t>Biodiversität in der Landwirtschaft: Politische Ziele</a:t>
            </a:r>
          </a:p>
        </p:txBody>
      </p:sp>
      <p:sp>
        <p:nvSpPr>
          <p:cNvPr id="7" name="Textfeld 6">
            <a:extLst>
              <a:ext uri="{FF2B5EF4-FFF2-40B4-BE49-F238E27FC236}">
                <a16:creationId xmlns:a16="http://schemas.microsoft.com/office/drawing/2014/main" id="{4A26B950-3412-4F0E-F7D1-69E18B0DC2AE}"/>
              </a:ext>
            </a:extLst>
          </p:cNvPr>
          <p:cNvSpPr txBox="1"/>
          <p:nvPr/>
        </p:nvSpPr>
        <p:spPr>
          <a:xfrm>
            <a:off x="628650" y="1124744"/>
            <a:ext cx="7886700" cy="646331"/>
          </a:xfrm>
          <a:prstGeom prst="rect">
            <a:avLst/>
          </a:prstGeom>
          <a:noFill/>
        </p:spPr>
        <p:txBody>
          <a:bodyPr wrap="square" rtlCol="0">
            <a:spAutoFit/>
          </a:bodyPr>
          <a:lstStyle/>
          <a:p>
            <a:r>
              <a:rPr lang="de-CH" dirty="0"/>
              <a:t>Was sollte gemäss internationalen Abkommen, Strategie Biodiversität Schweiz und Umweltzielen Landwirtschaft getan werden?</a:t>
            </a:r>
          </a:p>
        </p:txBody>
      </p:sp>
      <p:sp>
        <p:nvSpPr>
          <p:cNvPr id="4" name="Rechteck 3">
            <a:extLst>
              <a:ext uri="{FF2B5EF4-FFF2-40B4-BE49-F238E27FC236}">
                <a16:creationId xmlns:a16="http://schemas.microsoft.com/office/drawing/2014/main" id="{27D941D0-CDF5-AAB6-C252-4BAC34BA4B29}"/>
              </a:ext>
            </a:extLst>
          </p:cNvPr>
          <p:cNvSpPr/>
          <p:nvPr/>
        </p:nvSpPr>
        <p:spPr>
          <a:xfrm>
            <a:off x="637726" y="2732139"/>
            <a:ext cx="7901388" cy="893233"/>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CH"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hteck 4">
            <a:extLst>
              <a:ext uri="{FF2B5EF4-FFF2-40B4-BE49-F238E27FC236}">
                <a16:creationId xmlns:a16="http://schemas.microsoft.com/office/drawing/2014/main" id="{E218B896-1993-20C9-60B2-EA0EC35035C5}"/>
              </a:ext>
            </a:extLst>
          </p:cNvPr>
          <p:cNvSpPr/>
          <p:nvPr/>
        </p:nvSpPr>
        <p:spPr>
          <a:xfrm>
            <a:off x="637726" y="4365104"/>
            <a:ext cx="7901388" cy="1512168"/>
          </a:xfrm>
          <a:prstGeom prst="rect">
            <a:avLst/>
          </a:prstGeom>
          <a:noFill/>
          <a:ln w="571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CH"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hteck 7">
            <a:extLst>
              <a:ext uri="{FF2B5EF4-FFF2-40B4-BE49-F238E27FC236}">
                <a16:creationId xmlns:a16="http://schemas.microsoft.com/office/drawing/2014/main" id="{44E3744C-84C9-B3A1-1672-A3C2AC0E7475}"/>
              </a:ext>
            </a:extLst>
          </p:cNvPr>
          <p:cNvSpPr/>
          <p:nvPr/>
        </p:nvSpPr>
        <p:spPr>
          <a:xfrm>
            <a:off x="637726" y="3717032"/>
            <a:ext cx="7901388" cy="576064"/>
          </a:xfrm>
          <a:prstGeom prst="rect">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CH"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196342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5" name="Titel 3">
            <a:extLst>
              <a:ext uri="{FF2B5EF4-FFF2-40B4-BE49-F238E27FC236}">
                <a16:creationId xmlns:a16="http://schemas.microsoft.com/office/drawing/2014/main" id="{D3CC4429-6271-2638-2B28-67EED06E8D73}"/>
              </a:ext>
            </a:extLst>
          </p:cNvPr>
          <p:cNvSpPr>
            <a:spLocks noGrp="1"/>
          </p:cNvSpPr>
          <p:nvPr>
            <p:ph type="title"/>
          </p:nvPr>
        </p:nvSpPr>
        <p:spPr>
          <a:xfrm>
            <a:off x="628650" y="365127"/>
            <a:ext cx="7886700" cy="720000"/>
          </a:xfrm>
        </p:spPr>
        <p:txBody>
          <a:bodyPr/>
          <a:lstStyle/>
          <a:p>
            <a:r>
              <a:rPr lang="de-CH" dirty="0"/>
              <a:t>Biodiversität in der Landwirtschaft: Politische Ziele</a:t>
            </a:r>
          </a:p>
        </p:txBody>
      </p:sp>
      <p:sp>
        <p:nvSpPr>
          <p:cNvPr id="8" name="Inhaltsplatzhalter 6">
            <a:extLst>
              <a:ext uri="{FF2B5EF4-FFF2-40B4-BE49-F238E27FC236}">
                <a16:creationId xmlns:a16="http://schemas.microsoft.com/office/drawing/2014/main" id="{0B85915C-7B41-3950-B644-17BC7FCAB56F}"/>
              </a:ext>
            </a:extLst>
          </p:cNvPr>
          <p:cNvSpPr>
            <a:spLocks noGrp="1"/>
          </p:cNvSpPr>
          <p:nvPr>
            <p:ph idx="1"/>
          </p:nvPr>
        </p:nvSpPr>
        <p:spPr>
          <a:xfrm>
            <a:off x="628650" y="1403053"/>
            <a:ext cx="7886700" cy="4402211"/>
          </a:xfrm>
        </p:spPr>
        <p:txBody>
          <a:bodyPr>
            <a:normAutofit fontScale="77500" lnSpcReduction="20000"/>
          </a:bodyPr>
          <a:lstStyle/>
          <a:p>
            <a:pPr marL="0" indent="0">
              <a:buNone/>
            </a:pPr>
            <a:r>
              <a:rPr lang="de-CH" dirty="0"/>
              <a:t>Links politische Ziele:</a:t>
            </a:r>
          </a:p>
          <a:p>
            <a:r>
              <a:rPr lang="de-CH" dirty="0"/>
              <a:t>Convention on Biological </a:t>
            </a:r>
            <a:r>
              <a:rPr lang="de-CH" dirty="0" err="1"/>
              <a:t>Diversity</a:t>
            </a:r>
            <a:r>
              <a:rPr lang="de-CH" dirty="0"/>
              <a:t> (CBD): </a:t>
            </a:r>
            <a:r>
              <a:rPr lang="de-CH" dirty="0">
                <a:hlinkClick r:id="rId2"/>
              </a:rPr>
              <a:t>https://www.cbd.int/</a:t>
            </a:r>
            <a:endParaRPr lang="de-CH" dirty="0"/>
          </a:p>
          <a:p>
            <a:r>
              <a:rPr lang="de-CH" dirty="0"/>
              <a:t>Kunming-Montreal Global </a:t>
            </a:r>
            <a:r>
              <a:rPr lang="de-CH" dirty="0" err="1"/>
              <a:t>Biodiversity</a:t>
            </a:r>
            <a:r>
              <a:rPr lang="de-CH"/>
              <a:t> Framework (GBF): </a:t>
            </a:r>
            <a:r>
              <a:rPr lang="de-CH" dirty="0">
                <a:hlinkClick r:id="rId3"/>
              </a:rPr>
              <a:t>https://www.un.org/sustainabledevelopment/blog/2022/12/press-release-nations-adopt-four-goals-23-targets-for-2030-in-landmark-un-biodiversity-agreement/</a:t>
            </a:r>
            <a:endParaRPr lang="de-CH" dirty="0"/>
          </a:p>
          <a:p>
            <a:r>
              <a:rPr lang="de-CH" dirty="0"/>
              <a:t>Strategie Biodiversität Schweiz und Aktionsplan: </a:t>
            </a:r>
            <a:r>
              <a:rPr lang="de-CH" dirty="0">
                <a:hlinkClick r:id="rId4"/>
              </a:rPr>
              <a:t>https://www.bafu.admin.ch/bafu/de/home/themen/biodiversitaet/fachinformationen/biodiversitaetspolitik/strategie-biodiversitaet-schweiz-und-aktionsplan.html</a:t>
            </a:r>
            <a:endParaRPr lang="de-CH" dirty="0"/>
          </a:p>
          <a:p>
            <a:r>
              <a:rPr lang="de-CH" dirty="0"/>
              <a:t>Umweltziele Landwirtschaft: </a:t>
            </a:r>
            <a:r>
              <a:rPr lang="de-CH" dirty="0">
                <a:hlinkClick r:id="rId5"/>
              </a:rPr>
              <a:t>https://www.bafu.admin.ch/bafu/de/home/themen/biodiversitaet/publikationen-studien/publikationen/umweltziele-landwirtschaft-statusbericht-2016.html</a:t>
            </a:r>
            <a:endParaRPr lang="de-CH" dirty="0"/>
          </a:p>
        </p:txBody>
      </p:sp>
    </p:spTree>
    <p:extLst>
      <p:ext uri="{BB962C8B-B14F-4D97-AF65-F5344CB8AC3E}">
        <p14:creationId xmlns:p14="http://schemas.microsoft.com/office/powerpoint/2010/main" val="32881091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descr="Ein Bild, das Text, Screenshot, Schrift, Design enthält.&#10;&#10;Automatisch generierte Beschreibung">
            <a:extLst>
              <a:ext uri="{FF2B5EF4-FFF2-40B4-BE49-F238E27FC236}">
                <a16:creationId xmlns:a16="http://schemas.microsoft.com/office/drawing/2014/main" id="{40179B6B-B003-E1D5-AF93-D8CFBA9892F4}"/>
              </a:ext>
            </a:extLst>
          </p:cNvPr>
          <p:cNvPicPr>
            <a:picLocks noChangeAspect="1"/>
          </p:cNvPicPr>
          <p:nvPr/>
        </p:nvPicPr>
        <p:blipFill rotWithShape="1">
          <a:blip r:embed="rId2">
            <a:extLst>
              <a:ext uri="{28A0092B-C50C-407E-A947-70E740481C1C}">
                <a14:useLocalDpi xmlns:a14="http://schemas.microsoft.com/office/drawing/2010/main" val="0"/>
              </a:ext>
            </a:extLst>
          </a:blip>
          <a:srcRect t="22623" r="24869"/>
          <a:stretch/>
        </p:blipFill>
        <p:spPr>
          <a:xfrm>
            <a:off x="611560" y="1411034"/>
            <a:ext cx="6696744" cy="4826277"/>
          </a:xfrm>
          <a:prstGeom prst="rect">
            <a:avLst/>
          </a:prstGeom>
        </p:spPr>
      </p:pic>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12" name="Textfeld 11">
            <a:extLst>
              <a:ext uri="{FF2B5EF4-FFF2-40B4-BE49-F238E27FC236}">
                <a16:creationId xmlns:a16="http://schemas.microsoft.com/office/drawing/2014/main" id="{40DBAE9B-5BDE-440B-529B-62EAFEE117EA}"/>
              </a:ext>
            </a:extLst>
          </p:cNvPr>
          <p:cNvSpPr txBox="1"/>
          <p:nvPr/>
        </p:nvSpPr>
        <p:spPr>
          <a:xfrm>
            <a:off x="5580112" y="6185536"/>
            <a:ext cx="3456384" cy="215444"/>
          </a:xfrm>
          <a:prstGeom prst="rect">
            <a:avLst/>
          </a:prstGeom>
          <a:noFill/>
        </p:spPr>
        <p:txBody>
          <a:bodyPr wrap="square" rtlCol="0">
            <a:spAutoFit/>
          </a:bodyPr>
          <a:lstStyle/>
          <a:p>
            <a:r>
              <a:rPr lang="de-CH" sz="800" dirty="0">
                <a:latin typeface="Arial" panose="020B0604020202020204" pitchFamily="34" charset="0"/>
                <a:cs typeface="Arial" panose="020B0604020202020204" pitchFamily="34" charset="0"/>
              </a:rPr>
              <a:t>Quelle: BirdLife-Broschüre (2020): Biodiversität: Wo steht die Schweiz?</a:t>
            </a:r>
          </a:p>
        </p:txBody>
      </p:sp>
      <p:sp>
        <p:nvSpPr>
          <p:cNvPr id="6" name="Textfeld 5">
            <a:extLst>
              <a:ext uri="{FF2B5EF4-FFF2-40B4-BE49-F238E27FC236}">
                <a16:creationId xmlns:a16="http://schemas.microsoft.com/office/drawing/2014/main" id="{F22CEC94-50EF-190C-BF81-C1B5B1E4198D}"/>
              </a:ext>
            </a:extLst>
          </p:cNvPr>
          <p:cNvSpPr txBox="1"/>
          <p:nvPr/>
        </p:nvSpPr>
        <p:spPr>
          <a:xfrm>
            <a:off x="683568" y="1008970"/>
            <a:ext cx="4147426" cy="369332"/>
          </a:xfrm>
          <a:prstGeom prst="rect">
            <a:avLst/>
          </a:prstGeom>
          <a:solidFill>
            <a:srgbClr val="FFC000"/>
          </a:solidFill>
          <a:ln>
            <a:solidFill>
              <a:schemeClr val="tx1"/>
            </a:solidFill>
          </a:ln>
        </p:spPr>
        <p:txBody>
          <a:bodyPr wrap="square" rtlCol="0">
            <a:spAutoFit/>
          </a:bodyPr>
          <a:lstStyle/>
          <a:p>
            <a:r>
              <a:rPr lang="de-CH" dirty="0"/>
              <a:t>Die 20 Aichi-Ziele (Ziele 2011-2020)</a:t>
            </a:r>
          </a:p>
        </p:txBody>
      </p:sp>
      <p:sp>
        <p:nvSpPr>
          <p:cNvPr id="3" name="Titel 3">
            <a:extLst>
              <a:ext uri="{FF2B5EF4-FFF2-40B4-BE49-F238E27FC236}">
                <a16:creationId xmlns:a16="http://schemas.microsoft.com/office/drawing/2014/main" id="{25F1143B-DA7C-4C84-C093-92AE3EF0A063}"/>
              </a:ext>
            </a:extLst>
          </p:cNvPr>
          <p:cNvSpPr>
            <a:spLocks noGrp="1"/>
          </p:cNvSpPr>
          <p:nvPr>
            <p:ph type="title"/>
          </p:nvPr>
        </p:nvSpPr>
        <p:spPr>
          <a:xfrm>
            <a:off x="628650" y="365127"/>
            <a:ext cx="7886700" cy="720000"/>
          </a:xfrm>
        </p:spPr>
        <p:txBody>
          <a:bodyPr>
            <a:normAutofit/>
          </a:bodyPr>
          <a:lstStyle/>
          <a:p>
            <a:r>
              <a:rPr lang="de-CH" dirty="0"/>
              <a:t>Biodiversität in der Landwirtschaft: Politische Ziele</a:t>
            </a:r>
          </a:p>
        </p:txBody>
      </p:sp>
    </p:spTree>
    <p:extLst>
      <p:ext uri="{BB962C8B-B14F-4D97-AF65-F5344CB8AC3E}">
        <p14:creationId xmlns:p14="http://schemas.microsoft.com/office/powerpoint/2010/main" val="255999372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p:cNvSpPr>
            <a:spLocks noGrp="1"/>
          </p:cNvSpPr>
          <p:nvPr>
            <p:ph type="ftr" sz="quarter" idx="11"/>
          </p:nvPr>
        </p:nvSpPr>
        <p:spPr/>
        <p:txBody>
          <a:bodyPr/>
          <a:lstStyle/>
          <a:p>
            <a:r>
              <a:rPr lang="de-CH"/>
              <a:t>Lehrgang Biodiversitätsberatung</a:t>
            </a:r>
          </a:p>
        </p:txBody>
      </p:sp>
      <p:sp>
        <p:nvSpPr>
          <p:cNvPr id="3" name="Inhaltsplatzhalter 2"/>
          <p:cNvSpPr>
            <a:spLocks noGrp="1"/>
          </p:cNvSpPr>
          <p:nvPr>
            <p:ph idx="1"/>
          </p:nvPr>
        </p:nvSpPr>
        <p:spPr>
          <a:xfrm>
            <a:off x="628650" y="1268760"/>
            <a:ext cx="7886700" cy="4814293"/>
          </a:xfrm>
        </p:spPr>
        <p:txBody>
          <a:bodyP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1200" b="1" i="0" u="none" strike="noStrike" kern="1200" cap="none" spc="0" normalizeH="0" baseline="0" noProof="0" dirty="0">
                <a:ln>
                  <a:noFill/>
                </a:ln>
                <a:solidFill>
                  <a:prstClr val="black"/>
                </a:solidFill>
                <a:effectLst/>
                <a:uLnTx/>
                <a:uFillTx/>
                <a:ea typeface="+mn-ea"/>
              </a:rPr>
              <a:t>Herausgebende Institutionen:</a:t>
            </a:r>
            <a:endParaRPr kumimoji="0" lang="de-CH"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1200" b="0" i="0" u="none" strike="noStrike" kern="1200" cap="none" spc="0" normalizeH="0" baseline="0" noProof="0" dirty="0">
                <a:ln>
                  <a:noFill/>
                </a:ln>
                <a:solidFill>
                  <a:prstClr val="black"/>
                </a:solidFill>
                <a:effectLst/>
                <a:uLnTx/>
                <a:uFillTx/>
                <a:ea typeface="+mn-ea"/>
              </a:rPr>
              <a:t>Agrofutura, </a:t>
            </a:r>
            <a:r>
              <a:rPr kumimoji="0" lang="de-CH" sz="1200" b="0" i="0" u="none" strike="noStrike" kern="1200" cap="none" spc="0" normalizeH="0" baseline="0" noProof="0" dirty="0">
                <a:ln>
                  <a:noFill/>
                </a:ln>
                <a:solidFill>
                  <a:prstClr val="black"/>
                </a:solidFill>
                <a:effectLst/>
                <a:uLnTx/>
                <a:uFillTx/>
                <a:ea typeface="+mn-ea"/>
                <a:hlinkClick r:id="rId2"/>
              </a:rPr>
              <a:t>info@agrofutura.ch</a:t>
            </a:r>
            <a:r>
              <a:rPr kumimoji="0" lang="de-CH" sz="1200" b="0" i="0" u="none" strike="noStrike" kern="1200" cap="none" spc="0" normalizeH="0" baseline="0" noProof="0" dirty="0">
                <a:ln>
                  <a:noFill/>
                </a:ln>
                <a:solidFill>
                  <a:prstClr val="black"/>
                </a:solidFill>
                <a:effectLst/>
                <a:uLnTx/>
                <a:uFillTx/>
                <a:ea typeface="+mn-ea"/>
              </a:rPr>
              <a:t> , </a:t>
            </a:r>
            <a:r>
              <a:rPr kumimoji="0" lang="de-CH" sz="1200" b="0" i="0" u="none" strike="noStrike" kern="1200" cap="none" spc="0" normalizeH="0" baseline="0" noProof="0" dirty="0">
                <a:ln>
                  <a:noFill/>
                </a:ln>
                <a:solidFill>
                  <a:prstClr val="black"/>
                </a:solidFill>
                <a:effectLst/>
                <a:uLnTx/>
                <a:uFillTx/>
                <a:ea typeface="+mn-ea"/>
                <a:hlinkClick r:id="rId3"/>
              </a:rPr>
              <a:t>www.agrofutura.ch</a:t>
            </a:r>
            <a:r>
              <a:rPr kumimoji="0" lang="de-CH" sz="1200" b="0" i="0" u="none" strike="noStrike" kern="1200" cap="none" spc="0" normalizeH="0" baseline="0" noProof="0" dirty="0">
                <a:ln>
                  <a:noFill/>
                </a:ln>
                <a:solidFill>
                  <a:prstClr val="black"/>
                </a:solidFill>
                <a:effectLst/>
                <a:uLnTx/>
                <a:uFillTx/>
                <a:ea typeface="+mn-ea"/>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1200" b="0" i="0" u="none" strike="noStrike" kern="1200" cap="none" spc="0" normalizeH="0" baseline="0" noProof="0" dirty="0">
                <a:ln>
                  <a:noFill/>
                </a:ln>
                <a:solidFill>
                  <a:prstClr val="black"/>
                </a:solidFill>
                <a:effectLst/>
                <a:uLnTx/>
                <a:uFillTx/>
                <a:ea typeface="+mn-ea"/>
              </a:rPr>
              <a:t>Forschungsinstitut für biologischen Landbau FiBL, </a:t>
            </a:r>
            <a:r>
              <a:rPr kumimoji="0" lang="de-CH" sz="1200" b="0" i="0" u="sng" strike="noStrike" kern="1200" cap="none" spc="0" normalizeH="0" baseline="0" noProof="0" dirty="0">
                <a:ln>
                  <a:noFill/>
                </a:ln>
                <a:solidFill>
                  <a:prstClr val="black"/>
                </a:solidFill>
                <a:effectLst/>
                <a:uLnTx/>
                <a:uFillTx/>
                <a:ea typeface="+mn-ea"/>
                <a:hlinkClick r:id="rId4"/>
              </a:rPr>
              <a:t>info.suisse@fibl.org</a:t>
            </a:r>
            <a:r>
              <a:rPr kumimoji="0" lang="de-CH" sz="1200" b="0" i="0" u="none" strike="noStrike" kern="1200" cap="none" spc="0" normalizeH="0" baseline="0" noProof="0" dirty="0">
                <a:ln>
                  <a:noFill/>
                </a:ln>
                <a:solidFill>
                  <a:prstClr val="black"/>
                </a:solidFill>
                <a:effectLst/>
                <a:uLnTx/>
                <a:uFillTx/>
                <a:ea typeface="+mn-ea"/>
              </a:rPr>
              <a:t>, </a:t>
            </a:r>
            <a:r>
              <a:rPr kumimoji="0" lang="de-CH" sz="1200" b="0" i="0" u="sng" strike="noStrike" kern="1200" cap="none" spc="0" normalizeH="0" baseline="0" noProof="0" dirty="0">
                <a:ln>
                  <a:noFill/>
                </a:ln>
                <a:solidFill>
                  <a:prstClr val="black"/>
                </a:solidFill>
                <a:effectLst/>
                <a:uLnTx/>
                <a:uFillTx/>
                <a:ea typeface="+mn-ea"/>
                <a:hlinkClick r:id="rId5"/>
              </a:rPr>
              <a:t>www.fibl.org</a:t>
            </a:r>
            <a:endParaRPr kumimoji="0" lang="de-CH"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CH" sz="1200" dirty="0">
                <a:solidFill>
                  <a:prstClr val="black"/>
                </a:solidFill>
                <a:ea typeface="+mn-ea"/>
              </a:rPr>
              <a:t>AGRIDEA</a:t>
            </a:r>
            <a:r>
              <a:rPr kumimoji="0" lang="de-CH" sz="1200" b="0" i="0" u="none" strike="noStrike" kern="1200" cap="none" spc="0" normalizeH="0" baseline="0" noProof="0" dirty="0">
                <a:ln>
                  <a:noFill/>
                </a:ln>
                <a:solidFill>
                  <a:prstClr val="black"/>
                </a:solidFill>
                <a:effectLst/>
                <a:uLnTx/>
                <a:uFillTx/>
                <a:ea typeface="+mn-ea"/>
              </a:rPr>
              <a:t>, </a:t>
            </a:r>
            <a:r>
              <a:rPr kumimoji="0" lang="de-CH" sz="1200" b="0" i="0" u="sng" strike="noStrike" kern="1200" cap="none" spc="0" normalizeH="0" baseline="0" noProof="0" dirty="0">
                <a:ln>
                  <a:noFill/>
                </a:ln>
                <a:solidFill>
                  <a:prstClr val="black"/>
                </a:solidFill>
                <a:effectLst/>
                <a:uLnTx/>
                <a:uFillTx/>
                <a:ea typeface="+mn-ea"/>
                <a:hlinkClick r:id="rId6"/>
              </a:rPr>
              <a:t>info@agridea.ch</a:t>
            </a:r>
            <a:r>
              <a:rPr kumimoji="0" lang="de-CH" sz="1200" b="0" i="0" u="none" strike="noStrike" kern="1200" cap="none" spc="0" normalizeH="0" baseline="0" noProof="0" dirty="0">
                <a:ln>
                  <a:noFill/>
                </a:ln>
                <a:solidFill>
                  <a:prstClr val="black"/>
                </a:solidFill>
                <a:effectLst/>
                <a:uLnTx/>
                <a:uFillTx/>
                <a:ea typeface="+mn-ea"/>
              </a:rPr>
              <a:t>, </a:t>
            </a:r>
            <a:r>
              <a:rPr kumimoji="0" lang="de-CH" sz="1200" b="0" i="0" u="sng" strike="noStrike" kern="1200" cap="none" spc="0" normalizeH="0" baseline="0" noProof="0" dirty="0">
                <a:ln>
                  <a:noFill/>
                </a:ln>
                <a:solidFill>
                  <a:prstClr val="black"/>
                </a:solidFill>
                <a:effectLst/>
                <a:uLnTx/>
                <a:uFillTx/>
                <a:ea typeface="+mn-ea"/>
                <a:hlinkClick r:id="rId7"/>
              </a:rPr>
              <a:t>www.agridea.ch</a:t>
            </a:r>
            <a:endParaRPr kumimoji="0" lang="de-CH"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CH" sz="1200" b="1" i="0" u="none" strike="noStrike" kern="1200" cap="none" spc="0" normalizeH="0" baseline="0" noProof="0" dirty="0">
              <a:ln>
                <a:noFill/>
              </a:ln>
              <a:solidFill>
                <a:prstClr val="black"/>
              </a:solidFill>
              <a:effectLst/>
              <a:uLnTx/>
              <a:uFillTx/>
              <a:ea typeface="+mn-ea"/>
            </a:endParaRPr>
          </a:p>
          <a:p>
            <a:pPr marL="0" lvl="0" indent="0">
              <a:lnSpc>
                <a:spcPct val="100000"/>
              </a:lnSpc>
              <a:spcBef>
                <a:spcPts val="0"/>
              </a:spcBef>
              <a:buClrTx/>
              <a:buNone/>
              <a:defRPr/>
            </a:pPr>
            <a:r>
              <a:rPr kumimoji="0" lang="fr-CH" sz="1200" b="1" i="0" u="none" strike="noStrike" kern="1200" cap="none" spc="0" normalizeH="0" baseline="0" noProof="0" dirty="0" err="1">
                <a:ln>
                  <a:noFill/>
                </a:ln>
                <a:solidFill>
                  <a:prstClr val="black"/>
                </a:solidFill>
                <a:effectLst/>
                <a:uLnTx/>
                <a:uFillTx/>
                <a:ea typeface="+mn-ea"/>
              </a:rPr>
              <a:t>Autor</a:t>
            </a:r>
            <a:r>
              <a:rPr kumimoji="0" lang="fr-CH" sz="1200" b="1" i="0" u="none" strike="noStrike" kern="1200" cap="none" spc="0" normalizeH="0" baseline="0" noProof="0" dirty="0">
                <a:ln>
                  <a:noFill/>
                </a:ln>
                <a:solidFill>
                  <a:prstClr val="black"/>
                </a:solidFill>
                <a:effectLst/>
                <a:uLnTx/>
                <a:uFillTx/>
                <a:ea typeface="+mn-ea"/>
              </a:rPr>
              <a:t>*</a:t>
            </a:r>
            <a:r>
              <a:rPr kumimoji="0" lang="fr-CH" sz="1200" b="1" i="0" u="none" strike="noStrike" kern="1200" cap="none" spc="0" normalizeH="0" baseline="0" noProof="0" dirty="0" err="1">
                <a:ln>
                  <a:noFill/>
                </a:ln>
                <a:solidFill>
                  <a:prstClr val="black"/>
                </a:solidFill>
                <a:effectLst/>
                <a:uLnTx/>
                <a:uFillTx/>
                <a:ea typeface="+mn-ea"/>
              </a:rPr>
              <a:t>innen</a:t>
            </a:r>
            <a:r>
              <a:rPr kumimoji="0" lang="fr-CH" sz="1200" b="1" i="0" u="none" strike="noStrike" kern="1200" cap="none" spc="0" normalizeH="0" baseline="0" noProof="0" dirty="0">
                <a:ln>
                  <a:noFill/>
                </a:ln>
                <a:solidFill>
                  <a:prstClr val="black"/>
                </a:solidFill>
                <a:effectLst/>
                <a:uLnTx/>
                <a:uFillTx/>
                <a:ea typeface="+mn-ea"/>
              </a:rPr>
              <a:t>: </a:t>
            </a:r>
            <a:r>
              <a:rPr lang="fr-CH" sz="1200" dirty="0">
                <a:solidFill>
                  <a:prstClr val="black"/>
                </a:solidFill>
                <a:ea typeface="+mn-ea"/>
              </a:rPr>
              <a:t>Regula Benz, Nicolas Bezençon</a:t>
            </a:r>
            <a:r>
              <a:rPr lang="fr-CH" sz="1200" baseline="30000" dirty="0">
                <a:solidFill>
                  <a:prstClr val="black"/>
                </a:solidFill>
                <a:ea typeface="+mn-ea"/>
              </a:rPr>
              <a:t>1</a:t>
            </a:r>
            <a:r>
              <a:rPr lang="fr-CH" sz="1200" dirty="0">
                <a:solidFill>
                  <a:prstClr val="black"/>
                </a:solidFill>
                <a:ea typeface="+mn-ea"/>
              </a:rPr>
              <a:t>, Marie-Eve Cardinal</a:t>
            </a:r>
            <a:r>
              <a:rPr lang="fr-CH" sz="1200" baseline="30000" dirty="0">
                <a:solidFill>
                  <a:prstClr val="black"/>
                </a:solidFill>
                <a:ea typeface="+mn-ea"/>
              </a:rPr>
              <a:t>1</a:t>
            </a:r>
            <a:r>
              <a:rPr lang="fr-CH" sz="1200" dirty="0">
                <a:solidFill>
                  <a:prstClr val="black"/>
                </a:solidFill>
                <a:ea typeface="+mn-ea"/>
              </a:rPr>
              <a:t>, Véronique Chevillat</a:t>
            </a:r>
            <a:r>
              <a:rPr lang="fr-CH" sz="1200" baseline="30000" dirty="0">
                <a:solidFill>
                  <a:prstClr val="black"/>
                </a:solidFill>
                <a:ea typeface="+mn-ea"/>
              </a:rPr>
              <a:t>4</a:t>
            </a:r>
            <a:r>
              <a:rPr lang="fr-CH" sz="1200" dirty="0">
                <a:solidFill>
                  <a:prstClr val="black"/>
                </a:solidFill>
                <a:ea typeface="+mn-ea"/>
              </a:rPr>
              <a:t>, Pascale Cornuz</a:t>
            </a:r>
            <a:r>
              <a:rPr lang="fr-CH" sz="1200" baseline="30000" dirty="0">
                <a:solidFill>
                  <a:prstClr val="black"/>
                </a:solidFill>
                <a:ea typeface="+mn-ea"/>
              </a:rPr>
              <a:t>4 </a:t>
            </a:r>
            <a:r>
              <a:rPr lang="fr-CH" sz="1200" dirty="0">
                <a:solidFill>
                  <a:prstClr val="black"/>
                </a:solidFill>
              </a:rPr>
              <a:t>,</a:t>
            </a:r>
            <a:r>
              <a:rPr lang="fr-CH" sz="1200" dirty="0">
                <a:solidFill>
                  <a:prstClr val="black"/>
                </a:solidFill>
                <a:ea typeface="+mn-ea"/>
              </a:rPr>
              <a:t> Jérôme Duplain</a:t>
            </a:r>
            <a:r>
              <a:rPr lang="fr-CH" sz="1200" baseline="30000" dirty="0">
                <a:solidFill>
                  <a:prstClr val="black"/>
                </a:solidFill>
                <a:ea typeface="+mn-ea"/>
              </a:rPr>
              <a:t>5</a:t>
            </a:r>
            <a:r>
              <a:rPr lang="fr-CH" sz="1200" dirty="0">
                <a:solidFill>
                  <a:prstClr val="black"/>
                </a:solidFill>
                <a:ea typeface="+mn-ea"/>
              </a:rPr>
              <a:t>, Vera Hofer</a:t>
            </a:r>
            <a:r>
              <a:rPr lang="fr-CH" sz="1200" baseline="30000" dirty="0">
                <a:solidFill>
                  <a:prstClr val="black"/>
                </a:solidFill>
                <a:ea typeface="+mn-ea"/>
              </a:rPr>
              <a:t>1</a:t>
            </a:r>
            <a:r>
              <a:rPr lang="fr-CH" sz="1200" dirty="0">
                <a:solidFill>
                  <a:prstClr val="black"/>
                </a:solidFill>
                <a:ea typeface="+mn-ea"/>
              </a:rPr>
              <a:t>, Andreas Hofmann</a:t>
            </a:r>
            <a:r>
              <a:rPr lang="fr-CH" sz="1200" baseline="30000" dirty="0">
                <a:solidFill>
                  <a:prstClr val="black"/>
                </a:solidFill>
                <a:ea typeface="+mn-ea"/>
              </a:rPr>
              <a:t>2</a:t>
            </a:r>
            <a:r>
              <a:rPr lang="fr-CH" sz="1200" dirty="0">
                <a:solidFill>
                  <a:prstClr val="black"/>
                </a:solidFill>
                <a:ea typeface="+mn-ea"/>
              </a:rPr>
              <a:t>, </a:t>
            </a:r>
            <a:r>
              <a:rPr lang="fr-CH" sz="1200" dirty="0" err="1">
                <a:solidFill>
                  <a:prstClr val="black"/>
                </a:solidFill>
                <a:ea typeface="+mn-ea"/>
              </a:rPr>
              <a:t>Jolanda</a:t>
            </a:r>
            <a:r>
              <a:rPr lang="fr-CH" sz="1200" dirty="0">
                <a:solidFill>
                  <a:prstClr val="black"/>
                </a:solidFill>
                <a:ea typeface="+mn-ea"/>
              </a:rPr>
              <a:t> Krummenacher</a:t>
            </a:r>
            <a:r>
              <a:rPr lang="fr-CH" sz="1200" baseline="30000" dirty="0">
                <a:solidFill>
                  <a:prstClr val="black"/>
                </a:solidFill>
                <a:ea typeface="+mn-ea"/>
              </a:rPr>
              <a:t>2</a:t>
            </a:r>
            <a:r>
              <a:rPr lang="fr-CH" sz="1200" dirty="0">
                <a:solidFill>
                  <a:prstClr val="black"/>
                </a:solidFill>
                <a:ea typeface="+mn-ea"/>
              </a:rPr>
              <a:t>, Pascal Olivier</a:t>
            </a:r>
            <a:r>
              <a:rPr lang="fr-CH" sz="1200" baseline="30000" dirty="0">
                <a:solidFill>
                  <a:prstClr val="black"/>
                </a:solidFill>
                <a:ea typeface="+mn-ea"/>
              </a:rPr>
              <a:t>2</a:t>
            </a:r>
            <a:r>
              <a:rPr lang="fr-CH" sz="1200" dirty="0">
                <a:solidFill>
                  <a:prstClr val="black"/>
                </a:solidFill>
                <a:ea typeface="+mn-ea"/>
              </a:rPr>
              <a:t>, Martina Rösch</a:t>
            </a:r>
            <a:r>
              <a:rPr lang="fr-CH" sz="1200" baseline="30000" dirty="0">
                <a:solidFill>
                  <a:prstClr val="black"/>
                </a:solidFill>
                <a:ea typeface="+mn-ea"/>
              </a:rPr>
              <a:t>1</a:t>
            </a:r>
            <a:r>
              <a:rPr lang="fr-CH" sz="1200" dirty="0">
                <a:solidFill>
                  <a:prstClr val="black"/>
                </a:solidFill>
                <a:ea typeface="+mn-ea"/>
              </a:rPr>
              <a:t>, </a:t>
            </a:r>
            <a:r>
              <a:rPr lang="fr-CH" sz="1200" dirty="0" err="1">
                <a:solidFill>
                  <a:prstClr val="black"/>
                </a:solidFill>
                <a:ea typeface="+mn-ea"/>
              </a:rPr>
              <a:t>Theres</a:t>
            </a:r>
            <a:r>
              <a:rPr lang="fr-CH" sz="1200" dirty="0">
                <a:solidFill>
                  <a:prstClr val="black"/>
                </a:solidFill>
                <a:ea typeface="+mn-ea"/>
              </a:rPr>
              <a:t> Rutz</a:t>
            </a:r>
            <a:r>
              <a:rPr lang="fr-CH" sz="1200" baseline="30000" dirty="0">
                <a:solidFill>
                  <a:prstClr val="black"/>
                </a:solidFill>
                <a:ea typeface="+mn-ea"/>
              </a:rPr>
              <a:t>4</a:t>
            </a:r>
            <a:r>
              <a:rPr lang="fr-CH" sz="1200" dirty="0">
                <a:solidFill>
                  <a:prstClr val="black"/>
                </a:solidFill>
                <a:ea typeface="+mn-ea"/>
              </a:rPr>
              <a:t>, Daniel Schaffner</a:t>
            </a:r>
            <a:r>
              <a:rPr lang="fr-CH" sz="1200" baseline="30000" dirty="0">
                <a:solidFill>
                  <a:prstClr val="black"/>
                </a:solidFill>
                <a:ea typeface="+mn-ea"/>
              </a:rPr>
              <a:t>2</a:t>
            </a:r>
            <a:r>
              <a:rPr lang="fr-CH" sz="1200" dirty="0">
                <a:solidFill>
                  <a:prstClr val="black"/>
                </a:solidFill>
                <a:ea typeface="+mn-ea"/>
              </a:rPr>
              <a:t>, Johanna Schoop</a:t>
            </a:r>
            <a:r>
              <a:rPr lang="fr-CH" sz="1200" baseline="30000" dirty="0">
                <a:solidFill>
                  <a:prstClr val="black"/>
                </a:solidFill>
                <a:ea typeface="+mn-ea"/>
              </a:rPr>
              <a:t>1 </a:t>
            </a:r>
            <a:r>
              <a:rPr lang="fr-CH" sz="1200" dirty="0">
                <a:solidFill>
                  <a:prstClr val="black"/>
                </a:solidFill>
              </a:rPr>
              <a:t>,</a:t>
            </a:r>
            <a:r>
              <a:rPr lang="fr-CH" sz="1200" dirty="0">
                <a:solidFill>
                  <a:prstClr val="black"/>
                </a:solidFill>
                <a:ea typeface="+mn-ea"/>
              </a:rPr>
              <a:t> Hubert Schürmann</a:t>
            </a:r>
            <a:r>
              <a:rPr lang="fr-CH" sz="1200" baseline="30000" dirty="0">
                <a:solidFill>
                  <a:prstClr val="black"/>
                </a:solidFill>
                <a:ea typeface="+mn-ea"/>
              </a:rPr>
              <a:t>5</a:t>
            </a:r>
            <a:r>
              <a:rPr lang="fr-CH" sz="1200" dirty="0">
                <a:solidFill>
                  <a:prstClr val="black"/>
                </a:solidFill>
                <a:ea typeface="+mn-ea"/>
              </a:rPr>
              <a:t>, Bea Vonlanthen</a:t>
            </a:r>
            <a:r>
              <a:rPr lang="fr-CH" sz="1200" baseline="30000" dirty="0">
                <a:solidFill>
                  <a:prstClr val="black"/>
                </a:solidFill>
                <a:ea typeface="+mn-ea"/>
              </a:rPr>
              <a:t>2</a:t>
            </a:r>
            <a:r>
              <a:rPr lang="fr-CH" sz="1200" dirty="0">
                <a:solidFill>
                  <a:prstClr val="black"/>
                </a:solidFill>
                <a:ea typeface="+mn-ea"/>
              </a:rPr>
              <a:t> , </a:t>
            </a:r>
            <a:r>
              <a:rPr kumimoji="0" lang="fr-CH" sz="1200" b="0" i="0" u="none" strike="noStrike" kern="1200" cap="none" spc="0" normalizeH="0" baseline="0" noProof="0" dirty="0">
                <a:ln>
                  <a:noFill/>
                </a:ln>
                <a:solidFill>
                  <a:prstClr val="black"/>
                </a:solidFill>
                <a:effectLst/>
                <a:uLnTx/>
                <a:uFillTx/>
                <a:ea typeface="+mn-ea"/>
              </a:rPr>
              <a:t>Irene Weyermann</a:t>
            </a:r>
            <a:r>
              <a:rPr lang="fr-CH" sz="1200" baseline="30000" dirty="0">
                <a:solidFill>
                  <a:prstClr val="black"/>
                </a:solidFill>
                <a:ea typeface="+mn-ea"/>
              </a:rPr>
              <a:t>1</a:t>
            </a:r>
            <a:r>
              <a:rPr kumimoji="0" lang="fr-CH" sz="1200" b="0" i="0" u="none" strike="noStrike" kern="1200" cap="none" spc="0" normalizeH="0" baseline="0" noProof="0" dirty="0">
                <a:ln>
                  <a:noFill/>
                </a:ln>
                <a:solidFill>
                  <a:prstClr val="black"/>
                </a:solidFill>
                <a:effectLst/>
                <a:uLnTx/>
                <a:uFillTx/>
                <a:ea typeface="+mn-ea"/>
              </a:rPr>
              <a:t>, Corinne Zurbrügg</a:t>
            </a:r>
            <a:r>
              <a:rPr lang="fr-CH" sz="1200" baseline="30000" dirty="0">
                <a:solidFill>
                  <a:prstClr val="black"/>
                </a:solidFill>
                <a:ea typeface="+mn-ea"/>
              </a:rPr>
              <a:t>1</a:t>
            </a:r>
            <a:r>
              <a:rPr kumimoji="0" lang="fr-CH" sz="1200" b="0" i="0" u="none" strike="noStrike" kern="1200" cap="none" spc="0" normalizeH="0" baseline="0" noProof="0" dirty="0">
                <a:ln>
                  <a:noFill/>
                </a:ln>
                <a:solidFill>
                  <a:prstClr val="black"/>
                </a:solidFill>
                <a:effectLst/>
                <a:uLnTx/>
                <a:uFillTx/>
                <a:ea typeface="+mn-ea"/>
              </a:rPr>
              <a:t> </a:t>
            </a:r>
          </a:p>
          <a:p>
            <a:pPr marL="0" lvl="0" indent="0">
              <a:lnSpc>
                <a:spcPct val="100000"/>
              </a:lnSpc>
              <a:spcBef>
                <a:spcPts val="0"/>
              </a:spcBef>
              <a:buClrTx/>
              <a:buNone/>
              <a:defRPr/>
            </a:pPr>
            <a:endParaRPr kumimoji="0" lang="de-CH" sz="1200" b="0" i="0" u="none" strike="noStrike" kern="1200" cap="none" spc="0" normalizeH="0" baseline="0" noProof="0" dirty="0">
              <a:ln>
                <a:noFill/>
              </a:ln>
              <a:solidFill>
                <a:prstClr val="black"/>
              </a:solidFill>
              <a:effectLst/>
              <a:uLnTx/>
              <a:uFillTx/>
              <a:ea typeface="+mn-ea"/>
            </a:endParaRPr>
          </a:p>
          <a:p>
            <a:pPr marL="0" lvl="0" indent="0">
              <a:lnSpc>
                <a:spcPct val="100000"/>
              </a:lnSpc>
              <a:spcBef>
                <a:spcPts val="0"/>
              </a:spcBef>
              <a:buClrTx/>
              <a:buNone/>
              <a:defRPr/>
            </a:pPr>
            <a:r>
              <a:rPr lang="de-CH" sz="1200" baseline="30000" dirty="0">
                <a:solidFill>
                  <a:prstClr val="black"/>
                </a:solidFill>
                <a:ea typeface="+mn-ea"/>
              </a:rPr>
              <a:t>1</a:t>
            </a:r>
            <a:r>
              <a:rPr lang="de-CH" sz="1200" dirty="0">
                <a:solidFill>
                  <a:prstClr val="black"/>
                </a:solidFill>
                <a:ea typeface="+mn-ea"/>
              </a:rPr>
              <a:t>AGRIDEA, </a:t>
            </a:r>
            <a:r>
              <a:rPr lang="de-CH" sz="1200" baseline="30000" dirty="0">
                <a:solidFill>
                  <a:prstClr val="black"/>
                </a:solidFill>
                <a:ea typeface="+mn-ea"/>
              </a:rPr>
              <a:t>2</a:t>
            </a:r>
            <a:r>
              <a:rPr lang="de-CH" sz="1200" dirty="0">
                <a:solidFill>
                  <a:prstClr val="black"/>
                </a:solidFill>
                <a:ea typeface="+mn-ea"/>
              </a:rPr>
              <a:t>Agrofutura,</a:t>
            </a:r>
            <a:r>
              <a:rPr lang="de-CH" sz="1200" baseline="30000" dirty="0">
                <a:solidFill>
                  <a:prstClr val="black"/>
                </a:solidFill>
                <a:ea typeface="+mn-ea"/>
              </a:rPr>
              <a:t> 3</a:t>
            </a:r>
            <a:r>
              <a:rPr lang="de-CH" sz="1200" dirty="0">
                <a:solidFill>
                  <a:prstClr val="black"/>
                </a:solidFill>
                <a:ea typeface="+mn-ea"/>
              </a:rPr>
              <a:t>BioSuisse, </a:t>
            </a:r>
            <a:r>
              <a:rPr lang="de-CH" sz="1200" baseline="30000" dirty="0">
                <a:solidFill>
                  <a:prstClr val="black"/>
                </a:solidFill>
                <a:ea typeface="+mn-ea"/>
              </a:rPr>
              <a:t>4</a:t>
            </a:r>
            <a:r>
              <a:rPr lang="de-CH" sz="1200" dirty="0">
                <a:solidFill>
                  <a:prstClr val="black"/>
                </a:solidFill>
                <a:ea typeface="+mn-ea"/>
              </a:rPr>
              <a:t>FiBL, </a:t>
            </a:r>
            <a:r>
              <a:rPr lang="de-CH" sz="1200" baseline="30000" dirty="0">
                <a:solidFill>
                  <a:prstClr val="black"/>
                </a:solidFill>
                <a:ea typeface="+mn-ea"/>
              </a:rPr>
              <a:t>5</a:t>
            </a:r>
            <a:r>
              <a:rPr lang="de-CH" sz="1200" dirty="0">
                <a:solidFill>
                  <a:prstClr val="black"/>
                </a:solidFill>
                <a:ea typeface="+mn-ea"/>
              </a:rPr>
              <a:t>Schweizerische Vogelwarte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CH" sz="1200" b="1" dirty="0">
              <a:solidFill>
                <a:prstClr val="black"/>
              </a:solidFill>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CH" sz="1200" b="1" dirty="0">
                <a:solidFill>
                  <a:prstClr val="black"/>
                </a:solidFill>
                <a:ea typeface="+mn-ea"/>
              </a:rPr>
              <a:t>Übersetzung</a:t>
            </a:r>
            <a:r>
              <a:rPr kumimoji="0" lang="de-CH" sz="1200" b="1" i="0" u="none" strike="noStrike" kern="1200" cap="none" spc="0" normalizeH="0" baseline="0" noProof="0" dirty="0">
                <a:ln>
                  <a:noFill/>
                </a:ln>
                <a:solidFill>
                  <a:prstClr val="black"/>
                </a:solidFill>
                <a:effectLst/>
                <a:uLnTx/>
                <a:uFillTx/>
                <a:ea typeface="+mn-ea"/>
              </a:rPr>
              <a:t>:</a:t>
            </a:r>
            <a:r>
              <a:rPr lang="de-CH" sz="1200" dirty="0">
                <a:solidFill>
                  <a:prstClr val="black"/>
                </a:solidFill>
                <a:ea typeface="+mn-ea"/>
              </a:rPr>
              <a:t>Regula Benz, Pascale Cornuz (FiBL)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200" b="1"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1" i="0" u="none" strike="noStrike" kern="1200" cap="none" spc="0" normalizeH="0" baseline="0" noProof="0" dirty="0">
                <a:ln>
                  <a:noFill/>
                </a:ln>
                <a:solidFill>
                  <a:prstClr val="black"/>
                </a:solidFill>
                <a:effectLst/>
                <a:uLnTx/>
                <a:uFillTx/>
                <a:ea typeface="+mn-ea"/>
              </a:rPr>
              <a:t>Empfohlene Zitierweise: </a:t>
            </a:r>
            <a:r>
              <a:rPr lang="de-DE" sz="1200" dirty="0">
                <a:solidFill>
                  <a:prstClr val="black"/>
                </a:solidFill>
                <a:ea typeface="+mn-ea"/>
              </a:rPr>
              <a:t>Krummenacher J., </a:t>
            </a:r>
            <a:r>
              <a:rPr lang="de-DE" sz="1200" dirty="0" err="1">
                <a:solidFill>
                  <a:prstClr val="black"/>
                </a:solidFill>
                <a:ea typeface="+mn-ea"/>
              </a:rPr>
              <a:t>Chevillat</a:t>
            </a:r>
            <a:r>
              <a:rPr lang="de-DE" sz="1200" dirty="0">
                <a:solidFill>
                  <a:prstClr val="black"/>
                </a:solidFill>
                <a:ea typeface="+mn-ea"/>
              </a:rPr>
              <a:t> V., Zurbrügg C. (2025). Unterrichtsmaterial Lehrgang gesamtbetriebliche Biodiversitätsberatung der Agrofutura, FiBL und der AGRIDEA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CH"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1200" b="0" i="0" u="none" strike="noStrike" kern="1200" cap="none" spc="0" normalizeH="0" baseline="0" noProof="0" dirty="0">
                <a:ln>
                  <a:noFill/>
                </a:ln>
                <a:solidFill>
                  <a:prstClr val="black"/>
                </a:solidFill>
                <a:effectLst/>
                <a:uLnTx/>
                <a:uFillTx/>
                <a:ea typeface="+mn-ea"/>
              </a:rPr>
              <a:t>Der Foliensatz wurde mit finanzieller Unterstützung vom Bundesamt für Landwirtschaft, vom Bundesamt für Umwelt, von den Pilotkantonen </a:t>
            </a:r>
            <a:r>
              <a:rPr lang="de-CH" sz="1200" dirty="0">
                <a:effectLst/>
                <a:latin typeface="Arial" panose="020B0604020202020204" pitchFamily="34" charset="0"/>
                <a:ea typeface="Aptos" panose="020B0004020202020204" pitchFamily="34" charset="0"/>
              </a:rPr>
              <a:t>Bern, Freiburg,  Luzern, St. Gallen, Thurgau, Waadt und Zürich (Naturschutz- resp. Landwirtschaftsamt)</a:t>
            </a:r>
            <a:r>
              <a:rPr kumimoji="0" lang="de-CH" sz="1200" b="0" i="0" u="none" strike="noStrike" kern="1200" cap="none" spc="0" normalizeH="0" baseline="0" noProof="0" dirty="0">
                <a:ln>
                  <a:noFill/>
                </a:ln>
                <a:solidFill>
                  <a:prstClr val="black"/>
                </a:solidFill>
                <a:effectLst/>
                <a:uLnTx/>
                <a:uFillTx/>
                <a:ea typeface="+mn-ea"/>
              </a:rPr>
              <a:t> und von der Leopold Bachmann Stiftung realisiert. Den Geldgebern sei an dieser Stelle herzlich gedankt.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dirty="0">
              <a:ln>
                <a:noFill/>
              </a:ln>
              <a:solidFill>
                <a:prstClr val="black"/>
              </a:solidFill>
              <a:effectLst/>
              <a:uLnTx/>
              <a:uFillTx/>
              <a:ea typeface="+mn-ea"/>
            </a:endParaRPr>
          </a:p>
          <a:p>
            <a:pPr marL="0" lvl="0" indent="0">
              <a:lnSpc>
                <a:spcPct val="100000"/>
              </a:lnSpc>
              <a:spcBef>
                <a:spcPts val="0"/>
              </a:spcBef>
              <a:buClrTx/>
              <a:buNone/>
              <a:defRPr/>
            </a:pPr>
            <a:r>
              <a:rPr kumimoji="0" lang="de-DE" sz="1200" b="0" i="0" u="none" strike="noStrike" kern="1200" cap="none" spc="0" normalizeH="0" baseline="0" noProof="0" dirty="0">
                <a:ln>
                  <a:noFill/>
                </a:ln>
                <a:solidFill>
                  <a:prstClr val="black"/>
                </a:solidFill>
                <a:effectLst/>
                <a:uLnTx/>
                <a:uFillTx/>
                <a:ea typeface="+mn-ea"/>
              </a:rPr>
              <a:t>Der Foliensatz steht unter </a:t>
            </a:r>
            <a:r>
              <a:rPr lang="de-CH" sz="1200" u="sng" dirty="0">
                <a:solidFill>
                  <a:prstClr val="black"/>
                </a:solidFill>
                <a:ea typeface="+mn-ea"/>
                <a:hlinkClick r:id="rId8"/>
              </a:rPr>
              <a:t>agrinatur.ch</a:t>
            </a:r>
            <a:r>
              <a:rPr lang="de-CH" sz="1200" dirty="0">
                <a:solidFill>
                  <a:prstClr val="black"/>
                </a:solidFill>
                <a:ea typeface="+mn-ea"/>
              </a:rPr>
              <a:t> </a:t>
            </a:r>
            <a:r>
              <a:rPr kumimoji="0" lang="de-DE" sz="1200" b="0" i="0" u="none" strike="noStrike" kern="1200" cap="none" spc="0" normalizeH="0" baseline="0" noProof="0" dirty="0">
                <a:ln>
                  <a:noFill/>
                </a:ln>
                <a:solidFill>
                  <a:prstClr val="black"/>
                </a:solidFill>
                <a:effectLst/>
                <a:uLnTx/>
                <a:uFillTx/>
                <a:ea typeface="+mn-ea"/>
              </a:rPr>
              <a:t> zum kostenlosen Download zur Verfügung.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solidFill>
                <a:effectLst/>
                <a:uLnTx/>
                <a:uFillTx/>
                <a:ea typeface="+mn-ea"/>
              </a:rPr>
              <a:t>Alle Angaben im Foliensatz basieren auf bestem Wissen und der Erfahrung der Autor*innen. Trotz </a:t>
            </a:r>
            <a:r>
              <a:rPr kumimoji="0" lang="de-DE" sz="1200" b="0" i="0" u="none" strike="noStrike" kern="1200" cap="none" spc="0" normalizeH="0" baseline="0" noProof="0" dirty="0" err="1">
                <a:ln>
                  <a:noFill/>
                </a:ln>
                <a:solidFill>
                  <a:prstClr val="black"/>
                </a:solidFill>
                <a:effectLst/>
                <a:uLnTx/>
                <a:uFillTx/>
                <a:ea typeface="+mn-ea"/>
              </a:rPr>
              <a:t>grösster</a:t>
            </a:r>
            <a:r>
              <a:rPr kumimoji="0" lang="de-DE" sz="1200" b="0" i="0" u="none" strike="noStrike" kern="1200" cap="none" spc="0" normalizeH="0" baseline="0" noProof="0" dirty="0">
                <a:ln>
                  <a:noFill/>
                </a:ln>
                <a:solidFill>
                  <a:prstClr val="black"/>
                </a:solidFill>
                <a:effectLst/>
                <a:uLnTx/>
                <a:uFillTx/>
                <a:ea typeface="+mn-ea"/>
              </a:rPr>
              <a:t> Sorgfalt sind Unrichtigkeiten und Anwendungsfehler nicht </a:t>
            </a:r>
            <a:r>
              <a:rPr kumimoji="0" lang="de-DE" sz="1200" b="0" i="0" u="none" strike="noStrike" kern="1200" cap="none" spc="0" normalizeH="0" baseline="0" noProof="0" dirty="0" err="1">
                <a:ln>
                  <a:noFill/>
                </a:ln>
                <a:solidFill>
                  <a:prstClr val="black"/>
                </a:solidFill>
                <a:effectLst/>
                <a:uLnTx/>
                <a:uFillTx/>
                <a:ea typeface="+mn-ea"/>
              </a:rPr>
              <a:t>auszuschliessen</a:t>
            </a:r>
            <a:r>
              <a:rPr kumimoji="0" lang="de-DE" sz="1200" b="0" i="0" u="none" strike="noStrike" kern="1200" cap="none" spc="0" normalizeH="0" baseline="0" noProof="0" dirty="0">
                <a:ln>
                  <a:noFill/>
                </a:ln>
                <a:solidFill>
                  <a:prstClr val="black"/>
                </a:solidFill>
                <a:effectLst/>
                <a:uLnTx/>
                <a:uFillTx/>
                <a:ea typeface="+mn-ea"/>
              </a:rPr>
              <a:t>. Daher können Autor*innen und Herausgeber keinerlei Haftung für etwa vorhandene inhaltliche Unrichtigkeiten, sowie für Schäden aus der Befolgung der Empfehlungen übernehmen.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solidFill>
                <a:effectLst/>
                <a:uLnTx/>
                <a:uFillTx/>
                <a:ea typeface="+mn-ea"/>
              </a:rPr>
              <a:t>2025 </a:t>
            </a:r>
            <a:r>
              <a:rPr kumimoji="0" lang="fr-FR" sz="1200" b="0" i="0" u="none" strike="noStrike" kern="1200" cap="none" spc="0" normalizeH="0" baseline="0" noProof="0" dirty="0">
                <a:ln>
                  <a:noFill/>
                </a:ln>
                <a:solidFill>
                  <a:prstClr val="black"/>
                </a:solidFill>
                <a:effectLst/>
                <a:uLnTx/>
                <a:uFillTx/>
                <a:ea typeface="+mn-ea"/>
              </a:rPr>
              <a:t>© </a:t>
            </a:r>
            <a:r>
              <a:rPr kumimoji="0" lang="fr-FR" sz="1200" b="0" i="0" u="none" strike="noStrike" kern="1200" cap="none" spc="0" normalizeH="0" baseline="0" noProof="0" dirty="0" err="1">
                <a:ln>
                  <a:noFill/>
                </a:ln>
                <a:solidFill>
                  <a:prstClr val="black"/>
                </a:solidFill>
                <a:effectLst/>
                <a:uLnTx/>
                <a:uFillTx/>
                <a:ea typeface="+mn-ea"/>
              </a:rPr>
              <a:t>Agrofutura</a:t>
            </a:r>
            <a:r>
              <a:rPr kumimoji="0" lang="fr-FR" sz="1200" b="0" i="0" u="none" strike="noStrike" kern="1200" cap="none" spc="0" normalizeH="0" baseline="0" noProof="0" dirty="0">
                <a:ln>
                  <a:noFill/>
                </a:ln>
                <a:solidFill>
                  <a:prstClr val="black"/>
                </a:solidFill>
                <a:effectLst/>
                <a:uLnTx/>
                <a:uFillTx/>
                <a:ea typeface="+mn-ea"/>
              </a:rPr>
              <a:t> AG, FiBL, AGRIDEA </a:t>
            </a:r>
            <a:endParaRPr kumimoji="0" lang="de-DE"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CH" sz="1200" b="1"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1200" b="1" i="0" u="none" strike="noStrike" kern="1200" cap="none" spc="0" normalizeH="0" baseline="0" noProof="0" dirty="0">
                <a:ln>
                  <a:noFill/>
                </a:ln>
                <a:solidFill>
                  <a:prstClr val="black"/>
                </a:solidFill>
                <a:effectLst/>
                <a:uLnTx/>
                <a:uFillTx/>
                <a:ea typeface="+mn-ea"/>
              </a:rPr>
              <a:t>Copyright</a:t>
            </a:r>
            <a:r>
              <a:rPr kumimoji="0" lang="de-CH" sz="1200" b="0" i="0" u="none" strike="noStrike" kern="1200" cap="none" spc="0" normalizeH="0" baseline="0" noProof="0" dirty="0">
                <a:ln>
                  <a:noFill/>
                </a:ln>
                <a:solidFill>
                  <a:prstClr val="black"/>
                </a:solidFill>
                <a:effectLst/>
                <a:uLnTx/>
                <a:uFillTx/>
                <a:ea typeface="+mn-ea"/>
              </a:rPr>
              <a:t>: Die  Fotos dürfen nur zu Aus- und Weiterbildungszwecken zum Thema Biodiversität auf dem Landwirtschaftsbetrieb verwendet werden.  Alle Rechte liegen bei den Autoren.</a:t>
            </a:r>
          </a:p>
          <a:p>
            <a:pPr marL="0" indent="0">
              <a:buNone/>
            </a:pPr>
            <a:endParaRPr lang="de-CH" dirty="0"/>
          </a:p>
        </p:txBody>
      </p:sp>
      <p:sp>
        <p:nvSpPr>
          <p:cNvPr id="4" name="Titel 3"/>
          <p:cNvSpPr>
            <a:spLocks noGrp="1"/>
          </p:cNvSpPr>
          <p:nvPr>
            <p:ph type="title"/>
          </p:nvPr>
        </p:nvSpPr>
        <p:spPr/>
        <p:txBody>
          <a:bodyPr/>
          <a:lstStyle/>
          <a:p>
            <a:r>
              <a:rPr lang="de-DE" dirty="0"/>
              <a:t>Impressum</a:t>
            </a:r>
            <a:endParaRPr lang="de-CH" dirty="0"/>
          </a:p>
        </p:txBody>
      </p:sp>
    </p:spTree>
    <p:extLst>
      <p:ext uri="{BB962C8B-B14F-4D97-AF65-F5344CB8AC3E}">
        <p14:creationId xmlns:p14="http://schemas.microsoft.com/office/powerpoint/2010/main" val="2662044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12" name="Textfeld 11">
            <a:extLst>
              <a:ext uri="{FF2B5EF4-FFF2-40B4-BE49-F238E27FC236}">
                <a16:creationId xmlns:a16="http://schemas.microsoft.com/office/drawing/2014/main" id="{40DBAE9B-5BDE-440B-529B-62EAFEE117EA}"/>
              </a:ext>
            </a:extLst>
          </p:cNvPr>
          <p:cNvSpPr txBox="1"/>
          <p:nvPr/>
        </p:nvSpPr>
        <p:spPr>
          <a:xfrm>
            <a:off x="7164288" y="5805264"/>
            <a:ext cx="1872208" cy="338554"/>
          </a:xfrm>
          <a:prstGeom prst="rect">
            <a:avLst/>
          </a:prstGeom>
          <a:noFill/>
        </p:spPr>
        <p:txBody>
          <a:bodyPr wrap="square" rtlCol="0">
            <a:spAutoFit/>
          </a:bodyPr>
          <a:lstStyle/>
          <a:p>
            <a:r>
              <a:rPr lang="de-CH" sz="800" dirty="0">
                <a:latin typeface="Arial" panose="020B0604020202020204" pitchFamily="34" charset="0"/>
                <a:cs typeface="Arial" panose="020B0604020202020204" pitchFamily="34" charset="0"/>
              </a:rPr>
              <a:t>Quelle: BirdLife-Broschüre (2020): Biodiversität: Wo steht die Schweiz?</a:t>
            </a:r>
          </a:p>
        </p:txBody>
      </p:sp>
      <p:sp>
        <p:nvSpPr>
          <p:cNvPr id="6" name="Textfeld 5">
            <a:extLst>
              <a:ext uri="{FF2B5EF4-FFF2-40B4-BE49-F238E27FC236}">
                <a16:creationId xmlns:a16="http://schemas.microsoft.com/office/drawing/2014/main" id="{F22CEC94-50EF-190C-BF81-C1B5B1E4198D}"/>
              </a:ext>
            </a:extLst>
          </p:cNvPr>
          <p:cNvSpPr txBox="1"/>
          <p:nvPr/>
        </p:nvSpPr>
        <p:spPr>
          <a:xfrm>
            <a:off x="683568" y="1008970"/>
            <a:ext cx="4147426" cy="369332"/>
          </a:xfrm>
          <a:prstGeom prst="rect">
            <a:avLst/>
          </a:prstGeom>
          <a:solidFill>
            <a:srgbClr val="FFC000"/>
          </a:solidFill>
          <a:ln>
            <a:solidFill>
              <a:schemeClr val="tx1"/>
            </a:solidFill>
          </a:ln>
        </p:spPr>
        <p:txBody>
          <a:bodyPr wrap="square" rtlCol="0">
            <a:spAutoFit/>
          </a:bodyPr>
          <a:lstStyle/>
          <a:p>
            <a:r>
              <a:rPr lang="de-CH" dirty="0"/>
              <a:t>Die 20 Aichi-Ziele (Ziele 2011-2020)</a:t>
            </a:r>
          </a:p>
        </p:txBody>
      </p:sp>
      <p:sp>
        <p:nvSpPr>
          <p:cNvPr id="3" name="Titel 3">
            <a:extLst>
              <a:ext uri="{FF2B5EF4-FFF2-40B4-BE49-F238E27FC236}">
                <a16:creationId xmlns:a16="http://schemas.microsoft.com/office/drawing/2014/main" id="{25F1143B-DA7C-4C84-C093-92AE3EF0A063}"/>
              </a:ext>
            </a:extLst>
          </p:cNvPr>
          <p:cNvSpPr>
            <a:spLocks noGrp="1"/>
          </p:cNvSpPr>
          <p:nvPr>
            <p:ph type="title"/>
          </p:nvPr>
        </p:nvSpPr>
        <p:spPr>
          <a:xfrm>
            <a:off x="628650" y="365127"/>
            <a:ext cx="7886700" cy="720000"/>
          </a:xfrm>
        </p:spPr>
        <p:txBody>
          <a:bodyPr>
            <a:normAutofit/>
          </a:bodyPr>
          <a:lstStyle/>
          <a:p>
            <a:r>
              <a:rPr lang="de-CH" dirty="0"/>
              <a:t>Biodiversität in der Landwirtschaft: Politische Ziele</a:t>
            </a:r>
          </a:p>
        </p:txBody>
      </p:sp>
      <p:pic>
        <p:nvPicPr>
          <p:cNvPr id="5" name="Inhaltsplatzhalter 19" descr="Ein Bild, das Text, Screenshot enthält.&#10;&#10;Automatisch generierte Beschreibung">
            <a:extLst>
              <a:ext uri="{FF2B5EF4-FFF2-40B4-BE49-F238E27FC236}">
                <a16:creationId xmlns:a16="http://schemas.microsoft.com/office/drawing/2014/main" id="{93B977B0-9549-12F5-47F5-B1F2BA982B91}"/>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r="25693" b="20727"/>
          <a:stretch/>
        </p:blipFill>
        <p:spPr>
          <a:xfrm>
            <a:off x="608102" y="1636976"/>
            <a:ext cx="6603815" cy="5198928"/>
          </a:xfrm>
        </p:spPr>
      </p:pic>
    </p:spTree>
    <p:extLst>
      <p:ext uri="{BB962C8B-B14F-4D97-AF65-F5344CB8AC3E}">
        <p14:creationId xmlns:p14="http://schemas.microsoft.com/office/powerpoint/2010/main" val="24430550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628650" y="1340768"/>
            <a:ext cx="7886700" cy="4680000"/>
          </a:xfrm>
          <a:noFill/>
          <a:ln>
            <a:solidFill>
              <a:schemeClr val="tx1"/>
            </a:solidFill>
          </a:ln>
        </p:spPr>
        <p:txBody>
          <a:bodyPr>
            <a:normAutofit fontScale="70000" lnSpcReduction="20000"/>
          </a:bodyPr>
          <a:lstStyle/>
          <a:p>
            <a:pPr marL="0" indent="0">
              <a:buNone/>
            </a:pPr>
            <a:r>
              <a:rPr lang="de-CH" b="1" dirty="0"/>
              <a:t>Zusammenfassung Aichi Ziele (Ziele bis 2020) </a:t>
            </a:r>
            <a:r>
              <a:rPr lang="de-CH" dirty="0"/>
              <a:t>mit Bezug auf Biodiversität in der Landwirtschaft:</a:t>
            </a:r>
          </a:p>
          <a:p>
            <a:r>
              <a:rPr lang="de-CH" dirty="0"/>
              <a:t>Ziel 3: Keine Biodiversität schädigende Subventionen.</a:t>
            </a:r>
          </a:p>
          <a:p>
            <a:r>
              <a:rPr lang="de-CH" dirty="0"/>
              <a:t>Ziel 5: Verlustrate der Lebensräume um die Hälfte reduzieren.</a:t>
            </a:r>
          </a:p>
          <a:p>
            <a:r>
              <a:rPr lang="de-CH" dirty="0"/>
              <a:t>Ziel 7: Nachhaltige Nutzung landwirtschaftlicher Flächen.</a:t>
            </a:r>
          </a:p>
          <a:p>
            <a:r>
              <a:rPr lang="de-CH" dirty="0"/>
              <a:t>Ziel 8: Nährstoffniveau, das Biodiversität nicht schadet.</a:t>
            </a:r>
          </a:p>
          <a:p>
            <a:r>
              <a:rPr lang="de-CH" dirty="0"/>
              <a:t>Ziel 11: 17% der Land- und Binnengebiete geschützt und gut vernetzt, insbesondere für die Biodiversität wichtige Gebiete.</a:t>
            </a:r>
          </a:p>
          <a:p>
            <a:r>
              <a:rPr lang="de-CH" dirty="0"/>
              <a:t>Ziel 12: Das Aussterben bedrohter Arten ist gestoppt.</a:t>
            </a:r>
          </a:p>
          <a:p>
            <a:r>
              <a:rPr lang="de-CH" dirty="0"/>
              <a:t>Ziel 13: Genetische Vielfalt (auch von Nutztieren und -pflanzen) gesichert.</a:t>
            </a:r>
          </a:p>
          <a:p>
            <a:r>
              <a:rPr lang="de-CH" dirty="0"/>
              <a:t>Ziel 14: Ökosysteme mit wesentlichen Ökosystemdienstleistungen sind wiederhergestellt und gesichert.</a:t>
            </a:r>
          </a:p>
          <a:p>
            <a:r>
              <a:rPr lang="de-CH" dirty="0"/>
              <a:t>Ziel 15: 15% der geschädigten Ökosysteme wieder hergestellt (Wälder, Feuchtgebiete, Bergökosysteme, Trockengebiete)</a:t>
            </a:r>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lstStyle/>
          <a:p>
            <a:r>
              <a:rPr lang="de-CH" dirty="0"/>
              <a:t>Biodiversität in der Landwirtschaft: Politische Ziele</a:t>
            </a:r>
          </a:p>
        </p:txBody>
      </p:sp>
      <p:sp>
        <p:nvSpPr>
          <p:cNvPr id="12" name="Textfeld 11">
            <a:extLst>
              <a:ext uri="{FF2B5EF4-FFF2-40B4-BE49-F238E27FC236}">
                <a16:creationId xmlns:a16="http://schemas.microsoft.com/office/drawing/2014/main" id="{40DBAE9B-5BDE-440B-529B-62EAFEE117EA}"/>
              </a:ext>
            </a:extLst>
          </p:cNvPr>
          <p:cNvSpPr txBox="1"/>
          <p:nvPr/>
        </p:nvSpPr>
        <p:spPr>
          <a:xfrm>
            <a:off x="5580112" y="6185536"/>
            <a:ext cx="3456384" cy="215444"/>
          </a:xfrm>
          <a:prstGeom prst="rect">
            <a:avLst/>
          </a:prstGeom>
          <a:noFill/>
        </p:spPr>
        <p:txBody>
          <a:bodyPr wrap="square" rtlCol="0">
            <a:spAutoFit/>
          </a:bodyPr>
          <a:lstStyle/>
          <a:p>
            <a:r>
              <a:rPr lang="de-CH" sz="800" dirty="0">
                <a:latin typeface="Arial" panose="020B0604020202020204" pitchFamily="34" charset="0"/>
                <a:cs typeface="Arial" panose="020B0604020202020204" pitchFamily="34" charset="0"/>
              </a:rPr>
              <a:t>Quelle: BirdLife-Broschüre (2020): Biodiversität: Wo steht die Schweiz?</a:t>
            </a:r>
          </a:p>
        </p:txBody>
      </p:sp>
    </p:spTree>
    <p:extLst>
      <p:ext uri="{BB962C8B-B14F-4D97-AF65-F5344CB8AC3E}">
        <p14:creationId xmlns:p14="http://schemas.microsoft.com/office/powerpoint/2010/main" val="40637660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12" name="Textfeld 11">
            <a:extLst>
              <a:ext uri="{FF2B5EF4-FFF2-40B4-BE49-F238E27FC236}">
                <a16:creationId xmlns:a16="http://schemas.microsoft.com/office/drawing/2014/main" id="{40DBAE9B-5BDE-440B-529B-62EAFEE117EA}"/>
              </a:ext>
            </a:extLst>
          </p:cNvPr>
          <p:cNvSpPr txBox="1"/>
          <p:nvPr/>
        </p:nvSpPr>
        <p:spPr>
          <a:xfrm>
            <a:off x="7164288" y="5805264"/>
            <a:ext cx="1872208" cy="338554"/>
          </a:xfrm>
          <a:prstGeom prst="rect">
            <a:avLst/>
          </a:prstGeom>
          <a:noFill/>
        </p:spPr>
        <p:txBody>
          <a:bodyPr wrap="square" rtlCol="0">
            <a:spAutoFit/>
          </a:bodyPr>
          <a:lstStyle/>
          <a:p>
            <a:r>
              <a:rPr lang="de-CH" sz="800" dirty="0">
                <a:latin typeface="Arial" panose="020B0604020202020204" pitchFamily="34" charset="0"/>
                <a:cs typeface="Arial" panose="020B0604020202020204" pitchFamily="34" charset="0"/>
              </a:rPr>
              <a:t>Quelle: BirdLife-Broschüre (2020): Biodiversität: Wo steht die Schweiz?</a:t>
            </a:r>
          </a:p>
        </p:txBody>
      </p:sp>
      <p:sp>
        <p:nvSpPr>
          <p:cNvPr id="6" name="Textfeld 5">
            <a:extLst>
              <a:ext uri="{FF2B5EF4-FFF2-40B4-BE49-F238E27FC236}">
                <a16:creationId xmlns:a16="http://schemas.microsoft.com/office/drawing/2014/main" id="{F22CEC94-50EF-190C-BF81-C1B5B1E4198D}"/>
              </a:ext>
            </a:extLst>
          </p:cNvPr>
          <p:cNvSpPr txBox="1"/>
          <p:nvPr/>
        </p:nvSpPr>
        <p:spPr>
          <a:xfrm>
            <a:off x="683568" y="1008970"/>
            <a:ext cx="4147426" cy="369332"/>
          </a:xfrm>
          <a:prstGeom prst="rect">
            <a:avLst/>
          </a:prstGeom>
          <a:solidFill>
            <a:srgbClr val="FFC000"/>
          </a:solidFill>
          <a:ln>
            <a:solidFill>
              <a:schemeClr val="tx1"/>
            </a:solidFill>
          </a:ln>
        </p:spPr>
        <p:txBody>
          <a:bodyPr wrap="square" rtlCol="0">
            <a:spAutoFit/>
          </a:bodyPr>
          <a:lstStyle/>
          <a:p>
            <a:r>
              <a:rPr lang="de-CH" dirty="0"/>
              <a:t>Die 20 Aichi-Ziele (Ziele 2011-2020)</a:t>
            </a:r>
          </a:p>
        </p:txBody>
      </p:sp>
      <p:sp>
        <p:nvSpPr>
          <p:cNvPr id="3" name="Titel 3">
            <a:extLst>
              <a:ext uri="{FF2B5EF4-FFF2-40B4-BE49-F238E27FC236}">
                <a16:creationId xmlns:a16="http://schemas.microsoft.com/office/drawing/2014/main" id="{25F1143B-DA7C-4C84-C093-92AE3EF0A063}"/>
              </a:ext>
            </a:extLst>
          </p:cNvPr>
          <p:cNvSpPr>
            <a:spLocks noGrp="1"/>
          </p:cNvSpPr>
          <p:nvPr>
            <p:ph type="title"/>
          </p:nvPr>
        </p:nvSpPr>
        <p:spPr>
          <a:xfrm>
            <a:off x="628650" y="365127"/>
            <a:ext cx="7886700" cy="720000"/>
          </a:xfrm>
        </p:spPr>
        <p:txBody>
          <a:bodyPr>
            <a:normAutofit/>
          </a:bodyPr>
          <a:lstStyle/>
          <a:p>
            <a:r>
              <a:rPr lang="de-CH" dirty="0"/>
              <a:t>Biodiversität in der Landwirtschaft: Politische Ziele</a:t>
            </a:r>
          </a:p>
        </p:txBody>
      </p:sp>
      <p:pic>
        <p:nvPicPr>
          <p:cNvPr id="5" name="Inhaltsplatzhalter 19" descr="Ein Bild, das Text, Screenshot enthält.&#10;&#10;Automatisch generierte Beschreibung">
            <a:extLst>
              <a:ext uri="{FF2B5EF4-FFF2-40B4-BE49-F238E27FC236}">
                <a16:creationId xmlns:a16="http://schemas.microsoft.com/office/drawing/2014/main" id="{93B977B0-9549-12F5-47F5-B1F2BA982B91}"/>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r="25693" b="20727"/>
          <a:stretch/>
        </p:blipFill>
        <p:spPr>
          <a:xfrm>
            <a:off x="608102" y="1636976"/>
            <a:ext cx="6603815" cy="5198928"/>
          </a:xfrm>
        </p:spPr>
      </p:pic>
      <p:sp>
        <p:nvSpPr>
          <p:cNvPr id="4" name="Pfeil: nach links 3">
            <a:extLst>
              <a:ext uri="{FF2B5EF4-FFF2-40B4-BE49-F238E27FC236}">
                <a16:creationId xmlns:a16="http://schemas.microsoft.com/office/drawing/2014/main" id="{C07630D3-61EF-B09F-2D52-2AA20210A242}"/>
              </a:ext>
            </a:extLst>
          </p:cNvPr>
          <p:cNvSpPr/>
          <p:nvPr/>
        </p:nvSpPr>
        <p:spPr>
          <a:xfrm>
            <a:off x="7211917" y="4346977"/>
            <a:ext cx="1368152" cy="720000"/>
          </a:xfrm>
          <a:prstGeom prst="lef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7" name="Rechteck 6">
            <a:extLst>
              <a:ext uri="{FF2B5EF4-FFF2-40B4-BE49-F238E27FC236}">
                <a16:creationId xmlns:a16="http://schemas.microsoft.com/office/drawing/2014/main" id="{214F62B4-0F60-74BA-6C29-645C2ACC8B5A}"/>
              </a:ext>
            </a:extLst>
          </p:cNvPr>
          <p:cNvSpPr/>
          <p:nvPr/>
        </p:nvSpPr>
        <p:spPr>
          <a:xfrm>
            <a:off x="1187624" y="4509120"/>
            <a:ext cx="5760640" cy="360000"/>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Tree>
    <p:extLst>
      <p:ext uri="{BB962C8B-B14F-4D97-AF65-F5344CB8AC3E}">
        <p14:creationId xmlns:p14="http://schemas.microsoft.com/office/powerpoint/2010/main" val="16558905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p:txBody>
          <a:bodyPr>
            <a:normAutofit/>
          </a:bodyPr>
          <a:lstStyle/>
          <a:p>
            <a:pPr marL="0" indent="0">
              <a:buNone/>
            </a:pPr>
            <a:r>
              <a:rPr lang="de-CH" dirty="0"/>
              <a:t>Übersicht:      </a:t>
            </a:r>
            <a:r>
              <a:rPr lang="de-CH" b="1" dirty="0">
                <a:solidFill>
                  <a:srgbClr val="FF0000"/>
                </a:solidFill>
              </a:rPr>
              <a:t>Convention on Biological </a:t>
            </a:r>
            <a:r>
              <a:rPr lang="de-CH" b="1" dirty="0" err="1">
                <a:solidFill>
                  <a:srgbClr val="FF0000"/>
                </a:solidFill>
              </a:rPr>
              <a:t>Diversity</a:t>
            </a:r>
            <a:r>
              <a:rPr lang="de-CH" b="1" dirty="0">
                <a:solidFill>
                  <a:srgbClr val="FF0000"/>
                </a:solidFill>
              </a:rPr>
              <a:t>, CBD</a:t>
            </a:r>
            <a:endParaRPr lang="de-CH" dirty="0">
              <a:solidFill>
                <a:srgbClr val="FF0000"/>
              </a:solidFill>
            </a:endParaRPr>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normAutofit/>
          </a:bodyPr>
          <a:lstStyle/>
          <a:p>
            <a:r>
              <a:rPr lang="de-CH" dirty="0"/>
              <a:t>Biodiversität in der Landwirtschaft: Politische Ziele</a:t>
            </a:r>
          </a:p>
        </p:txBody>
      </p:sp>
      <p:pic>
        <p:nvPicPr>
          <p:cNvPr id="7" name="Grafik 6">
            <a:extLst>
              <a:ext uri="{FF2B5EF4-FFF2-40B4-BE49-F238E27FC236}">
                <a16:creationId xmlns:a16="http://schemas.microsoft.com/office/drawing/2014/main" id="{7F223F46-F650-2149-3B2E-B3A202C8BCF2}"/>
              </a:ext>
            </a:extLst>
          </p:cNvPr>
          <p:cNvPicPr>
            <a:picLocks noChangeAspect="1"/>
          </p:cNvPicPr>
          <p:nvPr/>
        </p:nvPicPr>
        <p:blipFill rotWithShape="1">
          <a:blip r:embed="rId2">
            <a:extLst>
              <a:ext uri="{28A0092B-C50C-407E-A947-70E740481C1C}">
                <a14:useLocalDpi xmlns:a14="http://schemas.microsoft.com/office/drawing/2010/main" val="0"/>
              </a:ext>
            </a:extLst>
          </a:blip>
          <a:srcRect l="6385" t="9185" r="6385" b="18789"/>
          <a:stretch/>
        </p:blipFill>
        <p:spPr>
          <a:xfrm>
            <a:off x="1324546" y="1916832"/>
            <a:ext cx="6494908" cy="4059317"/>
          </a:xfrm>
          <a:prstGeom prst="rect">
            <a:avLst/>
          </a:prstGeom>
        </p:spPr>
      </p:pic>
      <p:sp>
        <p:nvSpPr>
          <p:cNvPr id="8" name="Pfeil: nach unten 7">
            <a:extLst>
              <a:ext uri="{FF2B5EF4-FFF2-40B4-BE49-F238E27FC236}">
                <a16:creationId xmlns:a16="http://schemas.microsoft.com/office/drawing/2014/main" id="{57E21581-54B0-BCD9-FE18-DC13242C8C81}"/>
              </a:ext>
            </a:extLst>
          </p:cNvPr>
          <p:cNvSpPr/>
          <p:nvPr/>
        </p:nvSpPr>
        <p:spPr>
          <a:xfrm>
            <a:off x="3779912" y="1856668"/>
            <a:ext cx="720080" cy="1398409"/>
          </a:xfrm>
          <a:prstGeom prst="downArrow">
            <a:avLst/>
          </a:prstGeom>
          <a:solidFill>
            <a:srgbClr val="FE5F4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p>
        </p:txBody>
      </p:sp>
      <p:sp>
        <p:nvSpPr>
          <p:cNvPr id="10" name="Textfeld 9">
            <a:extLst>
              <a:ext uri="{FF2B5EF4-FFF2-40B4-BE49-F238E27FC236}">
                <a16:creationId xmlns:a16="http://schemas.microsoft.com/office/drawing/2014/main" id="{4AB2FF32-D136-EBA0-2F62-E4B0D07BE522}"/>
              </a:ext>
            </a:extLst>
          </p:cNvPr>
          <p:cNvSpPr txBox="1"/>
          <p:nvPr/>
        </p:nvSpPr>
        <p:spPr>
          <a:xfrm>
            <a:off x="3008049" y="3369186"/>
            <a:ext cx="3240359" cy="707886"/>
          </a:xfrm>
          <a:prstGeom prst="rect">
            <a:avLst/>
          </a:prstGeom>
          <a:noFill/>
        </p:spPr>
        <p:txBody>
          <a:bodyPr wrap="square" rtlCol="0">
            <a:spAutoFit/>
          </a:bodyPr>
          <a:lstStyle/>
          <a:p>
            <a:r>
              <a:rPr lang="de-CH" sz="2000" b="1" dirty="0">
                <a:solidFill>
                  <a:srgbClr val="FF0000"/>
                </a:solidFill>
              </a:rPr>
              <a:t>Strategie Biodiversität Schweiz mit Aktionsplan</a:t>
            </a:r>
          </a:p>
        </p:txBody>
      </p:sp>
      <p:sp>
        <p:nvSpPr>
          <p:cNvPr id="5" name="Textfeld 4">
            <a:extLst>
              <a:ext uri="{FF2B5EF4-FFF2-40B4-BE49-F238E27FC236}">
                <a16:creationId xmlns:a16="http://schemas.microsoft.com/office/drawing/2014/main" id="{CB00416C-E291-D2E9-342A-96F4A5D3F480}"/>
              </a:ext>
            </a:extLst>
          </p:cNvPr>
          <p:cNvSpPr txBox="1"/>
          <p:nvPr/>
        </p:nvSpPr>
        <p:spPr>
          <a:xfrm>
            <a:off x="5796136" y="5301208"/>
            <a:ext cx="2808312" cy="923330"/>
          </a:xfrm>
          <a:prstGeom prst="rect">
            <a:avLst/>
          </a:prstGeom>
          <a:noFill/>
        </p:spPr>
        <p:txBody>
          <a:bodyPr wrap="square" rtlCol="0">
            <a:spAutoFit/>
          </a:bodyPr>
          <a:lstStyle/>
          <a:p>
            <a:r>
              <a:rPr lang="de-CH" dirty="0">
                <a:latin typeface="Arial" panose="020B0604020202020204" pitchFamily="34" charset="0"/>
                <a:cs typeface="Arial" panose="020B0604020202020204" pitchFamily="34" charset="0"/>
              </a:rPr>
              <a:t>Übrigens haben auch die Kantone Biodiversitäts-Strategien.</a:t>
            </a:r>
          </a:p>
        </p:txBody>
      </p:sp>
    </p:spTree>
    <p:extLst>
      <p:ext uri="{BB962C8B-B14F-4D97-AF65-F5344CB8AC3E}">
        <p14:creationId xmlns:p14="http://schemas.microsoft.com/office/powerpoint/2010/main" val="6432691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628650" y="1403053"/>
            <a:ext cx="7886700" cy="945827"/>
          </a:xfrm>
        </p:spPr>
        <p:txBody>
          <a:bodyPr>
            <a:normAutofit fontScale="92500" lnSpcReduction="10000"/>
          </a:bodyPr>
          <a:lstStyle/>
          <a:p>
            <a:pPr marL="0" indent="0">
              <a:buNone/>
            </a:pPr>
            <a:r>
              <a:rPr lang="de-CH" dirty="0"/>
              <a:t>Weniger Artenvielfalt, seit ca. 1970 bekanntes Problem</a:t>
            </a:r>
          </a:p>
          <a:p>
            <a:pPr marL="0" indent="0">
              <a:lnSpc>
                <a:spcPct val="107000"/>
              </a:lnSpc>
              <a:spcAft>
                <a:spcPts val="800"/>
              </a:spcAft>
              <a:buNone/>
            </a:pPr>
            <a:r>
              <a:rPr lang="de-CH" sz="1800" dirty="0">
                <a:ea typeface="Times New Roman" panose="02020603050405020304" pitchFamily="18" charset="0"/>
              </a:rPr>
              <a:t>Wie reagierten die Weltgemeinschaft und die Schweiz darauf?</a:t>
            </a:r>
            <a:endParaRPr lang="de-CH" sz="1800" dirty="0">
              <a:effectLst/>
              <a:ea typeface="Calibri" panose="020F0502020204030204" pitchFamily="34" charset="0"/>
            </a:endParaRPr>
          </a:p>
          <a:p>
            <a:pPr marL="0" indent="0">
              <a:buNone/>
            </a:pPr>
            <a:endParaRPr lang="de-CH" dirty="0"/>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normAutofit/>
          </a:bodyPr>
          <a:lstStyle/>
          <a:p>
            <a:r>
              <a:rPr lang="de-CH" dirty="0"/>
              <a:t>Biodiversität in der Landwirtschaft: Politische Ziele</a:t>
            </a:r>
          </a:p>
        </p:txBody>
      </p:sp>
      <p:graphicFrame>
        <p:nvGraphicFramePr>
          <p:cNvPr id="13" name="Tabelle 12">
            <a:extLst>
              <a:ext uri="{FF2B5EF4-FFF2-40B4-BE49-F238E27FC236}">
                <a16:creationId xmlns:a16="http://schemas.microsoft.com/office/drawing/2014/main" id="{A1C334A7-16DB-AD53-121B-F27237274B91}"/>
              </a:ext>
            </a:extLst>
          </p:cNvPr>
          <p:cNvGraphicFramePr>
            <a:graphicFrameLocks noGrp="1"/>
          </p:cNvGraphicFramePr>
          <p:nvPr>
            <p:extLst>
              <p:ext uri="{D42A27DB-BD31-4B8C-83A1-F6EECF244321}">
                <p14:modId xmlns:p14="http://schemas.microsoft.com/office/powerpoint/2010/main" val="3433114453"/>
              </p:ext>
            </p:extLst>
          </p:nvPr>
        </p:nvGraphicFramePr>
        <p:xfrm>
          <a:off x="658812" y="2276872"/>
          <a:ext cx="7826375" cy="3450403"/>
        </p:xfrm>
        <a:graphic>
          <a:graphicData uri="http://schemas.openxmlformats.org/drawingml/2006/table">
            <a:tbl>
              <a:tblPr firstRow="1" firstCol="1" bandRow="1">
                <a:tableStyleId>{21E4AEA4-8DFA-4A89-87EB-49C32662AFE0}</a:tableStyleId>
              </a:tblPr>
              <a:tblGrid>
                <a:gridCol w="987425">
                  <a:extLst>
                    <a:ext uri="{9D8B030D-6E8A-4147-A177-3AD203B41FA5}">
                      <a16:colId xmlns:a16="http://schemas.microsoft.com/office/drawing/2014/main" val="3263543201"/>
                    </a:ext>
                  </a:extLst>
                </a:gridCol>
                <a:gridCol w="6838950">
                  <a:extLst>
                    <a:ext uri="{9D8B030D-6E8A-4147-A177-3AD203B41FA5}">
                      <a16:colId xmlns:a16="http://schemas.microsoft.com/office/drawing/2014/main" val="1407606228"/>
                    </a:ext>
                  </a:extLst>
                </a:gridCol>
              </a:tblGrid>
              <a:tr h="0">
                <a:tc>
                  <a:txBody>
                    <a:bodyPr/>
                    <a:lstStyle/>
                    <a:p>
                      <a:pPr>
                        <a:lnSpc>
                          <a:spcPct val="115000"/>
                        </a:lnSpc>
                        <a:spcBef>
                          <a:spcPts val="1200"/>
                        </a:spcBef>
                        <a:spcAft>
                          <a:spcPts val="600"/>
                        </a:spcAft>
                      </a:pPr>
                      <a:r>
                        <a:rPr lang="de-CH" sz="1200" dirty="0">
                          <a:solidFill>
                            <a:schemeClr val="tx1"/>
                          </a:solidFill>
                          <a:effectLst/>
                          <a:latin typeface="Arial" panose="020B0604020202020204" pitchFamily="34" charset="0"/>
                          <a:cs typeface="Arial" panose="020B0604020202020204" pitchFamily="34" charset="0"/>
                        </a:rPr>
                        <a:t>1992</a:t>
                      </a:r>
                      <a:endParaRPr lang="de-CH"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Bef>
                          <a:spcPts val="1200"/>
                        </a:spcBef>
                        <a:spcAft>
                          <a:spcPts val="600"/>
                        </a:spcAft>
                      </a:pPr>
                      <a:r>
                        <a:rPr lang="de-CH" sz="1200" b="0" dirty="0">
                          <a:solidFill>
                            <a:schemeClr val="tx1"/>
                          </a:solidFill>
                          <a:effectLst/>
                          <a:latin typeface="Arial" panose="020B0604020202020204" pitchFamily="34" charset="0"/>
                          <a:cs typeface="Arial" panose="020B0604020202020204" pitchFamily="34" charset="0"/>
                        </a:rPr>
                        <a:t>Konferenz der Vereinten Nationen für Umwelt und Entwicklung in Rio de Janeiro: </a:t>
                      </a:r>
                      <a:r>
                        <a:rPr lang="de-CH" sz="1200" b="1" dirty="0">
                          <a:solidFill>
                            <a:schemeClr val="tx1"/>
                          </a:solidFill>
                          <a:effectLst/>
                          <a:latin typeface="Arial" panose="020B0604020202020204" pitchFamily="34" charset="0"/>
                          <a:cs typeface="Arial" panose="020B0604020202020204" pitchFamily="34" charset="0"/>
                        </a:rPr>
                        <a:t>Übereinkommen über die biologische Vielfalt </a:t>
                      </a:r>
                      <a:r>
                        <a:rPr lang="de-CH" sz="1200" b="0" dirty="0">
                          <a:solidFill>
                            <a:schemeClr val="tx1"/>
                          </a:solidFill>
                          <a:effectLst/>
                          <a:latin typeface="Arial" panose="020B0604020202020204" pitchFamily="34" charset="0"/>
                          <a:cs typeface="Arial" panose="020B0604020202020204" pitchFamily="34" charset="0"/>
                        </a:rPr>
                        <a:t>(</a:t>
                      </a:r>
                      <a:r>
                        <a:rPr lang="de-CH" sz="1200" b="1" dirty="0">
                          <a:solidFill>
                            <a:schemeClr val="tx1"/>
                          </a:solidFill>
                          <a:effectLst/>
                          <a:latin typeface="Arial" panose="020B0604020202020204" pitchFamily="34" charset="0"/>
                          <a:cs typeface="Arial" panose="020B0604020202020204" pitchFamily="34" charset="0"/>
                        </a:rPr>
                        <a:t>Convention on Biological </a:t>
                      </a:r>
                      <a:r>
                        <a:rPr lang="de-CH" sz="1200" b="1" dirty="0" err="1">
                          <a:solidFill>
                            <a:schemeClr val="tx1"/>
                          </a:solidFill>
                          <a:effectLst/>
                          <a:latin typeface="Arial" panose="020B0604020202020204" pitchFamily="34" charset="0"/>
                          <a:cs typeface="Arial" panose="020B0604020202020204" pitchFamily="34" charset="0"/>
                        </a:rPr>
                        <a:t>Diversity</a:t>
                      </a:r>
                      <a:r>
                        <a:rPr lang="de-CH" sz="1200" b="1" dirty="0">
                          <a:solidFill>
                            <a:schemeClr val="tx1"/>
                          </a:solidFill>
                          <a:effectLst/>
                          <a:latin typeface="Arial" panose="020B0604020202020204" pitchFamily="34" charset="0"/>
                          <a:cs typeface="Arial" panose="020B0604020202020204" pitchFamily="34" charset="0"/>
                        </a:rPr>
                        <a:t>, CBD</a:t>
                      </a:r>
                      <a:r>
                        <a:rPr lang="de-CH" sz="1200" b="0" dirty="0">
                          <a:solidFill>
                            <a:schemeClr val="tx1"/>
                          </a:solidFill>
                          <a:effectLst/>
                          <a:latin typeface="Arial" panose="020B0604020202020204" pitchFamily="34" charset="0"/>
                          <a:cs typeface="Arial" panose="020B0604020202020204" pitchFamily="34" charset="0"/>
                        </a:rPr>
                        <a:t>). 196 Vertragsstaaten (u.a. auch die Schweiz).</a:t>
                      </a:r>
                      <a:endParaRPr lang="de-CH" sz="12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44313301"/>
                  </a:ext>
                </a:extLst>
              </a:tr>
              <a:tr h="0">
                <a:tc>
                  <a:txBody>
                    <a:bodyPr/>
                    <a:lstStyle/>
                    <a:p>
                      <a:pPr>
                        <a:lnSpc>
                          <a:spcPct val="115000"/>
                        </a:lnSpc>
                        <a:spcBef>
                          <a:spcPts val="1200"/>
                        </a:spcBef>
                        <a:spcAft>
                          <a:spcPts val="600"/>
                        </a:spcAft>
                      </a:pPr>
                      <a:r>
                        <a:rPr lang="de-CH" sz="1200">
                          <a:solidFill>
                            <a:schemeClr val="tx1"/>
                          </a:solidFill>
                          <a:effectLst/>
                          <a:latin typeface="Arial" panose="020B0604020202020204" pitchFamily="34" charset="0"/>
                          <a:cs typeface="Arial" panose="020B0604020202020204" pitchFamily="34" charset="0"/>
                        </a:rPr>
                        <a:t>2010</a:t>
                      </a:r>
                      <a:endParaRPr lang="de-CH" sz="12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Bef>
                          <a:spcPts val="1200"/>
                        </a:spcBef>
                        <a:spcAft>
                          <a:spcPts val="600"/>
                        </a:spcAft>
                      </a:pPr>
                      <a:r>
                        <a:rPr lang="de-CH" sz="1200" dirty="0">
                          <a:solidFill>
                            <a:schemeClr val="tx1"/>
                          </a:solidFill>
                          <a:effectLst/>
                          <a:latin typeface="Arial" panose="020B0604020202020204" pitchFamily="34" charset="0"/>
                          <a:cs typeface="Arial" panose="020B0604020202020204" pitchFamily="34" charset="0"/>
                        </a:rPr>
                        <a:t>An der 10. Konferenz der Vertragsparteien in Nagoya einigten sich die Vertragsparteien auf einen Strategischen Plan für die Zeit 2011 – 2020 mit 20 Zielen (</a:t>
                      </a:r>
                      <a:r>
                        <a:rPr lang="de-CH" sz="1200" b="1" dirty="0">
                          <a:solidFill>
                            <a:schemeClr val="tx1"/>
                          </a:solidFill>
                          <a:effectLst/>
                          <a:latin typeface="Arial" panose="020B0604020202020204" pitchFamily="34" charset="0"/>
                          <a:cs typeface="Arial" panose="020B0604020202020204" pitchFamily="34" charset="0"/>
                        </a:rPr>
                        <a:t>Aichi-Ziele</a:t>
                      </a:r>
                      <a:r>
                        <a:rPr lang="de-CH" sz="1200" dirty="0">
                          <a:solidFill>
                            <a:schemeClr val="tx1"/>
                          </a:solidFill>
                          <a:effectLst/>
                          <a:latin typeface="Arial" panose="020B0604020202020204" pitchFamily="34" charset="0"/>
                          <a:cs typeface="Arial" panose="020B0604020202020204" pitchFamily="34" charset="0"/>
                        </a:rPr>
                        <a:t>).</a:t>
                      </a:r>
                      <a:endParaRPr lang="de-CH"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79286873"/>
                  </a:ext>
                </a:extLst>
              </a:tr>
              <a:tr h="0">
                <a:tc>
                  <a:txBody>
                    <a:bodyPr/>
                    <a:lstStyle/>
                    <a:p>
                      <a:pPr>
                        <a:lnSpc>
                          <a:spcPct val="115000"/>
                        </a:lnSpc>
                        <a:spcBef>
                          <a:spcPts val="1200"/>
                        </a:spcBef>
                        <a:spcAft>
                          <a:spcPts val="600"/>
                        </a:spcAft>
                      </a:pPr>
                      <a:r>
                        <a:rPr lang="de-CH" sz="1200">
                          <a:solidFill>
                            <a:schemeClr val="tx1"/>
                          </a:solidFill>
                          <a:effectLst/>
                          <a:latin typeface="Arial" panose="020B0604020202020204" pitchFamily="34" charset="0"/>
                          <a:cs typeface="Arial" panose="020B0604020202020204" pitchFamily="34" charset="0"/>
                        </a:rPr>
                        <a:t>2012</a:t>
                      </a:r>
                      <a:endParaRPr lang="de-CH" sz="12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Bef>
                          <a:spcPts val="1200"/>
                        </a:spcBef>
                        <a:spcAft>
                          <a:spcPts val="600"/>
                        </a:spcAft>
                      </a:pPr>
                      <a:r>
                        <a:rPr lang="de-CH" sz="1200" b="1" dirty="0">
                          <a:solidFill>
                            <a:schemeClr val="tx1"/>
                          </a:solidFill>
                          <a:effectLst/>
                          <a:latin typeface="Arial" panose="020B0604020202020204" pitchFamily="34" charset="0"/>
                          <a:cs typeface="Arial" panose="020B0604020202020204" pitchFamily="34" charset="0"/>
                        </a:rPr>
                        <a:t>Strategie Biodiversität Schweiz</a:t>
                      </a:r>
                      <a:endParaRPr lang="de-CH"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63002274"/>
                  </a:ext>
                </a:extLst>
              </a:tr>
              <a:tr h="0">
                <a:tc>
                  <a:txBody>
                    <a:bodyPr/>
                    <a:lstStyle/>
                    <a:p>
                      <a:pPr>
                        <a:lnSpc>
                          <a:spcPct val="115000"/>
                        </a:lnSpc>
                        <a:spcBef>
                          <a:spcPts val="1200"/>
                        </a:spcBef>
                        <a:spcAft>
                          <a:spcPts val="600"/>
                        </a:spcAft>
                      </a:pPr>
                      <a:r>
                        <a:rPr lang="de-CH" sz="1200">
                          <a:solidFill>
                            <a:schemeClr val="tx1"/>
                          </a:solidFill>
                          <a:effectLst/>
                          <a:latin typeface="Arial" panose="020B0604020202020204" pitchFamily="34" charset="0"/>
                          <a:cs typeface="Arial" panose="020B0604020202020204" pitchFamily="34" charset="0"/>
                        </a:rPr>
                        <a:t>2017</a:t>
                      </a:r>
                      <a:endParaRPr lang="de-CH" sz="12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Bef>
                          <a:spcPts val="1200"/>
                        </a:spcBef>
                        <a:spcAft>
                          <a:spcPts val="600"/>
                        </a:spcAft>
                      </a:pPr>
                      <a:r>
                        <a:rPr lang="de-CH" sz="1200" b="1" dirty="0">
                          <a:solidFill>
                            <a:schemeClr val="tx1"/>
                          </a:solidFill>
                          <a:effectLst/>
                          <a:latin typeface="Arial" panose="020B0604020202020204" pitchFamily="34" charset="0"/>
                          <a:cs typeface="Arial" panose="020B0604020202020204" pitchFamily="34" charset="0"/>
                        </a:rPr>
                        <a:t>Aktionsplan Strategie Biodiversität Schweiz AP SBS I: </a:t>
                      </a:r>
                      <a:r>
                        <a:rPr lang="de-CH" sz="1200" b="0" dirty="0">
                          <a:solidFill>
                            <a:schemeClr val="tx1"/>
                          </a:solidFill>
                          <a:effectLst/>
                          <a:latin typeface="Arial" panose="020B0604020202020204" pitchFamily="34" charset="0"/>
                          <a:cs typeface="Arial" panose="020B0604020202020204" pitchFamily="34" charset="0"/>
                        </a:rPr>
                        <a:t>Phase I </a:t>
                      </a:r>
                      <a:r>
                        <a:rPr lang="de-CH" sz="1200" dirty="0">
                          <a:solidFill>
                            <a:schemeClr val="tx1"/>
                          </a:solidFill>
                          <a:effectLst/>
                          <a:latin typeface="Arial" panose="020B0604020202020204" pitchFamily="34" charset="0"/>
                          <a:cs typeface="Arial" panose="020B0604020202020204" pitchFamily="34" charset="0"/>
                        </a:rPr>
                        <a:t>(Umsetzung 2017 bis 2023)</a:t>
                      </a:r>
                      <a:endParaRPr lang="de-CH"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01997665"/>
                  </a:ext>
                </a:extLst>
              </a:tr>
              <a:tr h="0">
                <a:tc>
                  <a:txBody>
                    <a:bodyPr/>
                    <a:lstStyle/>
                    <a:p>
                      <a:pPr>
                        <a:lnSpc>
                          <a:spcPct val="115000"/>
                        </a:lnSpc>
                        <a:spcBef>
                          <a:spcPts val="1200"/>
                        </a:spcBef>
                        <a:spcAft>
                          <a:spcPts val="600"/>
                        </a:spcAft>
                      </a:pPr>
                      <a:r>
                        <a:rPr lang="de-CH" sz="1200" dirty="0">
                          <a:solidFill>
                            <a:schemeClr val="tx1"/>
                          </a:solidFill>
                          <a:effectLst/>
                          <a:latin typeface="Arial" panose="020B0604020202020204" pitchFamily="34" charset="0"/>
                          <a:cs typeface="Arial" panose="020B0604020202020204" pitchFamily="34" charset="0"/>
                        </a:rPr>
                        <a:t>2022</a:t>
                      </a:r>
                      <a:endParaRPr lang="de-CH"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Bef>
                          <a:spcPts val="1200"/>
                        </a:spcBef>
                        <a:spcAft>
                          <a:spcPts val="600"/>
                        </a:spcAft>
                      </a:pPr>
                      <a:r>
                        <a:rPr lang="de-CH" sz="1200" dirty="0">
                          <a:solidFill>
                            <a:schemeClr val="tx1"/>
                          </a:solidFill>
                          <a:effectLst/>
                          <a:latin typeface="Arial" panose="020B0604020202020204" pitchFamily="34" charset="0"/>
                          <a:cs typeface="Arial" panose="020B0604020202020204" pitchFamily="34" charset="0"/>
                        </a:rPr>
                        <a:t>An der 15. Konferenz vom Dezember 2022 in Montreal haben die Vertragsparteien das </a:t>
                      </a:r>
                      <a:r>
                        <a:rPr lang="de-CH" sz="1200" b="1" dirty="0">
                          <a:solidFill>
                            <a:schemeClr val="tx1"/>
                          </a:solidFill>
                          <a:effectLst/>
                          <a:latin typeface="Arial" panose="020B0604020202020204" pitchFamily="34" charset="0"/>
                          <a:cs typeface="Arial" panose="020B0604020202020204" pitchFamily="34" charset="0"/>
                        </a:rPr>
                        <a:t>Kunming-Montreal-Biodiversitätsabkommen</a:t>
                      </a:r>
                      <a:r>
                        <a:rPr lang="de-CH" sz="1200" dirty="0">
                          <a:solidFill>
                            <a:schemeClr val="tx1"/>
                          </a:solidFill>
                          <a:effectLst/>
                          <a:latin typeface="Arial" panose="020B0604020202020204" pitchFamily="34" charset="0"/>
                          <a:cs typeface="Arial" panose="020B0604020202020204" pitchFamily="34" charset="0"/>
                        </a:rPr>
                        <a:t> unterschrieben. Beim neu ausgearbeiteten </a:t>
                      </a:r>
                      <a:r>
                        <a:rPr lang="de-CH" sz="1200" b="1" dirty="0">
                          <a:solidFill>
                            <a:schemeClr val="tx1"/>
                          </a:solidFill>
                          <a:effectLst/>
                          <a:latin typeface="Arial" panose="020B0604020202020204" pitchFamily="34" charset="0"/>
                          <a:cs typeface="Arial" panose="020B0604020202020204" pitchFamily="34" charset="0"/>
                        </a:rPr>
                        <a:t>Global </a:t>
                      </a:r>
                      <a:r>
                        <a:rPr lang="de-CH" sz="1200" b="1" dirty="0" err="1">
                          <a:solidFill>
                            <a:schemeClr val="tx1"/>
                          </a:solidFill>
                          <a:effectLst/>
                          <a:latin typeface="Arial" panose="020B0604020202020204" pitchFamily="34" charset="0"/>
                          <a:cs typeface="Arial" panose="020B0604020202020204" pitchFamily="34" charset="0"/>
                        </a:rPr>
                        <a:t>Biodiversity</a:t>
                      </a:r>
                      <a:r>
                        <a:rPr lang="de-CH" sz="1200" b="1" dirty="0">
                          <a:solidFill>
                            <a:schemeClr val="tx1"/>
                          </a:solidFill>
                          <a:effectLst/>
                          <a:latin typeface="Arial" panose="020B0604020202020204" pitchFamily="34" charset="0"/>
                          <a:cs typeface="Arial" panose="020B0604020202020204" pitchFamily="34" charset="0"/>
                        </a:rPr>
                        <a:t> Framework (GBF) </a:t>
                      </a:r>
                      <a:r>
                        <a:rPr lang="de-CH" sz="1200" dirty="0">
                          <a:solidFill>
                            <a:schemeClr val="tx1"/>
                          </a:solidFill>
                          <a:effectLst/>
                          <a:latin typeface="Arial" panose="020B0604020202020204" pitchFamily="34" charset="0"/>
                          <a:cs typeface="Arial" panose="020B0604020202020204" pitchFamily="34" charset="0"/>
                        </a:rPr>
                        <a:t>handelt es sich um einen 23-Punkte-Plan, um bis 2030 den Biodiversitätsverlust zu stoppen und «</a:t>
                      </a:r>
                      <a:r>
                        <a:rPr lang="de-CH" sz="1200" dirty="0" err="1">
                          <a:solidFill>
                            <a:schemeClr val="tx1"/>
                          </a:solidFill>
                          <a:effectLst/>
                          <a:latin typeface="Arial" panose="020B0604020202020204" pitchFamily="34" charset="0"/>
                          <a:cs typeface="Arial" panose="020B0604020202020204" pitchFamily="34" charset="0"/>
                        </a:rPr>
                        <a:t>nature</a:t>
                      </a:r>
                      <a:r>
                        <a:rPr lang="de-CH" sz="1200" dirty="0">
                          <a:solidFill>
                            <a:schemeClr val="tx1"/>
                          </a:solidFill>
                          <a:effectLst/>
                          <a:latin typeface="Arial" panose="020B0604020202020204" pitchFamily="34" charset="0"/>
                          <a:cs typeface="Arial" panose="020B0604020202020204" pitchFamily="34" charset="0"/>
                        </a:rPr>
                        <a:t>-positive» zu werden, also Biodiversität zurückzugewinnen.</a:t>
                      </a:r>
                      <a:endParaRPr lang="de-CH"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18836919"/>
                  </a:ext>
                </a:extLst>
              </a:tr>
              <a:tr h="0">
                <a:tc>
                  <a:txBody>
                    <a:bodyPr/>
                    <a:lstStyle/>
                    <a:p>
                      <a:pPr>
                        <a:lnSpc>
                          <a:spcPct val="115000"/>
                        </a:lnSpc>
                        <a:spcBef>
                          <a:spcPts val="1200"/>
                        </a:spcBef>
                        <a:spcAft>
                          <a:spcPts val="600"/>
                        </a:spcAft>
                      </a:pPr>
                      <a:r>
                        <a:rPr lang="de-CH" sz="1200" dirty="0">
                          <a:solidFill>
                            <a:schemeClr val="tx1"/>
                          </a:solidFill>
                          <a:effectLst/>
                          <a:latin typeface="Arial" panose="020B0604020202020204" pitchFamily="34" charset="0"/>
                          <a:ea typeface="Calibri" panose="020F0502020204030204" pitchFamily="34" charset="0"/>
                          <a:cs typeface="Arial" panose="020B0604020202020204" pitchFamily="34" charset="0"/>
                        </a:rPr>
                        <a:t>2024</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Bef>
                          <a:spcPts val="1200"/>
                        </a:spcBef>
                        <a:spcAft>
                          <a:spcPts val="600"/>
                        </a:spcAft>
                      </a:pPr>
                      <a:r>
                        <a:rPr lang="de-CH"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Aktionsplan Strategie Biodiversität Schweiz: </a:t>
                      </a:r>
                      <a:r>
                        <a:rPr lang="de-CH" sz="1200" b="0" dirty="0">
                          <a:solidFill>
                            <a:schemeClr val="tx1"/>
                          </a:solidFill>
                          <a:effectLst/>
                          <a:latin typeface="Arial" panose="020B0604020202020204" pitchFamily="34" charset="0"/>
                          <a:ea typeface="Calibri" panose="020F0502020204030204" pitchFamily="34" charset="0"/>
                          <a:cs typeface="Arial" panose="020B0604020202020204" pitchFamily="34" charset="0"/>
                        </a:rPr>
                        <a:t>Verlängerung Phase I bis Ende 2024 (nach Wirkungsanalyse 2022)</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1684706"/>
                  </a:ext>
                </a:extLst>
              </a:tr>
              <a:tr h="0">
                <a:tc>
                  <a:txBody>
                    <a:bodyPr/>
                    <a:lstStyle/>
                    <a:p>
                      <a:pPr>
                        <a:lnSpc>
                          <a:spcPct val="115000"/>
                        </a:lnSpc>
                        <a:spcBef>
                          <a:spcPts val="1200"/>
                        </a:spcBef>
                        <a:spcAft>
                          <a:spcPts val="600"/>
                        </a:spcAft>
                      </a:pPr>
                      <a:r>
                        <a:rPr lang="de-CH" sz="1200" dirty="0">
                          <a:solidFill>
                            <a:schemeClr val="tx1"/>
                          </a:solidFill>
                          <a:effectLst/>
                          <a:latin typeface="Arial" panose="020B0604020202020204" pitchFamily="34" charset="0"/>
                          <a:ea typeface="Calibri" panose="020F0502020204030204" pitchFamily="34" charset="0"/>
                          <a:cs typeface="Arial" panose="020B0604020202020204" pitchFamily="34" charset="0"/>
                        </a:rPr>
                        <a:t>2025</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Bef>
                          <a:spcPts val="1200"/>
                        </a:spcBef>
                        <a:spcAft>
                          <a:spcPts val="600"/>
                        </a:spcAft>
                      </a:pPr>
                      <a:r>
                        <a:rPr lang="de-CH"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Aktionsplan Strategie Biodiversität Schweiz: </a:t>
                      </a:r>
                      <a:r>
                        <a:rPr lang="de-CH" sz="1200" b="0" dirty="0">
                          <a:solidFill>
                            <a:schemeClr val="tx1"/>
                          </a:solidFill>
                          <a:effectLst/>
                          <a:latin typeface="Arial" panose="020B0604020202020204" pitchFamily="34" charset="0"/>
                          <a:ea typeface="Calibri" panose="020F0502020204030204" pitchFamily="34" charset="0"/>
                          <a:cs typeface="Arial" panose="020B0604020202020204" pitchFamily="34" charset="0"/>
                        </a:rPr>
                        <a:t>Phase II (Umsetzung 2025 bis 2030) füllt Lücken zum Erreichen der SBS- und GBF-Ziele, testet vielversprechende Ansätze und entwickelt Konzepte zur Umsetzung.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82740737"/>
                  </a:ext>
                </a:extLst>
              </a:tr>
            </a:tbl>
          </a:graphicData>
        </a:graphic>
      </p:graphicFrame>
      <p:sp>
        <p:nvSpPr>
          <p:cNvPr id="5" name="Rechteck 4">
            <a:extLst>
              <a:ext uri="{FF2B5EF4-FFF2-40B4-BE49-F238E27FC236}">
                <a16:creationId xmlns:a16="http://schemas.microsoft.com/office/drawing/2014/main" id="{427AA6D0-DF15-A72F-C3F7-F00D4DC7425C}"/>
              </a:ext>
            </a:extLst>
          </p:cNvPr>
          <p:cNvSpPr/>
          <p:nvPr/>
        </p:nvSpPr>
        <p:spPr>
          <a:xfrm>
            <a:off x="531085" y="3700098"/>
            <a:ext cx="7975798" cy="2232248"/>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solidFill>
                <a:schemeClr val="bg1"/>
              </a:solidFill>
            </a:endParaRPr>
          </a:p>
        </p:txBody>
      </p:sp>
    </p:spTree>
    <p:extLst>
      <p:ext uri="{BB962C8B-B14F-4D97-AF65-F5344CB8AC3E}">
        <p14:creationId xmlns:p14="http://schemas.microsoft.com/office/powerpoint/2010/main" val="969243416"/>
      </p:ext>
    </p:extLst>
  </p:cSld>
  <p:clrMapOvr>
    <a:masterClrMapping/>
  </p:clrMapOvr>
</p:sld>
</file>

<file path=ppt/theme/theme1.xml><?xml version="1.0" encoding="utf-8"?>
<a:theme xmlns:a="http://schemas.openxmlformats.org/drawingml/2006/main" name="Benutzerdefiniertes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73E8815154C13C42A2B4D3323D70F6C2" ma:contentTypeVersion="13" ma:contentTypeDescription="Ein neues Dokument erstellen." ma:contentTypeScope="" ma:versionID="aaf1e67f7479f0cc95f11dd8d29c9c19">
  <xsd:schema xmlns:xsd="http://www.w3.org/2001/XMLSchema" xmlns:xs="http://www.w3.org/2001/XMLSchema" xmlns:p="http://schemas.microsoft.com/office/2006/metadata/properties" xmlns:ns2="b2d10406-eaae-41c3-88b9-698793e76f51" xmlns:ns3="4813c16e-7537-4e12-aeaa-392e5d7335a1" targetNamespace="http://schemas.microsoft.com/office/2006/metadata/properties" ma:root="true" ma:fieldsID="02c1eb7f02bda30305b8ff50c8fbb17d" ns2:_="" ns3:_="">
    <xsd:import namespace="b2d10406-eaae-41c3-88b9-698793e76f51"/>
    <xsd:import namespace="4813c16e-7537-4e12-aeaa-392e5d7335a1"/>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ServiceBillingMetadata"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2d10406-eaae-41c3-88b9-698793e76f5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lcf76f155ced4ddcb4097134ff3c332f" ma:index="13" nillable="true" ma:taxonomy="true" ma:internalName="lcf76f155ced4ddcb4097134ff3c332f" ma:taxonomyFieldName="MediaServiceImageTags" ma:displayName="Bildmarkierungen" ma:readOnly="false" ma:fieldId="{5cf76f15-5ced-4ddc-b409-7134ff3c332f}" ma:taxonomyMulti="true" ma:sspId="1bc49ad8-0d76-4442-b3ec-dfaba3082bc1"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BillingMetadata" ma:index="19" nillable="true" ma:displayName="MediaServiceBillingMetadata" ma:hidden="true" ma:internalName="MediaServiceBillingMetadata" ma:readOnly="true">
      <xsd:simpleType>
        <xsd:restriction base="dms:Note"/>
      </xsd:simpleType>
    </xsd:element>
    <xsd:element name="MediaLengthInSeconds" ma:index="20"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4813c16e-7537-4e12-aeaa-392e5d7335a1"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f0e58f48-bdd5-45ad-aecc-91b85314a1e7}" ma:internalName="TaxCatchAll" ma:showField="CatchAllData" ma:web="4813c16e-7537-4e12-aeaa-392e5d7335a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b2d10406-eaae-41c3-88b9-698793e76f51">
      <Terms xmlns="http://schemas.microsoft.com/office/infopath/2007/PartnerControls"/>
    </lcf76f155ced4ddcb4097134ff3c332f>
    <TaxCatchAll xmlns="4813c16e-7537-4e12-aeaa-392e5d7335a1" xsi:nil="true"/>
  </documentManagement>
</p:properties>
</file>

<file path=customXml/itemProps1.xml><?xml version="1.0" encoding="utf-8"?>
<ds:datastoreItem xmlns:ds="http://schemas.openxmlformats.org/officeDocument/2006/customXml" ds:itemID="{8EEA4D2D-9B8B-4D0E-86EB-09628F706E51}"/>
</file>

<file path=customXml/itemProps2.xml><?xml version="1.0" encoding="utf-8"?>
<ds:datastoreItem xmlns:ds="http://schemas.openxmlformats.org/officeDocument/2006/customXml" ds:itemID="{C05CF6B6-F600-4DF9-A534-F9E4E16E99A6}">
  <ds:schemaRefs>
    <ds:schemaRef ds:uri="http://schemas.microsoft.com/sharepoint/v3/contenttype/forms"/>
  </ds:schemaRefs>
</ds:datastoreItem>
</file>

<file path=customXml/itemProps3.xml><?xml version="1.0" encoding="utf-8"?>
<ds:datastoreItem xmlns:ds="http://schemas.openxmlformats.org/officeDocument/2006/customXml" ds:itemID="{3B1F0389-DCC4-4552-AF62-62FC06389D97}">
  <ds:schemaRefs>
    <ds:schemaRef ds:uri="http://purl.org/dc/dcmitype/"/>
    <ds:schemaRef ds:uri="http://schemas.microsoft.com/office/2006/documentManagement/types"/>
    <ds:schemaRef ds:uri="http://schemas.microsoft.com/office/2006/metadata/properties"/>
    <ds:schemaRef ds:uri="926ccd4c-651f-4ccc-af87-3950eef9fdad"/>
    <ds:schemaRef ds:uri="http://schemas.microsoft.com/sharepoint/v3"/>
    <ds:schemaRef ds:uri="http://schemas.microsoft.com/office/infopath/2007/PartnerControls"/>
    <ds:schemaRef ds:uri="http://purl.org/dc/terms/"/>
    <ds:schemaRef ds:uri="http://schemas.openxmlformats.org/package/2006/metadata/core-properties"/>
    <ds:schemaRef ds:uri="dd18740c-b141-4d05-9751-e9f3dcf7e76f"/>
    <ds:schemaRef ds:uri="http://www.w3.org/XML/1998/namespace"/>
    <ds:schemaRef ds:uri="http://purl.org/dc/elements/1.1/"/>
    <ds:schemaRef ds:uri="6198184d-d2c8-499d-9d12-552a8ace3336"/>
    <ds:schemaRef ds:uri="931b810c-e1bd-460f-9377-b918a6c9e4ac"/>
  </ds:schemaRefs>
</ds:datastoreItem>
</file>

<file path=docProps/app.xml><?xml version="1.0" encoding="utf-8"?>
<Properties xmlns="http://schemas.openxmlformats.org/officeDocument/2006/extended-properties" xmlns:vt="http://schemas.openxmlformats.org/officeDocument/2006/docPropsVTypes">
  <Template/>
  <TotalTime>0</TotalTime>
  <Words>6367</Words>
  <Application>Microsoft Office PowerPoint</Application>
  <PresentationFormat>Bildschirmpräsentation (4:3)</PresentationFormat>
  <Paragraphs>410</Paragraphs>
  <Slides>40</Slides>
  <Notes>0</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40</vt:i4>
      </vt:variant>
    </vt:vector>
  </HeadingPairs>
  <TitlesOfParts>
    <vt:vector size="47" baseType="lpstr">
      <vt:lpstr>Arial</vt:lpstr>
      <vt:lpstr>Arial Narrow</vt:lpstr>
      <vt:lpstr>Calibri</vt:lpstr>
      <vt:lpstr>Georgia</vt:lpstr>
      <vt:lpstr>Symbol</vt:lpstr>
      <vt:lpstr>Times New Roman</vt:lpstr>
      <vt:lpstr>Benutzerdefiniertes Design</vt:lpstr>
      <vt:lpstr>Biodiversität in der Landwirtschaft: Politische Ziele</vt:lpstr>
      <vt:lpstr>Biodiversität in der Landwirtschaft: Politische Ziele</vt:lpstr>
      <vt:lpstr>Biodiversität in der Landwirtschaft: Politische Ziele</vt:lpstr>
      <vt:lpstr>Biodiversität in der Landwirtschaft: Politische Ziele</vt:lpstr>
      <vt:lpstr>Biodiversität in der Landwirtschaft: Politische Ziele</vt:lpstr>
      <vt:lpstr>Biodiversität in der Landwirtschaft: Politische Ziele</vt:lpstr>
      <vt:lpstr>Biodiversität in der Landwirtschaft: Politische Ziele</vt:lpstr>
      <vt:lpstr>Biodiversität in der Landwirtschaft: Politische Ziele</vt:lpstr>
      <vt:lpstr>Biodiversität in der Landwirtschaft: Politische Ziele</vt:lpstr>
      <vt:lpstr>Biodiversität in der Landwirtschaft: Politische Ziele</vt:lpstr>
      <vt:lpstr>Biodiversität in der Landwirtschaft: Politische Ziele</vt:lpstr>
      <vt:lpstr>Biodiversität in der Landwirtschaft: Politische Ziele</vt:lpstr>
      <vt:lpstr>Biodiversität in der Landwirtschaft: Politische Ziele</vt:lpstr>
      <vt:lpstr>Biodiversität in der Landwirtschaft: Politische Ziele</vt:lpstr>
      <vt:lpstr>Biodiversität in der Landwirtschaft: Politische Ziele</vt:lpstr>
      <vt:lpstr>Biodiversität in der Landwirtschaft: Politische Ziele</vt:lpstr>
      <vt:lpstr>Biodiversität in der Landwirtschaft: Politische Ziele</vt:lpstr>
      <vt:lpstr>Biodiversität in der Landwirtschaft: Politische Ziele</vt:lpstr>
      <vt:lpstr>Biodiversität in der Landwirtschaft: Politische Ziele</vt:lpstr>
      <vt:lpstr>Biodiversität in der Landwirtschaft: Politische Ziele</vt:lpstr>
      <vt:lpstr>Biodiversität in der Landwirtschaft: Politische Ziele</vt:lpstr>
      <vt:lpstr>PowerPoint-Präsentation</vt:lpstr>
      <vt:lpstr>PowerPoint-Präsentation</vt:lpstr>
      <vt:lpstr>Biodiversität in der Landwirtschaft: Politische Ziele</vt:lpstr>
      <vt:lpstr>Biodiversität in der Landwirtschaft: Politische Ziele</vt:lpstr>
      <vt:lpstr>PowerPoint-Präsentation</vt:lpstr>
      <vt:lpstr>PowerPoint-Präsentation</vt:lpstr>
      <vt:lpstr>PowerPoint-Präsentation</vt:lpstr>
      <vt:lpstr>PowerPoint-Präsentation</vt:lpstr>
      <vt:lpstr>PowerPoint-Präsentation</vt:lpstr>
      <vt:lpstr>Biodiversität in der Landwirtschaft: Politische Ziele</vt:lpstr>
      <vt:lpstr>Biodiversität in der Landwirtschaft: Politische Ziele</vt:lpstr>
      <vt:lpstr>Biodiversität in der Landwirtschaft: Politische Ziele</vt:lpstr>
      <vt:lpstr>Biodiversität in der Landwirtschaft: Politische Ziele</vt:lpstr>
      <vt:lpstr>Biodiversität in der Landwirtschaft: Politische Ziele</vt:lpstr>
      <vt:lpstr>Biodiversität in der Landwirtschaft: Politische Ziele</vt:lpstr>
      <vt:lpstr>Biodiversität in der Landwirtschaft: Politische Ziele</vt:lpstr>
      <vt:lpstr>Biodiversität in der Landwirtschaft: Politische Ziele</vt:lpstr>
      <vt:lpstr>Biodiversität in der Landwirtschaft: Politische Ziele</vt:lpstr>
      <vt:lpstr>Impressum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Weidmann Gilles</dc:creator>
  <cp:lastModifiedBy>Zurbrügg Corinne</cp:lastModifiedBy>
  <cp:revision>395</cp:revision>
  <cp:lastPrinted>2018-11-05T09:27:14Z</cp:lastPrinted>
  <dcterms:created xsi:type="dcterms:W3CDTF">2017-09-25T14:16:51Z</dcterms:created>
  <dcterms:modified xsi:type="dcterms:W3CDTF">2026-05-11T14:20:16Z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0x01010073E8815154C13C42A2B4D3323D70F6C2</vt:lpwstr>
  </property>
  <property fmtid="{D5CDD505-2E9C-101B-9397-08002B2CF9AE}" pid="3" name="MediaServiceImageTags">
    <vt:lpwstr/>
  </property>
</Properties>
</file>