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2" r:id="rId4"/>
  </p:sldMasterIdLst>
  <p:notesMasterIdLst>
    <p:notesMasterId r:id="rId23"/>
  </p:notesMasterIdLst>
  <p:sldIdLst>
    <p:sldId id="294" r:id="rId5"/>
    <p:sldId id="497" r:id="rId6"/>
    <p:sldId id="495" r:id="rId7"/>
    <p:sldId id="496" r:id="rId8"/>
    <p:sldId id="315" r:id="rId9"/>
    <p:sldId id="316" r:id="rId10"/>
    <p:sldId id="481" r:id="rId11"/>
    <p:sldId id="464" r:id="rId12"/>
    <p:sldId id="468" r:id="rId13"/>
    <p:sldId id="318" r:id="rId14"/>
    <p:sldId id="390" r:id="rId15"/>
    <p:sldId id="393" r:id="rId16"/>
    <p:sldId id="320" r:id="rId17"/>
    <p:sldId id="465" r:id="rId18"/>
    <p:sldId id="403" r:id="rId19"/>
    <p:sldId id="404" r:id="rId20"/>
    <p:sldId id="321" r:id="rId21"/>
    <p:sldId id="339" r:id="rId22"/>
  </p:sldIdLst>
  <p:sldSz cx="9144000" cy="6858000" type="screen4x3"/>
  <p:notesSz cx="6799263" cy="99298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gist Dominik" initials="DH" lastIdx="10" clrIdx="0"/>
  <p:cmAuthor id="1" name="Hagist Dominik" initials="DHA" lastIdx="4" clrIdx="1"/>
  <p:cmAuthor id="2" name="Weidmann Gilles" initials="WG" lastIdx="1" clrIdx="2">
    <p:extLst>
      <p:ext uri="{19B8F6BF-5375-455C-9EA6-DF929625EA0E}">
        <p15:presenceInfo xmlns:p15="http://schemas.microsoft.com/office/powerpoint/2012/main" userId="S-1-5-21-1635401191-1135830115-316617838-1041" providerId="AD"/>
      </p:ext>
    </p:extLst>
  </p:cmAuthor>
  <p:cmAuthor id="3" name="Graf Roman" initials="RG" lastIdx="2" clrIdx="3"/>
  <p:cmAuthor id="4" name="Chevillat Veronique" initials="CV" lastIdx="9" clrIdx="4">
    <p:extLst>
      <p:ext uri="{19B8F6BF-5375-455C-9EA6-DF929625EA0E}">
        <p15:presenceInfo xmlns:p15="http://schemas.microsoft.com/office/powerpoint/2012/main" userId="S-1-5-21-1635401191-1135830115-316617838-384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FF"/>
    <a:srgbClr val="FFCCCC"/>
    <a:srgbClr val="FCFF7D"/>
    <a:srgbClr val="FE5F44"/>
    <a:srgbClr val="FBE5D6"/>
    <a:srgbClr val="CCFFFF"/>
    <a:srgbClr val="FDDC7F"/>
    <a:srgbClr val="8D53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BE7E813-4E94-485E-B16B-940900043CF2}" v="12" dt="2026-05-28T12:46:32.117"/>
  </p1510:revLst>
</p1510:revInfo>
</file>

<file path=ppt/tableStyles.xml><?xml version="1.0" encoding="utf-8"?>
<a:tblStyleLst xmlns:a="http://schemas.openxmlformats.org/drawingml/2006/main" def="{21E4AEA4-8DFA-4A89-87EB-49C32662AFE0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Dunkle Formatvorlage 2 - Akzent 1/Akz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84E427A-3D55-4303-BF80-6455036E1DE7}" styleName="Designformatvorlage 1 - Akz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50" autoAdjust="0"/>
    <p:restoredTop sz="93979" autoAdjust="0"/>
  </p:normalViewPr>
  <p:slideViewPr>
    <p:cSldViewPr>
      <p:cViewPr varScale="1">
        <p:scale>
          <a:sx n="119" d="100"/>
          <a:sy n="119" d="100"/>
        </p:scale>
        <p:origin x="1272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7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urbrügg Corinne" userId="9bf00a35-daaf-4b5d-a00c-eae22b493c7e" providerId="ADAL" clId="{F896CB6E-1FF8-4F8E-BB38-22186265DB2A}"/>
    <pc:docChg chg="addSld modSld">
      <pc:chgData name="Zurbrügg Corinne" userId="9bf00a35-daaf-4b5d-a00c-eae22b493c7e" providerId="ADAL" clId="{F896CB6E-1FF8-4F8E-BB38-22186265DB2A}" dt="2026-05-28T12:46:01.170" v="11" actId="1076"/>
      <pc:docMkLst>
        <pc:docMk/>
      </pc:docMkLst>
      <pc:sldChg chg="addSp modSp">
        <pc:chgData name="Zurbrügg Corinne" userId="9bf00a35-daaf-4b5d-a00c-eae22b493c7e" providerId="ADAL" clId="{F896CB6E-1FF8-4F8E-BB38-22186265DB2A}" dt="2026-05-28T12:43:26.083" v="1"/>
        <pc:sldMkLst>
          <pc:docMk/>
          <pc:sldMk cId="1892793462" sldId="315"/>
        </pc:sldMkLst>
        <pc:spChg chg="add mod">
          <ac:chgData name="Zurbrügg Corinne" userId="9bf00a35-daaf-4b5d-a00c-eae22b493c7e" providerId="ADAL" clId="{F896CB6E-1FF8-4F8E-BB38-22186265DB2A}" dt="2026-05-28T12:43:26.083" v="1"/>
          <ac:spMkLst>
            <pc:docMk/>
            <pc:sldMk cId="1892793462" sldId="315"/>
            <ac:spMk id="5" creationId="{DBBBEEC9-9C2A-A73A-40F7-FE084BFA84A9}"/>
          </ac:spMkLst>
        </pc:spChg>
      </pc:sldChg>
      <pc:sldChg chg="addSp modSp">
        <pc:chgData name="Zurbrügg Corinne" userId="9bf00a35-daaf-4b5d-a00c-eae22b493c7e" providerId="ADAL" clId="{F896CB6E-1FF8-4F8E-BB38-22186265DB2A}" dt="2026-05-28T12:43:17.651" v="0"/>
        <pc:sldMkLst>
          <pc:docMk/>
          <pc:sldMk cId="296864903" sldId="316"/>
        </pc:sldMkLst>
        <pc:spChg chg="add mod">
          <ac:chgData name="Zurbrügg Corinne" userId="9bf00a35-daaf-4b5d-a00c-eae22b493c7e" providerId="ADAL" clId="{F896CB6E-1FF8-4F8E-BB38-22186265DB2A}" dt="2026-05-28T12:43:17.651" v="0"/>
          <ac:spMkLst>
            <pc:docMk/>
            <pc:sldMk cId="296864903" sldId="316"/>
            <ac:spMk id="3" creationId="{3048F7C0-608E-EFFE-807B-A319E6DA8109}"/>
          </ac:spMkLst>
        </pc:spChg>
      </pc:sldChg>
      <pc:sldChg chg="addSp modSp">
        <pc:chgData name="Zurbrügg Corinne" userId="9bf00a35-daaf-4b5d-a00c-eae22b493c7e" providerId="ADAL" clId="{F896CB6E-1FF8-4F8E-BB38-22186265DB2A}" dt="2026-05-28T12:43:46.543" v="4"/>
        <pc:sldMkLst>
          <pc:docMk/>
          <pc:sldMk cId="3403319234" sldId="318"/>
        </pc:sldMkLst>
        <pc:spChg chg="add mod">
          <ac:chgData name="Zurbrügg Corinne" userId="9bf00a35-daaf-4b5d-a00c-eae22b493c7e" providerId="ADAL" clId="{F896CB6E-1FF8-4F8E-BB38-22186265DB2A}" dt="2026-05-28T12:43:46.543" v="4"/>
          <ac:spMkLst>
            <pc:docMk/>
            <pc:sldMk cId="3403319234" sldId="318"/>
            <ac:spMk id="7" creationId="{8BC8D148-BC77-F3D8-DE09-246E01F08829}"/>
          </ac:spMkLst>
        </pc:spChg>
      </pc:sldChg>
      <pc:sldChg chg="addSp modSp">
        <pc:chgData name="Zurbrügg Corinne" userId="9bf00a35-daaf-4b5d-a00c-eae22b493c7e" providerId="ADAL" clId="{F896CB6E-1FF8-4F8E-BB38-22186265DB2A}" dt="2026-05-28T12:44:01.303" v="6"/>
        <pc:sldMkLst>
          <pc:docMk/>
          <pc:sldMk cId="1930552224" sldId="320"/>
        </pc:sldMkLst>
        <pc:spChg chg="add mod">
          <ac:chgData name="Zurbrügg Corinne" userId="9bf00a35-daaf-4b5d-a00c-eae22b493c7e" providerId="ADAL" clId="{F896CB6E-1FF8-4F8E-BB38-22186265DB2A}" dt="2026-05-28T12:44:01.303" v="6"/>
          <ac:spMkLst>
            <pc:docMk/>
            <pc:sldMk cId="1930552224" sldId="320"/>
            <ac:spMk id="3" creationId="{DAF1B75A-F082-8258-F075-4FFE75B38B8E}"/>
          </ac:spMkLst>
        </pc:spChg>
      </pc:sldChg>
      <pc:sldChg chg="add">
        <pc:chgData name="Zurbrügg Corinne" userId="9bf00a35-daaf-4b5d-a00c-eae22b493c7e" providerId="ADAL" clId="{F896CB6E-1FF8-4F8E-BB38-22186265DB2A}" dt="2026-05-28T12:45:46.615" v="10"/>
        <pc:sldMkLst>
          <pc:docMk/>
          <pc:sldMk cId="266204402" sldId="339"/>
        </pc:sldMkLst>
      </pc:sldChg>
      <pc:sldChg chg="addSp modSp">
        <pc:chgData name="Zurbrügg Corinne" userId="9bf00a35-daaf-4b5d-a00c-eae22b493c7e" providerId="ADAL" clId="{F896CB6E-1FF8-4F8E-BB38-22186265DB2A}" dt="2026-05-28T12:43:52.814" v="5"/>
        <pc:sldMkLst>
          <pc:docMk/>
          <pc:sldMk cId="408098233" sldId="390"/>
        </pc:sldMkLst>
        <pc:spChg chg="add mod">
          <ac:chgData name="Zurbrügg Corinne" userId="9bf00a35-daaf-4b5d-a00c-eae22b493c7e" providerId="ADAL" clId="{F896CB6E-1FF8-4F8E-BB38-22186265DB2A}" dt="2026-05-28T12:43:52.814" v="5"/>
          <ac:spMkLst>
            <pc:docMk/>
            <pc:sldMk cId="408098233" sldId="390"/>
            <ac:spMk id="3" creationId="{6EEE85B4-1140-0D37-4424-82F4055D93C3}"/>
          </ac:spMkLst>
        </pc:spChg>
      </pc:sldChg>
      <pc:sldChg chg="addSp modSp">
        <pc:chgData name="Zurbrügg Corinne" userId="9bf00a35-daaf-4b5d-a00c-eae22b493c7e" providerId="ADAL" clId="{F896CB6E-1FF8-4F8E-BB38-22186265DB2A}" dt="2026-05-28T12:44:13.751" v="8"/>
        <pc:sldMkLst>
          <pc:docMk/>
          <pc:sldMk cId="1853790728" sldId="403"/>
        </pc:sldMkLst>
        <pc:spChg chg="add mod">
          <ac:chgData name="Zurbrügg Corinne" userId="9bf00a35-daaf-4b5d-a00c-eae22b493c7e" providerId="ADAL" clId="{F896CB6E-1FF8-4F8E-BB38-22186265DB2A}" dt="2026-05-28T12:44:13.751" v="8"/>
          <ac:spMkLst>
            <pc:docMk/>
            <pc:sldMk cId="1853790728" sldId="403"/>
            <ac:spMk id="4" creationId="{ABE98326-63F8-EDA9-69B8-FEF182D010C4}"/>
          </ac:spMkLst>
        </pc:spChg>
      </pc:sldChg>
      <pc:sldChg chg="addSp modSp">
        <pc:chgData name="Zurbrügg Corinne" userId="9bf00a35-daaf-4b5d-a00c-eae22b493c7e" providerId="ADAL" clId="{F896CB6E-1FF8-4F8E-BB38-22186265DB2A}" dt="2026-05-28T12:44:17.695" v="9"/>
        <pc:sldMkLst>
          <pc:docMk/>
          <pc:sldMk cId="2504947054" sldId="404"/>
        </pc:sldMkLst>
        <pc:spChg chg="add mod">
          <ac:chgData name="Zurbrügg Corinne" userId="9bf00a35-daaf-4b5d-a00c-eae22b493c7e" providerId="ADAL" clId="{F896CB6E-1FF8-4F8E-BB38-22186265DB2A}" dt="2026-05-28T12:44:17.695" v="9"/>
          <ac:spMkLst>
            <pc:docMk/>
            <pc:sldMk cId="2504947054" sldId="404"/>
            <ac:spMk id="6" creationId="{35F9B0A1-752F-70C0-FB7D-AC821ACA98CC}"/>
          </ac:spMkLst>
        </pc:spChg>
      </pc:sldChg>
      <pc:sldChg chg="addSp modSp">
        <pc:chgData name="Zurbrügg Corinne" userId="9bf00a35-daaf-4b5d-a00c-eae22b493c7e" providerId="ADAL" clId="{F896CB6E-1FF8-4F8E-BB38-22186265DB2A}" dt="2026-05-28T12:43:35.274" v="2"/>
        <pc:sldMkLst>
          <pc:docMk/>
          <pc:sldMk cId="3872778060" sldId="464"/>
        </pc:sldMkLst>
        <pc:spChg chg="add mod">
          <ac:chgData name="Zurbrügg Corinne" userId="9bf00a35-daaf-4b5d-a00c-eae22b493c7e" providerId="ADAL" clId="{F896CB6E-1FF8-4F8E-BB38-22186265DB2A}" dt="2026-05-28T12:43:35.274" v="2"/>
          <ac:spMkLst>
            <pc:docMk/>
            <pc:sldMk cId="3872778060" sldId="464"/>
            <ac:spMk id="2" creationId="{A3484AEA-C8DE-2A67-8FF9-22F963B2061B}"/>
          </ac:spMkLst>
        </pc:spChg>
      </pc:sldChg>
      <pc:sldChg chg="addSp modSp mod">
        <pc:chgData name="Zurbrügg Corinne" userId="9bf00a35-daaf-4b5d-a00c-eae22b493c7e" providerId="ADAL" clId="{F896CB6E-1FF8-4F8E-BB38-22186265DB2A}" dt="2026-05-28T12:46:01.170" v="11" actId="1076"/>
        <pc:sldMkLst>
          <pc:docMk/>
          <pc:sldMk cId="3866896709" sldId="465"/>
        </pc:sldMkLst>
        <pc:spChg chg="add mod">
          <ac:chgData name="Zurbrügg Corinne" userId="9bf00a35-daaf-4b5d-a00c-eae22b493c7e" providerId="ADAL" clId="{F896CB6E-1FF8-4F8E-BB38-22186265DB2A}" dt="2026-05-28T12:44:06.076" v="7"/>
          <ac:spMkLst>
            <pc:docMk/>
            <pc:sldMk cId="3866896709" sldId="465"/>
            <ac:spMk id="2" creationId="{D445B4EB-3399-191B-61E5-650768A8C416}"/>
          </ac:spMkLst>
        </pc:spChg>
        <pc:spChg chg="mod">
          <ac:chgData name="Zurbrügg Corinne" userId="9bf00a35-daaf-4b5d-a00c-eae22b493c7e" providerId="ADAL" clId="{F896CB6E-1FF8-4F8E-BB38-22186265DB2A}" dt="2026-05-28T12:46:01.170" v="11" actId="1076"/>
          <ac:spMkLst>
            <pc:docMk/>
            <pc:sldMk cId="3866896709" sldId="465"/>
            <ac:spMk id="5" creationId="{00000000-0000-0000-0000-000000000000}"/>
          </ac:spMkLst>
        </pc:spChg>
      </pc:sldChg>
      <pc:sldChg chg="addSp modSp">
        <pc:chgData name="Zurbrügg Corinne" userId="9bf00a35-daaf-4b5d-a00c-eae22b493c7e" providerId="ADAL" clId="{F896CB6E-1FF8-4F8E-BB38-22186265DB2A}" dt="2026-05-28T12:43:41.525" v="3"/>
        <pc:sldMkLst>
          <pc:docMk/>
          <pc:sldMk cId="1190063747" sldId="468"/>
        </pc:sldMkLst>
        <pc:spChg chg="add mod">
          <ac:chgData name="Zurbrügg Corinne" userId="9bf00a35-daaf-4b5d-a00c-eae22b493c7e" providerId="ADAL" clId="{F896CB6E-1FF8-4F8E-BB38-22186265DB2A}" dt="2026-05-28T12:43:41.525" v="3"/>
          <ac:spMkLst>
            <pc:docMk/>
            <pc:sldMk cId="1190063747" sldId="468"/>
            <ac:spMk id="6" creationId="{9F4E8B21-83D8-DF4E-69C2-22B89AF18743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'[BD025_Rote Listen_20221020_BAFUIndikatorDatenblatt1.xlsx]DE'!$B$8</c:f>
              <c:strCache>
                <c:ptCount val="1"/>
                <c:pt idx="0">
                  <c:v>In der Schweiz ausgestorben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'[BD025_Rote Listen_20221020_BAFUIndikatorDatenblatt1.xlsx]DE'!$A$9:$A$12</c:f>
              <c:strCache>
                <c:ptCount val="4"/>
                <c:pt idx="0">
                  <c:v>Tiere</c:v>
                </c:pt>
                <c:pt idx="1">
                  <c:v>Pflanzen</c:v>
                </c:pt>
                <c:pt idx="2">
                  <c:v>Flechten und Pilze</c:v>
                </c:pt>
                <c:pt idx="3">
                  <c:v>Total</c:v>
                </c:pt>
              </c:strCache>
            </c:strRef>
          </c:cat>
          <c:val>
            <c:numRef>
              <c:f>'[BD025_Rote Listen_20221020_BAFUIndikatorDatenblatt1.xlsx]DE'!$B$9:$B$12</c:f>
              <c:numCache>
                <c:formatCode>General</c:formatCode>
                <c:ptCount val="4"/>
                <c:pt idx="0">
                  <c:v>5</c:v>
                </c:pt>
                <c:pt idx="1">
                  <c:v>2</c:v>
                </c:pt>
                <c:pt idx="2">
                  <c:v>1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08C-4573-9332-ED8C625BD85F}"/>
            </c:ext>
          </c:extLst>
        </c:ser>
        <c:ser>
          <c:idx val="1"/>
          <c:order val="1"/>
          <c:tx>
            <c:strRef>
              <c:f>'[BD025_Rote Listen_20221020_BAFUIndikatorDatenblatt1.xlsx]DE'!$C$8</c:f>
              <c:strCache>
                <c:ptCount val="1"/>
                <c:pt idx="0">
                  <c:v>Gefährdet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accent6">
                  <a:lumMod val="75000"/>
                </a:schemeClr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508C-4573-9332-ED8C625BD85F}"/>
              </c:ext>
            </c:extLst>
          </c:dPt>
          <c:cat>
            <c:strRef>
              <c:f>'[BD025_Rote Listen_20221020_BAFUIndikatorDatenblatt1.xlsx]DE'!$A$9:$A$12</c:f>
              <c:strCache>
                <c:ptCount val="4"/>
                <c:pt idx="0">
                  <c:v>Tiere</c:v>
                </c:pt>
                <c:pt idx="1">
                  <c:v>Pflanzen</c:v>
                </c:pt>
                <c:pt idx="2">
                  <c:v>Flechten und Pilze</c:v>
                </c:pt>
                <c:pt idx="3">
                  <c:v>Total</c:v>
                </c:pt>
              </c:strCache>
            </c:strRef>
          </c:cat>
          <c:val>
            <c:numRef>
              <c:f>'[BD025_Rote Listen_20221020_BAFUIndikatorDatenblatt1.xlsx]DE'!$C$9:$C$12</c:f>
              <c:numCache>
                <c:formatCode>General</c:formatCode>
                <c:ptCount val="4"/>
                <c:pt idx="0">
                  <c:v>36</c:v>
                </c:pt>
                <c:pt idx="1">
                  <c:v>26</c:v>
                </c:pt>
                <c:pt idx="2">
                  <c:v>32</c:v>
                </c:pt>
                <c:pt idx="3">
                  <c:v>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08C-4573-9332-ED8C625BD85F}"/>
            </c:ext>
          </c:extLst>
        </c:ser>
        <c:ser>
          <c:idx val="2"/>
          <c:order val="2"/>
          <c:tx>
            <c:strRef>
              <c:f>'[BD025_Rote Listen_20221020_BAFUIndikatorDatenblatt1.xlsx]DE'!$D$8</c:f>
              <c:strCache>
                <c:ptCount val="1"/>
                <c:pt idx="0">
                  <c:v>Potenziell gefährdet</c:v>
                </c:pt>
              </c:strCache>
            </c:strRef>
          </c:tx>
          <c:spPr>
            <a:solidFill>
              <a:srgbClr val="FFC000"/>
            </a:solidFill>
            <a:ln>
              <a:solidFill>
                <a:srgbClr val="FFC000"/>
              </a:solidFill>
            </a:ln>
            <a:effectLst/>
          </c:spPr>
          <c:invertIfNegative val="0"/>
          <c:cat>
            <c:strRef>
              <c:f>'[BD025_Rote Listen_20221020_BAFUIndikatorDatenblatt1.xlsx]DE'!$A$9:$A$12</c:f>
              <c:strCache>
                <c:ptCount val="4"/>
                <c:pt idx="0">
                  <c:v>Tiere</c:v>
                </c:pt>
                <c:pt idx="1">
                  <c:v>Pflanzen</c:v>
                </c:pt>
                <c:pt idx="2">
                  <c:v>Flechten und Pilze</c:v>
                </c:pt>
                <c:pt idx="3">
                  <c:v>Total</c:v>
                </c:pt>
              </c:strCache>
            </c:strRef>
          </c:cat>
          <c:val>
            <c:numRef>
              <c:f>'[BD025_Rote Listen_20221020_BAFUIndikatorDatenblatt1.xlsx]DE'!$D$9:$D$12</c:f>
              <c:numCache>
                <c:formatCode>General</c:formatCode>
                <c:ptCount val="4"/>
                <c:pt idx="0">
                  <c:v>13</c:v>
                </c:pt>
                <c:pt idx="1">
                  <c:v>16</c:v>
                </c:pt>
                <c:pt idx="2">
                  <c:v>7</c:v>
                </c:pt>
                <c:pt idx="3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08C-4573-9332-ED8C625BD85F}"/>
            </c:ext>
          </c:extLst>
        </c:ser>
        <c:ser>
          <c:idx val="3"/>
          <c:order val="3"/>
          <c:tx>
            <c:strRef>
              <c:f>'[BD025_Rote Listen_20221020_BAFUIndikatorDatenblatt1.xlsx]DE'!$E$8</c:f>
              <c:strCache>
                <c:ptCount val="1"/>
                <c:pt idx="0">
                  <c:v>Nicht gefährdet</c:v>
                </c:pt>
              </c:strCache>
            </c:strRef>
          </c:tx>
          <c:spPr>
            <a:solidFill>
              <a:schemeClr val="accent3"/>
            </a:solidFill>
            <a:ln>
              <a:solidFill>
                <a:schemeClr val="accent3"/>
              </a:solidFill>
            </a:ln>
            <a:effectLst/>
          </c:spPr>
          <c:invertIfNegative val="0"/>
          <c:cat>
            <c:strRef>
              <c:f>'[BD025_Rote Listen_20221020_BAFUIndikatorDatenblatt1.xlsx]DE'!$A$9:$A$12</c:f>
              <c:strCache>
                <c:ptCount val="4"/>
                <c:pt idx="0">
                  <c:v>Tiere</c:v>
                </c:pt>
                <c:pt idx="1">
                  <c:v>Pflanzen</c:v>
                </c:pt>
                <c:pt idx="2">
                  <c:v>Flechten und Pilze</c:v>
                </c:pt>
                <c:pt idx="3">
                  <c:v>Total</c:v>
                </c:pt>
              </c:strCache>
            </c:strRef>
          </c:cat>
          <c:val>
            <c:numRef>
              <c:f>'[BD025_Rote Listen_20221020_BAFUIndikatorDatenblatt1.xlsx]DE'!$E$9:$E$12</c:f>
              <c:numCache>
                <c:formatCode>General</c:formatCode>
                <c:ptCount val="4"/>
                <c:pt idx="0">
                  <c:v>46</c:v>
                </c:pt>
                <c:pt idx="1">
                  <c:v>56</c:v>
                </c:pt>
                <c:pt idx="2">
                  <c:v>60</c:v>
                </c:pt>
                <c:pt idx="3">
                  <c:v>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08C-4573-9332-ED8C625BD8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23033696"/>
        <c:axId val="323033040"/>
      </c:barChart>
      <c:catAx>
        <c:axId val="3230336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323033040"/>
        <c:crosses val="autoZero"/>
        <c:auto val="1"/>
        <c:lblAlgn val="ctr"/>
        <c:lblOffset val="100"/>
        <c:noMultiLvlLbl val="0"/>
      </c:catAx>
      <c:valAx>
        <c:axId val="3230330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3230336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de-DE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B0CF8E-C138-4307-B66F-5CFD75F81BA9}" type="datetimeFigureOut">
              <a:rPr lang="de-CH" smtClean="0"/>
              <a:t>28.05.2026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5637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976C48-313D-43E6-898F-7CCA8AB7B608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55700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BD271D-BFEE-49F3-94A6-76ED71C34105}" type="slidenum">
              <a:rPr lang="de-CH" smtClean="0"/>
              <a:pPr/>
              <a:t>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178934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/>
              <a:t>1932 Alkoholgesetz: Steuer auf gebranntes Obst, Wein und Beeren. Statt</a:t>
            </a:r>
            <a:r>
              <a:rPr lang="de-CH" baseline="0" dirty="0"/>
              <a:t> Einnahmen 15 </a:t>
            </a:r>
            <a:r>
              <a:rPr lang="de-CH" baseline="0" dirty="0" err="1"/>
              <a:t>Mio</a:t>
            </a:r>
            <a:r>
              <a:rPr lang="de-CH" baseline="0" dirty="0"/>
              <a:t> Verluste: Bund muss Obstüberschuss zu garantierten Mindestpreisen übernehmen. </a:t>
            </a:r>
            <a:r>
              <a:rPr lang="de-CH" baseline="0" dirty="0" err="1"/>
              <a:t>Fällaktion</a:t>
            </a:r>
            <a:r>
              <a:rPr lang="de-CH" baseline="0" dirty="0"/>
              <a:t> ab 1945 gestartet. 11 </a:t>
            </a:r>
            <a:r>
              <a:rPr lang="de-CH" baseline="0" dirty="0" err="1"/>
              <a:t>Mio</a:t>
            </a:r>
            <a:r>
              <a:rPr lang="de-CH" baseline="0" dirty="0"/>
              <a:t> Bäume in 25 Jahren gefällt.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490962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Das zeigt auf, dass die Vögel der Landwirtschafts- und der Feuchtgebiete besonders akute Probleme haben. Sie</a:t>
            </a:r>
            <a:br>
              <a:rPr lang="de-CH" dirty="0"/>
            </a:br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weisen aber auch darauf hin, dass der Wald dank dem naturnahen Waldbau und dem Flächenschutz eine im</a:t>
            </a:r>
            <a:br>
              <a:rPr lang="de-CH" dirty="0"/>
            </a:br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Vergleich zu anderen Lebensräumen gute ökologische Qualität hat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10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5523296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b="1" dirty="0"/>
              <a:t>Gefährdet wird die genetische Vielfalt vor allem durch </a:t>
            </a:r>
            <a:endParaRPr lang="de-CH" dirty="0"/>
          </a:p>
          <a:p>
            <a:r>
              <a:rPr lang="de-CH" dirty="0"/>
              <a:t>die Verkleinerung von Populationen,</a:t>
            </a:r>
          </a:p>
          <a:p>
            <a:r>
              <a:rPr lang="de-CH" dirty="0"/>
              <a:t>das Verschwinden ganzer Populationen in der freien Natur,</a:t>
            </a:r>
          </a:p>
          <a:p>
            <a:r>
              <a:rPr lang="de-CH" dirty="0"/>
              <a:t>den einseitigen Anbau von Hochleistungssorten in der Landwirtschaft,</a:t>
            </a:r>
          </a:p>
          <a:p>
            <a:r>
              <a:rPr lang="de-CH" dirty="0"/>
              <a:t>die einseitige Haltung von Hochleistungsrassen,</a:t>
            </a:r>
          </a:p>
          <a:p>
            <a:r>
              <a:rPr lang="de-CH" dirty="0"/>
              <a:t>durch den Klimawandel.</a:t>
            </a:r>
          </a:p>
          <a:p>
            <a:endParaRPr lang="de-CH" dirty="0"/>
          </a:p>
          <a:p>
            <a:r>
              <a:rPr lang="de-CH" dirty="0"/>
              <a:t>Mit der nationalen Genbank und der Umsetzung des «Nationalen Aktionsplans zur Erhaltung und nachhaltigen Nutzung der pflanzengenetischen Ressourcen für Ernährung und Landwirtschaft» (NAP-PGREL)</a:t>
            </a:r>
          </a:p>
          <a:p>
            <a:r>
              <a:rPr lang="de-CH" dirty="0"/>
              <a:t>Seit 1. Januar 2016 ist die </a:t>
            </a:r>
            <a:r>
              <a:rPr lang="de-CH" i="1" dirty="0"/>
              <a:t>Verordnung über die Erhaltung und die nachhaltige Nutzung von pflanzengenetischen Ressourcen für Ernährung und Landwirtschaft</a:t>
            </a:r>
            <a:r>
              <a:rPr lang="de-CH" dirty="0"/>
              <a:t> (PGRELV, SR 916.181) in Kraft. </a:t>
            </a:r>
          </a:p>
          <a:p>
            <a:r>
              <a:rPr lang="de-CH" b="1" dirty="0"/>
              <a:t>Nationale Genbank</a:t>
            </a:r>
          </a:p>
          <a:p>
            <a:endParaRPr lang="de-CH" dirty="0"/>
          </a:p>
          <a:p>
            <a:r>
              <a:rPr lang="de-CH" dirty="0"/>
              <a:t>Beispiel in situ Gräser</a:t>
            </a:r>
          </a:p>
          <a:p>
            <a:endParaRPr lang="de-CH" dirty="0"/>
          </a:p>
          <a:p>
            <a:r>
              <a:rPr lang="de-CH" b="1" dirty="0"/>
              <a:t>Nationale Genbank in </a:t>
            </a:r>
            <a:r>
              <a:rPr lang="de-CH" b="1" dirty="0" err="1"/>
              <a:t>Changins</a:t>
            </a:r>
            <a:endParaRPr lang="de-CH" b="1" dirty="0"/>
          </a:p>
          <a:p>
            <a:r>
              <a:rPr lang="de-CH" dirty="0"/>
              <a:t>Die Aufgabe der nationalen Genbank von </a:t>
            </a:r>
            <a:r>
              <a:rPr lang="de-CH" dirty="0" err="1"/>
              <a:t>Agroscope</a:t>
            </a:r>
            <a:r>
              <a:rPr lang="de-CH" dirty="0"/>
              <a:t> ist es, die über 10 085 alten und modernen Pflanzensorten in Form von Saatgut zu konservieren und zur Verfügung zu stellen. Sie umfasst verschiedene Getreidesorten: Weizen (5 141 Sorten), </a:t>
            </a:r>
            <a:r>
              <a:rPr lang="de-CH" dirty="0" err="1"/>
              <a:t>Triticale</a:t>
            </a:r>
            <a:r>
              <a:rPr lang="de-CH" dirty="0"/>
              <a:t> (846), Dinkel (2 198), Gerste (795), Roggen (62) und Mais (413) sowie Gemüsesorten (487) und Soja (36). </a:t>
            </a:r>
          </a:p>
          <a:p>
            <a:endParaRPr lang="de-CH" dirty="0"/>
          </a:p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52956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BD271D-BFEE-49F3-94A6-76ED71C34105}" type="slidenum">
              <a:rPr lang="de-CH" smtClean="0"/>
              <a:pPr/>
              <a:t>17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6495110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174196-DEBC-4EEA-9166-8CD3D9F2D8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473448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D8FFF8B-9E37-441C-88B7-A3A375247B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93347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ABCC5AC-602F-4AA6-A728-53E97BBED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24235"/>
            <a:ext cx="3086100" cy="365125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  <a:endParaRPr lang="de-CH" dirty="0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A0206ACB-C6EC-9974-302A-DB211752ACF1}"/>
              </a:ext>
            </a:extLst>
          </p:cNvPr>
          <p:cNvGrpSpPr/>
          <p:nvPr userDrawn="1"/>
        </p:nvGrpSpPr>
        <p:grpSpPr>
          <a:xfrm>
            <a:off x="755577" y="351202"/>
            <a:ext cx="7632848" cy="900000"/>
            <a:chOff x="755576" y="351202"/>
            <a:chExt cx="7632848" cy="900000"/>
          </a:xfrm>
        </p:grpSpPr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91440485-7CCA-71FF-7248-EAD9C17DBEE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5576" y="351202"/>
              <a:ext cx="1712805" cy="900000"/>
            </a:xfrm>
            <a:prstGeom prst="rect">
              <a:avLst/>
            </a:prstGeom>
          </p:spPr>
        </p:pic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45485AC0-2B00-3C82-236D-23DEC554FD6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59369" y="841495"/>
              <a:ext cx="945779" cy="396000"/>
            </a:xfrm>
            <a:prstGeom prst="rect">
              <a:avLst/>
            </a:prstGeom>
          </p:spPr>
        </p:pic>
        <p:pic>
          <p:nvPicPr>
            <p:cNvPr id="9" name="Grafik 8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C49D5878-BFB7-3E38-FC28-AC6679671F1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96136" y="351202"/>
              <a:ext cx="2592288" cy="90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93098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D8882545-4F47-4494-A735-4F3301B6FE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405209"/>
            <a:ext cx="7886700" cy="468000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0C9E06C-9E8C-424E-A15D-559585D30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2799" y="6405292"/>
            <a:ext cx="3086100" cy="365125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BE342788-ACCC-C064-F746-24B49F76C6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5BFA530B-50A3-CBC5-C875-39EADBFC4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79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nhaltsplatzhalter 2"/>
          <p:cNvSpPr>
            <a:spLocks noGrp="1"/>
          </p:cNvSpPr>
          <p:nvPr>
            <p:ph idx="13" hasCustomPrompt="1"/>
          </p:nvPr>
        </p:nvSpPr>
        <p:spPr>
          <a:xfrm>
            <a:off x="3233405" y="1638002"/>
            <a:ext cx="2700337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8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4161" y="1638002"/>
            <a:ext cx="2598465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9" name="Inhaltsplatzhalter 2"/>
          <p:cNvSpPr>
            <a:spLocks noGrp="1"/>
          </p:cNvSpPr>
          <p:nvPr>
            <p:ph idx="15" hasCustomPrompt="1"/>
          </p:nvPr>
        </p:nvSpPr>
        <p:spPr>
          <a:xfrm>
            <a:off x="5917925" y="1638002"/>
            <a:ext cx="2614889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cxnSp>
        <p:nvCxnSpPr>
          <p:cNvPr id="21" name="Gerader Verbinder 20"/>
          <p:cNvCxnSpPr/>
          <p:nvPr userDrawn="1"/>
        </p:nvCxnSpPr>
        <p:spPr>
          <a:xfrm>
            <a:off x="3222625" y="1638000"/>
            <a:ext cx="0" cy="217658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 userDrawn="1"/>
        </p:nvCxnSpPr>
        <p:spPr>
          <a:xfrm>
            <a:off x="5933741" y="1638000"/>
            <a:ext cx="0" cy="217658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CAB9EB27-EFDC-429F-9E2B-7D707308339C}"/>
              </a:ext>
            </a:extLst>
          </p:cNvPr>
          <p:cNvGrpSpPr/>
          <p:nvPr userDrawn="1"/>
        </p:nvGrpSpPr>
        <p:grpSpPr>
          <a:xfrm>
            <a:off x="755577" y="351202"/>
            <a:ext cx="7632848" cy="900000"/>
            <a:chOff x="755576" y="351202"/>
            <a:chExt cx="7632848" cy="900000"/>
          </a:xfrm>
        </p:grpSpPr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DE9393AB-CC19-4033-BCA9-5A0DB447702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5576" y="351202"/>
              <a:ext cx="1712805" cy="900000"/>
            </a:xfrm>
            <a:prstGeom prst="rect">
              <a:avLst/>
            </a:prstGeom>
          </p:spPr>
        </p:pic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DC8CFD68-B5B5-4AB0-8D96-64ECCBB705E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59369" y="841495"/>
              <a:ext cx="945779" cy="396000"/>
            </a:xfrm>
            <a:prstGeom prst="rect">
              <a:avLst/>
            </a:prstGeom>
          </p:spPr>
        </p:pic>
        <p:pic>
          <p:nvPicPr>
            <p:cNvPr id="13" name="Grafik 12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FA7A1DF5-A270-433C-B2CB-0D802E4BBAA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96136" y="351202"/>
              <a:ext cx="2592288" cy="900000"/>
            </a:xfrm>
            <a:prstGeom prst="rect">
              <a:avLst/>
            </a:prstGeom>
          </p:spPr>
        </p:pic>
      </p:grpSp>
      <p:sp>
        <p:nvSpPr>
          <p:cNvPr id="15" name="Fußzeilenplatzhalter 4">
            <a:extLst>
              <a:ext uri="{FF2B5EF4-FFF2-40B4-BE49-F238E27FC236}">
                <a16:creationId xmlns:a16="http://schemas.microsoft.com/office/drawing/2014/main" id="{A0E29215-BBC2-44C1-8202-476A43BC9E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62099" y="632423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CH"/>
              <a:t>Lehrgang Biodiversitätsberatung - Modul 1 - Version 2022</a:t>
            </a:r>
            <a:endParaRPr lang="de-CH" dirty="0"/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5B116523-80D4-47F9-897C-274987D70C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5650" y="3821840"/>
            <a:ext cx="6858000" cy="2055432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3159251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15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9B86ED0-376A-4AEA-82F4-B139877F5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</a:p>
        </p:txBody>
      </p:sp>
      <p:sp>
        <p:nvSpPr>
          <p:cNvPr id="8" name="Textplatzhalter 2">
            <a:extLst>
              <a:ext uri="{FF2B5EF4-FFF2-40B4-BE49-F238E27FC236}">
                <a16:creationId xmlns:a16="http://schemas.microsoft.com/office/drawing/2014/main" id="{9445F8F2-C532-4C73-ABC8-308090C571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03053"/>
            <a:ext cx="7886700" cy="468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92FA2A9F-58EF-650B-C097-763F1DB08C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940BEA56-F7D7-6744-8B3D-1C2BB2764D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/>
          <a:lstStyle/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452406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C5534CF-F738-4602-97CA-A3EA8F1771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99144"/>
            <a:ext cx="3867150" cy="468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5586B9E-B0B9-4592-A976-0EE3264A49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399144"/>
            <a:ext cx="3867150" cy="468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419F949-7998-450E-AEB6-1380D629C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CFD9A61E-0FEC-49EF-031E-7BE54969E82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5" name="Titel 4">
            <a:extLst>
              <a:ext uri="{FF2B5EF4-FFF2-40B4-BE49-F238E27FC236}">
                <a16:creationId xmlns:a16="http://schemas.microsoft.com/office/drawing/2014/main" id="{CD5873B5-7B2D-BAD1-3110-FC01476C5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094429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54F3ED9-9001-4FC0-893D-81CB3C0FD4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268760"/>
            <a:ext cx="3868737" cy="720000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D045D8C-C343-4856-838C-D5A4E756FA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8650" y="2206761"/>
            <a:ext cx="3868737" cy="396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E59AE9D-1027-4470-A376-5FA6F23D3A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4841" y="1268760"/>
            <a:ext cx="3887788" cy="720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E5F618B3-C884-4B99-A23A-FB5DF1D74D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4841" y="2206761"/>
            <a:ext cx="3887788" cy="396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FE3C2D70-C4EA-4261-9A75-AB97A9622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396666"/>
            <a:ext cx="3086100" cy="365125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BA4EA3E-61B6-12E1-75A9-FDFD4EEAF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3C4A5592-6CEB-3322-64EA-52A317192E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57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A289651-6F9C-47E3-94C8-CDA55E63C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2160" y="6398581"/>
            <a:ext cx="3086100" cy="365125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59F735A-4595-D6BC-3088-BB6B976BFA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4FCDAF25-3FD9-E883-1F2D-05AD2695E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37768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79D429A-6DC4-47D6-BEC4-466AC1683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398164"/>
            <a:ext cx="3086100" cy="365125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CFCD5429-E64A-4B8D-B19D-A7CE9B5302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322" y="1336361"/>
            <a:ext cx="7921625" cy="234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0F436B8F-B756-4D14-A2DC-093901E87C1A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26152" y="3933056"/>
            <a:ext cx="3852000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A0A34AFC-16B6-4D3A-815A-ABC5A267B057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4694947" y="3927595"/>
            <a:ext cx="3852000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C0B067D-F435-70CA-1A05-A3AB118943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27D6F867-1B5E-FF68-EE75-A27D893BD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06288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5210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0" name="Inhaltsplatzhalter 2"/>
          <p:cNvSpPr>
            <a:spLocks noGrp="1"/>
          </p:cNvSpPr>
          <p:nvPr>
            <p:ph idx="15" hasCustomPrompt="1"/>
          </p:nvPr>
        </p:nvSpPr>
        <p:spPr>
          <a:xfrm>
            <a:off x="3311525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1" name="Inhaltsplatzhalter 2"/>
          <p:cNvSpPr>
            <a:spLocks noGrp="1"/>
          </p:cNvSpPr>
          <p:nvPr>
            <p:ph idx="16" hasCustomPrompt="1"/>
          </p:nvPr>
        </p:nvSpPr>
        <p:spPr>
          <a:xfrm>
            <a:off x="6025885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2" name="Inhaltsplatzhalter 2"/>
          <p:cNvSpPr>
            <a:spLocks noGrp="1"/>
          </p:cNvSpPr>
          <p:nvPr>
            <p:ph idx="17" hasCustomPrompt="1"/>
          </p:nvPr>
        </p:nvSpPr>
        <p:spPr>
          <a:xfrm>
            <a:off x="625210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3" name="Inhaltsplatzhalter 2"/>
          <p:cNvSpPr>
            <a:spLocks noGrp="1"/>
          </p:cNvSpPr>
          <p:nvPr>
            <p:ph idx="18" hasCustomPrompt="1"/>
          </p:nvPr>
        </p:nvSpPr>
        <p:spPr>
          <a:xfrm>
            <a:off x="3311525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4" name="Inhaltsplatzhalter 2"/>
          <p:cNvSpPr>
            <a:spLocks noGrp="1"/>
          </p:cNvSpPr>
          <p:nvPr>
            <p:ph idx="19" hasCustomPrompt="1"/>
          </p:nvPr>
        </p:nvSpPr>
        <p:spPr>
          <a:xfrm>
            <a:off x="6025885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EB4027F-5C62-4372-9BA7-8FFB8CB39070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5430465" y="6388042"/>
            <a:ext cx="3086100" cy="365125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378E7E22-6273-9CF8-619D-FBC85AF559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31C54AE3-826F-BA09-B0D2-D67DA7DC07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85848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8650" y="1415649"/>
            <a:ext cx="3852000" cy="450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1" name="Inhaltsplatzhalter 2"/>
          <p:cNvSpPr>
            <a:spLocks noGrp="1"/>
          </p:cNvSpPr>
          <p:nvPr>
            <p:ph idx="16" hasCustomPrompt="1"/>
          </p:nvPr>
        </p:nvSpPr>
        <p:spPr>
          <a:xfrm>
            <a:off x="4680000" y="1439592"/>
            <a:ext cx="3852000" cy="216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4" name="Inhaltsplatzhalter 2"/>
          <p:cNvSpPr>
            <a:spLocks noGrp="1"/>
          </p:cNvSpPr>
          <p:nvPr>
            <p:ph idx="19" hasCustomPrompt="1"/>
          </p:nvPr>
        </p:nvSpPr>
        <p:spPr>
          <a:xfrm>
            <a:off x="4680000" y="3755649"/>
            <a:ext cx="3852000" cy="216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719ED45-A6CA-4D5E-9435-BE39A5D0C9C8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5445900" y="6380009"/>
            <a:ext cx="3086100" cy="365125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10C857F-5B60-9B55-EDF7-BCF336D087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A38429D4-37B9-EB56-5A07-FDBA2C82B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36763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EE031E4-FFCB-488B-92D6-8AD7A41A96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412776"/>
            <a:ext cx="7886700" cy="468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71E80A5-7207-4BD0-968B-95B46A3991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29250" y="641164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CH"/>
              <a:t>Lehrgang Biodiversitätsberatung - Modul 1 - Version 2022</a:t>
            </a:r>
            <a:endParaRPr lang="de-CH" dirty="0"/>
          </a:p>
        </p:txBody>
      </p:sp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1720A3F-C75D-1655-8F89-694E22C0D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359690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2" r:id="rId2"/>
    <p:sldLayoutId id="2147483684" r:id="rId3"/>
    <p:sldLayoutId id="2147483686" r:id="rId4"/>
    <p:sldLayoutId id="2147483687" r:id="rId5"/>
    <p:sldLayoutId id="2147483688" r:id="rId6"/>
    <p:sldLayoutId id="2147483689" r:id="rId7"/>
    <p:sldLayoutId id="2147483670" r:id="rId8"/>
    <p:sldLayoutId id="2147483671" r:id="rId9"/>
    <p:sldLayoutId id="2147483692" r:id="rId10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22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grinatur.ch/" TargetMode="External"/><Relationship Id="rId3" Type="http://schemas.openxmlformats.org/officeDocument/2006/relationships/hyperlink" Target="http://www.agrofutura.ch/" TargetMode="External"/><Relationship Id="rId7" Type="http://schemas.openxmlformats.org/officeDocument/2006/relationships/hyperlink" Target="http://www.agridea.ch/" TargetMode="External"/><Relationship Id="rId2" Type="http://schemas.openxmlformats.org/officeDocument/2006/relationships/hyperlink" Target="mailto:info@agrofutura.ch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mailto:info@agridea.ch" TargetMode="External"/><Relationship Id="rId5" Type="http://schemas.openxmlformats.org/officeDocument/2006/relationships/hyperlink" Target="http://www.fibl.org/" TargetMode="External"/><Relationship Id="rId4" Type="http://schemas.openxmlformats.org/officeDocument/2006/relationships/hyperlink" Target="mailto:info.suisse@fibl.or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chart" Target="../charts/char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D86126-2FA0-4F13-857B-0852FD4811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CH" dirty="0"/>
              <a:t>Biodiversität und Landwirtschaft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F6B1E64-B0A8-4466-9781-1A50D6C4C1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CH" dirty="0"/>
              <a:t>Aktueller Zustand der Biodiversität</a:t>
            </a:r>
          </a:p>
        </p:txBody>
      </p:sp>
    </p:spTree>
    <p:extLst>
      <p:ext uri="{BB962C8B-B14F-4D97-AF65-F5344CB8AC3E}">
        <p14:creationId xmlns:p14="http://schemas.microsoft.com/office/powerpoint/2010/main" val="23234219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/>
              <a:t>Gefährdung von Brutvögeln nach Lebensräumen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9658" y="1386105"/>
            <a:ext cx="9168081" cy="4702790"/>
          </a:xfrm>
          <a:prstGeom prst="rect">
            <a:avLst/>
          </a:prstGeom>
        </p:spPr>
      </p:pic>
      <p:sp>
        <p:nvSpPr>
          <p:cNvPr id="5" name="Ellipse 4"/>
          <p:cNvSpPr/>
          <p:nvPr/>
        </p:nvSpPr>
        <p:spPr>
          <a:xfrm>
            <a:off x="-29657" y="2060848"/>
            <a:ext cx="9168080" cy="115212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6" name="Textfeld 5"/>
          <p:cNvSpPr txBox="1"/>
          <p:nvPr/>
        </p:nvSpPr>
        <p:spPr>
          <a:xfrm>
            <a:off x="4427984" y="6088895"/>
            <a:ext cx="454483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100" dirty="0"/>
              <a:t>Quelle: Rote Liste der Brutvögel (BAFU / Schweizerische Vogelwarte 2021) 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5076056" y="3607293"/>
            <a:ext cx="3672408" cy="646331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de-CH" dirty="0"/>
              <a:t>Von insgesamt 205 in der Schweiz beurteilten Vogelarten</a:t>
            </a:r>
          </a:p>
        </p:txBody>
      </p:sp>
      <p:sp>
        <p:nvSpPr>
          <p:cNvPr id="7" name="Fußzeilenplatzhalter 1">
            <a:extLst>
              <a:ext uri="{FF2B5EF4-FFF2-40B4-BE49-F238E27FC236}">
                <a16:creationId xmlns:a16="http://schemas.microsoft.com/office/drawing/2014/main" id="{8BC8D148-BC77-F3D8-DE09-246E01F08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34033192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/>
              <a:t>Weniger Vernetzungselemente - weniger Arten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6588224" y="5556363"/>
            <a:ext cx="21602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>
              <a:defRPr sz="1000"/>
            </a:lvl1pPr>
          </a:lstStyle>
          <a:p>
            <a:r>
              <a:rPr lang="de-CH" dirty="0"/>
              <a:t>Quelle: Schweizerische Vogelwarte </a:t>
            </a:r>
            <a:r>
              <a:rPr lang="de-CH" dirty="0" err="1"/>
              <a:t>Sempach</a:t>
            </a:r>
            <a:r>
              <a:rPr lang="de-CH" dirty="0"/>
              <a:t>; gezeichnet von Priska Christen, visuelle Gestaltung Luzern  </a:t>
            </a: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590" y="957214"/>
            <a:ext cx="4032448" cy="1241699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817" y="2271313"/>
            <a:ext cx="4598286" cy="1226209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817" y="3569922"/>
            <a:ext cx="4598287" cy="1532762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590" y="4862906"/>
            <a:ext cx="4555266" cy="1518422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BFCD1CE0-D024-49F6-A7F1-47C9D4D2639D}"/>
              </a:ext>
            </a:extLst>
          </p:cNvPr>
          <p:cNvSpPr txBox="1"/>
          <p:nvPr/>
        </p:nvSpPr>
        <p:spPr>
          <a:xfrm>
            <a:off x="5914483" y="6104329"/>
            <a:ext cx="28339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200" dirty="0"/>
              <a:t>Quelle: Foliensammlung www.agrinatur.ch</a:t>
            </a:r>
          </a:p>
        </p:txBody>
      </p:sp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6EEE85B4-1140-0D37-4424-82F4055D93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4080982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17725" y="404813"/>
            <a:ext cx="7908549" cy="431900"/>
          </a:xfrm>
        </p:spPr>
        <p:txBody>
          <a:bodyPr>
            <a:normAutofit fontScale="90000"/>
          </a:bodyPr>
          <a:lstStyle/>
          <a:p>
            <a:r>
              <a:rPr lang="de-CH" dirty="0"/>
              <a:t>Weniger Vernetzungselemente - weniger genetische Vielfalt </a:t>
            </a:r>
          </a:p>
        </p:txBody>
      </p:sp>
      <p:pic>
        <p:nvPicPr>
          <p:cNvPr id="5" name="Inhaltsplatzhalter 4"/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6438"/>
          <a:stretch/>
        </p:blipFill>
        <p:spPr>
          <a:xfrm>
            <a:off x="5150324" y="973165"/>
            <a:ext cx="3375950" cy="5178486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503256" y="3677489"/>
            <a:ext cx="17346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1000" dirty="0"/>
              <a:t>Quelle: </a:t>
            </a:r>
            <a:r>
              <a:rPr lang="de-CH" sz="1000" dirty="0" err="1"/>
              <a:t>Angelone</a:t>
            </a:r>
            <a:r>
              <a:rPr lang="de-CH" sz="1000" dirty="0"/>
              <a:t> et al. (2010)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5076056" y="6151651"/>
            <a:ext cx="34502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1400" dirty="0"/>
              <a:t>Genetische Vielfalt von Laubfroschpopulationen im </a:t>
            </a:r>
            <a:r>
              <a:rPr lang="de-CH" sz="1400" dirty="0" err="1"/>
              <a:t>Reusstal</a:t>
            </a:r>
            <a:endParaRPr lang="de-CH" sz="1400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659" y="1418027"/>
            <a:ext cx="3297847" cy="2148652"/>
          </a:xfrm>
          <a:prstGeom prst="rect">
            <a:avLst/>
          </a:prstGeom>
        </p:spPr>
      </p:pic>
      <p:sp>
        <p:nvSpPr>
          <p:cNvPr id="8" name="Rechteck 7"/>
          <p:cNvSpPr/>
          <p:nvPr/>
        </p:nvSpPr>
        <p:spPr>
          <a:xfrm>
            <a:off x="503256" y="908720"/>
            <a:ext cx="27725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CH" b="1" dirty="0"/>
              <a:t>Beispiel: </a:t>
            </a:r>
            <a:r>
              <a:rPr lang="de-CH" dirty="0"/>
              <a:t>Laubfrosch</a:t>
            </a:r>
          </a:p>
        </p:txBody>
      </p:sp>
      <p:sp>
        <p:nvSpPr>
          <p:cNvPr id="9" name="Titel 1"/>
          <p:cNvSpPr txBox="1">
            <a:spLocks/>
          </p:cNvSpPr>
          <p:nvPr/>
        </p:nvSpPr>
        <p:spPr>
          <a:xfrm>
            <a:off x="575209" y="4106403"/>
            <a:ext cx="3996791" cy="136459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72000" tIns="72000" rIns="72000" bIns="72000" rtlCol="0" anchor="t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 spc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360000"/>
            <a:r>
              <a:rPr lang="de-CH" sz="1800" dirty="0"/>
              <a:t>Vernetzung:</a:t>
            </a:r>
          </a:p>
          <a:p>
            <a:pPr marL="285750" indent="-285750" defTabSz="360000">
              <a:buFont typeface="Arial" panose="020B0604020202020204" pitchFamily="34" charset="0"/>
              <a:buChar char="•"/>
            </a:pPr>
            <a:r>
              <a:rPr lang="de-CH" sz="1800" b="0" dirty="0">
                <a:sym typeface="Wingdings 3" panose="05040102010807070707" pitchFamily="18" charset="2"/>
              </a:rPr>
              <a:t>Ermöglicht </a:t>
            </a:r>
            <a:r>
              <a:rPr lang="de-CH" sz="1800" b="0" dirty="0"/>
              <a:t>genetischen Austausch </a:t>
            </a:r>
            <a:br>
              <a:rPr lang="de-CH" sz="1800" b="0" dirty="0"/>
            </a:br>
            <a:r>
              <a:rPr lang="de-CH" sz="1800" b="0" dirty="0"/>
              <a:t>zwischen Populationen.</a:t>
            </a:r>
          </a:p>
          <a:p>
            <a:pPr marL="285750" indent="-285750" defTabSz="360000">
              <a:buFont typeface="Arial" panose="020B0604020202020204" pitchFamily="34" charset="0"/>
              <a:buChar char="•"/>
            </a:pPr>
            <a:r>
              <a:rPr lang="de-CH" sz="1800" b="0" dirty="0">
                <a:sym typeface="Wingdings 3" panose="05040102010807070707" pitchFamily="18" charset="2"/>
              </a:rPr>
              <a:t>Fördert die </a:t>
            </a:r>
            <a:r>
              <a:rPr lang="de-CH" sz="1800" b="0" dirty="0"/>
              <a:t>Besiedelung neuer </a:t>
            </a:r>
            <a:br>
              <a:rPr lang="de-CH" sz="1800" b="0" dirty="0"/>
            </a:br>
            <a:r>
              <a:rPr lang="de-CH" sz="1800" b="0" dirty="0"/>
              <a:t>Lebensräume.</a:t>
            </a:r>
          </a:p>
        </p:txBody>
      </p:sp>
    </p:spTree>
    <p:extLst>
      <p:ext uri="{BB962C8B-B14F-4D97-AF65-F5344CB8AC3E}">
        <p14:creationId xmlns:p14="http://schemas.microsoft.com/office/powerpoint/2010/main" val="2754733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>
                <a:latin typeface="Arial"/>
                <a:ea typeface="Source Sans Pro"/>
                <a:cs typeface="Arial"/>
              </a:rPr>
              <a:t>Rückgang der genetischen Vielfalt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idx="1"/>
          </p:nvPr>
        </p:nvSpPr>
        <p:spPr>
          <a:xfrm>
            <a:off x="628650" y="1403053"/>
            <a:ext cx="8191822" cy="4680000"/>
          </a:xfrm>
        </p:spPr>
        <p:txBody>
          <a:bodyPr>
            <a:normAutofit/>
          </a:bodyPr>
          <a:lstStyle/>
          <a:p>
            <a:r>
              <a:rPr lang="de-CH" dirty="0"/>
              <a:t>Schätzung der FAO: Rückgang der Sortenvielfalt weltweit zwischen </a:t>
            </a:r>
            <a:r>
              <a:rPr lang="de-CH" b="1" dirty="0"/>
              <a:t>85% und 95% </a:t>
            </a:r>
            <a:r>
              <a:rPr lang="de-CH" dirty="0"/>
              <a:t>(FAO)</a:t>
            </a:r>
          </a:p>
          <a:p>
            <a:r>
              <a:rPr lang="de-CH" dirty="0"/>
              <a:t>40% von 2400 </a:t>
            </a:r>
            <a:r>
              <a:rPr lang="de-CH" dirty="0" err="1"/>
              <a:t>ProSpecieRara</a:t>
            </a:r>
            <a:r>
              <a:rPr lang="de-CH" dirty="0"/>
              <a:t>-Obstsorten sind auf Rote Liste! </a:t>
            </a:r>
          </a:p>
          <a:p>
            <a:r>
              <a:rPr lang="de-CH" dirty="0"/>
              <a:t>Von über 800 Apfel- und Birnensorten werden für den Erwerbsobstbau 5 bzw. 4 Sorten angebaut!</a:t>
            </a:r>
          </a:p>
          <a:p>
            <a:r>
              <a:rPr lang="de-CH" dirty="0"/>
              <a:t>1960 bildete die Weizensorte </a:t>
            </a:r>
            <a:r>
              <a:rPr lang="de-CH" dirty="0" err="1"/>
              <a:t>Probus</a:t>
            </a:r>
            <a:r>
              <a:rPr lang="de-CH" dirty="0"/>
              <a:t> 90% der angebaute Weizensorten!</a:t>
            </a:r>
          </a:p>
          <a:p>
            <a:endParaRPr lang="de-CH" dirty="0"/>
          </a:p>
        </p:txBody>
      </p:sp>
      <p:sp>
        <p:nvSpPr>
          <p:cNvPr id="4" name="Textfeld 3"/>
          <p:cNvSpPr txBox="1"/>
          <p:nvPr/>
        </p:nvSpPr>
        <p:spPr>
          <a:xfrm>
            <a:off x="660638" y="5013176"/>
            <a:ext cx="7854712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CH" b="1" dirty="0"/>
              <a:t>Nationale Genbank in </a:t>
            </a:r>
            <a:r>
              <a:rPr lang="de-CH" b="1" dirty="0" err="1"/>
              <a:t>Changins</a:t>
            </a:r>
            <a:r>
              <a:rPr lang="de-CH" b="1" dirty="0"/>
              <a:t>: </a:t>
            </a:r>
            <a:r>
              <a:rPr lang="de-CH" dirty="0"/>
              <a:t>10’085 alte und moderne Sorten:  Weizen (5 141 Sorten), </a:t>
            </a:r>
            <a:r>
              <a:rPr lang="de-CH" dirty="0" err="1"/>
              <a:t>Triticale</a:t>
            </a:r>
            <a:r>
              <a:rPr lang="de-CH" dirty="0"/>
              <a:t> (846), Dinkel (2 198), Gerste (795), Roggen (62) und Mais (413) sowie Gemüsesorten (487) und Soja (36). </a:t>
            </a:r>
          </a:p>
        </p:txBody>
      </p:sp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DAF1B75A-F082-8258-F075-4FFE75B38B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19305522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71600" y="1484783"/>
            <a:ext cx="6781535" cy="4576701"/>
          </a:xfrm>
          <a:prstGeom prst="rect">
            <a:avLst/>
          </a:prstGeo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/>
              <a:t>Am Schluss nimmt die funktionelle Biodiversität auch ab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5364088" y="5904092"/>
            <a:ext cx="36724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1100" dirty="0"/>
              <a:t>Quelle: Sutter et al. 2021:Bestäubung von Kulturpflanzen durch Wild- und Honigbienen in der Schweiz 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D445B4EB-3399-191B-61E5-650768A8C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38668967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de-CH" dirty="0"/>
              <a:t>Veränderung in der </a:t>
            </a:r>
            <a:r>
              <a:rPr lang="de-CH" b="1" dirty="0"/>
              <a:t>Landnutzung</a:t>
            </a:r>
            <a:r>
              <a:rPr lang="de-CH" dirty="0"/>
              <a:t>: Hierzu zählen insbesondere Abholzungen von Wäldern und die Umgestaltung natürlicher Ökosysteme zu landwirtschaftlich genutzten Flächen</a:t>
            </a:r>
          </a:p>
          <a:p>
            <a:r>
              <a:rPr lang="de-CH" b="1" dirty="0"/>
              <a:t>Klimaveränderungen</a:t>
            </a:r>
            <a:r>
              <a:rPr lang="de-CH" dirty="0"/>
              <a:t>, inklusive Niederschlag und Temperatur</a:t>
            </a:r>
          </a:p>
          <a:p>
            <a:r>
              <a:rPr lang="de-CH" b="1" dirty="0"/>
              <a:t>Stickstoffbelastung</a:t>
            </a:r>
            <a:r>
              <a:rPr lang="de-CH" dirty="0"/>
              <a:t> von Gewässern. Hauptverantwortlich werden hier Einträge über Kunstdünger, Fäkalien und Autoabgase genannt</a:t>
            </a:r>
          </a:p>
          <a:p>
            <a:r>
              <a:rPr lang="de-CH" dirty="0"/>
              <a:t>Einführung von </a:t>
            </a:r>
            <a:r>
              <a:rPr lang="de-CH" b="1" dirty="0"/>
              <a:t>Neophyten</a:t>
            </a:r>
          </a:p>
          <a:p>
            <a:r>
              <a:rPr lang="de-CH" dirty="0"/>
              <a:t>Erhöhung der Konzentration von </a:t>
            </a:r>
            <a:r>
              <a:rPr lang="de-CH" b="1" dirty="0"/>
              <a:t>Kohlenstoffdioxid</a:t>
            </a:r>
            <a:r>
              <a:rPr lang="de-CH" dirty="0"/>
              <a:t> in der Atmosphäre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Hauptursachen des Biodiversitätsrückgangs weltweit</a:t>
            </a:r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ABE98326-63F8-EDA9-69B8-FEF182D010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18537907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Zersiedelung, </a:t>
            </a:r>
          </a:p>
          <a:p>
            <a:r>
              <a:rPr lang="de-CH" dirty="0"/>
              <a:t>intensive Nutzung von Böden und Gewässern, </a:t>
            </a:r>
          </a:p>
          <a:p>
            <a:r>
              <a:rPr lang="de-CH" dirty="0"/>
              <a:t>Ausbreitung invasiver gebietsfremder Arten,</a:t>
            </a:r>
          </a:p>
          <a:p>
            <a:r>
              <a:rPr lang="de-CH" dirty="0"/>
              <a:t>hohe Pestizid- und Stickstoffeinträge aus der Landwirtschaft.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CH" dirty="0"/>
              <a:t>Hauptgründe für den Biodiversitätsverlust </a:t>
            </a:r>
            <a:r>
              <a:rPr lang="de-CH" b="1" dirty="0"/>
              <a:t>in der Schweiz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2195736" y="4941168"/>
            <a:ext cx="5438540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de-CH" sz="2400" b="1" dirty="0"/>
              <a:t>Hohe Verantwortung der Landwirtschaft!</a:t>
            </a:r>
          </a:p>
        </p:txBody>
      </p:sp>
      <p:sp>
        <p:nvSpPr>
          <p:cNvPr id="5" name="Pfeil nach rechts 4"/>
          <p:cNvSpPr/>
          <p:nvPr/>
        </p:nvSpPr>
        <p:spPr>
          <a:xfrm>
            <a:off x="1187624" y="4970785"/>
            <a:ext cx="792088" cy="43204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6" name="Fußzeilenplatzhalter 1">
            <a:extLst>
              <a:ext uri="{FF2B5EF4-FFF2-40B4-BE49-F238E27FC236}">
                <a16:creationId xmlns:a16="http://schemas.microsoft.com/office/drawing/2014/main" id="{35F9B0A1-752F-70C0-FB7D-AC821ACA98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25049470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/>
        </p:nvSpPr>
        <p:spPr>
          <a:xfrm>
            <a:off x="396877" y="161925"/>
            <a:ext cx="8366125" cy="642939"/>
          </a:xfrm>
          <a:prstGeom prst="rect">
            <a:avLst/>
          </a:prstGeom>
        </p:spPr>
        <p:txBody>
          <a:bodyPr lIns="87920" tIns="43960" rIns="87920" bIns="43960"/>
          <a:lstStyle>
            <a:lvl1pPr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9pPr>
          </a:lstStyle>
          <a:p>
            <a:endParaRPr lang="de-CH" sz="2400" dirty="0">
              <a:latin typeface="Arial"/>
              <a:cs typeface="Arial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393653" y="1218754"/>
            <a:ext cx="7056784" cy="510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1942" indent="-361942" defTabSz="623872">
              <a:spcBef>
                <a:spcPct val="10000"/>
              </a:spcBef>
              <a:spcAft>
                <a:spcPct val="10000"/>
              </a:spcAft>
              <a:buClr>
                <a:schemeClr val="tx1"/>
              </a:buClr>
              <a:buSzPct val="100000"/>
              <a:buFont typeface="Arial Black"/>
              <a:buChar char="›"/>
            </a:pPr>
            <a:r>
              <a:rPr lang="de-CH" sz="2200" b="1" dirty="0"/>
              <a:t>Fehlende natürliche und naturnahe Lebensräume </a:t>
            </a:r>
            <a:r>
              <a:rPr lang="de-CH" sz="2200" dirty="0"/>
              <a:t>darunter Biodiversitätsförderflächen (BFF) in genügender </a:t>
            </a:r>
            <a:r>
              <a:rPr lang="de-CH" sz="2200" b="1" dirty="0"/>
              <a:t>Quantität und Qualität </a:t>
            </a:r>
            <a:r>
              <a:rPr lang="de-CH" sz="2200" dirty="0"/>
              <a:t>in der Landschaft</a:t>
            </a:r>
          </a:p>
          <a:p>
            <a:pPr marL="361942" indent="-361942" defTabSz="623872" eaLnBrk="1" hangingPunct="1">
              <a:spcBef>
                <a:spcPct val="10000"/>
              </a:spcBef>
              <a:spcAft>
                <a:spcPct val="10000"/>
              </a:spcAft>
              <a:buClr>
                <a:schemeClr val="tx1"/>
              </a:buClr>
              <a:buSzPct val="100000"/>
              <a:buFont typeface="Arial Black"/>
              <a:buChar char="›"/>
            </a:pPr>
            <a:r>
              <a:rPr lang="de-CH" sz="2200" b="0" dirty="0"/>
              <a:t>Suboptimale Verteilung und </a:t>
            </a:r>
            <a:r>
              <a:rPr lang="de-CH" sz="2200" b="1" dirty="0"/>
              <a:t>Isolierung</a:t>
            </a:r>
            <a:r>
              <a:rPr lang="de-CH" sz="2200" b="0" dirty="0"/>
              <a:t> der Lebensräume in der Kulturlandschaft (vor allem Mittelland)</a:t>
            </a:r>
          </a:p>
          <a:p>
            <a:pPr marL="361942" indent="-361942" defTabSz="623872" eaLnBrk="1" hangingPunct="1">
              <a:spcBef>
                <a:spcPct val="10000"/>
              </a:spcBef>
              <a:spcAft>
                <a:spcPct val="10000"/>
              </a:spcAft>
              <a:buClr>
                <a:schemeClr val="tx1"/>
              </a:buClr>
              <a:buSzPct val="100000"/>
              <a:buFont typeface="Arial Black"/>
              <a:buChar char="›"/>
            </a:pPr>
            <a:r>
              <a:rPr lang="de-CH" sz="2200" b="1" dirty="0"/>
              <a:t>Nicht-standortangepasste</a:t>
            </a:r>
            <a:r>
              <a:rPr lang="de-CH" sz="2200" dirty="0"/>
              <a:t> Landwirtschaft</a:t>
            </a:r>
            <a:endParaRPr lang="de-CH" sz="2200" b="0" dirty="0"/>
          </a:p>
          <a:p>
            <a:pPr marL="361942" indent="-361942" defTabSz="623872" eaLnBrk="1" hangingPunct="1">
              <a:spcBef>
                <a:spcPct val="10000"/>
              </a:spcBef>
              <a:spcAft>
                <a:spcPct val="10000"/>
              </a:spcAft>
              <a:buClr>
                <a:schemeClr val="tx1"/>
              </a:buClr>
              <a:buSzPct val="100000"/>
              <a:buFont typeface="Arial Black"/>
              <a:buChar char="›"/>
            </a:pPr>
            <a:r>
              <a:rPr lang="de-CH" sz="2200" dirty="0"/>
              <a:t>Hoher Pestizid- Herbizid- Stickstoffdüngereinsatz</a:t>
            </a:r>
          </a:p>
          <a:p>
            <a:pPr marL="361942" indent="-361942" defTabSz="623872">
              <a:spcBef>
                <a:spcPct val="10000"/>
              </a:spcBef>
              <a:spcAft>
                <a:spcPct val="10000"/>
              </a:spcAft>
              <a:buClr>
                <a:schemeClr val="tx1"/>
              </a:buClr>
              <a:buSzPct val="100000"/>
              <a:buFont typeface="Arial Black"/>
              <a:buChar char="›"/>
            </a:pPr>
            <a:r>
              <a:rPr lang="de-CH" sz="2200" b="0" dirty="0"/>
              <a:t>Schädliche Bewirtschaftungsverfahren</a:t>
            </a:r>
          </a:p>
          <a:p>
            <a:pPr marL="361942" indent="-361942" defTabSz="623872">
              <a:spcBef>
                <a:spcPct val="10000"/>
              </a:spcBef>
              <a:spcAft>
                <a:spcPct val="10000"/>
              </a:spcAft>
              <a:buClr>
                <a:schemeClr val="tx1"/>
              </a:buClr>
              <a:buSzPct val="100000"/>
              <a:buFont typeface="Arial Black"/>
              <a:buChar char="›"/>
            </a:pPr>
            <a:r>
              <a:rPr lang="de-CH" sz="2200" dirty="0"/>
              <a:t>Mangelnde Pflege (</a:t>
            </a:r>
            <a:r>
              <a:rPr lang="de-CH" sz="2200" dirty="0" err="1"/>
              <a:t>Vergandung</a:t>
            </a:r>
            <a:r>
              <a:rPr lang="de-CH" sz="2200" dirty="0"/>
              <a:t>) </a:t>
            </a:r>
          </a:p>
          <a:p>
            <a:pPr marL="361942" indent="-361942" defTabSz="623872">
              <a:spcBef>
                <a:spcPct val="10000"/>
              </a:spcBef>
              <a:spcAft>
                <a:spcPct val="10000"/>
              </a:spcAft>
              <a:buClr>
                <a:schemeClr val="tx1"/>
              </a:buClr>
              <a:buSzPct val="100000"/>
              <a:buFont typeface="Arial Black"/>
              <a:buChar char="›"/>
            </a:pPr>
            <a:r>
              <a:rPr lang="de-CH" sz="2200" dirty="0"/>
              <a:t>Landverlust für Konstruktionen und Infrastrukturen</a:t>
            </a:r>
          </a:p>
          <a:p>
            <a:pPr marL="361942" indent="-361942" defTabSz="623872">
              <a:spcBef>
                <a:spcPct val="10000"/>
              </a:spcBef>
              <a:spcAft>
                <a:spcPct val="10000"/>
              </a:spcAft>
              <a:buClr>
                <a:schemeClr val="tx1"/>
              </a:buClr>
              <a:buSzPct val="100000"/>
              <a:buFont typeface="Arial Black"/>
              <a:buChar char="›"/>
            </a:pPr>
            <a:r>
              <a:rPr lang="de-CH" sz="2200" b="0" dirty="0"/>
              <a:t>Druck </a:t>
            </a:r>
            <a:r>
              <a:rPr lang="de-CH" sz="2200" dirty="0"/>
              <a:t>der Bevölkerung </a:t>
            </a:r>
            <a:r>
              <a:rPr lang="de-CH" sz="2200" b="0" dirty="0"/>
              <a:t>auf Lebensräumen</a:t>
            </a:r>
          </a:p>
          <a:p>
            <a:pPr marL="361942" indent="-361942" defTabSz="623872">
              <a:spcBef>
                <a:spcPct val="10000"/>
              </a:spcBef>
              <a:spcAft>
                <a:spcPct val="10000"/>
              </a:spcAft>
              <a:buClr>
                <a:schemeClr val="tx1"/>
              </a:buClr>
              <a:buSzPct val="100000"/>
              <a:buFont typeface="Arial Black"/>
              <a:buChar char="›"/>
            </a:pPr>
            <a:r>
              <a:rPr lang="de-CH" sz="2200" dirty="0"/>
              <a:t>Biodiversität schädigenden Subventionen</a:t>
            </a:r>
          </a:p>
          <a:p>
            <a:pPr marL="361942" indent="-361942" defTabSz="623872">
              <a:spcBef>
                <a:spcPct val="10000"/>
              </a:spcBef>
              <a:spcAft>
                <a:spcPct val="10000"/>
              </a:spcAft>
              <a:buClr>
                <a:schemeClr val="tx1"/>
              </a:buClr>
              <a:buSzPct val="100000"/>
              <a:buFont typeface="Arial Black"/>
              <a:buChar char="›"/>
            </a:pPr>
            <a:r>
              <a:rPr lang="de-CH" sz="2200" dirty="0"/>
              <a:t>Food-</a:t>
            </a:r>
            <a:r>
              <a:rPr lang="de-CH" sz="2200" dirty="0" err="1"/>
              <a:t>waste</a:t>
            </a:r>
            <a:endParaRPr lang="de-CH" sz="2200" dirty="0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52320" y="1303138"/>
            <a:ext cx="1691680" cy="5095443"/>
          </a:xfrm>
          <a:prstGeom prst="rect">
            <a:avLst/>
          </a:prstGeom>
        </p:spPr>
      </p:pic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CH" dirty="0"/>
              <a:t>Hauptursachen des Biodiversitätsrückgangs </a:t>
            </a:r>
            <a:r>
              <a:rPr lang="de-CH" b="1" dirty="0"/>
              <a:t>im Kulturland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EB0A1355-02C9-47E4-9534-A6353A340F36}"/>
              </a:ext>
            </a:extLst>
          </p:cNvPr>
          <p:cNvSpPr txBox="1"/>
          <p:nvPr/>
        </p:nvSpPr>
        <p:spPr>
          <a:xfrm>
            <a:off x="6228184" y="6392361"/>
            <a:ext cx="28339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200" dirty="0"/>
              <a:t>Quelle: Foliensammlung www.agrinatur.ch</a:t>
            </a:r>
          </a:p>
        </p:txBody>
      </p:sp>
    </p:spTree>
    <p:extLst>
      <p:ext uri="{BB962C8B-B14F-4D97-AF65-F5344CB8AC3E}">
        <p14:creationId xmlns:p14="http://schemas.microsoft.com/office/powerpoint/2010/main" val="30764398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8650" y="1268760"/>
            <a:ext cx="7886700" cy="4814293"/>
          </a:xfrm>
        </p:spPr>
        <p:txBody>
          <a:bodyPr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Herausgebende Institutionen: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Agrofutura,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2"/>
              </a:rPr>
              <a:t>info@agrofutura.ch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,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3"/>
              </a:rPr>
              <a:t>www.agrofutura.ch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Forschungsinstitut für biologischen Landbau FiBL, 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4"/>
              </a:rPr>
              <a:t>info.suisse@fibl.org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5"/>
              </a:rPr>
              <a:t>www.fibl.org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200" dirty="0">
                <a:solidFill>
                  <a:prstClr val="black"/>
                </a:solidFill>
                <a:ea typeface="+mn-ea"/>
              </a:rPr>
              <a:t>AGRIDEA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6"/>
              </a:rPr>
              <a:t>info@agridea.ch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7"/>
              </a:rPr>
              <a:t>www.agridea.ch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H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fr-CH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Autor</a:t>
            </a:r>
            <a:r>
              <a:rPr kumimoji="0" lang="fr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*</a:t>
            </a:r>
            <a:r>
              <a:rPr kumimoji="0" lang="fr-CH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innen</a:t>
            </a:r>
            <a:r>
              <a:rPr kumimoji="0" lang="fr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Regula Benz, Nicolas Bezençon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Marie-Eve Cardinal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Véronique Chevillat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Pascale Cornuz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 </a:t>
            </a:r>
            <a:r>
              <a:rPr lang="fr-CH" sz="1200" dirty="0">
                <a:solidFill>
                  <a:prstClr val="black"/>
                </a:solidFill>
              </a:rPr>
              <a:t>,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Jérôme Duplain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Vera Hofer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Andreas Hofmann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</a:t>
            </a:r>
            <a:r>
              <a:rPr lang="fr-CH" sz="1200" dirty="0" err="1">
                <a:solidFill>
                  <a:prstClr val="black"/>
                </a:solidFill>
                <a:ea typeface="+mn-ea"/>
              </a:rPr>
              <a:t>Jolanda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Krummenacher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Pascal Olivier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Martina Rösch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</a:t>
            </a:r>
            <a:r>
              <a:rPr lang="fr-CH" sz="1200" dirty="0" err="1">
                <a:solidFill>
                  <a:prstClr val="black"/>
                </a:solidFill>
                <a:ea typeface="+mn-ea"/>
              </a:rPr>
              <a:t>Theres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Rutz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Daniel Schaffner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Johanna Schoop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 </a:t>
            </a:r>
            <a:r>
              <a:rPr lang="fr-CH" sz="1200" dirty="0">
                <a:solidFill>
                  <a:prstClr val="black"/>
                </a:solidFill>
              </a:rPr>
              <a:t>,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Hubert Schürmann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Bea Vonlanthen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Irene Weyermann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Corinne Zurbrügg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AGRIDEA, 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Agrofutura,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 3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BioSuisse, 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FiBL, 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Schweizerische Vogelwarte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CH" sz="1200" b="1" dirty="0">
              <a:solidFill>
                <a:prstClr val="black"/>
              </a:solidFill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200" b="1" dirty="0">
                <a:solidFill>
                  <a:prstClr val="black"/>
                </a:solidFill>
                <a:ea typeface="+mn-ea"/>
              </a:rPr>
              <a:t>Übersetzung</a:t>
            </a: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Regula Benz, Pascale Cornuz (FiBL)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Empfohlene Zitierweise: 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Krummenacher J.,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Chevillat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V., Zurbrügg C. (2025). Unterrichtsmaterial Lehrgang gesamtbetriebliche Biodiversitätsberatung der Agrofutura, FiBL und der AGRIDEA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Der Foliensatz wurde mit finanzieller Unterstützung vom Bundesamt für Landwirtschaft, vom Bundesamt für Umwelt, von den Pilotkantonen </a:t>
            </a:r>
            <a:r>
              <a:rPr lang="de-CH" sz="1200" dirty="0">
                <a:effectLst/>
                <a:latin typeface="Arial" panose="020B0604020202020204" pitchFamily="34" charset="0"/>
                <a:ea typeface="Aptos" panose="020B0004020202020204" pitchFamily="34" charset="0"/>
              </a:rPr>
              <a:t>Bern, Freiburg,  Luzern, St. Gallen, Thurgau, Waadt und Zürich (Naturschutz- resp. Landwirtschaftsamt)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und von der Leopold Bachmann Stiftung realisiert. Den Geldgebern sei an dieser Stelle herzlich gedankt.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Der Foliensatz steht unter </a:t>
            </a:r>
            <a:r>
              <a:rPr lang="de-CH" sz="1200" u="sng" dirty="0">
                <a:solidFill>
                  <a:prstClr val="black"/>
                </a:solidFill>
                <a:ea typeface="+mn-ea"/>
                <a:hlinkClick r:id="rId8"/>
              </a:rPr>
              <a:t>agrinatur.ch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zum kostenlosen Download zur Verfügung.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Alle Angaben im Foliensatz basieren auf bestem Wissen und der Erfahrung der Autor*innen. Trotz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grösster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Sorgfalt sind Unrichtigkeiten und Anwendungsfehler nicht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auszuschliessen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. Daher können Autor*innen und Herausgeber keinerlei Haftung für etwa vorhandene inhaltliche Unrichtigkeiten, sowie für Schäden aus der Befolgung der Empfehlungen übernehmen.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2025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© </a:t>
            </a:r>
            <a:r>
              <a:rPr kumimoji="0" lang="fr-FR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Agrofutura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AG, FiBL, AGRIDEA </a:t>
            </a: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Copyright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 Die  Fotos dürfen nur zu Aus- und Weiterbildungszwecken zum Thema Biodiversität auf dem Landwirtschaftsbetrieb verwendet werden.  Alle Rechte liegen bei den Autoren.</a:t>
            </a:r>
          </a:p>
          <a:p>
            <a:pPr marL="0" indent="0">
              <a:buNone/>
            </a:pPr>
            <a:endParaRPr lang="de-CH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Impressum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662044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dirty="0"/>
              <a:t>Lehrgang Biodiversitätsberatung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CC87A89-0FD3-147E-EB56-1CF8010B85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CH" dirty="0"/>
              <a:t>Biodiversität global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/>
              <a:t>Zustand der Biodiversität weltweit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C35E0957-AD4B-3AFC-AC29-3B92FF26A44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1111003"/>
            <a:ext cx="7200800" cy="5085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5506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25875"/>
            <a:ext cx="7886700" cy="720000"/>
          </a:xfrm>
        </p:spPr>
        <p:txBody>
          <a:bodyPr/>
          <a:lstStyle/>
          <a:p>
            <a:r>
              <a:rPr lang="de-CH" dirty="0"/>
              <a:t>Zustand der Biodiversität weltweit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C38B0343-96EC-1A4A-A060-381CC947E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03053"/>
            <a:ext cx="7886700" cy="5857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CH" dirty="0"/>
              <a:t>8) Und jetzt?</a:t>
            </a:r>
          </a:p>
        </p:txBody>
      </p:sp>
      <p:sp>
        <p:nvSpPr>
          <p:cNvPr id="3" name="Inhaltsplatzhalter 6">
            <a:extLst>
              <a:ext uri="{FF2B5EF4-FFF2-40B4-BE49-F238E27FC236}">
                <a16:creationId xmlns:a16="http://schemas.microsoft.com/office/drawing/2014/main" id="{625901D3-E0E7-515D-489A-8560D5358D1F}"/>
              </a:ext>
            </a:extLst>
          </p:cNvPr>
          <p:cNvSpPr txBox="1">
            <a:spLocks/>
          </p:cNvSpPr>
          <p:nvPr/>
        </p:nvSpPr>
        <p:spPr>
          <a:xfrm>
            <a:off x="658726" y="1270765"/>
            <a:ext cx="7886700" cy="468052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CH" sz="2400" dirty="0"/>
              <a:t>Und die Biodiversität?</a:t>
            </a:r>
            <a:endParaRPr lang="de-CH" sz="2400" dirty="0">
              <a:solidFill>
                <a:srgbClr val="FF000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de-CH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EE67763F-2358-1BC5-329C-43E1C1CD887E}"/>
              </a:ext>
            </a:extLst>
          </p:cNvPr>
          <p:cNvSpPr txBox="1"/>
          <p:nvPr/>
        </p:nvSpPr>
        <p:spPr>
          <a:xfrm>
            <a:off x="5004048" y="2100958"/>
            <a:ext cx="2938269" cy="338554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de-CH" sz="800" dirty="0">
                <a:latin typeface="Arial" panose="020B0604020202020204" pitchFamily="34" charset="0"/>
                <a:cs typeface="Arial" panose="020B0604020202020204" pitchFamily="34" charset="0"/>
              </a:rPr>
              <a:t>Quelle: </a:t>
            </a:r>
            <a:r>
              <a:rPr lang="de-CH" sz="800" dirty="0" err="1">
                <a:latin typeface="Arial" panose="020B0604020202020204" pitchFamily="34" charset="0"/>
                <a:cs typeface="Arial" panose="020B0604020202020204" pitchFamily="34" charset="0"/>
              </a:rPr>
              <a:t>Nathani</a:t>
            </a:r>
            <a:r>
              <a:rPr lang="de-CH" sz="800" dirty="0">
                <a:latin typeface="Arial" panose="020B0604020202020204" pitchFamily="34" charset="0"/>
                <a:cs typeface="Arial" panose="020B0604020202020204" pitchFamily="34" charset="0"/>
              </a:rPr>
              <a:t> C. et al. (2022): Umwelt-Fussabdrücke der Schweiz: Zeitlicher Verlauf 2000-2018. BAFU,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CB06CC51-9E9F-4269-E5AD-231B3756DD0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109" y="980728"/>
            <a:ext cx="8981782" cy="5108598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E72A3960-351E-6099-B965-6C97503A7A6F}"/>
              </a:ext>
            </a:extLst>
          </p:cNvPr>
          <p:cNvSpPr txBox="1"/>
          <p:nvPr/>
        </p:nvSpPr>
        <p:spPr>
          <a:xfrm>
            <a:off x="5148064" y="1070224"/>
            <a:ext cx="3808040" cy="215444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de-CH" sz="800" dirty="0">
                <a:latin typeface="Arial" panose="020B0604020202020204" pitchFamily="34" charset="0"/>
                <a:cs typeface="Arial" panose="020B0604020202020204" pitchFamily="34" charset="0"/>
              </a:rPr>
              <a:t>Quelle: https://de.wikipedia.org/wiki/Insektensterben#Internationale_Studien</a:t>
            </a:r>
          </a:p>
        </p:txBody>
      </p:sp>
      <p:sp>
        <p:nvSpPr>
          <p:cNvPr id="8" name="Foliennummernplatzhalter 4">
            <a:extLst>
              <a:ext uri="{FF2B5EF4-FFF2-40B4-BE49-F238E27FC236}">
                <a16:creationId xmlns:a16="http://schemas.microsoft.com/office/drawing/2014/main" id="{573FE8A7-45A8-63D4-D088-5E4D09428B3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123238" y="6361113"/>
            <a:ext cx="449262" cy="360362"/>
          </a:xfrm>
        </p:spPr>
        <p:txBody>
          <a:bodyPr/>
          <a:lstStyle/>
          <a:p>
            <a:fld id="{E89AD3D4-79DA-4A5C-93D7-9120A4097E2F}" type="slidenum">
              <a:rPr lang="de-CH" smtClean="0"/>
              <a:t>3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9479951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90464"/>
            <a:ext cx="7886700" cy="720000"/>
          </a:xfrm>
        </p:spPr>
        <p:txBody>
          <a:bodyPr/>
          <a:lstStyle/>
          <a:p>
            <a:r>
              <a:rPr lang="de-CH" dirty="0"/>
              <a:t>Zustand der Biodiversität weltweit</a:t>
            </a:r>
          </a:p>
        </p:txBody>
      </p:sp>
      <p:sp>
        <p:nvSpPr>
          <p:cNvPr id="3" name="Inhaltsplatzhalter 6">
            <a:extLst>
              <a:ext uri="{FF2B5EF4-FFF2-40B4-BE49-F238E27FC236}">
                <a16:creationId xmlns:a16="http://schemas.microsoft.com/office/drawing/2014/main" id="{625901D3-E0E7-515D-489A-8560D5358D1F}"/>
              </a:ext>
            </a:extLst>
          </p:cNvPr>
          <p:cNvSpPr txBox="1">
            <a:spLocks/>
          </p:cNvSpPr>
          <p:nvPr/>
        </p:nvSpPr>
        <p:spPr>
          <a:xfrm>
            <a:off x="628650" y="1484119"/>
            <a:ext cx="7886700" cy="468052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CH" sz="2400" dirty="0"/>
              <a:t>Und die Biodiversität?</a:t>
            </a:r>
            <a:endParaRPr lang="de-CH" sz="2400" dirty="0">
              <a:solidFill>
                <a:srgbClr val="FF000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de-CH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EE67763F-2358-1BC5-329C-43E1C1CD887E}"/>
              </a:ext>
            </a:extLst>
          </p:cNvPr>
          <p:cNvSpPr txBox="1"/>
          <p:nvPr/>
        </p:nvSpPr>
        <p:spPr>
          <a:xfrm>
            <a:off x="5004048" y="2100958"/>
            <a:ext cx="2938269" cy="338554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de-CH" sz="800" dirty="0">
                <a:latin typeface="Arial" panose="020B0604020202020204" pitchFamily="34" charset="0"/>
                <a:cs typeface="Arial" panose="020B0604020202020204" pitchFamily="34" charset="0"/>
              </a:rPr>
              <a:t>Quelle: </a:t>
            </a:r>
            <a:r>
              <a:rPr lang="de-CH" sz="800" dirty="0" err="1">
                <a:latin typeface="Arial" panose="020B0604020202020204" pitchFamily="34" charset="0"/>
                <a:cs typeface="Arial" panose="020B0604020202020204" pitchFamily="34" charset="0"/>
              </a:rPr>
              <a:t>Nathani</a:t>
            </a:r>
            <a:r>
              <a:rPr lang="de-CH" sz="800" dirty="0">
                <a:latin typeface="Arial" panose="020B0604020202020204" pitchFamily="34" charset="0"/>
                <a:cs typeface="Arial" panose="020B0604020202020204" pitchFamily="34" charset="0"/>
              </a:rPr>
              <a:t> C. et al. (2022): Umwelt-Fussabdrücke der Schweiz: Zeitlicher Verlauf 2000-2018. BAFU,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BFC11156-72B1-0141-2E5F-57D73D95CC2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5536" y="1437320"/>
            <a:ext cx="8538606" cy="4741864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A04CFB9E-826C-62FE-97E9-09426625586B}"/>
              </a:ext>
            </a:extLst>
          </p:cNvPr>
          <p:cNvSpPr txBox="1"/>
          <p:nvPr/>
        </p:nvSpPr>
        <p:spPr>
          <a:xfrm>
            <a:off x="3347864" y="1135516"/>
            <a:ext cx="5242525" cy="58477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de-CH" sz="1600" dirty="0">
                <a:latin typeface="Arial" panose="020B0604020202020204" pitchFamily="34" charset="0"/>
                <a:cs typeface="Arial" panose="020B0604020202020204" pitchFamily="34" charset="0"/>
              </a:rPr>
              <a:t>Krefelder-Studie: Abnahme der Fluginsekten-Biomasse zwischen 1989 und 2015 in Schutzgebieten um 75%!</a:t>
            </a:r>
          </a:p>
        </p:txBody>
      </p:sp>
      <p:sp>
        <p:nvSpPr>
          <p:cNvPr id="9" name="Foliennummernplatzhalter 4">
            <a:extLst>
              <a:ext uri="{FF2B5EF4-FFF2-40B4-BE49-F238E27FC236}">
                <a16:creationId xmlns:a16="http://schemas.microsoft.com/office/drawing/2014/main" id="{DF0600C2-D7E1-6F36-FE02-146408DA063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123238" y="6361113"/>
            <a:ext cx="449262" cy="360362"/>
          </a:xfrm>
        </p:spPr>
        <p:txBody>
          <a:bodyPr/>
          <a:lstStyle/>
          <a:p>
            <a:fld id="{E89AD3D4-79DA-4A5C-93D7-9120A4097E2F}" type="slidenum">
              <a:rPr lang="de-CH" smtClean="0"/>
              <a:t>4</a:t>
            </a:fld>
            <a:endParaRPr lang="de-CH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994885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621734" y="4572815"/>
            <a:ext cx="7908550" cy="1193560"/>
          </a:xfrm>
          <a:prstGeom prst="rect">
            <a:avLst/>
          </a:prstGeom>
          <a:solidFill>
            <a:srgbClr val="FF0000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3" name="Titel 1"/>
          <p:cNvSpPr txBox="1">
            <a:spLocks/>
          </p:cNvSpPr>
          <p:nvPr/>
        </p:nvSpPr>
        <p:spPr>
          <a:xfrm>
            <a:off x="396877" y="836712"/>
            <a:ext cx="8366125" cy="482204"/>
          </a:xfrm>
          <a:prstGeom prst="rect">
            <a:avLst/>
          </a:prstGeom>
        </p:spPr>
        <p:txBody>
          <a:bodyPr lIns="87920" tIns="43960" rIns="87920" bIns="43960"/>
          <a:lstStyle>
            <a:lvl1pPr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9pPr>
          </a:lstStyle>
          <a:p>
            <a:endParaRPr lang="de-CH" sz="2400" dirty="0">
              <a:latin typeface="Arial"/>
              <a:cs typeface="Arial"/>
            </a:endParaRP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de-CH" dirty="0"/>
              <a:t>Zustand der Biodiversität in der Schweiz</a:t>
            </a:r>
            <a:endParaRPr lang="de-CH" sz="1800" b="0" i="1" dirty="0"/>
          </a:p>
        </p:txBody>
      </p:sp>
      <p:sp>
        <p:nvSpPr>
          <p:cNvPr id="10" name="Textfeld 9"/>
          <p:cNvSpPr txBox="1"/>
          <p:nvPr/>
        </p:nvSpPr>
        <p:spPr>
          <a:xfrm>
            <a:off x="642500" y="4653136"/>
            <a:ext cx="4602255" cy="103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23872">
              <a:spcBef>
                <a:spcPct val="10000"/>
              </a:spcBef>
              <a:spcAft>
                <a:spcPct val="10000"/>
              </a:spcAft>
              <a:buClr>
                <a:schemeClr val="tx1"/>
              </a:buClr>
              <a:buSzPct val="100000"/>
            </a:pPr>
            <a:r>
              <a:rPr lang="de-CH" b="1" dirty="0"/>
              <a:t>Rote Liste der gefährdeten Arten:</a:t>
            </a:r>
          </a:p>
          <a:p>
            <a:pPr marL="180000" indent="-180000" defTabSz="623872">
              <a:spcBef>
                <a:spcPct val="10000"/>
              </a:spcBef>
              <a:spcAft>
                <a:spcPct val="10000"/>
              </a:spcAft>
              <a:buClr>
                <a:schemeClr val="tx1"/>
              </a:buClr>
              <a:buSzPct val="100000"/>
              <a:buFont typeface="Arial Black"/>
              <a:buChar char="›"/>
            </a:pPr>
            <a:r>
              <a:rPr lang="de-CH" dirty="0"/>
              <a:t>Über 30 % der einheimischen Arten gelistet</a:t>
            </a:r>
          </a:p>
          <a:p>
            <a:pPr marL="180000" indent="-180000" defTabSz="623872">
              <a:spcBef>
                <a:spcPct val="10000"/>
              </a:spcBef>
              <a:spcAft>
                <a:spcPct val="10000"/>
              </a:spcAft>
              <a:buClr>
                <a:schemeClr val="tx1"/>
              </a:buClr>
              <a:buSzPct val="100000"/>
              <a:buFont typeface="Arial Black"/>
              <a:buChar char="›"/>
            </a:pPr>
            <a:r>
              <a:rPr lang="de-CH" dirty="0"/>
              <a:t>Etwa 50 % der Lebensräume bedroht</a:t>
            </a:r>
          </a:p>
        </p:txBody>
      </p:sp>
      <p:pic>
        <p:nvPicPr>
          <p:cNvPr id="13" name="Grafik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4088" y="4149080"/>
            <a:ext cx="1417627" cy="20055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UZ-1630-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34206" y="928739"/>
            <a:ext cx="1905594" cy="2688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over Rote Liste GefÃ¤sspflanzen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78264" y="4149080"/>
            <a:ext cx="1421520" cy="20055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Diagramm 13"/>
          <p:cNvGraphicFramePr>
            <a:graphicFrameLocks/>
          </p:cNvGraphicFramePr>
          <p:nvPr/>
        </p:nvGraphicFramePr>
        <p:xfrm>
          <a:off x="396876" y="888846"/>
          <a:ext cx="6106830" cy="32602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6" name="Rechteck 5"/>
          <p:cNvSpPr/>
          <p:nvPr/>
        </p:nvSpPr>
        <p:spPr>
          <a:xfrm>
            <a:off x="626703" y="4096988"/>
            <a:ext cx="180690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CH" sz="1000" dirty="0"/>
              <a:t>Quelle: Bundesamt für Umwelt</a:t>
            </a:r>
          </a:p>
        </p:txBody>
      </p:sp>
      <p:sp>
        <p:nvSpPr>
          <p:cNvPr id="5" name="Fußzeilenplatzhalter 1">
            <a:extLst>
              <a:ext uri="{FF2B5EF4-FFF2-40B4-BE49-F238E27FC236}">
                <a16:creationId xmlns:a16="http://schemas.microsoft.com/office/drawing/2014/main" id="{DBBBEEC9-9C2A-A73A-40F7-FE084BFA8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18927934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Rückgang wertvoller Lebensräume</a:t>
            </a:r>
          </a:p>
        </p:txBody>
      </p:sp>
      <p:pic>
        <p:nvPicPr>
          <p:cNvPr id="9" name="Inhaltsplatzhalter 8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1640" y="952399"/>
            <a:ext cx="5301041" cy="4647600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>
          <a:xfrm>
            <a:off x="1196577" y="5521715"/>
            <a:ext cx="54361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dirty="0"/>
              <a:t>Flächenveränderungen von Auen, Mooren, Trocken-</a:t>
            </a:r>
            <a:br>
              <a:rPr lang="de-CH" dirty="0"/>
            </a:br>
            <a:r>
              <a:rPr lang="de-CH" dirty="0"/>
              <a:t>wiesen und -weiden seit 1900. Quelle: </a:t>
            </a:r>
            <a:r>
              <a:rPr lang="de-CH" dirty="0" err="1"/>
              <a:t>Lachat</a:t>
            </a:r>
            <a:r>
              <a:rPr lang="de-CH" dirty="0"/>
              <a:t> et al. 2010</a:t>
            </a:r>
          </a:p>
        </p:txBody>
      </p:sp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3048F7C0-608E-EFFE-807B-A319E6DA81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2968649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11 Millionen Hochstamm-Obstbäume verschwunden</a:t>
            </a:r>
          </a:p>
        </p:txBody>
      </p:sp>
      <p:pic>
        <p:nvPicPr>
          <p:cNvPr id="4" name="Image 7">
            <a:extLst>
              <a:ext uri="{FF2B5EF4-FFF2-40B4-BE49-F238E27FC236}">
                <a16:creationId xmlns:a16="http://schemas.microsoft.com/office/drawing/2014/main" id="{507CD144-7F5F-874D-BDB9-4390B34E223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8843" y="908719"/>
            <a:ext cx="9144000" cy="5950541"/>
          </a:xfrm>
          <a:prstGeom prst="rect">
            <a:avLst/>
          </a:prstGeom>
        </p:spPr>
      </p:pic>
      <p:sp>
        <p:nvSpPr>
          <p:cNvPr id="5" name="Rechteck 5">
            <a:extLst>
              <a:ext uri="{FF2B5EF4-FFF2-40B4-BE49-F238E27FC236}">
                <a16:creationId xmlns:a16="http://schemas.microsoft.com/office/drawing/2014/main" id="{DA55A82A-8B6B-0342-AFF0-0327B0A01F64}"/>
              </a:ext>
            </a:extLst>
          </p:cNvPr>
          <p:cNvSpPr/>
          <p:nvPr/>
        </p:nvSpPr>
        <p:spPr>
          <a:xfrm rot="16200000">
            <a:off x="-1166748" y="5469705"/>
            <a:ext cx="250581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Quelle : Lubis_map.geo.admin.ch / swisstopo</a:t>
            </a:r>
          </a:p>
        </p:txBody>
      </p:sp>
      <p:sp>
        <p:nvSpPr>
          <p:cNvPr id="6" name="ZoneTexte 10">
            <a:extLst>
              <a:ext uri="{FF2B5EF4-FFF2-40B4-BE49-F238E27FC236}">
                <a16:creationId xmlns:a16="http://schemas.microsoft.com/office/drawing/2014/main" id="{7654437F-52A5-2041-B07C-EDAC9714BB05}"/>
              </a:ext>
            </a:extLst>
          </p:cNvPr>
          <p:cNvSpPr txBox="1"/>
          <p:nvPr/>
        </p:nvSpPr>
        <p:spPr>
          <a:xfrm>
            <a:off x="6084168" y="6488668"/>
            <a:ext cx="24940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Region</a:t>
            </a:r>
            <a:r>
              <a:rPr lang="fr-CH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H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Winden</a:t>
            </a:r>
            <a:r>
              <a:rPr lang="fr-CH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TG, 1945</a:t>
            </a:r>
          </a:p>
        </p:txBody>
      </p:sp>
    </p:spTree>
    <p:extLst>
      <p:ext uri="{BB962C8B-B14F-4D97-AF65-F5344CB8AC3E}">
        <p14:creationId xmlns:p14="http://schemas.microsoft.com/office/powerpoint/2010/main" val="20919423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28650" y="1910500"/>
            <a:ext cx="7886700" cy="3665649"/>
          </a:xfrm>
          <a:prstGeom prst="rect">
            <a:avLst/>
          </a:prstGeo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/>
              <a:t>11 Millionen Hochstamm-Obstbäume verschwunden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5580112" y="5877272"/>
            <a:ext cx="15767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dirty="0"/>
              <a:t>Quelle: </a:t>
            </a:r>
            <a:r>
              <a:rPr lang="de-CH" dirty="0" err="1"/>
              <a:t>Birdlife</a:t>
            </a:r>
            <a:endParaRPr lang="de-CH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A3484AEA-C8DE-2A67-8FF9-22F963B20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38727780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Weniger Lebensräume – weniger Arten</a:t>
            </a:r>
          </a:p>
        </p:txBody>
      </p:sp>
      <p:pic>
        <p:nvPicPr>
          <p:cNvPr id="4" name="Inhaltsplatzhalter 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78117" y="980728"/>
            <a:ext cx="6124011" cy="2434317"/>
          </a:xfrm>
          <a:prstGeom prst="rect">
            <a:avLst/>
          </a:prstGeom>
        </p:spPr>
      </p:pic>
      <p:pic>
        <p:nvPicPr>
          <p:cNvPr id="5" name="Inhaltsplatzhalter 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78117" y="3655648"/>
            <a:ext cx="6124011" cy="2437648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8D976EA1-C51A-46FD-B51E-FEF2FBA4410B}"/>
              </a:ext>
            </a:extLst>
          </p:cNvPr>
          <p:cNvSpPr txBox="1"/>
          <p:nvPr/>
        </p:nvSpPr>
        <p:spPr>
          <a:xfrm>
            <a:off x="4788024" y="6093296"/>
            <a:ext cx="28339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200" dirty="0"/>
              <a:t>Quelle: Foliensammlung www.agrinatur.ch</a:t>
            </a:r>
          </a:p>
        </p:txBody>
      </p:sp>
      <p:sp>
        <p:nvSpPr>
          <p:cNvPr id="6" name="Fußzeilenplatzhalter 1">
            <a:extLst>
              <a:ext uri="{FF2B5EF4-FFF2-40B4-BE49-F238E27FC236}">
                <a16:creationId xmlns:a16="http://schemas.microsoft.com/office/drawing/2014/main" id="{9F4E8B21-83D8-DF4E-69C2-22B89AF187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1190063747"/>
      </p:ext>
    </p:extLst>
  </p:cSld>
  <p:clrMapOvr>
    <a:masterClrMapping/>
  </p:clrMapOvr>
</p:sld>
</file>

<file path=ppt/theme/theme1.xml><?xml version="1.0" encoding="utf-8"?>
<a:theme xmlns:a="http://schemas.openxmlformats.org/drawingml/2006/main" name="Benutzerdefiniertes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2d10406-eaae-41c3-88b9-698793e76f51">
      <Terms xmlns="http://schemas.microsoft.com/office/infopath/2007/PartnerControls"/>
    </lcf76f155ced4ddcb4097134ff3c332f>
    <TaxCatchAll xmlns="4813c16e-7537-4e12-aeaa-392e5d7335a1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3E8815154C13C42A2B4D3323D70F6C2" ma:contentTypeVersion="13" ma:contentTypeDescription="Ein neues Dokument erstellen." ma:contentTypeScope="" ma:versionID="aaf1e67f7479f0cc95f11dd8d29c9c19">
  <xsd:schema xmlns:xsd="http://www.w3.org/2001/XMLSchema" xmlns:xs="http://www.w3.org/2001/XMLSchema" xmlns:p="http://schemas.microsoft.com/office/2006/metadata/properties" xmlns:ns2="b2d10406-eaae-41c3-88b9-698793e76f51" xmlns:ns3="4813c16e-7537-4e12-aeaa-392e5d7335a1" targetNamespace="http://schemas.microsoft.com/office/2006/metadata/properties" ma:root="true" ma:fieldsID="02c1eb7f02bda30305b8ff50c8fbb17d" ns2:_="" ns3:_="">
    <xsd:import namespace="b2d10406-eaae-41c3-88b9-698793e76f51"/>
    <xsd:import namespace="4813c16e-7537-4e12-aeaa-392e5d7335a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BillingMetadata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d10406-eaae-41c3-88b9-698793e76f5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1bc49ad8-0d76-4442-b3ec-dfaba3082bc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BillingMetadata" ma:index="19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13c16e-7537-4e12-aeaa-392e5d7335a1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0e58f48-bdd5-45ad-aecc-91b85314a1e7}" ma:internalName="TaxCatchAll" ma:showField="CatchAllData" ma:web="4813c16e-7537-4e12-aeaa-392e5d7335a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05CF6B6-F600-4DF9-A534-F9E4E16E99A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B1F0389-DCC4-4552-AF62-62FC06389D97}">
  <ds:schemaRefs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sharepoint/v3"/>
    <ds:schemaRef ds:uri="926ccd4c-651f-4ccc-af87-3950eef9fdad"/>
    <ds:schemaRef ds:uri="http://purl.org/dc/terms/"/>
    <ds:schemaRef ds:uri="dd18740c-b141-4d05-9751-e9f3dcf7e76f"/>
    <ds:schemaRef ds:uri="http://www.w3.org/XML/1998/namespace"/>
    <ds:schemaRef ds:uri="http://purl.org/dc/dcmitype/"/>
    <ds:schemaRef ds:uri="6198184d-d2c8-499d-9d12-552a8ace3336"/>
    <ds:schemaRef ds:uri="931b810c-e1bd-460f-9377-b918a6c9e4ac"/>
  </ds:schemaRefs>
</ds:datastoreItem>
</file>

<file path=customXml/itemProps3.xml><?xml version="1.0" encoding="utf-8"?>
<ds:datastoreItem xmlns:ds="http://schemas.openxmlformats.org/officeDocument/2006/customXml" ds:itemID="{96C24DC9-4236-49C2-BC1F-FB7981F12104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1202</Words>
  <Application>Microsoft Office PowerPoint</Application>
  <PresentationFormat>Bildschirmpräsentation (4:3)</PresentationFormat>
  <Paragraphs>134</Paragraphs>
  <Slides>18</Slides>
  <Notes>5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18</vt:i4>
      </vt:variant>
    </vt:vector>
  </HeadingPairs>
  <TitlesOfParts>
    <vt:vector size="23" baseType="lpstr">
      <vt:lpstr>Arial</vt:lpstr>
      <vt:lpstr>Arial Black</vt:lpstr>
      <vt:lpstr>Calibri</vt:lpstr>
      <vt:lpstr>Wingdings 3</vt:lpstr>
      <vt:lpstr>Benutzerdefiniertes Design</vt:lpstr>
      <vt:lpstr>Biodiversität und Landwirtschaft</vt:lpstr>
      <vt:lpstr>Zustand der Biodiversität weltweit</vt:lpstr>
      <vt:lpstr>Zustand der Biodiversität weltweit</vt:lpstr>
      <vt:lpstr>Zustand der Biodiversität weltweit</vt:lpstr>
      <vt:lpstr>Zustand der Biodiversität in der Schweiz</vt:lpstr>
      <vt:lpstr>Rückgang wertvoller Lebensräume</vt:lpstr>
      <vt:lpstr>11 Millionen Hochstamm-Obstbäume verschwunden</vt:lpstr>
      <vt:lpstr>11 Millionen Hochstamm-Obstbäume verschwunden</vt:lpstr>
      <vt:lpstr>Weniger Lebensräume – weniger Arten</vt:lpstr>
      <vt:lpstr>Gefährdung von Brutvögeln nach Lebensräumen</vt:lpstr>
      <vt:lpstr>Weniger Vernetzungselemente - weniger Arten</vt:lpstr>
      <vt:lpstr>Weniger Vernetzungselemente - weniger genetische Vielfalt </vt:lpstr>
      <vt:lpstr>Rückgang der genetischen Vielfalt</vt:lpstr>
      <vt:lpstr>Am Schluss nimmt die funktionelle Biodiversität auch ab</vt:lpstr>
      <vt:lpstr>Hauptursachen des Biodiversitätsrückgangs weltweit</vt:lpstr>
      <vt:lpstr>Hauptgründe für den Biodiversitätsverlust in der Schweiz</vt:lpstr>
      <vt:lpstr>Hauptursachen des Biodiversitätsrückgangs im Kulturland</vt:lpstr>
      <vt:lpstr>Impressum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Weidmann Gilles</dc:creator>
  <cp:lastModifiedBy>Zurbrügg Corinne</cp:lastModifiedBy>
  <cp:revision>559</cp:revision>
  <cp:lastPrinted>2018-11-05T09:27:14Z</cp:lastPrinted>
  <dcterms:created xsi:type="dcterms:W3CDTF">2017-09-25T14:16:51Z</dcterms:created>
  <dcterms:modified xsi:type="dcterms:W3CDTF">2026-05-28T12:46:38Z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0x01010073E8815154C13C42A2B4D3323D70F6C2</vt:lpwstr>
  </property>
  <property fmtid="{D5CDD505-2E9C-101B-9397-08002B2CF9AE}" pid="3" name="MediaServiceImageTags">
    <vt:lpwstr/>
  </property>
</Properties>
</file>