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2"/>
  </p:notesMasterIdLst>
  <p:sldIdLst>
    <p:sldId id="256" r:id="rId5"/>
    <p:sldId id="347" r:id="rId6"/>
    <p:sldId id="269" r:id="rId7"/>
    <p:sldId id="348" r:id="rId8"/>
    <p:sldId id="271" r:id="rId9"/>
    <p:sldId id="309" r:id="rId10"/>
    <p:sldId id="337" r:id="rId11"/>
    <p:sldId id="325" r:id="rId12"/>
    <p:sldId id="400" r:id="rId13"/>
    <p:sldId id="340" r:id="rId14"/>
    <p:sldId id="375" r:id="rId15"/>
    <p:sldId id="395" r:id="rId16"/>
    <p:sldId id="396" r:id="rId17"/>
    <p:sldId id="273" r:id="rId18"/>
    <p:sldId id="268" r:id="rId19"/>
    <p:sldId id="403" r:id="rId20"/>
    <p:sldId id="344" r:id="rId21"/>
    <p:sldId id="279" r:id="rId22"/>
    <p:sldId id="335" r:id="rId23"/>
    <p:sldId id="302" r:id="rId24"/>
    <p:sldId id="285" r:id="rId25"/>
    <p:sldId id="404" r:id="rId26"/>
    <p:sldId id="399" r:id="rId27"/>
    <p:sldId id="324" r:id="rId28"/>
    <p:sldId id="397" r:id="rId29"/>
    <p:sldId id="369" r:id="rId30"/>
    <p:sldId id="382" r:id="rId31"/>
    <p:sldId id="349" r:id="rId32"/>
    <p:sldId id="278" r:id="rId33"/>
    <p:sldId id="260" r:id="rId34"/>
    <p:sldId id="290" r:id="rId35"/>
    <p:sldId id="358" r:id="rId36"/>
    <p:sldId id="310" r:id="rId37"/>
    <p:sldId id="366" r:id="rId38"/>
    <p:sldId id="383" r:id="rId39"/>
    <p:sldId id="361" r:id="rId40"/>
    <p:sldId id="287" r:id="rId41"/>
    <p:sldId id="315" r:id="rId42"/>
    <p:sldId id="362" r:id="rId43"/>
    <p:sldId id="386" r:id="rId44"/>
    <p:sldId id="385" r:id="rId45"/>
    <p:sldId id="405" r:id="rId46"/>
    <p:sldId id="307" r:id="rId47"/>
    <p:sldId id="288" r:id="rId48"/>
    <p:sldId id="294" r:id="rId49"/>
    <p:sldId id="363" r:id="rId50"/>
    <p:sldId id="296" r:id="rId51"/>
    <p:sldId id="387" r:id="rId52"/>
    <p:sldId id="402" r:id="rId53"/>
    <p:sldId id="295" r:id="rId54"/>
    <p:sldId id="406" r:id="rId55"/>
    <p:sldId id="407" r:id="rId56"/>
    <p:sldId id="388" r:id="rId57"/>
    <p:sldId id="293" r:id="rId58"/>
    <p:sldId id="364" r:id="rId59"/>
    <p:sldId id="320" r:id="rId60"/>
    <p:sldId id="401" r:id="rId61"/>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88359-9888-D83A-0C30-2FAA0E948561}" name="Judith Zellweger-Fischer" initials="JZ" userId="S::judith.zellweger_vogelwarte.ch#ext#@fibl.onmicrosoft.com::38f91fe6-71ad-4df7-9b06-719baf7bcf1a" providerId="AD"/>
  <p188:author id="{04155CA4-CBC8-6C65-0A5D-E9E9F3B6C8B3}" name="Linda Riedel" initials="LR" userId="S::linda.riedel_vogelwarte.ch#ext#@fibl.onmicrosoft.com::971e438d-5c9d-4c09-9faa-a700b69bad53" providerId="AD"/>
  <p188:author id="{45F3CCB5-7CC5-3201-6A03-AC2CB18906DF}" name="Chevillat Veronique" initials="CV" userId="S::veronique.chevillat@fibl.org::8e54c3e3-444d-40f9-b412-24f7a8b6a6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gist Dominik" initials="DH" lastIdx="14" clrIdx="0"/>
  <p:cmAuthor id="1" name="Hagist Dominik" initials="DHA" lastIdx="12" clrIdx="1"/>
  <p:cmAuthor id="2" name="Pfiffner Lukas" initials="PL" lastIdx="2" clrIdx="2">
    <p:extLst>
      <p:ext uri="{19B8F6BF-5375-455C-9EA6-DF929625EA0E}">
        <p15:presenceInfo xmlns:p15="http://schemas.microsoft.com/office/powerpoint/2012/main" userId="S-1-5-21-1635401191-1135830115-316617838-47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00"/>
    <a:srgbClr val="FFFFFF"/>
    <a:srgbClr val="FCFF7D"/>
    <a:srgbClr val="FDDC7F"/>
    <a:srgbClr val="FE5F44"/>
    <a:srgbClr val="8D5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fibl.ch\files\MVP-Vielfalt\TP6_Weiterbildung_Handbuch\Foliensammlung\Abbildungen\Acker_VogelartenZ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3348984643251"/>
          <c:y val="7.1742779136766688E-2"/>
          <c:w val="0.66315198037431256"/>
          <c:h val="0.71583358879685088"/>
        </c:manualLayout>
      </c:layout>
      <c:barChart>
        <c:barDir val="bar"/>
        <c:grouping val="clustered"/>
        <c:varyColors val="0"/>
        <c:ser>
          <c:idx val="0"/>
          <c:order val="0"/>
          <c:tx>
            <c:strRef>
              <c:f>Tabelle1!$B$7</c:f>
              <c:strCache>
                <c:ptCount val="1"/>
                <c:pt idx="0">
                  <c:v>2008</c:v>
                </c:pt>
              </c:strCache>
            </c:strRef>
          </c:tx>
          <c:spPr>
            <a:solidFill>
              <a:schemeClr val="accent1"/>
            </a:solidFill>
            <a:ln>
              <a:noFill/>
            </a:ln>
            <a:effectLst/>
          </c:spPr>
          <c:invertIfNegative val="0"/>
          <c:cat>
            <c:strRef>
              <c:f>Tabelle1!$A$8:$A$14</c:f>
              <c:strCache>
                <c:ptCount val="5"/>
                <c:pt idx="0">
                  <c:v>Wachtel</c:v>
                </c:pt>
                <c:pt idx="1">
                  <c:v>Kiebitz</c:v>
                </c:pt>
                <c:pt idx="2">
                  <c:v>Schafstelze</c:v>
                </c:pt>
                <c:pt idx="3">
                  <c:v>Schwarzkehlchen</c:v>
                </c:pt>
                <c:pt idx="4">
                  <c:v>Grauammer</c:v>
                </c:pt>
              </c:strCache>
              <c:extLst/>
            </c:strRef>
          </c:cat>
          <c:val>
            <c:numRef>
              <c:f>Tabelle1!$B$8:$B$14</c:f>
              <c:numCache>
                <c:formatCode>General</c:formatCode>
                <c:ptCount val="5"/>
                <c:pt idx="0">
                  <c:v>7</c:v>
                </c:pt>
                <c:pt idx="1">
                  <c:v>1</c:v>
                </c:pt>
                <c:pt idx="2">
                  <c:v>13</c:v>
                </c:pt>
                <c:pt idx="3">
                  <c:v>2</c:v>
                </c:pt>
                <c:pt idx="4">
                  <c:v>10</c:v>
                </c:pt>
              </c:numCache>
              <c:extLst/>
            </c:numRef>
          </c:val>
          <c:extLst>
            <c:ext xmlns:c16="http://schemas.microsoft.com/office/drawing/2014/chart" uri="{C3380CC4-5D6E-409C-BE32-E72D297353CC}">
              <c16:uniqueId val="{00000000-6923-4C64-98C0-86933ABD94F2}"/>
            </c:ext>
          </c:extLst>
        </c:ser>
        <c:ser>
          <c:idx val="1"/>
          <c:order val="1"/>
          <c:tx>
            <c:strRef>
              <c:f>Tabelle1!$C$7</c:f>
              <c:strCache>
                <c:ptCount val="1"/>
                <c:pt idx="0">
                  <c:v>2017</c:v>
                </c:pt>
              </c:strCache>
            </c:strRef>
          </c:tx>
          <c:spPr>
            <a:solidFill>
              <a:schemeClr val="accent2"/>
            </a:solidFill>
            <a:ln>
              <a:noFill/>
            </a:ln>
            <a:effectLst/>
          </c:spPr>
          <c:invertIfNegative val="0"/>
          <c:cat>
            <c:strRef>
              <c:f>Tabelle1!$A$8:$A$14</c:f>
              <c:strCache>
                <c:ptCount val="5"/>
                <c:pt idx="0">
                  <c:v>Wachtel</c:v>
                </c:pt>
                <c:pt idx="1">
                  <c:v>Kiebitz</c:v>
                </c:pt>
                <c:pt idx="2">
                  <c:v>Schafstelze</c:v>
                </c:pt>
                <c:pt idx="3">
                  <c:v>Schwarzkehlchen</c:v>
                </c:pt>
                <c:pt idx="4">
                  <c:v>Grauammer</c:v>
                </c:pt>
              </c:strCache>
              <c:extLst/>
            </c:strRef>
          </c:cat>
          <c:val>
            <c:numRef>
              <c:f>Tabelle1!$C$8:$C$14</c:f>
              <c:numCache>
                <c:formatCode>General</c:formatCode>
                <c:ptCount val="5"/>
                <c:pt idx="0">
                  <c:v>4</c:v>
                </c:pt>
                <c:pt idx="1">
                  <c:v>0</c:v>
                </c:pt>
                <c:pt idx="2">
                  <c:v>2</c:v>
                </c:pt>
                <c:pt idx="3">
                  <c:v>1</c:v>
                </c:pt>
                <c:pt idx="4">
                  <c:v>3</c:v>
                </c:pt>
              </c:numCache>
              <c:extLst/>
            </c:numRef>
          </c:val>
          <c:extLst>
            <c:ext xmlns:c16="http://schemas.microsoft.com/office/drawing/2014/chart" uri="{C3380CC4-5D6E-409C-BE32-E72D297353CC}">
              <c16:uniqueId val="{00000001-6923-4C64-98C0-86933ABD94F2}"/>
            </c:ext>
          </c:extLst>
        </c:ser>
        <c:dLbls>
          <c:showLegendKey val="0"/>
          <c:showVal val="0"/>
          <c:showCatName val="0"/>
          <c:showSerName val="0"/>
          <c:showPercent val="0"/>
          <c:showBubbleSize val="0"/>
        </c:dLbls>
        <c:gapWidth val="219"/>
        <c:axId val="429069208"/>
        <c:axId val="429075440"/>
      </c:barChart>
      <c:catAx>
        <c:axId val="429069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429075440"/>
        <c:crosses val="autoZero"/>
        <c:auto val="1"/>
        <c:lblAlgn val="ctr"/>
        <c:lblOffset val="100"/>
        <c:noMultiLvlLbl val="0"/>
      </c:catAx>
      <c:valAx>
        <c:axId val="429075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429069208"/>
        <c:crosses val="autoZero"/>
        <c:crossBetween val="between"/>
      </c:valAx>
      <c:spPr>
        <a:noFill/>
        <a:ln>
          <a:noFill/>
        </a:ln>
        <a:effectLst/>
      </c:spPr>
    </c:plotArea>
    <c:legend>
      <c:legendPos val="b"/>
      <c:layout>
        <c:manualLayout>
          <c:xMode val="edge"/>
          <c:yMode val="edge"/>
          <c:x val="0.78436768268288093"/>
          <c:y val="0.60669117922976912"/>
          <c:w val="0.15866172507331056"/>
          <c:h val="0.17394197416336699"/>
        </c:manualLayout>
      </c:layout>
      <c:overlay val="0"/>
      <c:spPr>
        <a:solidFill>
          <a:sysClr val="window" lastClr="FFFFFF"/>
        </a:solidFill>
        <a:ln>
          <a:solidFill>
            <a:sysClr val="windowText" lastClr="000000"/>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6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7B0CF8E-C138-4307-B66F-5CFD75F81BA9}" type="datetimeFigureOut">
              <a:rPr lang="de-CH" smtClean="0"/>
              <a:pPr/>
              <a:t>27.05.2024</a:t>
            </a:fld>
            <a:endParaRPr lang="de-CH"/>
          </a:p>
        </p:txBody>
      </p:sp>
      <p:sp>
        <p:nvSpPr>
          <p:cNvPr id="4" name="Folienbildplatzhalt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9976C48-313D-43E6-898F-7CCA8AB7B608}" type="slidenum">
              <a:rPr lang="de-CH" smtClean="0"/>
              <a:pPr/>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66813" y="1241425"/>
            <a:ext cx="4465637" cy="3351213"/>
          </a:xfrm>
        </p:spPr>
      </p:sp>
      <p:sp>
        <p:nvSpPr>
          <p:cNvPr id="3" name="Notizenplatzhalter 2"/>
          <p:cNvSpPr>
            <a:spLocks noGrp="1"/>
          </p:cNvSpPr>
          <p:nvPr>
            <p:ph type="body" idx="1"/>
          </p:nvPr>
        </p:nvSpPr>
        <p:spPr/>
        <p:txBody>
          <a:bodyPr/>
          <a:lstStyle/>
          <a:p>
            <a:r>
              <a:rPr lang="de-CH"/>
              <a:t> </a:t>
            </a:r>
          </a:p>
        </p:txBody>
      </p:sp>
      <p:sp>
        <p:nvSpPr>
          <p:cNvPr id="4" name="Foliennummernplatzhalter 3"/>
          <p:cNvSpPr>
            <a:spLocks noGrp="1"/>
          </p:cNvSpPr>
          <p:nvPr>
            <p:ph type="sldNum" sz="quarter" idx="10"/>
          </p:nvPr>
        </p:nvSpPr>
        <p:spPr/>
        <p:txBody>
          <a:bodyPr/>
          <a:lstStyle/>
          <a:p>
            <a:fld id="{17BD271D-BFEE-49F3-94A6-76ED71C34105}" type="slidenum">
              <a:rPr lang="de-CH" smtClean="0"/>
              <a:pPr/>
              <a:t>21</a:t>
            </a:fld>
            <a:endParaRPr lang="de-CH"/>
          </a:p>
        </p:txBody>
      </p:sp>
    </p:spTree>
    <p:extLst>
      <p:ext uri="{BB962C8B-B14F-4D97-AF65-F5344CB8AC3E}">
        <p14:creationId xmlns:p14="http://schemas.microsoft.com/office/powerpoint/2010/main" val="399903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66813" y="1241425"/>
            <a:ext cx="4465637" cy="3351213"/>
          </a:xfrm>
        </p:spPr>
      </p:sp>
      <p:sp>
        <p:nvSpPr>
          <p:cNvPr id="3" name="Notizenplatzhalter 2"/>
          <p:cNvSpPr>
            <a:spLocks noGrp="1"/>
          </p:cNvSpPr>
          <p:nvPr>
            <p:ph type="body" idx="1"/>
          </p:nvPr>
        </p:nvSpPr>
        <p:spPr/>
        <p:txBody>
          <a:bodyPr/>
          <a:lstStyle/>
          <a:p>
            <a:r>
              <a:rPr lang="de-CH"/>
              <a:t> </a:t>
            </a:r>
          </a:p>
        </p:txBody>
      </p:sp>
      <p:sp>
        <p:nvSpPr>
          <p:cNvPr id="4" name="Foliennummernplatzhalter 3"/>
          <p:cNvSpPr>
            <a:spLocks noGrp="1"/>
          </p:cNvSpPr>
          <p:nvPr>
            <p:ph type="sldNum" sz="quarter" idx="10"/>
          </p:nvPr>
        </p:nvSpPr>
        <p:spPr/>
        <p:txBody>
          <a:bodyPr/>
          <a:lstStyle/>
          <a:p>
            <a:fld id="{17BD271D-BFEE-49F3-94A6-76ED71C34105}" type="slidenum">
              <a:rPr lang="de-CH" smtClean="0"/>
              <a:pPr/>
              <a:t>23</a:t>
            </a:fld>
            <a:endParaRPr lang="de-CH"/>
          </a:p>
        </p:txBody>
      </p:sp>
    </p:spTree>
    <p:extLst>
      <p:ext uri="{BB962C8B-B14F-4D97-AF65-F5344CB8AC3E}">
        <p14:creationId xmlns:p14="http://schemas.microsoft.com/office/powerpoint/2010/main" val="2512246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3355AF5-9024-4597-9AE2-8A6AA6BA91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79712" y="366565"/>
            <a:ext cx="1927270" cy="541331"/>
          </a:xfrm>
          <a:prstGeom prst="rect">
            <a:avLst/>
          </a:prstGeom>
        </p:spPr>
      </p:pic>
      <p:pic>
        <p:nvPicPr>
          <p:cNvPr id="8" name="Grafik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de-CH" spc="20"/>
            </a:br>
            <a:br>
              <a:rPr lang="de-CH" spc="20"/>
            </a:br>
            <a:r>
              <a:rPr lang="de-CH" spc="20"/>
              <a:t>2017</a:t>
            </a:r>
          </a:p>
        </p:txBody>
      </p:sp>
      <p:sp>
        <p:nvSpPr>
          <p:cNvPr id="15" name="Rechteck 14"/>
          <p:cNvSpPr/>
          <p:nvPr userDrawn="1"/>
        </p:nvSpPr>
        <p:spPr>
          <a:xfrm>
            <a:off x="4545933" y="1619747"/>
            <a:ext cx="1252800" cy="2160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CH" err="1"/>
              <a:t>Biodiversität</a:t>
            </a:r>
            <a:r>
              <a:rPr lang="fr-CH"/>
              <a:t> </a:t>
            </a:r>
            <a:r>
              <a:rPr lang="fr-CH" err="1"/>
              <a:t>auf</a:t>
            </a:r>
            <a:r>
              <a:rPr lang="fr-CH"/>
              <a:t> </a:t>
            </a:r>
            <a:r>
              <a:rPr lang="fr-CH" err="1"/>
              <a:t>dem</a:t>
            </a:r>
            <a:r>
              <a:rPr lang="fr-CH"/>
              <a:t> </a:t>
            </a:r>
            <a:r>
              <a:rPr lang="fr-CH" err="1"/>
              <a:t>Landwirtschaftsbetrieb</a:t>
            </a:r>
            <a:endParaRPr lang="fr-CH"/>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a:t>((</a:t>
            </a:r>
            <a:r>
              <a:rPr lang="fr-CH" spc="20" noProof="0" err="1"/>
              <a:t>Kapitel</a:t>
            </a:r>
            <a:r>
              <a:rPr lang="fr-CH" spc="20" noProof="0"/>
              <a:t>))</a:t>
            </a:r>
          </a:p>
        </p:txBody>
      </p:sp>
      <p:pic>
        <p:nvPicPr>
          <p:cNvPr id="19" name="Grafik 1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spTree>
    <p:extLst>
      <p:ext uri="{BB962C8B-B14F-4D97-AF65-F5344CB8AC3E}">
        <p14:creationId xmlns:p14="http://schemas.microsoft.com/office/powerpoint/2010/main" val="1135996706"/>
      </p:ext>
    </p:extLst>
  </p:cSld>
  <p:clrMapOvr>
    <a:masterClrMapping/>
  </p:clrMapOvr>
  <p:extLst mod="1">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Inhaltsplatzhalter 2"/>
          <p:cNvSpPr>
            <a:spLocks noGrp="1"/>
          </p:cNvSpPr>
          <p:nvPr>
            <p:ph idx="17"/>
          </p:nvPr>
        </p:nvSpPr>
        <p:spPr>
          <a:xfrm>
            <a:off x="611188" y="3789361"/>
            <a:ext cx="3870325" cy="2159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2"/>
          <p:cNvSpPr>
            <a:spLocks noGrp="1"/>
          </p:cNvSpPr>
          <p:nvPr>
            <p:ph idx="18"/>
          </p:nvPr>
        </p:nvSpPr>
        <p:spPr>
          <a:xfrm>
            <a:off x="4680000" y="3789363"/>
            <a:ext cx="3852000" cy="2159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3100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78584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23676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8733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49068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a:t>Bildlegende</a:t>
            </a:r>
            <a:endParaRPr lang="de-CH" sz="1350" spc="20" baseline="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20987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5220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36864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a:t>Titelmasterformat durch Klicken bearbeiten</a:t>
            </a:r>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1853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a:t>Titelmasterformat durch Klicken bearbeiten</a:t>
            </a:r>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Tree>
    <p:extLst>
      <p:ext uri="{BB962C8B-B14F-4D97-AF65-F5344CB8AC3E}">
        <p14:creationId xmlns:p14="http://schemas.microsoft.com/office/powerpoint/2010/main" val="404123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lvl="0"/>
              <a:t>‹Nr.›</a:t>
            </a:fld>
            <a:endParaRPr lang="de-CH"/>
          </a:p>
        </p:txBody>
      </p:sp>
    </p:spTree>
    <p:extLst>
      <p:ext uri="{BB962C8B-B14F-4D97-AF65-F5344CB8AC3E}">
        <p14:creationId xmlns:p14="http://schemas.microsoft.com/office/powerpoint/2010/main" val="1315925168"/>
      </p:ext>
    </p:extLst>
  </p:cSld>
  <p:clrMapOvr>
    <a:masterClrMapping/>
  </p:clrMapOvr>
  <p:extLst>
    <p:ext uri="{DCECCB84-F9BA-43D5-87BE-67443E8EF086}">
      <p15:sldGuideLst xmlns:p15="http://schemas.microsoft.com/office/powerpoint/2012/main">
        <p15:guide id="1" pos="2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a:t>Titelmasterformat durch Klicken bearbeiten</a:t>
            </a:r>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a:p>
        </p:txBody>
      </p:sp>
    </p:spTree>
    <p:extLst>
      <p:ext uri="{BB962C8B-B14F-4D97-AF65-F5344CB8AC3E}">
        <p14:creationId xmlns:p14="http://schemas.microsoft.com/office/powerpoint/2010/main" val="2759609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a:t>Titelmasterformat durch Klicken bearbeiten</a:t>
            </a:r>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a:p>
        </p:txBody>
      </p:sp>
    </p:spTree>
    <p:extLst>
      <p:ext uri="{BB962C8B-B14F-4D97-AF65-F5344CB8AC3E}">
        <p14:creationId xmlns:p14="http://schemas.microsoft.com/office/powerpoint/2010/main" val="427465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59119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14518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Hier Bild einfügen</a:t>
            </a:r>
            <a:endParaRPr lang="de-CH"/>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50348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76199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a:ln>
                  <a:noFill/>
                </a:ln>
                <a:solidFill>
                  <a:srgbClr val="000000"/>
                </a:solidFill>
                <a:effectLst/>
                <a:uLnTx/>
                <a:uFillTx/>
                <a:latin typeface="+mn-lt"/>
                <a:ea typeface="+mj-ea"/>
                <a:cs typeface="+mj-cs"/>
              </a:rPr>
              <a:t>Titelmasterformat durch Klicken bearbeiten</a:t>
            </a:r>
            <a:br>
              <a:rPr lang="de-DE"/>
            </a:br>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03763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770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68790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8BE714E-83BD-4D49-913D-9713C52C715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66088" y="6380849"/>
            <a:ext cx="560748" cy="157503"/>
          </a:xfrm>
          <a:prstGeom prst="rect">
            <a:avLst/>
          </a:prstGeom>
        </p:spPr>
      </p:pic>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a:t>Titelmasterformat durch Klicken bearbeiten</a:t>
            </a:r>
            <a:endParaRPr lang="de-CH"/>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a:t>Erste Ebene</a:t>
            </a:r>
          </a:p>
          <a:p>
            <a:pPr lvl="1"/>
            <a:r>
              <a:rPr lang="de-DE"/>
              <a:t>Zweite Ebene</a:t>
            </a:r>
          </a:p>
          <a:p>
            <a:pPr lvl="2"/>
            <a:r>
              <a:rPr lang="de-DE"/>
              <a:t>Dritte Ebene</a:t>
            </a:r>
          </a:p>
          <a:p>
            <a:pPr lvl="3"/>
            <a:r>
              <a:rPr lang="de-DE"/>
              <a:t>Vierte Ebene</a:t>
            </a:r>
          </a:p>
          <a:p>
            <a:pPr lvl="4"/>
            <a:r>
              <a:rPr lang="de-DE"/>
              <a:t>Fünfte Ebene, z.B. Legende</a:t>
            </a:r>
            <a:endParaRPr lang="de-CH"/>
          </a:p>
        </p:txBody>
      </p:sp>
      <p:pic>
        <p:nvPicPr>
          <p:cNvPr id="16" name="Grafik 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
        <p:nvSpPr>
          <p:cNvPr id="10" name="Textfeld 9"/>
          <p:cNvSpPr txBox="1"/>
          <p:nvPr userDrawn="1"/>
        </p:nvSpPr>
        <p:spPr>
          <a:xfrm>
            <a:off x="1763688" y="6344185"/>
            <a:ext cx="3168352" cy="230832"/>
          </a:xfrm>
          <a:prstGeom prst="rect">
            <a:avLst/>
          </a:prstGeom>
          <a:noFill/>
        </p:spPr>
        <p:txBody>
          <a:bodyPr wrap="square" rtlCol="0">
            <a:spAutoFit/>
          </a:bodyPr>
          <a:lstStyle/>
          <a:p>
            <a:r>
              <a:rPr lang="de-CH" sz="900"/>
              <a:t>Foliensammlung</a:t>
            </a:r>
            <a:r>
              <a:rPr lang="de-CH" sz="900" baseline="0"/>
              <a:t> Biodiversität auf dem Landwirtschaftsbetrieb</a:t>
            </a:r>
            <a:endParaRPr lang="de-CH" sz="900"/>
          </a:p>
        </p:txBody>
      </p:sp>
      <p:sp>
        <p:nvSpPr>
          <p:cNvPr id="12" name="Textfeld 11"/>
          <p:cNvSpPr txBox="1"/>
          <p:nvPr userDrawn="1"/>
        </p:nvSpPr>
        <p:spPr>
          <a:xfrm>
            <a:off x="5220072" y="6344185"/>
            <a:ext cx="2088232" cy="230832"/>
          </a:xfrm>
          <a:prstGeom prst="rect">
            <a:avLst/>
          </a:prstGeom>
          <a:noFill/>
        </p:spPr>
        <p:txBody>
          <a:bodyPr wrap="square" rtlCol="0">
            <a:spAutoFit/>
          </a:bodyPr>
          <a:lstStyle/>
          <a:p>
            <a:r>
              <a:rPr lang="de-CH" sz="900"/>
              <a:t>Biodiversitätsförderung in den Kulturen</a:t>
            </a:r>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3" r:id="rId18"/>
    <p:sldLayoutId id="2147483675" r:id="rId19"/>
    <p:sldLayoutId id="2147483676" r:id="rId20"/>
    <p:sldLayoutId id="2147483678" r:id="rId21"/>
  </p:sldLayoutIdLst>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wmf"/></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hyperlink" Target="http://www.rehkitzrettung.ch/" TargetMode="Externa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ag.ch/media/kanton-aargau/dfr/dokumente/landwirtschaft/programm-labiola/programm-labiola-bis-230331/merkblaetter-labiola/33-labiola-mb-kleebluete.pdf" TargetMode="External"/><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4.xml"/><Relationship Id="rId6" Type="http://schemas.openxmlformats.org/officeDocument/2006/relationships/image" Target="../media/image58.tiff"/><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6.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chart" Target="../charts/chart1.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80.tiff"/><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6.xml"/><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tiff"/><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6.xml"/><Relationship Id="rId6" Type="http://schemas.openxmlformats.org/officeDocument/2006/relationships/image" Target="../media/image105.jpeg"/><Relationship Id="rId5" Type="http://schemas.openxmlformats.org/officeDocument/2006/relationships/image" Target="../media/image96.jpe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jpeg"/><Relationship Id="rId1" Type="http://schemas.openxmlformats.org/officeDocument/2006/relationships/slideLayout" Target="../slideLayouts/slideLayout1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6.xml"/><Relationship Id="rId5" Type="http://schemas.openxmlformats.org/officeDocument/2006/relationships/image" Target="../media/image121.jpeg"/><Relationship Id="rId4" Type="http://schemas.openxmlformats.org/officeDocument/2006/relationships/image" Target="../media/image120.jpeg"/></Relationships>
</file>

<file path=ppt/slides/_rels/slide46.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tif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16.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6.xml"/><Relationship Id="rId5" Type="http://schemas.openxmlformats.org/officeDocument/2006/relationships/image" Target="../media/image138.jpeg"/><Relationship Id="rId4" Type="http://schemas.openxmlformats.org/officeDocument/2006/relationships/image" Target="../media/image137.jpeg"/></Relationships>
</file>

<file path=ppt/slides/_rels/slide5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http://www.fructus.ch/" TargetMode="External"/><Relationship Id="rId3" Type="http://schemas.openxmlformats.org/officeDocument/2006/relationships/hyperlink" Target="http://www.bioaktuell.ch/" TargetMode="External"/><Relationship Id="rId7" Type="http://schemas.openxmlformats.org/officeDocument/2006/relationships/hyperlink" Target="http://www.prospecierara.ch/" TargetMode="External"/><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6" Type="http://schemas.openxmlformats.org/officeDocument/2006/relationships/hyperlink" Target="http://www.rehkitzrettung.ch/" TargetMode="External"/><Relationship Id="rId5" Type="http://schemas.openxmlformats.org/officeDocument/2006/relationships/hyperlink" Target="http://www.agridea.ch/" TargetMode="External"/><Relationship Id="rId4" Type="http://schemas.openxmlformats.org/officeDocument/2006/relationships/hyperlink" Target="http://www.ipsuisse.ch/" TargetMode="External"/><Relationship Id="rId9" Type="http://schemas.openxmlformats.org/officeDocument/2006/relationships/hyperlink" Target="http://www.vitiswiss.ch/"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agrinatur.ch/" TargetMode="External"/><Relationship Id="rId3" Type="http://schemas.openxmlformats.org/officeDocument/2006/relationships/hyperlink" Target="http://www.fibl.org/" TargetMode="External"/><Relationship Id="rId7" Type="http://schemas.openxmlformats.org/officeDocument/2006/relationships/hyperlink" Target="https://orgprints.org/id/eprint/53314/"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3.xml"/><Relationship Id="rId6" Type="http://schemas.openxmlformats.org/officeDocument/2006/relationships/hyperlink" Target="http://www.soio.ch/" TargetMode="External"/><Relationship Id="rId5" Type="http://schemas.openxmlformats.org/officeDocument/2006/relationships/hyperlink" Target="http://www.vogelwarte.ch/" TargetMode="External"/><Relationship Id="rId4" Type="http://schemas.openxmlformats.org/officeDocument/2006/relationships/hyperlink" Target="mailto:info@vogelwarte.ch" TargetMode="External"/><Relationship Id="rId9" Type="http://schemas.openxmlformats.org/officeDocument/2006/relationships/hyperlink" Target="https://shop.fibl.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4869160"/>
            <a:ext cx="4896544" cy="707886"/>
          </a:xfrm>
          <a:prstGeom prst="rect">
            <a:avLst/>
          </a:prstGeom>
          <a:noFill/>
        </p:spPr>
        <p:txBody>
          <a:bodyPr wrap="square" rtlCol="0">
            <a:spAutoFit/>
          </a:bodyPr>
          <a:lstStyle/>
          <a:p>
            <a:r>
              <a:rPr lang="de-CH" dirty="0"/>
              <a:t>Biodiversitätsförderung in den Kulturen</a:t>
            </a:r>
          </a:p>
          <a:p>
            <a:endParaRPr lang="de-CH" sz="1100" dirty="0">
              <a:solidFill>
                <a:prstClr val="black"/>
              </a:solidFill>
            </a:endParaRPr>
          </a:p>
          <a:p>
            <a:r>
              <a:rPr lang="de-CH" sz="1100" dirty="0">
                <a:solidFill>
                  <a:prstClr val="black"/>
                </a:solidFill>
              </a:rPr>
              <a:t>Ausgabe 2024</a:t>
            </a:r>
          </a:p>
        </p:txBody>
      </p:sp>
      <p:sp>
        <p:nvSpPr>
          <p:cNvPr id="5" name="Textplatzhalter 2"/>
          <p:cNvSpPr>
            <a:spLocks noGrp="1"/>
          </p:cNvSpPr>
          <p:nvPr>
            <p:ph type="body" sz="quarter" idx="16"/>
          </p:nvPr>
        </p:nvSpPr>
        <p:spPr>
          <a:xfrm>
            <a:off x="539552" y="6309032"/>
            <a:ext cx="7047270" cy="210567"/>
          </a:xfrm>
        </p:spPr>
        <p:txBody>
          <a:bodyPr vert="horz" lIns="0" tIns="0" rIns="0" bIns="0" rtlCol="0" anchor="b">
            <a:noAutofit/>
          </a:bodyPr>
          <a:lstStyle/>
          <a:p>
            <a:r>
              <a:rPr lang="de-CH" sz="1100"/>
              <a:t>Referenz: Handbuch «Biodiversität auf dem Landwirtschaftsbetrieb – ein Handbuch für die Praxis», Kapitel 5, Seiten 121-140</a:t>
            </a:r>
          </a:p>
        </p:txBody>
      </p:sp>
    </p:spTree>
    <p:extLst>
      <p:ext uri="{BB962C8B-B14F-4D97-AF65-F5344CB8AC3E}">
        <p14:creationId xmlns:p14="http://schemas.microsoft.com/office/powerpoint/2010/main" val="126136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Geringste Bienenverluste am frühen Morgen</a:t>
            </a:r>
          </a:p>
        </p:txBody>
      </p:sp>
      <p:sp>
        <p:nvSpPr>
          <p:cNvPr id="10" name="Textfeld 9"/>
          <p:cNvSpPr txBox="1"/>
          <p:nvPr/>
        </p:nvSpPr>
        <p:spPr>
          <a:xfrm>
            <a:off x="6823191" y="5534495"/>
            <a:ext cx="1781257" cy="261610"/>
          </a:xfrm>
          <a:prstGeom prst="rect">
            <a:avLst/>
          </a:prstGeom>
          <a:noFill/>
        </p:spPr>
        <p:txBody>
          <a:bodyPr wrap="none" rtlCol="0">
            <a:spAutoFit/>
          </a:bodyPr>
          <a:lstStyle/>
          <a:p>
            <a:r>
              <a:rPr lang="de-CH" sz="1100"/>
              <a:t>Quelle: Frick und </a:t>
            </a:r>
            <a:r>
              <a:rPr lang="de-CH" sz="1100" err="1"/>
              <a:t>Fluri</a:t>
            </a:r>
            <a:r>
              <a:rPr lang="de-CH" sz="1100"/>
              <a:t> 2001</a:t>
            </a:r>
          </a:p>
        </p:txBody>
      </p:sp>
      <p:pic>
        <p:nvPicPr>
          <p:cNvPr id="12" name="Inhaltsplatzhalter 1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3695" y="2055027"/>
            <a:ext cx="7921625" cy="2467482"/>
          </a:xfrm>
        </p:spPr>
      </p:pic>
      <p:sp>
        <p:nvSpPr>
          <p:cNvPr id="3" name="Textfeld 2"/>
          <p:cNvSpPr txBox="1"/>
          <p:nvPr/>
        </p:nvSpPr>
        <p:spPr>
          <a:xfrm>
            <a:off x="433695" y="1484784"/>
            <a:ext cx="8267393" cy="369332"/>
          </a:xfrm>
          <a:prstGeom prst="rect">
            <a:avLst/>
          </a:prstGeom>
          <a:noFill/>
        </p:spPr>
        <p:txBody>
          <a:bodyPr wrap="square" rtlCol="0">
            <a:spAutoFit/>
          </a:bodyPr>
          <a:lstStyle/>
          <a:p>
            <a:r>
              <a:rPr lang="de-CH" b="1"/>
              <a:t>Auswirkung der Tageszeit der Mahd auf die Bienensterblichkeit </a:t>
            </a:r>
          </a:p>
        </p:txBody>
      </p:sp>
      <p:sp>
        <p:nvSpPr>
          <p:cNvPr id="5" name="Rechteck 4"/>
          <p:cNvSpPr/>
          <p:nvPr/>
        </p:nvSpPr>
        <p:spPr>
          <a:xfrm>
            <a:off x="1323014" y="2013172"/>
            <a:ext cx="1008112" cy="3089275"/>
          </a:xfrm>
          <a:prstGeom prst="rect">
            <a:avLst/>
          </a:prstGeom>
          <a:solidFill>
            <a:schemeClr val="accent6">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p:cNvSpPr/>
          <p:nvPr/>
        </p:nvSpPr>
        <p:spPr>
          <a:xfrm>
            <a:off x="7812360" y="2013172"/>
            <a:ext cx="690242" cy="3089275"/>
          </a:xfrm>
          <a:prstGeom prst="rect">
            <a:avLst/>
          </a:prstGeom>
          <a:solidFill>
            <a:schemeClr val="accent6">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p:cNvSpPr txBox="1"/>
          <p:nvPr/>
        </p:nvSpPr>
        <p:spPr>
          <a:xfrm>
            <a:off x="1218927" y="5102447"/>
            <a:ext cx="1374094" cy="338554"/>
          </a:xfrm>
          <a:prstGeom prst="rect">
            <a:avLst/>
          </a:prstGeom>
          <a:noFill/>
        </p:spPr>
        <p:txBody>
          <a:bodyPr wrap="none" rtlCol="0">
            <a:spAutoFit/>
          </a:bodyPr>
          <a:lstStyle/>
          <a:p>
            <a:r>
              <a:rPr lang="de-CH" sz="1600">
                <a:solidFill>
                  <a:schemeClr val="accent6"/>
                </a:solidFill>
              </a:rPr>
              <a:t>Ideale </a:t>
            </a:r>
            <a:r>
              <a:rPr lang="de-CH" sz="1600" err="1">
                <a:solidFill>
                  <a:schemeClr val="accent6"/>
                </a:solidFill>
              </a:rPr>
              <a:t>Mähzeit</a:t>
            </a:r>
            <a:endParaRPr lang="de-CH" sz="1600">
              <a:solidFill>
                <a:schemeClr val="accent6"/>
              </a:solidFill>
            </a:endParaRPr>
          </a:p>
        </p:txBody>
      </p:sp>
      <p:sp>
        <p:nvSpPr>
          <p:cNvPr id="11" name="Textfeld 10"/>
          <p:cNvSpPr txBox="1"/>
          <p:nvPr/>
        </p:nvSpPr>
        <p:spPr>
          <a:xfrm>
            <a:off x="7230354" y="5102447"/>
            <a:ext cx="1374094" cy="338554"/>
          </a:xfrm>
          <a:prstGeom prst="rect">
            <a:avLst/>
          </a:prstGeom>
          <a:noFill/>
        </p:spPr>
        <p:txBody>
          <a:bodyPr wrap="none" rtlCol="0">
            <a:spAutoFit/>
          </a:bodyPr>
          <a:lstStyle/>
          <a:p>
            <a:r>
              <a:rPr lang="de-CH" sz="1600" dirty="0">
                <a:solidFill>
                  <a:schemeClr val="accent6"/>
                </a:solidFill>
              </a:rPr>
              <a:t>Ideale </a:t>
            </a:r>
            <a:r>
              <a:rPr lang="de-CH" sz="1600" dirty="0" err="1">
                <a:solidFill>
                  <a:schemeClr val="accent6"/>
                </a:solidFill>
              </a:rPr>
              <a:t>Mähzeit</a:t>
            </a:r>
            <a:endParaRPr lang="de-CH" sz="1600" dirty="0">
              <a:solidFill>
                <a:schemeClr val="accent6"/>
              </a:solidFill>
            </a:endParaRPr>
          </a:p>
        </p:txBody>
      </p:sp>
      <p:sp>
        <p:nvSpPr>
          <p:cNvPr id="7" name="Foliennummernplatzhalter 6"/>
          <p:cNvSpPr>
            <a:spLocks noGrp="1"/>
          </p:cNvSpPr>
          <p:nvPr>
            <p:ph type="sldNum" sz="quarter" idx="4"/>
          </p:nvPr>
        </p:nvSpPr>
        <p:spPr/>
        <p:txBody>
          <a:bodyPr/>
          <a:lstStyle/>
          <a:p>
            <a:fld id="{B295DEAF-E952-4796-AAEE-4201E40CA590}" type="slidenum">
              <a:rPr lang="de-CH" smtClean="0"/>
              <a:pPr/>
              <a:t>10</a:t>
            </a:fld>
            <a:endParaRPr lang="de-CH"/>
          </a:p>
        </p:txBody>
      </p:sp>
    </p:spTree>
    <p:extLst>
      <p:ext uri="{BB962C8B-B14F-4D97-AF65-F5344CB8AC3E}">
        <p14:creationId xmlns:p14="http://schemas.microsoft.com/office/powerpoint/2010/main" val="327906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616" y="2120894"/>
            <a:ext cx="7445141" cy="3470306"/>
          </a:xfrm>
          <a:prstGeom prst="rect">
            <a:avLst/>
          </a:prstGeom>
        </p:spPr>
      </p:pic>
      <p:sp>
        <p:nvSpPr>
          <p:cNvPr id="92162" name="Rectangle 2"/>
          <p:cNvSpPr>
            <a:spLocks noGrp="1" noChangeArrowheads="1"/>
          </p:cNvSpPr>
          <p:nvPr>
            <p:ph type="title"/>
          </p:nvPr>
        </p:nvSpPr>
        <p:spPr>
          <a:xfrm>
            <a:off x="503788" y="404664"/>
            <a:ext cx="8388424" cy="476672"/>
          </a:xfrm>
        </p:spPr>
        <p:txBody>
          <a:bodyPr vert="horz" lIns="0" tIns="0" rIns="0" bIns="0" rtlCol="0" anchor="t">
            <a:noAutofit/>
          </a:bodyPr>
          <a:lstStyle/>
          <a:p>
            <a:r>
              <a:rPr lang="de-CH" altLang="de-DE">
                <a:cs typeface="Arial"/>
              </a:rPr>
              <a:t>Altgrasstreifen als Rückzugsmöglichkeit für Heuschrecken</a:t>
            </a:r>
          </a:p>
        </p:txBody>
      </p:sp>
      <p:sp>
        <p:nvSpPr>
          <p:cNvPr id="3" name="Rechteck 2"/>
          <p:cNvSpPr/>
          <p:nvPr/>
        </p:nvSpPr>
        <p:spPr>
          <a:xfrm>
            <a:off x="6352925" y="5678553"/>
            <a:ext cx="1790875" cy="261610"/>
          </a:xfrm>
          <a:prstGeom prst="rect">
            <a:avLst/>
          </a:prstGeom>
        </p:spPr>
        <p:txBody>
          <a:bodyPr wrap="none">
            <a:spAutoFit/>
          </a:bodyPr>
          <a:lstStyle/>
          <a:p>
            <a:r>
              <a:rPr lang="de-CH" sz="1100"/>
              <a:t>Quelle: Humbert et al. 2010</a:t>
            </a:r>
          </a:p>
        </p:txBody>
      </p:sp>
      <p:sp>
        <p:nvSpPr>
          <p:cNvPr id="5" name="Textfeld 4"/>
          <p:cNvSpPr txBox="1"/>
          <p:nvPr/>
        </p:nvSpPr>
        <p:spPr>
          <a:xfrm>
            <a:off x="503424" y="1412776"/>
            <a:ext cx="8036376" cy="646331"/>
          </a:xfrm>
          <a:prstGeom prst="rect">
            <a:avLst/>
          </a:prstGeom>
          <a:noFill/>
        </p:spPr>
        <p:txBody>
          <a:bodyPr wrap="square" rtlCol="0">
            <a:spAutoFit/>
          </a:bodyPr>
          <a:lstStyle/>
          <a:p>
            <a:r>
              <a:rPr lang="de-CH" b="1"/>
              <a:t>Auswirkung von Rückzugsstreifen auf die Heuschreckenpopulation </a:t>
            </a:r>
            <a:br>
              <a:rPr lang="de-CH" b="1"/>
            </a:br>
            <a:r>
              <a:rPr lang="de-CH" b="1"/>
              <a:t>in extensiven</a:t>
            </a:r>
            <a:r>
              <a:rPr lang="de-CH" b="1">
                <a:solidFill>
                  <a:srgbClr val="FF0000"/>
                </a:solidFill>
              </a:rPr>
              <a:t> </a:t>
            </a:r>
            <a:r>
              <a:rPr lang="de-CH" b="1"/>
              <a:t>Wiesen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a:t>
            </a:fld>
            <a:endParaRPr lang="de-CH"/>
          </a:p>
        </p:txBody>
      </p:sp>
    </p:spTree>
    <p:extLst>
      <p:ext uri="{BB962C8B-B14F-4D97-AF65-F5344CB8AC3E}">
        <p14:creationId xmlns:p14="http://schemas.microsoft.com/office/powerpoint/2010/main" val="75513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1" descr="image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4977"/>
          <a:stretch/>
        </p:blipFill>
        <p:spPr bwMode="auto">
          <a:xfrm>
            <a:off x="1106988" y="1206044"/>
            <a:ext cx="5265211" cy="409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CH"/>
              <a:t>Schnitttermine anpassen</a:t>
            </a:r>
          </a:p>
        </p:txBody>
      </p:sp>
      <p:sp>
        <p:nvSpPr>
          <p:cNvPr id="6" name="Textfeld 5"/>
          <p:cNvSpPr txBox="1"/>
          <p:nvPr/>
        </p:nvSpPr>
        <p:spPr>
          <a:xfrm>
            <a:off x="317721" y="980728"/>
            <a:ext cx="8496944" cy="369332"/>
          </a:xfrm>
          <a:prstGeom prst="rect">
            <a:avLst/>
          </a:prstGeom>
          <a:noFill/>
        </p:spPr>
        <p:txBody>
          <a:bodyPr wrap="square" rtlCol="0">
            <a:spAutoFit/>
          </a:bodyPr>
          <a:lstStyle/>
          <a:p>
            <a:r>
              <a:rPr lang="de-CH" b="1"/>
              <a:t>Beispiel Braunkehlchen: </a:t>
            </a:r>
            <a:r>
              <a:rPr lang="de-CH"/>
              <a:t>Schonen der Brut im Mai und Juni</a:t>
            </a:r>
          </a:p>
        </p:txBody>
      </p:sp>
      <p:sp>
        <p:nvSpPr>
          <p:cNvPr id="7" name="Textfeld 6"/>
          <p:cNvSpPr txBox="1"/>
          <p:nvPr/>
        </p:nvSpPr>
        <p:spPr>
          <a:xfrm>
            <a:off x="683568" y="2348880"/>
            <a:ext cx="1152128" cy="338554"/>
          </a:xfrm>
          <a:prstGeom prst="rect">
            <a:avLst/>
          </a:prstGeom>
          <a:noFill/>
        </p:spPr>
        <p:txBody>
          <a:bodyPr wrap="square" rtlCol="0">
            <a:spAutoFit/>
          </a:bodyPr>
          <a:lstStyle/>
          <a:p>
            <a:r>
              <a:rPr lang="de-CH" sz="1600"/>
              <a:t>1 Schnitt</a:t>
            </a:r>
          </a:p>
        </p:txBody>
      </p:sp>
      <p:sp>
        <p:nvSpPr>
          <p:cNvPr id="8" name="Textfeld 7"/>
          <p:cNvSpPr txBox="1"/>
          <p:nvPr/>
        </p:nvSpPr>
        <p:spPr>
          <a:xfrm>
            <a:off x="683568" y="3356992"/>
            <a:ext cx="1152128" cy="338554"/>
          </a:xfrm>
          <a:prstGeom prst="rect">
            <a:avLst/>
          </a:prstGeom>
          <a:noFill/>
        </p:spPr>
        <p:txBody>
          <a:bodyPr wrap="square" rtlCol="0">
            <a:spAutoFit/>
          </a:bodyPr>
          <a:lstStyle/>
          <a:p>
            <a:r>
              <a:rPr lang="de-CH" sz="1600"/>
              <a:t>2 Schnitte</a:t>
            </a:r>
          </a:p>
        </p:txBody>
      </p:sp>
      <p:sp>
        <p:nvSpPr>
          <p:cNvPr id="9" name="Textfeld 8"/>
          <p:cNvSpPr txBox="1"/>
          <p:nvPr/>
        </p:nvSpPr>
        <p:spPr>
          <a:xfrm>
            <a:off x="678980" y="4293096"/>
            <a:ext cx="1152128" cy="338554"/>
          </a:xfrm>
          <a:prstGeom prst="rect">
            <a:avLst/>
          </a:prstGeom>
          <a:noFill/>
        </p:spPr>
        <p:txBody>
          <a:bodyPr wrap="square" rtlCol="0">
            <a:spAutoFit/>
          </a:bodyPr>
          <a:lstStyle/>
          <a:p>
            <a:r>
              <a:rPr lang="de-CH" sz="1600"/>
              <a:t>4 Schnitte</a:t>
            </a:r>
          </a:p>
        </p:txBody>
      </p:sp>
      <p:sp>
        <p:nvSpPr>
          <p:cNvPr id="10" name="Rechteck 9"/>
          <p:cNvSpPr/>
          <p:nvPr/>
        </p:nvSpPr>
        <p:spPr>
          <a:xfrm>
            <a:off x="6444208" y="5794519"/>
            <a:ext cx="2191626" cy="261610"/>
          </a:xfrm>
          <a:prstGeom prst="rect">
            <a:avLst/>
          </a:prstGeom>
        </p:spPr>
        <p:txBody>
          <a:bodyPr wrap="none">
            <a:spAutoFit/>
          </a:bodyPr>
          <a:lstStyle/>
          <a:p>
            <a:r>
              <a:rPr lang="de-CH" sz="1100"/>
              <a:t>Quelle: Schweizerische Vogelwarte</a:t>
            </a:r>
          </a:p>
        </p:txBody>
      </p:sp>
      <p:pic>
        <p:nvPicPr>
          <p:cNvPr id="12" name="Picture 20">
            <a:extLst>
              <a:ext uri="{FF2B5EF4-FFF2-40B4-BE49-F238E27FC236}">
                <a16:creationId xmlns:a16="http://schemas.microsoft.com/office/drawing/2014/main" id="{E3E8499B-9A15-184E-9992-6DA3BBA00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311" y="4650811"/>
            <a:ext cx="397784" cy="397784"/>
          </a:xfrm>
          <a:prstGeom prst="rect">
            <a:avLst/>
          </a:prstGeom>
        </p:spPr>
      </p:pic>
      <p:pic>
        <p:nvPicPr>
          <p:cNvPr id="13" name="Picture 22">
            <a:extLst>
              <a:ext uri="{FF2B5EF4-FFF2-40B4-BE49-F238E27FC236}">
                <a16:creationId xmlns:a16="http://schemas.microsoft.com/office/drawing/2014/main" id="{19069AFF-40E3-A149-82DB-A9A452AFA9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980" y="2663190"/>
            <a:ext cx="397784" cy="397784"/>
          </a:xfrm>
          <a:prstGeom prst="rect">
            <a:avLst/>
          </a:prstGeom>
          <a:ln>
            <a:noFill/>
          </a:ln>
        </p:spPr>
      </p:pic>
      <p:pic>
        <p:nvPicPr>
          <p:cNvPr id="14" name="Picture 22">
            <a:extLst>
              <a:ext uri="{FF2B5EF4-FFF2-40B4-BE49-F238E27FC236}">
                <a16:creationId xmlns:a16="http://schemas.microsoft.com/office/drawing/2014/main" id="{19069AFF-40E3-A149-82DB-A9A452AFA9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452" y="3675295"/>
            <a:ext cx="397784" cy="397784"/>
          </a:xfrm>
          <a:prstGeom prst="rect">
            <a:avLst/>
          </a:prstGeom>
          <a:ln>
            <a:noFill/>
          </a:ln>
        </p:spPr>
      </p:pic>
      <p:sp>
        <p:nvSpPr>
          <p:cNvPr id="3" name="Textfeld 2"/>
          <p:cNvSpPr txBox="1"/>
          <p:nvPr/>
        </p:nvSpPr>
        <p:spPr>
          <a:xfrm>
            <a:off x="6414092" y="3564782"/>
            <a:ext cx="2148268" cy="1569660"/>
          </a:xfrm>
          <a:prstGeom prst="rect">
            <a:avLst/>
          </a:prstGeom>
          <a:solidFill>
            <a:schemeClr val="accent2">
              <a:lumMod val="40000"/>
              <a:lumOff val="60000"/>
            </a:schemeClr>
          </a:solidFill>
        </p:spPr>
        <p:txBody>
          <a:bodyPr wrap="square" rtlCol="0">
            <a:spAutoFit/>
          </a:bodyPr>
          <a:lstStyle/>
          <a:p>
            <a:r>
              <a:rPr lang="de-CH" sz="1600"/>
              <a:t>Bei häufigem Schnitt und früher Mahd wird das Gelege </a:t>
            </a:r>
            <a:r>
              <a:rPr lang="de-CH" sz="1600" err="1"/>
              <a:t>vermäht</a:t>
            </a:r>
            <a:r>
              <a:rPr lang="de-CH" sz="1600"/>
              <a:t>!</a:t>
            </a:r>
          </a:p>
          <a:p>
            <a:pPr marL="285750" indent="-285750">
              <a:buFont typeface="Wingdings" panose="05000000000000000000" pitchFamily="2" charset="2"/>
              <a:buChar char="è"/>
            </a:pPr>
            <a:r>
              <a:rPr lang="de-CH" sz="1600" b="1"/>
              <a:t>Wiesen erst Anfang/Mitte Juli schneiden!</a:t>
            </a:r>
          </a:p>
        </p:txBody>
      </p:sp>
      <p:grpSp>
        <p:nvGrpSpPr>
          <p:cNvPr id="11" name="Gruppieren 10"/>
          <p:cNvGrpSpPr/>
          <p:nvPr/>
        </p:nvGrpSpPr>
        <p:grpSpPr>
          <a:xfrm>
            <a:off x="1259632" y="5445223"/>
            <a:ext cx="4929644" cy="349295"/>
            <a:chOff x="683567" y="5916262"/>
            <a:chExt cx="5477197" cy="338554"/>
          </a:xfrm>
        </p:grpSpPr>
        <p:sp>
          <p:nvSpPr>
            <p:cNvPr id="5" name="Textfeld 4"/>
            <p:cNvSpPr txBox="1"/>
            <p:nvPr/>
          </p:nvSpPr>
          <p:spPr>
            <a:xfrm>
              <a:off x="683567" y="5916262"/>
              <a:ext cx="1303035" cy="338554"/>
            </a:xfrm>
            <a:prstGeom prst="rect">
              <a:avLst/>
            </a:prstGeom>
            <a:solidFill>
              <a:schemeClr val="bg1">
                <a:lumMod val="85000"/>
              </a:schemeClr>
            </a:solidFill>
          </p:spPr>
          <p:txBody>
            <a:bodyPr wrap="square" rtlCol="0">
              <a:spAutoFit/>
            </a:bodyPr>
            <a:lstStyle/>
            <a:p>
              <a:r>
                <a:rPr lang="de-CH" sz="1600"/>
                <a:t>Mai</a:t>
              </a:r>
            </a:p>
          </p:txBody>
        </p:sp>
        <p:sp>
          <p:nvSpPr>
            <p:cNvPr id="15" name="Textfeld 14"/>
            <p:cNvSpPr txBox="1"/>
            <p:nvPr/>
          </p:nvSpPr>
          <p:spPr>
            <a:xfrm>
              <a:off x="1986603" y="5916262"/>
              <a:ext cx="1223639" cy="338554"/>
            </a:xfrm>
            <a:prstGeom prst="rect">
              <a:avLst/>
            </a:prstGeom>
            <a:solidFill>
              <a:schemeClr val="bg1">
                <a:lumMod val="65000"/>
              </a:schemeClr>
            </a:solidFill>
          </p:spPr>
          <p:txBody>
            <a:bodyPr wrap="square" rtlCol="0">
              <a:spAutoFit/>
            </a:bodyPr>
            <a:lstStyle/>
            <a:p>
              <a:r>
                <a:rPr lang="de-CH" sz="1600"/>
                <a:t>Juni</a:t>
              </a:r>
            </a:p>
          </p:txBody>
        </p:sp>
        <p:sp>
          <p:nvSpPr>
            <p:cNvPr id="16" name="Textfeld 15"/>
            <p:cNvSpPr txBox="1"/>
            <p:nvPr/>
          </p:nvSpPr>
          <p:spPr>
            <a:xfrm>
              <a:off x="3210242" y="5916262"/>
              <a:ext cx="1292532" cy="338554"/>
            </a:xfrm>
            <a:prstGeom prst="rect">
              <a:avLst/>
            </a:prstGeom>
            <a:solidFill>
              <a:schemeClr val="bg1">
                <a:lumMod val="85000"/>
              </a:schemeClr>
            </a:solidFill>
          </p:spPr>
          <p:txBody>
            <a:bodyPr wrap="square" rtlCol="0">
              <a:spAutoFit/>
            </a:bodyPr>
            <a:lstStyle/>
            <a:p>
              <a:r>
                <a:rPr lang="de-CH" sz="1600"/>
                <a:t>Juli</a:t>
              </a:r>
            </a:p>
          </p:txBody>
        </p:sp>
        <p:sp>
          <p:nvSpPr>
            <p:cNvPr id="17" name="Textfeld 16"/>
            <p:cNvSpPr txBox="1"/>
            <p:nvPr/>
          </p:nvSpPr>
          <p:spPr>
            <a:xfrm>
              <a:off x="5696672" y="5916262"/>
              <a:ext cx="464092" cy="338554"/>
            </a:xfrm>
            <a:prstGeom prst="rect">
              <a:avLst/>
            </a:prstGeom>
            <a:solidFill>
              <a:schemeClr val="bg1">
                <a:lumMod val="85000"/>
              </a:schemeClr>
            </a:solidFill>
          </p:spPr>
          <p:txBody>
            <a:bodyPr wrap="square" rtlCol="0">
              <a:spAutoFit/>
            </a:bodyPr>
            <a:lstStyle/>
            <a:p>
              <a:endParaRPr lang="de-CH" sz="1600"/>
            </a:p>
          </p:txBody>
        </p:sp>
        <p:sp>
          <p:nvSpPr>
            <p:cNvPr id="18" name="Textfeld 17"/>
            <p:cNvSpPr txBox="1"/>
            <p:nvPr/>
          </p:nvSpPr>
          <p:spPr>
            <a:xfrm>
              <a:off x="4502774" y="5916262"/>
              <a:ext cx="1223639" cy="338554"/>
            </a:xfrm>
            <a:prstGeom prst="rect">
              <a:avLst/>
            </a:prstGeom>
            <a:solidFill>
              <a:schemeClr val="bg1">
                <a:lumMod val="65000"/>
              </a:schemeClr>
            </a:solidFill>
          </p:spPr>
          <p:txBody>
            <a:bodyPr wrap="square" rtlCol="0">
              <a:spAutoFit/>
            </a:bodyPr>
            <a:lstStyle/>
            <a:p>
              <a:r>
                <a:rPr lang="de-CH" sz="1600"/>
                <a:t>August</a:t>
              </a:r>
            </a:p>
          </p:txBody>
        </p:sp>
      </p:grpSp>
      <p:sp>
        <p:nvSpPr>
          <p:cNvPr id="19" name="Foliennummernplatzhalter 18"/>
          <p:cNvSpPr>
            <a:spLocks noGrp="1"/>
          </p:cNvSpPr>
          <p:nvPr>
            <p:ph type="sldNum" sz="quarter" idx="4"/>
          </p:nvPr>
        </p:nvSpPr>
        <p:spPr/>
        <p:txBody>
          <a:bodyPr/>
          <a:lstStyle/>
          <a:p>
            <a:fld id="{B295DEAF-E952-4796-AAEE-4201E40CA590}" type="slidenum">
              <a:rPr lang="de-CH" smtClean="0"/>
              <a:pPr/>
              <a:t>12</a:t>
            </a:fld>
            <a:endParaRPr lang="de-CH"/>
          </a:p>
        </p:txBody>
      </p:sp>
    </p:spTree>
    <p:extLst>
      <p:ext uri="{BB962C8B-B14F-4D97-AF65-F5344CB8AC3E}">
        <p14:creationId xmlns:p14="http://schemas.microsoft.com/office/powerpoint/2010/main" val="2738400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Zeitpunkt des ersten Schnitts im Berggebiet </a:t>
            </a:r>
            <a:br>
              <a:rPr lang="de-CH"/>
            </a:br>
            <a:endParaRPr lang="de-CH"/>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553160118"/>
              </p:ext>
            </p:extLst>
          </p:nvPr>
        </p:nvGraphicFramePr>
        <p:xfrm>
          <a:off x="2848077" y="2276622"/>
          <a:ext cx="5612354" cy="2226960"/>
        </p:xfrm>
        <a:graphic>
          <a:graphicData uri="http://schemas.openxmlformats.org/drawingml/2006/table">
            <a:tbl>
              <a:tblPr firstRow="1" bandRow="1">
                <a:tableStyleId>{21E4AEA4-8DFA-4A89-87EB-49C32662AFE0}</a:tableStyleId>
              </a:tblPr>
              <a:tblGrid>
                <a:gridCol w="2147938">
                  <a:extLst>
                    <a:ext uri="{9D8B030D-6E8A-4147-A177-3AD203B41FA5}">
                      <a16:colId xmlns:a16="http://schemas.microsoft.com/office/drawing/2014/main" val="276848097"/>
                    </a:ext>
                  </a:extLst>
                </a:gridCol>
                <a:gridCol w="1859651">
                  <a:extLst>
                    <a:ext uri="{9D8B030D-6E8A-4147-A177-3AD203B41FA5}">
                      <a16:colId xmlns:a16="http://schemas.microsoft.com/office/drawing/2014/main" val="2940242283"/>
                    </a:ext>
                  </a:extLst>
                </a:gridCol>
                <a:gridCol w="1604765">
                  <a:extLst>
                    <a:ext uri="{9D8B030D-6E8A-4147-A177-3AD203B41FA5}">
                      <a16:colId xmlns:a16="http://schemas.microsoft.com/office/drawing/2014/main" val="468123729"/>
                    </a:ext>
                  </a:extLst>
                </a:gridCol>
              </a:tblGrid>
              <a:tr h="445392">
                <a:tc>
                  <a:txBody>
                    <a:bodyPr/>
                    <a:lstStyle/>
                    <a:p>
                      <a:r>
                        <a:rPr lang="de-CH" sz="1800" b="0" i="0" u="none" strike="noStrike" kern="1200" baseline="0" err="1">
                          <a:solidFill>
                            <a:schemeClr val="lt1"/>
                          </a:solidFill>
                          <a:latin typeface="+mn-lt"/>
                          <a:ea typeface="+mn-ea"/>
                          <a:cs typeface="+mn-cs"/>
                        </a:rPr>
                        <a:t>Inner</a:t>
                      </a:r>
                      <a:r>
                        <a:rPr lang="de-CH" sz="1800" b="0" i="0" u="none" strike="noStrike" kern="1200" baseline="0">
                          <a:solidFill>
                            <a:schemeClr val="lt1"/>
                          </a:solidFill>
                          <a:latin typeface="+mn-lt"/>
                          <a:ea typeface="+mn-ea"/>
                          <a:cs typeface="+mn-cs"/>
                        </a:rPr>
                        <a:t>‐ und Südalpen</a:t>
                      </a:r>
                    </a:p>
                  </a:txBody>
                  <a:tcPr/>
                </a:tc>
                <a:tc>
                  <a:txBody>
                    <a:bodyPr/>
                    <a:lstStyle/>
                    <a:p>
                      <a:r>
                        <a:rPr lang="de-CH" sz="1800" b="0" i="0" u="none" strike="noStrike" kern="1200" baseline="0">
                          <a:solidFill>
                            <a:schemeClr val="lt1"/>
                          </a:solidFill>
                          <a:latin typeface="+mn-lt"/>
                          <a:ea typeface="+mn-ea"/>
                          <a:cs typeface="+mn-cs"/>
                        </a:rPr>
                        <a:t>Alpennordseite </a:t>
                      </a:r>
                      <a:endParaRPr lang="de-CH" sz="1800"/>
                    </a:p>
                  </a:txBody>
                  <a:tcPr/>
                </a:tc>
                <a:tc>
                  <a:txBody>
                    <a:bodyPr/>
                    <a:lstStyle/>
                    <a:p>
                      <a:r>
                        <a:rPr lang="de-CH" sz="1800" b="0" i="0" u="none" strike="noStrike" kern="1200" baseline="0">
                          <a:solidFill>
                            <a:schemeClr val="lt1"/>
                          </a:solidFill>
                          <a:latin typeface="+mn-lt"/>
                          <a:ea typeface="+mn-ea"/>
                          <a:cs typeface="+mn-cs"/>
                        </a:rPr>
                        <a:t>Erster Schnitt</a:t>
                      </a:r>
                    </a:p>
                  </a:txBody>
                  <a:tcPr/>
                </a:tc>
                <a:extLst>
                  <a:ext uri="{0D108BD9-81ED-4DB2-BD59-A6C34878D82A}">
                    <a16:rowId xmlns:a16="http://schemas.microsoft.com/office/drawing/2014/main" val="969720370"/>
                  </a:ext>
                </a:extLst>
              </a:tr>
              <a:tr h="445392">
                <a:tc>
                  <a:txBody>
                    <a:bodyPr/>
                    <a:lstStyle/>
                    <a:p>
                      <a:r>
                        <a:rPr lang="de-CH" sz="1800" b="0" i="0" u="none" strike="noStrike" kern="1200" baseline="0">
                          <a:solidFill>
                            <a:schemeClr val="tx1"/>
                          </a:solidFill>
                          <a:latin typeface="+mn-lt"/>
                          <a:ea typeface="+mn-ea"/>
                          <a:cs typeface="+mn-cs"/>
                        </a:rPr>
                        <a:t>1300 m ü. M. </a:t>
                      </a:r>
                      <a:endParaRPr lang="de-CH" sz="1800">
                        <a:solidFill>
                          <a:schemeClr val="tx1"/>
                        </a:solidFill>
                      </a:endParaRPr>
                    </a:p>
                  </a:txBody>
                  <a:tcPr/>
                </a:tc>
                <a:tc>
                  <a:txBody>
                    <a:bodyPr/>
                    <a:lstStyle/>
                    <a:p>
                      <a:r>
                        <a:rPr lang="de-CH" sz="1800" b="0" i="0" u="none" strike="noStrike" kern="1200" baseline="0">
                          <a:solidFill>
                            <a:schemeClr val="tx1"/>
                          </a:solidFill>
                          <a:latin typeface="+mn-lt"/>
                          <a:ea typeface="+mn-ea"/>
                          <a:cs typeface="+mn-cs"/>
                        </a:rPr>
                        <a:t>1100 m ü. M. </a:t>
                      </a:r>
                      <a:endParaRPr lang="de-CH" sz="1800">
                        <a:solidFill>
                          <a:schemeClr val="tx1"/>
                        </a:solidFill>
                      </a:endParaRPr>
                    </a:p>
                  </a:txBody>
                  <a:tcPr/>
                </a:tc>
                <a:tc>
                  <a:txBody>
                    <a:bodyPr/>
                    <a:lstStyle/>
                    <a:p>
                      <a:r>
                        <a:rPr lang="de-CH" sz="1800" b="1" i="0" u="none" strike="noStrike" kern="1200" baseline="0">
                          <a:solidFill>
                            <a:schemeClr val="tx1"/>
                          </a:solidFill>
                          <a:latin typeface="+mn-lt"/>
                          <a:ea typeface="+mn-ea"/>
                          <a:cs typeface="+mn-cs"/>
                        </a:rPr>
                        <a:t>10.7.</a:t>
                      </a:r>
                      <a:endParaRPr lang="de-CH" sz="1800" b="1">
                        <a:solidFill>
                          <a:schemeClr val="tx1"/>
                        </a:solidFill>
                      </a:endParaRPr>
                    </a:p>
                  </a:txBody>
                  <a:tcPr/>
                </a:tc>
                <a:extLst>
                  <a:ext uri="{0D108BD9-81ED-4DB2-BD59-A6C34878D82A}">
                    <a16:rowId xmlns:a16="http://schemas.microsoft.com/office/drawing/2014/main" val="19948473"/>
                  </a:ext>
                </a:extLst>
              </a:tr>
              <a:tr h="445392">
                <a:tc>
                  <a:txBody>
                    <a:bodyPr/>
                    <a:lstStyle/>
                    <a:p>
                      <a:r>
                        <a:rPr lang="de-CH" sz="1800" b="0" i="0" u="none" strike="noStrike" kern="1200" baseline="0">
                          <a:solidFill>
                            <a:schemeClr val="tx1"/>
                          </a:solidFill>
                          <a:latin typeface="+mn-lt"/>
                          <a:ea typeface="+mn-ea"/>
                          <a:cs typeface="+mn-cs"/>
                        </a:rPr>
                        <a:t>1500 m ü. M. </a:t>
                      </a:r>
                      <a:endParaRPr lang="de-CH" sz="1800">
                        <a:solidFill>
                          <a:schemeClr val="tx1"/>
                        </a:solidFill>
                      </a:endParaRPr>
                    </a:p>
                  </a:txBody>
                  <a:tcPr/>
                </a:tc>
                <a:tc>
                  <a:txBody>
                    <a:bodyPr/>
                    <a:lstStyle/>
                    <a:p>
                      <a:r>
                        <a:rPr lang="de-CH" sz="1800" b="0" i="0" u="none" strike="noStrike" kern="1200" baseline="0">
                          <a:solidFill>
                            <a:schemeClr val="tx1"/>
                          </a:solidFill>
                          <a:latin typeface="+mn-lt"/>
                          <a:ea typeface="+mn-ea"/>
                          <a:cs typeface="+mn-cs"/>
                        </a:rPr>
                        <a:t>1300 m ü. M. </a:t>
                      </a:r>
                      <a:endParaRPr lang="de-CH" sz="1800">
                        <a:solidFill>
                          <a:schemeClr val="tx1"/>
                        </a:solidFill>
                      </a:endParaRPr>
                    </a:p>
                  </a:txBody>
                  <a:tcPr/>
                </a:tc>
                <a:tc>
                  <a:txBody>
                    <a:bodyPr/>
                    <a:lstStyle/>
                    <a:p>
                      <a:r>
                        <a:rPr lang="de-CH" sz="1800" b="1" i="0" u="none" strike="noStrike" kern="1200" baseline="0">
                          <a:solidFill>
                            <a:schemeClr val="tx1"/>
                          </a:solidFill>
                          <a:latin typeface="+mn-lt"/>
                          <a:ea typeface="+mn-ea"/>
                          <a:cs typeface="+mn-cs"/>
                        </a:rPr>
                        <a:t>12.7.</a:t>
                      </a:r>
                      <a:endParaRPr lang="de-CH" sz="1800" b="1">
                        <a:solidFill>
                          <a:schemeClr val="tx1"/>
                        </a:solidFill>
                      </a:endParaRPr>
                    </a:p>
                  </a:txBody>
                  <a:tcPr/>
                </a:tc>
                <a:extLst>
                  <a:ext uri="{0D108BD9-81ED-4DB2-BD59-A6C34878D82A}">
                    <a16:rowId xmlns:a16="http://schemas.microsoft.com/office/drawing/2014/main" val="1895383156"/>
                  </a:ext>
                </a:extLst>
              </a:tr>
              <a:tr h="445392">
                <a:tc>
                  <a:txBody>
                    <a:bodyPr/>
                    <a:lstStyle/>
                    <a:p>
                      <a:r>
                        <a:rPr lang="de-CH" sz="1800" b="0" i="0" u="none" strike="noStrike" kern="1200" baseline="0">
                          <a:solidFill>
                            <a:schemeClr val="tx1"/>
                          </a:solidFill>
                          <a:latin typeface="+mn-lt"/>
                          <a:ea typeface="+mn-ea"/>
                          <a:cs typeface="+mn-cs"/>
                        </a:rPr>
                        <a:t>1700 m ü. M. </a:t>
                      </a:r>
                      <a:endParaRPr lang="de-CH" sz="1800">
                        <a:solidFill>
                          <a:schemeClr val="tx1"/>
                        </a:solidFill>
                      </a:endParaRPr>
                    </a:p>
                  </a:txBody>
                  <a:tcPr/>
                </a:tc>
                <a:tc>
                  <a:txBody>
                    <a:bodyPr/>
                    <a:lstStyle/>
                    <a:p>
                      <a:r>
                        <a:rPr lang="de-CH" sz="1800" b="0" i="0" u="none" strike="noStrike" kern="1200" baseline="0">
                          <a:solidFill>
                            <a:schemeClr val="tx1"/>
                          </a:solidFill>
                          <a:latin typeface="+mn-lt"/>
                          <a:ea typeface="+mn-ea"/>
                          <a:cs typeface="+mn-cs"/>
                        </a:rPr>
                        <a:t>1500 m ü. M. </a:t>
                      </a:r>
                      <a:endParaRPr lang="de-CH" sz="1800">
                        <a:solidFill>
                          <a:schemeClr val="tx1"/>
                        </a:solidFill>
                      </a:endParaRPr>
                    </a:p>
                  </a:txBody>
                  <a:tcPr/>
                </a:tc>
                <a:tc>
                  <a:txBody>
                    <a:bodyPr/>
                    <a:lstStyle/>
                    <a:p>
                      <a:r>
                        <a:rPr lang="de-CH" sz="1800" b="1" i="0" u="none" strike="noStrike" kern="1200" baseline="0">
                          <a:solidFill>
                            <a:schemeClr val="tx1"/>
                          </a:solidFill>
                          <a:latin typeface="+mn-lt"/>
                          <a:ea typeface="+mn-ea"/>
                          <a:cs typeface="+mn-cs"/>
                        </a:rPr>
                        <a:t>15.7.</a:t>
                      </a:r>
                      <a:endParaRPr lang="de-CH" sz="1800" b="1">
                        <a:solidFill>
                          <a:schemeClr val="tx1"/>
                        </a:solidFill>
                      </a:endParaRPr>
                    </a:p>
                  </a:txBody>
                  <a:tcPr/>
                </a:tc>
                <a:extLst>
                  <a:ext uri="{0D108BD9-81ED-4DB2-BD59-A6C34878D82A}">
                    <a16:rowId xmlns:a16="http://schemas.microsoft.com/office/drawing/2014/main" val="952615282"/>
                  </a:ext>
                </a:extLst>
              </a:tr>
              <a:tr h="445392">
                <a:tc>
                  <a:txBody>
                    <a:bodyPr/>
                    <a:lstStyle/>
                    <a:p>
                      <a:r>
                        <a:rPr lang="de-CH" sz="1800" b="0" i="0" u="none" strike="noStrike" kern="1200" baseline="0">
                          <a:solidFill>
                            <a:schemeClr val="tx1"/>
                          </a:solidFill>
                          <a:latin typeface="+mn-lt"/>
                          <a:ea typeface="+mn-ea"/>
                          <a:cs typeface="+mn-cs"/>
                        </a:rPr>
                        <a:t>1900 m ü. M. </a:t>
                      </a:r>
                      <a:endParaRPr lang="de-CH" sz="1800">
                        <a:solidFill>
                          <a:schemeClr val="tx1"/>
                        </a:solidFill>
                      </a:endParaRPr>
                    </a:p>
                  </a:txBody>
                  <a:tcPr/>
                </a:tc>
                <a:tc>
                  <a:txBody>
                    <a:bodyPr/>
                    <a:lstStyle/>
                    <a:p>
                      <a:r>
                        <a:rPr lang="de-CH" sz="1800" b="0" i="0" u="none" strike="noStrike" kern="1200" baseline="0">
                          <a:solidFill>
                            <a:schemeClr val="tx1"/>
                          </a:solidFill>
                          <a:latin typeface="+mn-lt"/>
                          <a:ea typeface="+mn-ea"/>
                          <a:cs typeface="+mn-cs"/>
                        </a:rPr>
                        <a:t>1700 m ü. M. </a:t>
                      </a:r>
                      <a:endParaRPr lang="de-CH" sz="1800">
                        <a:solidFill>
                          <a:schemeClr val="tx1"/>
                        </a:solidFill>
                      </a:endParaRPr>
                    </a:p>
                  </a:txBody>
                  <a:tcPr/>
                </a:tc>
                <a:tc>
                  <a:txBody>
                    <a:bodyPr/>
                    <a:lstStyle/>
                    <a:p>
                      <a:r>
                        <a:rPr lang="de-CH" sz="1800" b="1" i="0" u="none" strike="noStrike" kern="1200" baseline="0">
                          <a:solidFill>
                            <a:schemeClr val="tx1"/>
                          </a:solidFill>
                          <a:latin typeface="+mn-lt"/>
                          <a:ea typeface="+mn-ea"/>
                          <a:cs typeface="+mn-cs"/>
                        </a:rPr>
                        <a:t>20.7.</a:t>
                      </a:r>
                      <a:endParaRPr lang="de-CH" sz="1800" b="1">
                        <a:solidFill>
                          <a:schemeClr val="tx1"/>
                        </a:solidFill>
                      </a:endParaRPr>
                    </a:p>
                  </a:txBody>
                  <a:tcPr/>
                </a:tc>
                <a:extLst>
                  <a:ext uri="{0D108BD9-81ED-4DB2-BD59-A6C34878D82A}">
                    <a16:rowId xmlns:a16="http://schemas.microsoft.com/office/drawing/2014/main" val="3580194471"/>
                  </a:ext>
                </a:extLst>
              </a:tr>
            </a:tbl>
          </a:graphicData>
        </a:graphic>
      </p:graphicFrame>
      <p:sp>
        <p:nvSpPr>
          <p:cNvPr id="7" name="Rechteck 6"/>
          <p:cNvSpPr/>
          <p:nvPr/>
        </p:nvSpPr>
        <p:spPr>
          <a:xfrm>
            <a:off x="4139952" y="4653136"/>
            <a:ext cx="4536503" cy="261610"/>
          </a:xfrm>
          <a:prstGeom prst="rect">
            <a:avLst/>
          </a:prstGeom>
        </p:spPr>
        <p:txBody>
          <a:bodyPr wrap="square">
            <a:spAutoFit/>
          </a:bodyPr>
          <a:lstStyle/>
          <a:p>
            <a:r>
              <a:rPr lang="de-CH" sz="1100"/>
              <a:t>Quelle: Müller et al. 2005, ergänzt mit Resultaten aus Tome &amp; </a:t>
            </a:r>
            <a:r>
              <a:rPr lang="de-CH" sz="1100" err="1"/>
              <a:t>Denac</a:t>
            </a:r>
            <a:r>
              <a:rPr lang="de-CH" sz="1100"/>
              <a:t> 2012.</a:t>
            </a:r>
          </a:p>
        </p:txBody>
      </p:sp>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6176" y="2285588"/>
            <a:ext cx="2271901" cy="2217995"/>
          </a:xfrm>
          <a:prstGeom prst="rect">
            <a:avLst/>
          </a:prstGeom>
        </p:spPr>
      </p:pic>
      <p:sp>
        <p:nvSpPr>
          <p:cNvPr id="10" name="Textfeld 9"/>
          <p:cNvSpPr txBox="1"/>
          <p:nvPr/>
        </p:nvSpPr>
        <p:spPr>
          <a:xfrm>
            <a:off x="576176" y="4139788"/>
            <a:ext cx="2271901" cy="369332"/>
          </a:xfrm>
          <a:prstGeom prst="rect">
            <a:avLst/>
          </a:prstGeom>
          <a:solidFill>
            <a:srgbClr val="FFFFFF">
              <a:alpha val="69804"/>
            </a:srgbClr>
          </a:solidFill>
        </p:spPr>
        <p:txBody>
          <a:bodyPr wrap="square" rtlCol="0">
            <a:spAutoFit/>
          </a:bodyPr>
          <a:lstStyle>
            <a:defPPr>
              <a:defRPr lang="de-DE"/>
            </a:defPPr>
          </a:lstStyle>
          <a:p>
            <a:r>
              <a:rPr lang="de-CH"/>
              <a:t>Braunkehlchen</a:t>
            </a:r>
          </a:p>
        </p:txBody>
      </p:sp>
      <p:sp>
        <p:nvSpPr>
          <p:cNvPr id="8" name="Titel 3"/>
          <p:cNvSpPr txBox="1">
            <a:spLocks/>
          </p:cNvSpPr>
          <p:nvPr/>
        </p:nvSpPr>
        <p:spPr>
          <a:xfrm>
            <a:off x="591034" y="1907772"/>
            <a:ext cx="7869397" cy="360197"/>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800"/>
              <a:t>Erster Schnitt im Berggebiet zur Schonung wiesenbrütender Vögel</a:t>
            </a:r>
          </a:p>
        </p:txBody>
      </p:sp>
      <p:sp>
        <p:nvSpPr>
          <p:cNvPr id="2" name="Foliennummernplatzhalter 1"/>
          <p:cNvSpPr>
            <a:spLocks noGrp="1"/>
          </p:cNvSpPr>
          <p:nvPr>
            <p:ph type="sldNum" sz="quarter" idx="4"/>
          </p:nvPr>
        </p:nvSpPr>
        <p:spPr/>
        <p:txBody>
          <a:bodyPr/>
          <a:lstStyle/>
          <a:p>
            <a:fld id="{B295DEAF-E952-4796-AAEE-4201E40CA590}" type="slidenum">
              <a:rPr lang="de-CH" smtClean="0"/>
              <a:pPr/>
              <a:t>13</a:t>
            </a:fld>
            <a:endParaRPr lang="de-CH"/>
          </a:p>
        </p:txBody>
      </p:sp>
    </p:spTree>
    <p:extLst>
      <p:ext uri="{BB962C8B-B14F-4D97-AF65-F5344CB8AC3E}">
        <p14:creationId xmlns:p14="http://schemas.microsoft.com/office/powerpoint/2010/main" val="237738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err="1"/>
              <a:t>Empfohlene</a:t>
            </a:r>
            <a:r>
              <a:rPr lang="fr-FR"/>
              <a:t> </a:t>
            </a:r>
            <a:r>
              <a:rPr lang="fr-FR" err="1"/>
              <a:t>Schnittmuster</a:t>
            </a:r>
            <a:r>
              <a:rPr lang="fr-FR"/>
              <a:t> </a:t>
            </a:r>
            <a:r>
              <a:rPr lang="fr-FR" err="1"/>
              <a:t>für</a:t>
            </a:r>
            <a:r>
              <a:rPr lang="fr-FR"/>
              <a:t> </a:t>
            </a:r>
            <a:r>
              <a:rPr lang="fr-FR" err="1"/>
              <a:t>Wiesen</a:t>
            </a:r>
            <a:endParaRPr lang="fr-FR"/>
          </a:p>
        </p:txBody>
      </p:sp>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836" y="1432055"/>
            <a:ext cx="1549544" cy="1721358"/>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t="-752"/>
          <a:stretch/>
        </p:blipFill>
        <p:spPr>
          <a:xfrm>
            <a:off x="2219567" y="1432017"/>
            <a:ext cx="1549544" cy="1721358"/>
          </a:xfrm>
          <a:prstGeom prst="rect">
            <a:avLst/>
          </a:prstGeom>
        </p:spPr>
      </p:pic>
      <p:sp>
        <p:nvSpPr>
          <p:cNvPr id="8" name="Rechteck 7"/>
          <p:cNvSpPr/>
          <p:nvPr/>
        </p:nvSpPr>
        <p:spPr>
          <a:xfrm>
            <a:off x="467544" y="990220"/>
            <a:ext cx="3421752" cy="369332"/>
          </a:xfrm>
          <a:prstGeom prst="rect">
            <a:avLst/>
          </a:prstGeom>
        </p:spPr>
        <p:txBody>
          <a:bodyPr wrap="square">
            <a:spAutoFit/>
          </a:bodyPr>
          <a:lstStyle/>
          <a:p>
            <a:r>
              <a:rPr lang="de-CH" b="1"/>
              <a:t>Grosse Parzellen</a:t>
            </a:r>
          </a:p>
        </p:txBody>
      </p:sp>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9392" y="4411558"/>
            <a:ext cx="1549544" cy="1721358"/>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l="-2031" b="-390"/>
          <a:stretch/>
        </p:blipFill>
        <p:spPr>
          <a:xfrm>
            <a:off x="4974364" y="1430296"/>
            <a:ext cx="1621552" cy="2643026"/>
          </a:xfrm>
          <a:prstGeom prst="rect">
            <a:avLst/>
          </a:prstGeom>
        </p:spPr>
      </p:pic>
      <p:pic>
        <p:nvPicPr>
          <p:cNvPr id="12" name="Grafik 11"/>
          <p:cNvPicPr>
            <a:picLocks noChangeAspect="1"/>
          </p:cNvPicPr>
          <p:nvPr/>
        </p:nvPicPr>
        <p:blipFill rotWithShape="1">
          <a:blip r:embed="rId6" cstate="screen">
            <a:extLst>
              <a:ext uri="{28A0092B-C50C-407E-A947-70E740481C1C}">
                <a14:useLocalDpi xmlns:a14="http://schemas.microsoft.com/office/drawing/2010/main"/>
              </a:ext>
            </a:extLst>
          </a:blip>
          <a:srcRect b="-1206"/>
          <a:stretch/>
        </p:blipFill>
        <p:spPr>
          <a:xfrm>
            <a:off x="6710802" y="1430296"/>
            <a:ext cx="1621552" cy="2643026"/>
          </a:xfrm>
          <a:prstGeom prst="rect">
            <a:avLst/>
          </a:prstGeom>
        </p:spPr>
      </p:pic>
      <p:sp>
        <p:nvSpPr>
          <p:cNvPr id="13" name="Rechteck 12"/>
          <p:cNvSpPr/>
          <p:nvPr/>
        </p:nvSpPr>
        <p:spPr>
          <a:xfrm>
            <a:off x="467544" y="4597696"/>
            <a:ext cx="1444985" cy="923330"/>
          </a:xfrm>
          <a:prstGeom prst="rect">
            <a:avLst/>
          </a:prstGeom>
        </p:spPr>
        <p:txBody>
          <a:bodyPr wrap="square">
            <a:spAutoFit/>
          </a:bodyPr>
          <a:lstStyle/>
          <a:p>
            <a:r>
              <a:rPr lang="de-CH" dirty="0"/>
              <a:t>Auf der Strassenseite beginnen</a:t>
            </a:r>
          </a:p>
        </p:txBody>
      </p:sp>
      <p:sp>
        <p:nvSpPr>
          <p:cNvPr id="14" name="Rechteck 13"/>
          <p:cNvSpPr/>
          <p:nvPr/>
        </p:nvSpPr>
        <p:spPr>
          <a:xfrm>
            <a:off x="5020084" y="4157454"/>
            <a:ext cx="3776444" cy="923330"/>
          </a:xfrm>
          <a:prstGeom prst="rect">
            <a:avLst/>
          </a:prstGeom>
        </p:spPr>
        <p:txBody>
          <a:bodyPr wrap="square" lIns="0">
            <a:spAutoFit/>
          </a:bodyPr>
          <a:lstStyle/>
          <a:p>
            <a:r>
              <a:rPr lang="de-CH" dirty="0"/>
              <a:t>Zuerst die Vorgewende mähen, anschliessend in Längsrichtung von innen nach aussen schneiden</a:t>
            </a:r>
          </a:p>
        </p:txBody>
      </p:sp>
      <p:sp>
        <p:nvSpPr>
          <p:cNvPr id="15" name="Rechteck 14"/>
          <p:cNvSpPr/>
          <p:nvPr/>
        </p:nvSpPr>
        <p:spPr>
          <a:xfrm>
            <a:off x="415629" y="3966155"/>
            <a:ext cx="3187526" cy="369332"/>
          </a:xfrm>
          <a:prstGeom prst="rect">
            <a:avLst/>
          </a:prstGeom>
        </p:spPr>
        <p:txBody>
          <a:bodyPr wrap="square">
            <a:spAutoFit/>
          </a:bodyPr>
          <a:lstStyle/>
          <a:p>
            <a:r>
              <a:rPr lang="de-CH" b="1"/>
              <a:t>Entlang von Strassen</a:t>
            </a:r>
          </a:p>
        </p:txBody>
      </p:sp>
      <p:sp>
        <p:nvSpPr>
          <p:cNvPr id="16" name="Rechteck 15"/>
          <p:cNvSpPr/>
          <p:nvPr/>
        </p:nvSpPr>
        <p:spPr>
          <a:xfrm>
            <a:off x="415629" y="3153375"/>
            <a:ext cx="3940347" cy="646331"/>
          </a:xfrm>
          <a:prstGeom prst="rect">
            <a:avLst/>
          </a:prstGeom>
        </p:spPr>
        <p:txBody>
          <a:bodyPr wrap="square">
            <a:spAutoFit/>
          </a:bodyPr>
          <a:lstStyle/>
          <a:p>
            <a:r>
              <a:rPr lang="de-CH" dirty="0"/>
              <a:t>Von innen nach aussen mähen</a:t>
            </a:r>
          </a:p>
          <a:p>
            <a:r>
              <a:rPr lang="de-CH" dirty="0"/>
              <a:t>(rechts: mit Rückzugsfläche in der Mitte)</a:t>
            </a:r>
          </a:p>
        </p:txBody>
      </p:sp>
      <p:sp>
        <p:nvSpPr>
          <p:cNvPr id="17" name="Rechteck 16"/>
          <p:cNvSpPr/>
          <p:nvPr/>
        </p:nvSpPr>
        <p:spPr>
          <a:xfrm>
            <a:off x="4956076" y="1008328"/>
            <a:ext cx="3421752" cy="369332"/>
          </a:xfrm>
          <a:prstGeom prst="rect">
            <a:avLst/>
          </a:prstGeom>
        </p:spPr>
        <p:txBody>
          <a:bodyPr wrap="square">
            <a:spAutoFit/>
          </a:bodyPr>
          <a:lstStyle/>
          <a:p>
            <a:r>
              <a:rPr lang="de-CH" b="1" dirty="0"/>
              <a:t>Lange und schmale Parzellen</a:t>
            </a:r>
          </a:p>
        </p:txBody>
      </p:sp>
      <p:sp>
        <p:nvSpPr>
          <p:cNvPr id="5" name="Foliennummernplatzhalter 4"/>
          <p:cNvSpPr>
            <a:spLocks noGrp="1"/>
          </p:cNvSpPr>
          <p:nvPr>
            <p:ph type="sldNum" sz="quarter" idx="4"/>
          </p:nvPr>
        </p:nvSpPr>
        <p:spPr/>
        <p:txBody>
          <a:bodyPr/>
          <a:lstStyle/>
          <a:p>
            <a:fld id="{B295DEAF-E952-4796-AAEE-4201E40CA590}" type="slidenum">
              <a:rPr lang="de-CH" smtClean="0"/>
              <a:pPr/>
              <a:t>14</a:t>
            </a:fld>
            <a:endParaRPr lang="de-CH"/>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55776" y="1975754"/>
            <a:ext cx="4176464" cy="3044250"/>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715" y="1392302"/>
            <a:ext cx="2304257" cy="1728192"/>
          </a:xfrm>
          <a:prstGeom prst="rect">
            <a:avLst/>
          </a:prstGeom>
          <a:ln w="28575">
            <a:solidFill>
              <a:schemeClr val="bg1"/>
            </a:solidFill>
          </a:ln>
          <a:effectLst>
            <a:outerShdw blurRad="292100" dist="139700" dir="2700000" algn="tl" rotWithShape="0">
              <a:srgbClr val="333333">
                <a:alpha val="65000"/>
              </a:srgbClr>
            </a:outerShdw>
          </a:effectLst>
        </p:spPr>
      </p:pic>
      <p:sp>
        <p:nvSpPr>
          <p:cNvPr id="17" name="Textfeld 16"/>
          <p:cNvSpPr txBox="1"/>
          <p:nvPr/>
        </p:nvSpPr>
        <p:spPr>
          <a:xfrm>
            <a:off x="425317" y="5141999"/>
            <a:ext cx="3581032" cy="646331"/>
          </a:xfrm>
          <a:prstGeom prst="rect">
            <a:avLst/>
          </a:prstGeom>
          <a:solidFill>
            <a:srgbClr val="FFFFFF">
              <a:alpha val="69804"/>
            </a:srgbClr>
          </a:solidFill>
        </p:spPr>
        <p:txBody>
          <a:bodyPr wrap="square" rtlCol="0">
            <a:spAutoFit/>
          </a:bodyPr>
          <a:lstStyle>
            <a:defPPr>
              <a:defRPr lang="de-DE"/>
            </a:defPPr>
          </a:lstStyle>
          <a:p>
            <a:r>
              <a:rPr lang="de-CH"/>
              <a:t>Gefährdete Wiesen vor der Mahd mit dem zuständigen Jäger absuchen.</a:t>
            </a:r>
          </a:p>
        </p:txBody>
      </p:sp>
      <p:sp>
        <p:nvSpPr>
          <p:cNvPr id="2" name="Titre 1"/>
          <p:cNvSpPr>
            <a:spLocks noGrp="1"/>
          </p:cNvSpPr>
          <p:nvPr>
            <p:ph type="title"/>
          </p:nvPr>
        </p:nvSpPr>
        <p:spPr/>
        <p:txBody>
          <a:bodyPr/>
          <a:lstStyle/>
          <a:p>
            <a:r>
              <a:rPr lang="fr-FR" err="1"/>
              <a:t>Rehkitze</a:t>
            </a:r>
            <a:r>
              <a:rPr lang="fr-FR"/>
              <a:t> </a:t>
            </a:r>
            <a:r>
              <a:rPr lang="fr-FR" err="1"/>
              <a:t>und</a:t>
            </a:r>
            <a:r>
              <a:rPr lang="fr-FR"/>
              <a:t> </a:t>
            </a:r>
            <a:r>
              <a:rPr lang="fr-FR" err="1"/>
              <a:t>Feldhasen</a:t>
            </a:r>
            <a:r>
              <a:rPr lang="fr-FR"/>
              <a:t> vor der </a:t>
            </a:r>
            <a:r>
              <a:rPr lang="fr-FR" err="1"/>
              <a:t>Mahd</a:t>
            </a:r>
            <a:r>
              <a:rPr lang="fr-FR"/>
              <a:t> </a:t>
            </a:r>
            <a:r>
              <a:rPr lang="fr-FR" err="1"/>
              <a:t>vergrämen</a:t>
            </a:r>
            <a:br>
              <a:rPr lang="fr-FR"/>
            </a:br>
            <a:endParaRPr lang="fr-FR"/>
          </a:p>
        </p:txBody>
      </p:sp>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4168" y="1392302"/>
            <a:ext cx="2305137" cy="1710547"/>
          </a:xfrm>
          <a:prstGeom prst="rect">
            <a:avLst/>
          </a:prstGeom>
          <a:ln w="28575">
            <a:solidFill>
              <a:schemeClr val="bg1"/>
            </a:solidFill>
          </a:ln>
          <a:effectLst>
            <a:outerShdw blurRad="292100" dist="139700" dir="2700000" algn="tl" rotWithShape="0">
              <a:srgbClr val="333333">
                <a:alpha val="65000"/>
              </a:srgbClr>
            </a:outerShdw>
          </a:effectLst>
        </p:spPr>
      </p:pic>
      <p:sp>
        <p:nvSpPr>
          <p:cNvPr id="20" name="Textfeld 19"/>
          <p:cNvSpPr txBox="1"/>
          <p:nvPr/>
        </p:nvSpPr>
        <p:spPr>
          <a:xfrm>
            <a:off x="474424" y="5910325"/>
            <a:ext cx="2389110" cy="338554"/>
          </a:xfrm>
          <a:prstGeom prst="rect">
            <a:avLst/>
          </a:prstGeom>
          <a:solidFill>
            <a:srgbClr val="FFFFFF">
              <a:alpha val="69804"/>
            </a:srgbClr>
          </a:solidFill>
        </p:spPr>
        <p:txBody>
          <a:bodyPr wrap="square" rtlCol="0">
            <a:spAutoFit/>
          </a:bodyPr>
          <a:lstStyle>
            <a:defPPr>
              <a:defRPr lang="de-DE"/>
            </a:defPPr>
          </a:lstStyle>
          <a:p>
            <a:r>
              <a:rPr lang="de-CH" sz="1600">
                <a:hlinkClick r:id="rId5" tooltip="https://www.rehkitzrettung.ch/"/>
              </a:rPr>
              <a:t>www.rehkitzrettung.ch</a:t>
            </a:r>
            <a:r>
              <a:rPr lang="de-CH" sz="1600"/>
              <a:t> </a:t>
            </a:r>
          </a:p>
        </p:txBody>
      </p:sp>
      <p:sp>
        <p:nvSpPr>
          <p:cNvPr id="6" name="Rechteck 5"/>
          <p:cNvSpPr/>
          <p:nvPr/>
        </p:nvSpPr>
        <p:spPr>
          <a:xfrm>
            <a:off x="474424" y="3288092"/>
            <a:ext cx="1996856" cy="1200329"/>
          </a:xfrm>
          <a:prstGeom prst="rect">
            <a:avLst/>
          </a:prstGeom>
          <a:noFill/>
        </p:spPr>
        <p:txBody>
          <a:bodyPr wrap="square" rtlCol="0">
            <a:spAutoFit/>
          </a:bodyPr>
          <a:lstStyle/>
          <a:p>
            <a:r>
              <a:rPr lang="de-CH"/>
              <a:t>Die Wiesen ein Tag vor dem Mähen mit Fahnen oder Lappen verblenden.</a:t>
            </a:r>
          </a:p>
        </p:txBody>
      </p:sp>
      <p:sp>
        <p:nvSpPr>
          <p:cNvPr id="7" name="Rechteck 6"/>
          <p:cNvSpPr/>
          <p:nvPr/>
        </p:nvSpPr>
        <p:spPr>
          <a:xfrm>
            <a:off x="6804248" y="3280509"/>
            <a:ext cx="2016224" cy="1200329"/>
          </a:xfrm>
          <a:prstGeom prst="rect">
            <a:avLst/>
          </a:prstGeom>
          <a:noFill/>
        </p:spPr>
        <p:txBody>
          <a:bodyPr wrap="square" rtlCol="0">
            <a:spAutoFit/>
          </a:bodyPr>
          <a:lstStyle/>
          <a:p>
            <a:r>
              <a:rPr lang="de-CH"/>
              <a:t>Wildrettungsgeräte wie Drohne oder Infrarotgerät einsetzen.</a:t>
            </a:r>
          </a:p>
        </p:txBody>
      </p:sp>
      <p:sp>
        <p:nvSpPr>
          <p:cNvPr id="11" name="Textfeld 10"/>
          <p:cNvSpPr txBox="1"/>
          <p:nvPr/>
        </p:nvSpPr>
        <p:spPr>
          <a:xfrm>
            <a:off x="5652120" y="5141998"/>
            <a:ext cx="2984173" cy="646331"/>
          </a:xfrm>
          <a:prstGeom prst="rect">
            <a:avLst/>
          </a:prstGeom>
          <a:solidFill>
            <a:srgbClr val="FFFFFF">
              <a:alpha val="69804"/>
            </a:srgbClr>
          </a:solidFill>
        </p:spPr>
        <p:txBody>
          <a:bodyPr wrap="square" rtlCol="0">
            <a:spAutoFit/>
          </a:bodyPr>
          <a:lstStyle>
            <a:defPPr>
              <a:defRPr lang="de-DE"/>
            </a:defPPr>
          </a:lstStyle>
          <a:p>
            <a:r>
              <a:rPr lang="de-CH"/>
              <a:t>Die Wiesen immer von innen nach aussen mähen.</a:t>
            </a:r>
          </a:p>
        </p:txBody>
      </p:sp>
      <p:sp>
        <p:nvSpPr>
          <p:cNvPr id="9" name="Foliennummernplatzhalter 8"/>
          <p:cNvSpPr>
            <a:spLocks noGrp="1"/>
          </p:cNvSpPr>
          <p:nvPr>
            <p:ph type="sldNum" sz="quarter" idx="4"/>
          </p:nvPr>
        </p:nvSpPr>
        <p:spPr/>
        <p:txBody>
          <a:bodyPr/>
          <a:lstStyle/>
          <a:p>
            <a:fld id="{B295DEAF-E952-4796-AAEE-4201E40CA590}" type="slidenum">
              <a:rPr lang="de-CH" smtClean="0"/>
              <a:pPr/>
              <a:t>15</a:t>
            </a:fld>
            <a:endParaRPr lang="de-CH"/>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D33FF820-1470-42C0-8E5F-4207B7F46373}"/>
              </a:ext>
            </a:extLst>
          </p:cNvPr>
          <p:cNvGrpSpPr/>
          <p:nvPr/>
        </p:nvGrpSpPr>
        <p:grpSpPr>
          <a:xfrm>
            <a:off x="384463" y="1471941"/>
            <a:ext cx="8375071" cy="4703829"/>
            <a:chOff x="384463" y="1471941"/>
            <a:chExt cx="8375071" cy="4703829"/>
          </a:xfrm>
        </p:grpSpPr>
        <p:pic>
          <p:nvPicPr>
            <p:cNvPr id="5" name="Grafik 4" descr="Ein Bild, das Text, Screenshot, Diagramm, Reihe enthält.&#10;&#10;Beschreibung automatisch generiert.">
              <a:extLst>
                <a:ext uri="{FF2B5EF4-FFF2-40B4-BE49-F238E27FC236}">
                  <a16:creationId xmlns:a16="http://schemas.microsoft.com/office/drawing/2014/main" id="{97F5DB52-200E-BEE5-674B-6EB96BF931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 y="1471941"/>
              <a:ext cx="8375071" cy="4703829"/>
            </a:xfrm>
            <a:prstGeom prst="rect">
              <a:avLst/>
            </a:prstGeom>
          </p:spPr>
        </p:pic>
        <p:sp>
          <p:nvSpPr>
            <p:cNvPr id="8" name="Rechteck 7">
              <a:extLst>
                <a:ext uri="{FF2B5EF4-FFF2-40B4-BE49-F238E27FC236}">
                  <a16:creationId xmlns:a16="http://schemas.microsoft.com/office/drawing/2014/main" id="{0CC83BF6-18B4-47AF-9D7C-2269A2BAD36A}"/>
                </a:ext>
              </a:extLst>
            </p:cNvPr>
            <p:cNvSpPr/>
            <p:nvPr/>
          </p:nvSpPr>
          <p:spPr>
            <a:xfrm>
              <a:off x="1319842" y="3502325"/>
              <a:ext cx="379562" cy="31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Titel 1">
            <a:extLst>
              <a:ext uri="{FF2B5EF4-FFF2-40B4-BE49-F238E27FC236}">
                <a16:creationId xmlns:a16="http://schemas.microsoft.com/office/drawing/2014/main" id="{4A009C88-7A5A-AD6E-B841-44B69AC2DE01}"/>
              </a:ext>
            </a:extLst>
          </p:cNvPr>
          <p:cNvSpPr>
            <a:spLocks noGrp="1"/>
          </p:cNvSpPr>
          <p:nvPr>
            <p:ph type="title"/>
          </p:nvPr>
        </p:nvSpPr>
        <p:spPr/>
        <p:txBody>
          <a:bodyPr/>
          <a:lstStyle/>
          <a:p>
            <a:r>
              <a:rPr lang="de-DE" sz="2200"/>
              <a:t>"Kleeblüte in Trachtlücke" (</a:t>
            </a:r>
            <a:r>
              <a:rPr lang="de-DE" sz="2200" err="1"/>
              <a:t>Labiola</a:t>
            </a:r>
            <a:r>
              <a:rPr lang="de-DE" sz="2200"/>
              <a:t>, Kanton Aargau)</a:t>
            </a:r>
            <a:endParaRPr lang="de-DE"/>
          </a:p>
        </p:txBody>
      </p:sp>
      <p:sp>
        <p:nvSpPr>
          <p:cNvPr id="3" name="Inhaltsplatzhalter 2">
            <a:extLst>
              <a:ext uri="{FF2B5EF4-FFF2-40B4-BE49-F238E27FC236}">
                <a16:creationId xmlns:a16="http://schemas.microsoft.com/office/drawing/2014/main" id="{6C6C8963-9E01-25F3-70A8-9112DBF2B2E5}"/>
              </a:ext>
            </a:extLst>
          </p:cNvPr>
          <p:cNvSpPr>
            <a:spLocks noGrp="1"/>
          </p:cNvSpPr>
          <p:nvPr>
            <p:ph idx="1"/>
          </p:nvPr>
        </p:nvSpPr>
        <p:spPr>
          <a:xfrm>
            <a:off x="611188" y="1232755"/>
            <a:ext cx="7921625" cy="4715189"/>
          </a:xfrm>
        </p:spPr>
        <p:txBody>
          <a:bodyPr vert="horz" lIns="0" tIns="0" rIns="0" bIns="0" rtlCol="0" anchor="t">
            <a:noAutofit/>
          </a:bodyPr>
          <a:lstStyle/>
          <a:p>
            <a:endParaRPr lang="de-DE">
              <a:ea typeface="+mn-lt"/>
              <a:cs typeface="+mn-lt"/>
            </a:endParaRPr>
          </a:p>
          <a:p>
            <a:endParaRPr lang="de-DE"/>
          </a:p>
          <a:p>
            <a:endParaRPr lang="de-DE"/>
          </a:p>
        </p:txBody>
      </p:sp>
      <p:sp>
        <p:nvSpPr>
          <p:cNvPr id="4" name="Foliennummernplatzhalter 3">
            <a:extLst>
              <a:ext uri="{FF2B5EF4-FFF2-40B4-BE49-F238E27FC236}">
                <a16:creationId xmlns:a16="http://schemas.microsoft.com/office/drawing/2014/main" id="{32235A58-D52F-62DA-DE28-8ECA4741D88F}"/>
              </a:ext>
            </a:extLst>
          </p:cNvPr>
          <p:cNvSpPr>
            <a:spLocks noGrp="1"/>
          </p:cNvSpPr>
          <p:nvPr>
            <p:ph type="sldNum" sz="quarter" idx="4"/>
          </p:nvPr>
        </p:nvSpPr>
        <p:spPr/>
        <p:txBody>
          <a:bodyPr/>
          <a:lstStyle/>
          <a:p>
            <a:fld id="{B295DEAF-E952-4796-AAEE-4201E40CA590}" type="slidenum">
              <a:rPr lang="de-CH" smtClean="0"/>
              <a:pPr/>
              <a:t>16</a:t>
            </a:fld>
            <a:endParaRPr lang="de-CH"/>
          </a:p>
        </p:txBody>
      </p:sp>
      <p:sp>
        <p:nvSpPr>
          <p:cNvPr id="6" name="Textfeld 5">
            <a:extLst>
              <a:ext uri="{FF2B5EF4-FFF2-40B4-BE49-F238E27FC236}">
                <a16:creationId xmlns:a16="http://schemas.microsoft.com/office/drawing/2014/main" id="{CD63C1F1-0E2A-474A-9BC9-4F1D52D7849E}"/>
              </a:ext>
            </a:extLst>
          </p:cNvPr>
          <p:cNvSpPr txBox="1"/>
          <p:nvPr/>
        </p:nvSpPr>
        <p:spPr>
          <a:xfrm>
            <a:off x="498764" y="914400"/>
            <a:ext cx="68268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Dank angepasster Schnitttermine und längeren </a:t>
            </a:r>
            <a:r>
              <a:rPr lang="de-DE" err="1"/>
              <a:t>Schnittintervalen</a:t>
            </a:r>
            <a:r>
              <a:rPr lang="de-DE"/>
              <a:t> blühen Kunstwiesen mit Klee während der Trachtlücke</a:t>
            </a:r>
          </a:p>
        </p:txBody>
      </p:sp>
      <p:sp>
        <p:nvSpPr>
          <p:cNvPr id="7" name="Textfeld 6">
            <a:extLst>
              <a:ext uri="{FF2B5EF4-FFF2-40B4-BE49-F238E27FC236}">
                <a16:creationId xmlns:a16="http://schemas.microsoft.com/office/drawing/2014/main" id="{632CFEDA-0D86-FD5C-F542-DD32CF253901}"/>
              </a:ext>
            </a:extLst>
          </p:cNvPr>
          <p:cNvSpPr txBox="1"/>
          <p:nvPr/>
        </p:nvSpPr>
        <p:spPr>
          <a:xfrm>
            <a:off x="6063095" y="562667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hlinkClick r:id="rId3"/>
              </a:rPr>
              <a:t>Weitere Informationen</a:t>
            </a:r>
            <a:endParaRPr lang="de-DE"/>
          </a:p>
        </p:txBody>
      </p:sp>
    </p:spTree>
    <p:extLst>
      <p:ext uri="{BB962C8B-B14F-4D97-AF65-F5344CB8AC3E}">
        <p14:creationId xmlns:p14="http://schemas.microsoft.com/office/powerpoint/2010/main" val="4231937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DE"/>
              <a:t>Wichtigste </a:t>
            </a:r>
            <a:r>
              <a:rPr lang="de-DE" err="1"/>
              <a:t>Massnahmen</a:t>
            </a:r>
            <a:r>
              <a:rPr lang="de-DE"/>
              <a:t> zur Förderung der Biodiversität im Grünland</a:t>
            </a:r>
          </a:p>
        </p:txBody>
      </p:sp>
      <p:sp>
        <p:nvSpPr>
          <p:cNvPr id="3" name="Espace réservé du contenu 2"/>
          <p:cNvSpPr>
            <a:spLocks noGrp="1"/>
          </p:cNvSpPr>
          <p:nvPr>
            <p:ph idx="1"/>
          </p:nvPr>
        </p:nvSpPr>
        <p:spPr>
          <a:xfrm>
            <a:off x="617725" y="1500591"/>
            <a:ext cx="5473575" cy="4309944"/>
          </a:xfrm>
        </p:spPr>
        <p:txBody>
          <a:bodyPr/>
          <a:lstStyle/>
          <a:p>
            <a:pPr marL="342900" indent="-342900">
              <a:spcBef>
                <a:spcPts val="600"/>
              </a:spcBef>
              <a:buFont typeface="Arial" panose="020B0604020202020204" pitchFamily="34" charset="0"/>
              <a:buChar char="•"/>
            </a:pPr>
            <a:r>
              <a:rPr lang="de-DE" sz="2000" dirty="0" err="1"/>
              <a:t>Mässige</a:t>
            </a:r>
            <a:r>
              <a:rPr lang="de-DE" sz="2000" dirty="0"/>
              <a:t>, standortangepasste, organische Düngung</a:t>
            </a:r>
          </a:p>
          <a:p>
            <a:pPr marL="342900" indent="-342900">
              <a:spcBef>
                <a:spcPts val="600"/>
              </a:spcBef>
              <a:buFont typeface="Arial" panose="020B0604020202020204" pitchFamily="34" charset="0"/>
              <a:buChar char="•"/>
            </a:pPr>
            <a:r>
              <a:rPr lang="de-DE" sz="2000" dirty="0"/>
              <a:t>Kein Einsatz von Pflanzenschutzmitteln</a:t>
            </a:r>
          </a:p>
          <a:p>
            <a:pPr marL="342900" indent="-342900">
              <a:spcBef>
                <a:spcPts val="600"/>
              </a:spcBef>
              <a:buFont typeface="Arial" panose="020B0604020202020204" pitchFamily="34" charset="0"/>
              <a:buChar char="•"/>
            </a:pPr>
            <a:r>
              <a:rPr lang="de-DE" sz="2000" dirty="0"/>
              <a:t>Verzicht auf Mähaufbereiter</a:t>
            </a:r>
          </a:p>
          <a:p>
            <a:pPr marL="342900" indent="-342900">
              <a:spcBef>
                <a:spcPts val="600"/>
              </a:spcBef>
              <a:buFont typeface="Arial" panose="020B0604020202020204" pitchFamily="34" charset="0"/>
              <a:buChar char="•"/>
            </a:pPr>
            <a:r>
              <a:rPr lang="de-DE" sz="2000" dirty="0"/>
              <a:t>Hoher Schnitt</a:t>
            </a:r>
          </a:p>
          <a:p>
            <a:pPr marL="342900" indent="-342900">
              <a:spcBef>
                <a:spcPts val="600"/>
              </a:spcBef>
              <a:buFont typeface="Arial" panose="020B0604020202020204" pitchFamily="34" charset="0"/>
              <a:buChar char="•"/>
            </a:pPr>
            <a:r>
              <a:rPr lang="de-DE" sz="2000" dirty="0"/>
              <a:t>Schnitt am frühen Morgen</a:t>
            </a:r>
          </a:p>
          <a:p>
            <a:pPr marL="342900" indent="-342900">
              <a:spcBef>
                <a:spcPts val="600"/>
              </a:spcBef>
              <a:buFont typeface="Arial" panose="020B0604020202020204" pitchFamily="34" charset="0"/>
              <a:buChar char="•"/>
            </a:pPr>
            <a:r>
              <a:rPr lang="de-DE" sz="2000" dirty="0"/>
              <a:t>Rückzugsstreifen stehen lassen</a:t>
            </a:r>
          </a:p>
          <a:p>
            <a:pPr marL="342900" indent="-342900">
              <a:spcBef>
                <a:spcPts val="600"/>
              </a:spcBef>
              <a:buFont typeface="Arial" panose="020B0604020202020204" pitchFamily="34" charset="0"/>
              <a:buChar char="•"/>
            </a:pPr>
            <a:r>
              <a:rPr lang="de-DE" sz="2000" dirty="0"/>
              <a:t>Verzicht auf </a:t>
            </a:r>
            <a:r>
              <a:rPr lang="de-DE" sz="2000" dirty="0" err="1"/>
              <a:t>Silageproduktion</a:t>
            </a:r>
            <a:endParaRPr lang="de-DE" sz="2000" dirty="0"/>
          </a:p>
          <a:p>
            <a:pPr marL="342900" indent="-342900">
              <a:spcBef>
                <a:spcPts val="600"/>
              </a:spcBef>
              <a:buFont typeface="Arial" panose="020B0604020202020204" pitchFamily="34" charset="0"/>
              <a:buChar char="•"/>
            </a:pPr>
            <a:r>
              <a:rPr lang="de-DE" sz="2000" dirty="0"/>
              <a:t>Staffelung der Mahd</a:t>
            </a:r>
          </a:p>
          <a:p>
            <a:pPr marL="342900" indent="-342900">
              <a:spcBef>
                <a:spcPts val="600"/>
              </a:spcBef>
              <a:buFont typeface="Arial" panose="020B0604020202020204" pitchFamily="34" charset="0"/>
              <a:buChar char="•"/>
            </a:pPr>
            <a:r>
              <a:rPr lang="de-DE" sz="2000" dirty="0"/>
              <a:t>Langsam fahren</a:t>
            </a:r>
          </a:p>
          <a:p>
            <a:pPr marL="342900" indent="-342900">
              <a:spcBef>
                <a:spcPts val="600"/>
              </a:spcBef>
              <a:buFont typeface="Arial" panose="020B0604020202020204" pitchFamily="34" charset="0"/>
              <a:buChar char="•"/>
            </a:pPr>
            <a:r>
              <a:rPr lang="de-DE" sz="2000" dirty="0"/>
              <a:t>Minimieren der Anzahl Fahrten über das Feld </a:t>
            </a:r>
          </a:p>
          <a:p>
            <a:pPr marL="342900" indent="-342900">
              <a:spcBef>
                <a:spcPts val="600"/>
              </a:spcBef>
              <a:buFont typeface="Arial" panose="020B0604020202020204" pitchFamily="34" charset="0"/>
              <a:buChar char="•"/>
            </a:pPr>
            <a:r>
              <a:rPr lang="de-DE" sz="2000" dirty="0"/>
              <a:t>Vergrämen der Wildtiere vor der Mahd </a:t>
            </a:r>
          </a:p>
          <a:p>
            <a:pPr marL="342900" indent="-342900">
              <a:spcBef>
                <a:spcPts val="600"/>
              </a:spcBef>
              <a:buFont typeface="Arial" panose="020B0604020202020204" pitchFamily="34" charset="0"/>
              <a:buChar char="•"/>
            </a:pPr>
            <a:r>
              <a:rPr lang="de-DE" sz="2000" dirty="0"/>
              <a:t>Mahd von der Feldmitte nach </a:t>
            </a:r>
            <a:r>
              <a:rPr lang="de-DE" sz="2000" dirty="0" err="1"/>
              <a:t>aussen</a:t>
            </a:r>
            <a:endParaRPr lang="de-DE" sz="2000" dirty="0"/>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6176" y="1500591"/>
            <a:ext cx="2370098" cy="4358134"/>
          </a:xfrm>
          <a:prstGeom prst="rect">
            <a:avLst/>
          </a:prstGeom>
        </p:spPr>
      </p:pic>
      <p:sp>
        <p:nvSpPr>
          <p:cNvPr id="6" name="Foliennummernplatzhalter 5"/>
          <p:cNvSpPr>
            <a:spLocks noGrp="1"/>
          </p:cNvSpPr>
          <p:nvPr>
            <p:ph type="sldNum" sz="quarter" idx="4"/>
          </p:nvPr>
        </p:nvSpPr>
        <p:spPr/>
        <p:txBody>
          <a:bodyPr/>
          <a:lstStyle/>
          <a:p>
            <a:fld id="{B295DEAF-E952-4796-AAEE-4201E40CA590}" type="slidenum">
              <a:rPr lang="de-CH" smtClean="0"/>
              <a:pPr/>
              <a:t>17</a:t>
            </a:fld>
            <a:endParaRPr lang="de-CH"/>
          </a:p>
        </p:txBody>
      </p:sp>
    </p:spTree>
    <p:extLst>
      <p:ext uri="{BB962C8B-B14F-4D97-AF65-F5344CB8AC3E}">
        <p14:creationId xmlns:p14="http://schemas.microsoft.com/office/powerpoint/2010/main" val="3073663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err="1"/>
              <a:t>Massnahmen</a:t>
            </a:r>
            <a:r>
              <a:rPr lang="fr-FR"/>
              <a:t> in den </a:t>
            </a:r>
            <a:r>
              <a:rPr lang="fr-FR" err="1"/>
              <a:t>Ackerkulturen</a:t>
            </a:r>
            <a:endParaRPr lang="de-CH"/>
          </a:p>
        </p:txBody>
      </p:sp>
      <p:pic>
        <p:nvPicPr>
          <p:cNvPr id="26" name="Grafik 2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3947" y="1195386"/>
            <a:ext cx="5227673" cy="3712800"/>
          </a:xfrm>
          <a:prstGeom prst="ellipse">
            <a:avLst/>
          </a:prstGeom>
          <a:ln w="63500" cap="rnd">
            <a:noFill/>
          </a:ln>
          <a:effectLst/>
        </p:spPr>
      </p:pic>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449" y="3490262"/>
            <a:ext cx="1947936" cy="1908000"/>
          </a:xfrm>
          <a:prstGeom prst="ellipse">
            <a:avLst/>
          </a:prstGeom>
          <a:ln w="19050" cap="rnd">
            <a:solidFill>
              <a:schemeClr val="bg1"/>
            </a:solidFill>
          </a:ln>
          <a:effectLst/>
        </p:spPr>
      </p:pic>
      <p:pic>
        <p:nvPicPr>
          <p:cNvPr id="17" name="Grafik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3251" y="2386453"/>
            <a:ext cx="1946032" cy="1908000"/>
          </a:xfrm>
          <a:prstGeom prst="ellipse">
            <a:avLst/>
          </a:prstGeom>
          <a:ln w="19050" cap="rnd">
            <a:solidFill>
              <a:schemeClr val="bg1"/>
            </a:solidFill>
          </a:ln>
          <a:effectLst/>
        </p:spPr>
      </p:pic>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7576" y="667543"/>
            <a:ext cx="1997668" cy="1908000"/>
          </a:xfrm>
          <a:prstGeom prst="ellipse">
            <a:avLst/>
          </a:prstGeom>
          <a:ln w="19050" cap="rnd">
            <a:solidFill>
              <a:schemeClr val="bg1"/>
            </a:solidFill>
          </a:ln>
          <a:effectLst/>
        </p:spPr>
      </p:pic>
      <p:pic>
        <p:nvPicPr>
          <p:cNvPr id="14" name="Grafik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221" y="1380463"/>
            <a:ext cx="1984396" cy="1908000"/>
          </a:xfrm>
          <a:prstGeom prst="ellipse">
            <a:avLst/>
          </a:prstGeom>
          <a:ln w="19050" cap="rnd">
            <a:solidFill>
              <a:schemeClr val="bg1"/>
            </a:solidFill>
          </a:ln>
          <a:effectLst/>
        </p:spPr>
      </p:pic>
      <p:pic>
        <p:nvPicPr>
          <p:cNvPr id="15" name="Grafik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11736" y="3923205"/>
            <a:ext cx="1974807" cy="1908000"/>
          </a:xfrm>
          <a:prstGeom prst="ellipse">
            <a:avLst/>
          </a:prstGeom>
          <a:ln w="19050" cap="rnd">
            <a:solidFill>
              <a:schemeClr val="bg1"/>
            </a:solidFill>
          </a:ln>
          <a:effectLst/>
        </p:spPr>
      </p:pic>
      <p:pic>
        <p:nvPicPr>
          <p:cNvPr id="19" name="Grafik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28148" y="4199224"/>
            <a:ext cx="1976672" cy="1908000"/>
          </a:xfrm>
          <a:prstGeom prst="ellipse">
            <a:avLst/>
          </a:prstGeom>
          <a:ln w="19050" cap="rnd">
            <a:solidFill>
              <a:schemeClr val="bg1"/>
            </a:solidFill>
          </a:ln>
          <a:effectLst/>
        </p:spPr>
      </p:pic>
      <p:sp>
        <p:nvSpPr>
          <p:cNvPr id="5" name="Textfeld 4"/>
          <p:cNvSpPr txBox="1"/>
          <p:nvPr/>
        </p:nvSpPr>
        <p:spPr>
          <a:xfrm>
            <a:off x="385176" y="2272837"/>
            <a:ext cx="1145147" cy="369332"/>
          </a:xfrm>
          <a:prstGeom prst="rect">
            <a:avLst/>
          </a:prstGeom>
          <a:solidFill>
            <a:srgbClr val="FFFFFF">
              <a:alpha val="69804"/>
            </a:srgbClr>
          </a:solidFill>
        </p:spPr>
        <p:txBody>
          <a:bodyPr wrap="square" rtlCol="0">
            <a:spAutoFit/>
          </a:bodyPr>
          <a:lstStyle>
            <a:defPPr>
              <a:defRPr lang="de-DE"/>
            </a:defPPr>
          </a:lstStyle>
          <a:p>
            <a:r>
              <a:rPr lang="de-CH" dirty="0"/>
              <a:t>Untersaat</a:t>
            </a:r>
          </a:p>
        </p:txBody>
      </p:sp>
      <p:sp>
        <p:nvSpPr>
          <p:cNvPr id="12" name="Textfeld 11"/>
          <p:cNvSpPr txBox="1"/>
          <p:nvPr/>
        </p:nvSpPr>
        <p:spPr>
          <a:xfrm>
            <a:off x="480398" y="4770097"/>
            <a:ext cx="1618246" cy="646331"/>
          </a:xfrm>
          <a:prstGeom prst="rect">
            <a:avLst/>
          </a:prstGeom>
          <a:solidFill>
            <a:srgbClr val="FFFFFF">
              <a:alpha val="69804"/>
            </a:srgbClr>
          </a:solidFill>
        </p:spPr>
        <p:txBody>
          <a:bodyPr wrap="square" rtlCol="0">
            <a:spAutoFit/>
          </a:bodyPr>
          <a:lstStyle>
            <a:defPPr>
              <a:defRPr lang="de-DE"/>
            </a:defPPr>
          </a:lstStyle>
          <a:p>
            <a:r>
              <a:rPr lang="de-CH" dirty="0"/>
              <a:t>Streifenfrässaat ohne Herbizid</a:t>
            </a:r>
          </a:p>
        </p:txBody>
      </p:sp>
      <p:sp>
        <p:nvSpPr>
          <p:cNvPr id="18" name="Textfeld 17"/>
          <p:cNvSpPr txBox="1"/>
          <p:nvPr/>
        </p:nvSpPr>
        <p:spPr>
          <a:xfrm>
            <a:off x="2956357" y="5737892"/>
            <a:ext cx="1948463" cy="369332"/>
          </a:xfrm>
          <a:prstGeom prst="rect">
            <a:avLst/>
          </a:prstGeom>
          <a:solidFill>
            <a:srgbClr val="FFFFFF">
              <a:alpha val="69804"/>
            </a:srgbClr>
          </a:solidFill>
        </p:spPr>
        <p:txBody>
          <a:bodyPr wrap="square" rtlCol="0">
            <a:spAutoFit/>
          </a:bodyPr>
          <a:lstStyle>
            <a:defPPr>
              <a:defRPr lang="de-DE"/>
            </a:defPPr>
          </a:lstStyle>
          <a:p>
            <a:r>
              <a:rPr lang="de-CH" dirty="0"/>
              <a:t>Feldlerchenfenster</a:t>
            </a:r>
          </a:p>
        </p:txBody>
      </p:sp>
      <p:sp>
        <p:nvSpPr>
          <p:cNvPr id="20" name="Textfeld 19"/>
          <p:cNvSpPr txBox="1"/>
          <p:nvPr/>
        </p:nvSpPr>
        <p:spPr>
          <a:xfrm>
            <a:off x="5303933" y="5477948"/>
            <a:ext cx="1989526" cy="369332"/>
          </a:xfrm>
          <a:prstGeom prst="rect">
            <a:avLst/>
          </a:prstGeom>
          <a:solidFill>
            <a:srgbClr val="FFFFFF">
              <a:alpha val="69804"/>
            </a:srgbClr>
          </a:solidFill>
        </p:spPr>
        <p:txBody>
          <a:bodyPr wrap="square" rtlCol="0">
            <a:spAutoFit/>
          </a:bodyPr>
          <a:lstStyle>
            <a:defPPr>
              <a:defRPr lang="de-DE"/>
            </a:defPPr>
          </a:lstStyle>
          <a:p>
            <a:r>
              <a:rPr lang="de-CH" dirty="0"/>
              <a:t>Weite Saatreihen</a:t>
            </a:r>
          </a:p>
        </p:txBody>
      </p:sp>
      <p:sp>
        <p:nvSpPr>
          <p:cNvPr id="21" name="Textfeld 20"/>
          <p:cNvSpPr txBox="1"/>
          <p:nvPr/>
        </p:nvSpPr>
        <p:spPr>
          <a:xfrm>
            <a:off x="5725887" y="1903505"/>
            <a:ext cx="1625805" cy="369332"/>
          </a:xfrm>
          <a:prstGeom prst="rect">
            <a:avLst/>
          </a:prstGeom>
          <a:solidFill>
            <a:srgbClr val="FFFFFF">
              <a:alpha val="69804"/>
            </a:srgbClr>
          </a:solidFill>
        </p:spPr>
        <p:txBody>
          <a:bodyPr wrap="square" rtlCol="0">
            <a:spAutoFit/>
          </a:bodyPr>
          <a:lstStyle>
            <a:defPPr>
              <a:defRPr lang="de-DE"/>
            </a:defPPr>
          </a:lstStyle>
          <a:p>
            <a:r>
              <a:rPr lang="de-CH" dirty="0"/>
              <a:t>Mischkulturen</a:t>
            </a:r>
          </a:p>
        </p:txBody>
      </p:sp>
      <p:sp>
        <p:nvSpPr>
          <p:cNvPr id="22" name="Textfeld 21"/>
          <p:cNvSpPr txBox="1"/>
          <p:nvPr/>
        </p:nvSpPr>
        <p:spPr>
          <a:xfrm>
            <a:off x="7046019" y="3797263"/>
            <a:ext cx="1548986" cy="369332"/>
          </a:xfrm>
          <a:prstGeom prst="rect">
            <a:avLst/>
          </a:prstGeom>
          <a:solidFill>
            <a:srgbClr val="FFFFFF">
              <a:alpha val="69804"/>
            </a:srgbClr>
          </a:solidFill>
        </p:spPr>
        <p:txBody>
          <a:bodyPr wrap="square" rtlCol="0">
            <a:spAutoFit/>
          </a:bodyPr>
          <a:lstStyle>
            <a:defPPr>
              <a:defRPr lang="de-DE"/>
            </a:defPPr>
          </a:lstStyle>
          <a:p>
            <a:r>
              <a:rPr lang="de-CH" dirty="0"/>
              <a:t>Stoppelbrache</a:t>
            </a:r>
          </a:p>
        </p:txBody>
      </p:sp>
      <p:sp>
        <p:nvSpPr>
          <p:cNvPr id="23" name="Welle 22"/>
          <p:cNvSpPr/>
          <p:nvPr/>
        </p:nvSpPr>
        <p:spPr>
          <a:xfrm>
            <a:off x="8172400" y="10447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S.126</a:t>
            </a:r>
          </a:p>
        </p:txBody>
      </p:sp>
      <p:sp>
        <p:nvSpPr>
          <p:cNvPr id="4" name="Foliennummernplatzhalter 3"/>
          <p:cNvSpPr>
            <a:spLocks noGrp="1"/>
          </p:cNvSpPr>
          <p:nvPr>
            <p:ph type="sldNum" sz="quarter" idx="4"/>
          </p:nvPr>
        </p:nvSpPr>
        <p:spPr/>
        <p:txBody>
          <a:bodyPr/>
          <a:lstStyle/>
          <a:p>
            <a:fld id="{B295DEAF-E952-4796-AAEE-4201E40CA590}" type="slidenum">
              <a:rPr lang="de-CH" smtClean="0"/>
              <a:pPr/>
              <a:t>18</a:t>
            </a:fld>
            <a:endParaRPr lang="de-CH"/>
          </a:p>
        </p:txBody>
      </p:sp>
    </p:spTree>
    <p:extLst>
      <p:ext uri="{BB962C8B-B14F-4D97-AF65-F5344CB8AC3E}">
        <p14:creationId xmlns:p14="http://schemas.microsoft.com/office/powerpoint/2010/main" val="2879334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1791" y="3707440"/>
            <a:ext cx="3286593" cy="2464480"/>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7330" y="3707440"/>
            <a:ext cx="3313386" cy="2485039"/>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1791" y="1087664"/>
            <a:ext cx="3286593" cy="2502296"/>
          </a:xfrm>
          <a:prstGeom prst="rect">
            <a:avLst/>
          </a:prstGeom>
        </p:spPr>
      </p:pic>
      <p:pic>
        <p:nvPicPr>
          <p:cNvPr id="15" name="Grafik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6133" y="1091172"/>
            <a:ext cx="3316134" cy="2498788"/>
          </a:xfrm>
          <a:prstGeom prst="rect">
            <a:avLst/>
          </a:prstGeom>
        </p:spPr>
      </p:pic>
      <p:sp>
        <p:nvSpPr>
          <p:cNvPr id="13" name="Textfeld 12"/>
          <p:cNvSpPr txBox="1"/>
          <p:nvPr/>
        </p:nvSpPr>
        <p:spPr>
          <a:xfrm>
            <a:off x="1129149" y="3220873"/>
            <a:ext cx="3439614" cy="369332"/>
          </a:xfrm>
          <a:prstGeom prst="rect">
            <a:avLst/>
          </a:prstGeom>
          <a:solidFill>
            <a:srgbClr val="FFFFFF">
              <a:alpha val="69804"/>
            </a:srgbClr>
          </a:solidFill>
        </p:spPr>
        <p:txBody>
          <a:bodyPr wrap="square" rtlCol="0">
            <a:spAutoFit/>
          </a:bodyPr>
          <a:lstStyle>
            <a:defPPr>
              <a:defRPr lang="de-DE"/>
            </a:defPPr>
          </a:lstStyle>
          <a:p>
            <a:r>
              <a:rPr lang="de-CH"/>
              <a:t>Feldlerche</a:t>
            </a:r>
          </a:p>
        </p:txBody>
      </p:sp>
      <p:sp>
        <p:nvSpPr>
          <p:cNvPr id="2" name="Titel 1"/>
          <p:cNvSpPr>
            <a:spLocks noGrp="1"/>
          </p:cNvSpPr>
          <p:nvPr>
            <p:ph type="title"/>
          </p:nvPr>
        </p:nvSpPr>
        <p:spPr/>
        <p:txBody>
          <a:bodyPr/>
          <a:lstStyle/>
          <a:p>
            <a:r>
              <a:rPr lang="de-CH"/>
              <a:t>Typische Arten im Ackerland</a:t>
            </a:r>
            <a:br>
              <a:rPr lang="de-CH"/>
            </a:br>
            <a:endParaRPr lang="de-CH" sz="1800" b="0" i="1">
              <a:solidFill>
                <a:srgbClr val="FF0000"/>
              </a:solidFill>
            </a:endParaRPr>
          </a:p>
        </p:txBody>
      </p:sp>
      <p:sp>
        <p:nvSpPr>
          <p:cNvPr id="18" name="Textfeld 17"/>
          <p:cNvSpPr txBox="1"/>
          <p:nvPr/>
        </p:nvSpPr>
        <p:spPr>
          <a:xfrm>
            <a:off x="4728042" y="3226581"/>
            <a:ext cx="3314089" cy="369332"/>
          </a:xfrm>
          <a:prstGeom prst="rect">
            <a:avLst/>
          </a:prstGeom>
          <a:solidFill>
            <a:srgbClr val="FFFFFF">
              <a:alpha val="69804"/>
            </a:srgbClr>
          </a:solidFill>
        </p:spPr>
        <p:txBody>
          <a:bodyPr wrap="square" rtlCol="0">
            <a:spAutoFit/>
          </a:bodyPr>
          <a:lstStyle>
            <a:defPPr>
              <a:defRPr lang="de-DE"/>
            </a:defPPr>
          </a:lstStyle>
          <a:p>
            <a:r>
              <a:rPr lang="de-CH"/>
              <a:t>Kleiner Perlmutterfalter</a:t>
            </a:r>
          </a:p>
        </p:txBody>
      </p:sp>
      <p:sp>
        <p:nvSpPr>
          <p:cNvPr id="19" name="Textfeld 18"/>
          <p:cNvSpPr txBox="1"/>
          <p:nvPr/>
        </p:nvSpPr>
        <p:spPr>
          <a:xfrm>
            <a:off x="1134459" y="5823147"/>
            <a:ext cx="3337874" cy="369332"/>
          </a:xfrm>
          <a:prstGeom prst="rect">
            <a:avLst/>
          </a:prstGeom>
          <a:solidFill>
            <a:srgbClr val="FFFFFF">
              <a:alpha val="69804"/>
            </a:srgbClr>
          </a:solidFill>
        </p:spPr>
        <p:txBody>
          <a:bodyPr wrap="square" rtlCol="0">
            <a:spAutoFit/>
          </a:bodyPr>
          <a:lstStyle>
            <a:defPPr>
              <a:defRPr lang="de-DE"/>
            </a:defPPr>
          </a:lstStyle>
          <a:p>
            <a:r>
              <a:rPr lang="de-CH"/>
              <a:t>Mohn</a:t>
            </a:r>
          </a:p>
        </p:txBody>
      </p:sp>
      <p:sp>
        <p:nvSpPr>
          <p:cNvPr id="20" name="Textfeld 19"/>
          <p:cNvSpPr txBox="1"/>
          <p:nvPr/>
        </p:nvSpPr>
        <p:spPr>
          <a:xfrm>
            <a:off x="4728042" y="5809022"/>
            <a:ext cx="3297617" cy="369332"/>
          </a:xfrm>
          <a:prstGeom prst="rect">
            <a:avLst/>
          </a:prstGeom>
          <a:solidFill>
            <a:srgbClr val="FFFFFF">
              <a:alpha val="69804"/>
            </a:srgbClr>
          </a:solidFill>
        </p:spPr>
        <p:txBody>
          <a:bodyPr wrap="square" rtlCol="0">
            <a:spAutoFit/>
          </a:bodyPr>
          <a:lstStyle>
            <a:defPPr>
              <a:defRPr lang="de-DE"/>
            </a:defPPr>
          </a:lstStyle>
          <a:p>
            <a:r>
              <a:rPr lang="de-CH"/>
              <a:t>Wachtel</a:t>
            </a:r>
          </a:p>
        </p:txBody>
      </p:sp>
      <p:sp>
        <p:nvSpPr>
          <p:cNvPr id="5" name="Foliennummernplatzhalter 4"/>
          <p:cNvSpPr>
            <a:spLocks noGrp="1"/>
          </p:cNvSpPr>
          <p:nvPr>
            <p:ph type="sldNum" sz="quarter" idx="4"/>
          </p:nvPr>
        </p:nvSpPr>
        <p:spPr/>
        <p:txBody>
          <a:bodyPr/>
          <a:lstStyle/>
          <a:p>
            <a:fld id="{B295DEAF-E952-4796-AAEE-4201E40CA590}" type="slidenum">
              <a:rPr lang="de-CH" smtClean="0"/>
              <a:pPr/>
              <a:t>19</a:t>
            </a:fld>
            <a:endParaRPr lang="de-CH"/>
          </a:p>
        </p:txBody>
      </p:sp>
    </p:spTree>
    <p:extLst>
      <p:ext uri="{BB962C8B-B14F-4D97-AF65-F5344CB8AC3E}">
        <p14:creationId xmlns:p14="http://schemas.microsoft.com/office/powerpoint/2010/main" val="21667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04664"/>
            <a:ext cx="7908549" cy="629700"/>
          </a:xfrm>
        </p:spPr>
        <p:txBody>
          <a:bodyPr/>
          <a:lstStyle/>
          <a:p>
            <a:r>
              <a:rPr lang="de-CH"/>
              <a:t>Biodiversität in den Kulturen fördern, weil…</a:t>
            </a:r>
          </a:p>
        </p:txBody>
      </p:sp>
      <p:sp>
        <p:nvSpPr>
          <p:cNvPr id="3" name="Inhaltsplatzhalter 2"/>
          <p:cNvSpPr>
            <a:spLocks noGrp="1"/>
          </p:cNvSpPr>
          <p:nvPr>
            <p:ph idx="1"/>
          </p:nvPr>
        </p:nvSpPr>
        <p:spPr>
          <a:xfrm>
            <a:off x="645973" y="1268760"/>
            <a:ext cx="7483043" cy="2448272"/>
          </a:xfrm>
        </p:spPr>
        <p:txBody>
          <a:bodyPr/>
          <a:lstStyle/>
          <a:p>
            <a:pPr marL="342900" indent="-342900">
              <a:buFont typeface="Arial" panose="020B0604020202020204" pitchFamily="34" charset="0"/>
              <a:buChar char="•"/>
            </a:pPr>
            <a:r>
              <a:rPr lang="de-DE" sz="2000" dirty="0"/>
              <a:t>… auch Kulturen Lebensräume für Fauna und Flora sind.</a:t>
            </a:r>
          </a:p>
          <a:p>
            <a:pPr marL="342900" indent="-342900">
              <a:buFont typeface="Arial" panose="020B0604020202020204" pitchFamily="34" charset="0"/>
              <a:buChar char="•"/>
            </a:pPr>
            <a:r>
              <a:rPr lang="de-DE" sz="2000" dirty="0"/>
              <a:t>… auch in den Kulturen bedrohte Arten vorkommen können.</a:t>
            </a:r>
          </a:p>
          <a:p>
            <a:pPr marL="342900" indent="-342900">
              <a:buFont typeface="Arial" panose="020B0604020202020204" pitchFamily="34" charset="0"/>
              <a:buChar char="•"/>
            </a:pPr>
            <a:r>
              <a:rPr lang="de-DE" sz="2000" dirty="0"/>
              <a:t>… die Biodiversität auch der Produktion nützt:</a:t>
            </a:r>
            <a:endParaRPr lang="de-CH" sz="2000" dirty="0"/>
          </a:p>
          <a:p>
            <a:pPr marL="972000" lvl="1" indent="-342900"/>
            <a:r>
              <a:rPr lang="de-CH" dirty="0"/>
              <a:t>Biodiversität unterstützt wichtige Ökosystemleistungen wie Bestäubung, Schädlingsregulierung, Humusaufbau, etc.</a:t>
            </a:r>
          </a:p>
          <a:p>
            <a:pPr marL="972000" lvl="1" indent="-342900"/>
            <a:r>
              <a:rPr lang="de-CH" dirty="0"/>
              <a:t>Biodiversität reduziert Abdrift, Bodenerosion, Verschmutzung von Gewässern, etc.</a:t>
            </a: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56508" y="3832843"/>
            <a:ext cx="3419318" cy="2271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80935" y="3832844"/>
            <a:ext cx="3406559" cy="2271039"/>
          </a:xfrm>
          <a:prstGeom prst="rect">
            <a:avLst/>
          </a:prstGeom>
          <a:noFill/>
          <a:extLst>
            <a:ext uri="{909E8E84-426E-40DD-AFC4-6F175D3DCCD1}">
              <a14:hiddenFill xmlns:a14="http://schemas.microsoft.com/office/drawing/2010/main">
                <a:solidFill>
                  <a:srgbClr val="FFFFFF"/>
                </a:solidFill>
              </a14:hiddenFill>
            </a:ext>
          </a:extLst>
        </p:spPr>
      </p:pic>
      <p:sp>
        <p:nvSpPr>
          <p:cNvPr id="7" name="Foliennummernplatzhalter 6"/>
          <p:cNvSpPr>
            <a:spLocks noGrp="1"/>
          </p:cNvSpPr>
          <p:nvPr>
            <p:ph type="sldNum" sz="quarter" idx="4"/>
          </p:nvPr>
        </p:nvSpPr>
        <p:spPr/>
        <p:txBody>
          <a:bodyPr/>
          <a:lstStyle/>
          <a:p>
            <a:fld id="{B295DEAF-E952-4796-AAEE-4201E40CA590}" type="slidenum">
              <a:rPr lang="de-CH" smtClean="0"/>
              <a:pPr/>
              <a:t>2</a:t>
            </a:fld>
            <a:endParaRPr lang="de-CH"/>
          </a:p>
        </p:txBody>
      </p:sp>
    </p:spTree>
    <p:extLst>
      <p:ext uri="{BB962C8B-B14F-4D97-AF65-F5344CB8AC3E}">
        <p14:creationId xmlns:p14="http://schemas.microsoft.com/office/powerpoint/2010/main" val="217300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04813"/>
            <a:ext cx="8425309" cy="629700"/>
          </a:xfrm>
        </p:spPr>
        <p:txBody>
          <a:bodyPr/>
          <a:lstStyle/>
          <a:p>
            <a:r>
              <a:rPr lang="de-CH"/>
              <a:t>Für die Biodiversität im Ackerland schädliche Massnahmen </a:t>
            </a:r>
          </a:p>
        </p:txBody>
      </p:sp>
      <p:pic>
        <p:nvPicPr>
          <p:cNvPr id="5" name="Inhaltsplatzhalt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13314" y="3875291"/>
            <a:ext cx="4608885" cy="226840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278828" y="1034513"/>
            <a:ext cx="7468972" cy="2840778"/>
          </a:xfrm>
          <a:prstGeom prst="rect">
            <a:avLst/>
          </a:prstGeom>
          <a:noFill/>
        </p:spPr>
        <p:txBody>
          <a:bodyPr wrap="square" rtlCol="0">
            <a:spAutoFit/>
          </a:bodyPr>
          <a:lstStyle/>
          <a:p>
            <a:pPr marL="342900" indent="-342900" defTabSz="685800">
              <a:lnSpc>
                <a:spcPct val="90000"/>
              </a:lnSpc>
              <a:spcBef>
                <a:spcPts val="750"/>
              </a:spcBef>
              <a:buClr>
                <a:srgbClr val="006C8E"/>
              </a:buClr>
              <a:buFont typeface="Arial" panose="020B0604020202020204" pitchFamily="34" charset="0"/>
              <a:buChar char="•"/>
            </a:pPr>
            <a:r>
              <a:rPr lang="de-CH" sz="2200"/>
              <a:t>Einsatz chemisch-synthetischer Pflanzenschutzmittel</a:t>
            </a:r>
          </a:p>
          <a:p>
            <a:pPr marL="342900" indent="-342900" defTabSz="685800">
              <a:lnSpc>
                <a:spcPct val="90000"/>
              </a:lnSpc>
              <a:spcBef>
                <a:spcPts val="750"/>
              </a:spcBef>
              <a:buClr>
                <a:srgbClr val="006C8E"/>
              </a:buClr>
              <a:buFont typeface="Arial" panose="020B0604020202020204" pitchFamily="34" charset="0"/>
              <a:buChar char="•"/>
            </a:pPr>
            <a:r>
              <a:rPr lang="de-CH" sz="2200"/>
              <a:t>Hohe Stickstoffdüngung</a:t>
            </a:r>
          </a:p>
          <a:p>
            <a:pPr marL="342900" indent="-342900" defTabSz="685800">
              <a:lnSpc>
                <a:spcPct val="90000"/>
              </a:lnSpc>
              <a:spcBef>
                <a:spcPts val="750"/>
              </a:spcBef>
              <a:buClr>
                <a:srgbClr val="006C8E"/>
              </a:buClr>
              <a:buFont typeface="Arial" panose="020B0604020202020204" pitchFamily="34" charset="0"/>
              <a:buChar char="•"/>
            </a:pPr>
            <a:r>
              <a:rPr lang="de-CH" sz="2200"/>
              <a:t>Intensive Bodenbearbeitung mit Pflug und Bodenfräse</a:t>
            </a:r>
          </a:p>
          <a:p>
            <a:pPr marL="342900" indent="-342900" defTabSz="685800">
              <a:lnSpc>
                <a:spcPct val="90000"/>
              </a:lnSpc>
              <a:spcBef>
                <a:spcPts val="750"/>
              </a:spcBef>
              <a:buClr>
                <a:srgbClr val="006C8E"/>
              </a:buClr>
              <a:buFont typeface="Arial" panose="020B0604020202020204" pitchFamily="34" charset="0"/>
              <a:buChar char="•"/>
            </a:pPr>
            <a:r>
              <a:rPr lang="de-CH" sz="2200"/>
              <a:t>Häufige Durchfahrten</a:t>
            </a:r>
          </a:p>
          <a:p>
            <a:pPr marL="342900" indent="-342900" defTabSz="685800">
              <a:lnSpc>
                <a:spcPct val="90000"/>
              </a:lnSpc>
              <a:spcBef>
                <a:spcPts val="750"/>
              </a:spcBef>
              <a:buClr>
                <a:srgbClr val="006C8E"/>
              </a:buClr>
              <a:buFont typeface="Arial" panose="020B0604020202020204" pitchFamily="34" charset="0"/>
              <a:buChar char="•"/>
            </a:pPr>
            <a:r>
              <a:rPr lang="de-CH" sz="2200"/>
              <a:t>Hochwachsende und dichtstehende Kulturen </a:t>
            </a:r>
          </a:p>
          <a:p>
            <a:pPr marL="342900" indent="-342900" defTabSz="685800">
              <a:lnSpc>
                <a:spcPct val="90000"/>
              </a:lnSpc>
              <a:spcBef>
                <a:spcPts val="750"/>
              </a:spcBef>
              <a:buClr>
                <a:srgbClr val="006C8E"/>
              </a:buClr>
              <a:buFont typeface="Arial" panose="020B0604020202020204" pitchFamily="34" charset="0"/>
              <a:buChar char="•"/>
            </a:pPr>
            <a:r>
              <a:rPr lang="de-CH" sz="2200"/>
              <a:t>Grosse, einheitlich bewirtschaftete Parzellen</a:t>
            </a:r>
          </a:p>
          <a:p>
            <a:pPr marL="342900" indent="-342900" defTabSz="685800">
              <a:lnSpc>
                <a:spcPct val="90000"/>
              </a:lnSpc>
              <a:spcBef>
                <a:spcPts val="750"/>
              </a:spcBef>
              <a:buClr>
                <a:srgbClr val="006C8E"/>
              </a:buClr>
              <a:buFont typeface="Arial" panose="020B0604020202020204" pitchFamily="34" charset="0"/>
              <a:buChar char="•"/>
            </a:pPr>
            <a:r>
              <a:rPr lang="de-CH" sz="2200"/>
              <a:t>Geringe Vielfalt an Kulturen und Sorten</a:t>
            </a:r>
          </a:p>
        </p:txBody>
      </p:sp>
      <p:sp>
        <p:nvSpPr>
          <p:cNvPr id="6" name="Foliennummernplatzhalter 5"/>
          <p:cNvSpPr>
            <a:spLocks noGrp="1"/>
          </p:cNvSpPr>
          <p:nvPr>
            <p:ph type="sldNum" sz="quarter" idx="4"/>
          </p:nvPr>
        </p:nvSpPr>
        <p:spPr/>
        <p:txBody>
          <a:bodyPr/>
          <a:lstStyle/>
          <a:p>
            <a:fld id="{B295DEAF-E952-4796-AAEE-4201E40CA590}" type="slidenum">
              <a:rPr lang="de-CH" smtClean="0"/>
              <a:pPr/>
              <a:t>20</a:t>
            </a:fld>
            <a:endParaRPr lang="de-CH"/>
          </a:p>
        </p:txBody>
      </p:sp>
    </p:spTree>
    <p:extLst>
      <p:ext uri="{BB962C8B-B14F-4D97-AF65-F5344CB8AC3E}">
        <p14:creationId xmlns:p14="http://schemas.microsoft.com/office/powerpoint/2010/main" val="353996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174" y="1208085"/>
            <a:ext cx="4752528" cy="3880833"/>
          </a:xfrm>
          <a:prstGeom prst="rect">
            <a:avLst/>
          </a:prstGeom>
        </p:spPr>
      </p:pic>
      <p:sp>
        <p:nvSpPr>
          <p:cNvPr id="3" name="Titel 1"/>
          <p:cNvSpPr txBox="1">
            <a:spLocks/>
          </p:cNvSpPr>
          <p:nvPr/>
        </p:nvSpPr>
        <p:spPr>
          <a:xfrm>
            <a:off x="396877" y="161925"/>
            <a:ext cx="8366125" cy="642939"/>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a:latin typeface="Arial"/>
              <a:cs typeface="Arial"/>
            </a:endParaRPr>
          </a:p>
        </p:txBody>
      </p:sp>
      <p:sp>
        <p:nvSpPr>
          <p:cNvPr id="9" name="Titel 8"/>
          <p:cNvSpPr>
            <a:spLocks noGrp="1"/>
          </p:cNvSpPr>
          <p:nvPr>
            <p:ph type="title"/>
          </p:nvPr>
        </p:nvSpPr>
        <p:spPr/>
        <p:txBody>
          <a:bodyPr/>
          <a:lstStyle/>
          <a:p>
            <a:r>
              <a:rPr lang="fr-FR" err="1"/>
              <a:t>Gefährdung</a:t>
            </a:r>
            <a:r>
              <a:rPr lang="fr-FR"/>
              <a:t> der </a:t>
            </a:r>
            <a:r>
              <a:rPr lang="fr-FR" err="1"/>
              <a:t>Ackerbegleitflora</a:t>
            </a:r>
            <a:endParaRPr lang="de-CH">
              <a:solidFill>
                <a:srgbClr val="FF0000"/>
              </a:solidFill>
            </a:endParaRPr>
          </a:p>
        </p:txBody>
      </p:sp>
      <p:sp>
        <p:nvSpPr>
          <p:cNvPr id="18" name="Textfeld 17"/>
          <p:cNvSpPr txBox="1"/>
          <p:nvPr/>
        </p:nvSpPr>
        <p:spPr>
          <a:xfrm>
            <a:off x="5992958" y="3864751"/>
            <a:ext cx="2527510" cy="646331"/>
          </a:xfrm>
          <a:prstGeom prst="rect">
            <a:avLst/>
          </a:prstGeom>
          <a:noFill/>
          <a:ln w="19050">
            <a:solidFill>
              <a:srgbClr val="FF0000"/>
            </a:solidFill>
          </a:ln>
        </p:spPr>
        <p:txBody>
          <a:bodyPr wrap="square" rtlCol="0">
            <a:spAutoFit/>
          </a:bodyPr>
          <a:lstStyle/>
          <a:p>
            <a:r>
              <a:rPr lang="de-CH" dirty="0"/>
              <a:t>43 % der Wildarten sind auf der Roten Liste!</a:t>
            </a:r>
          </a:p>
        </p:txBody>
      </p:sp>
      <p:pic>
        <p:nvPicPr>
          <p:cNvPr id="19" name="Grafik 18"/>
          <p:cNvPicPr>
            <a:picLocks noChangeAspect="1"/>
          </p:cNvPicPr>
          <p:nvPr/>
        </p:nvPicPr>
        <p:blipFill rotWithShape="1">
          <a:blip r:embed="rId4" cstate="screen">
            <a:extLst>
              <a:ext uri="{28A0092B-C50C-407E-A947-70E740481C1C}">
                <a14:useLocalDpi xmlns:a14="http://schemas.microsoft.com/office/drawing/2010/main"/>
              </a:ext>
            </a:extLst>
          </a:blip>
          <a:srcRect b="-2587"/>
          <a:stretch/>
        </p:blipFill>
        <p:spPr>
          <a:xfrm rot="16200000">
            <a:off x="6146488" y="1054555"/>
            <a:ext cx="2253445" cy="2560505"/>
          </a:xfrm>
          <a:prstGeom prst="rect">
            <a:avLst/>
          </a:prstGeom>
        </p:spPr>
      </p:pic>
      <p:sp>
        <p:nvSpPr>
          <p:cNvPr id="7" name="Rechteck 6"/>
          <p:cNvSpPr/>
          <p:nvPr/>
        </p:nvSpPr>
        <p:spPr>
          <a:xfrm>
            <a:off x="3194756" y="5596979"/>
            <a:ext cx="2910616" cy="230832"/>
          </a:xfrm>
          <a:prstGeom prst="rect">
            <a:avLst/>
          </a:prstGeom>
        </p:spPr>
        <p:txBody>
          <a:bodyPr wrap="square">
            <a:spAutoFit/>
          </a:bodyPr>
          <a:lstStyle/>
          <a:p>
            <a:r>
              <a:rPr lang="de-CH" sz="900" dirty="0">
                <a:latin typeface="Frutiger-Light"/>
              </a:rPr>
              <a:t>Quelle: Rote Liste Gefässpflanzen, BAFU 2016 </a:t>
            </a:r>
          </a:p>
        </p:txBody>
      </p:sp>
      <p:sp>
        <p:nvSpPr>
          <p:cNvPr id="11" name="Textfeld 10"/>
          <p:cNvSpPr txBox="1"/>
          <p:nvPr/>
        </p:nvSpPr>
        <p:spPr>
          <a:xfrm>
            <a:off x="5992958" y="3095074"/>
            <a:ext cx="2527510" cy="369332"/>
          </a:xfrm>
          <a:prstGeom prst="rect">
            <a:avLst/>
          </a:prstGeom>
          <a:solidFill>
            <a:srgbClr val="FFFFFF">
              <a:alpha val="69804"/>
            </a:srgbClr>
          </a:solidFill>
        </p:spPr>
        <p:txBody>
          <a:bodyPr wrap="square" rtlCol="0">
            <a:spAutoFit/>
          </a:bodyPr>
          <a:lstStyle>
            <a:defPPr>
              <a:defRPr lang="de-DE"/>
            </a:defPPr>
          </a:lstStyle>
          <a:p>
            <a:r>
              <a:rPr lang="de-CH" dirty="0"/>
              <a:t>Wachtelweizen</a:t>
            </a:r>
          </a:p>
        </p:txBody>
      </p:sp>
      <p:sp>
        <p:nvSpPr>
          <p:cNvPr id="2" name="Pfeil nach rechts 1"/>
          <p:cNvSpPr/>
          <p:nvPr/>
        </p:nvSpPr>
        <p:spPr>
          <a:xfrm rot="16200000">
            <a:off x="3989821" y="4891475"/>
            <a:ext cx="399499" cy="39488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rechts 11"/>
          <p:cNvSpPr/>
          <p:nvPr/>
        </p:nvSpPr>
        <p:spPr>
          <a:xfrm rot="16200000">
            <a:off x="3442679" y="4899389"/>
            <a:ext cx="399499" cy="394884"/>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p:cNvSpPr txBox="1"/>
          <p:nvPr/>
        </p:nvSpPr>
        <p:spPr>
          <a:xfrm>
            <a:off x="4459565" y="4742888"/>
            <a:ext cx="380998" cy="707886"/>
          </a:xfrm>
          <a:prstGeom prst="rect">
            <a:avLst/>
          </a:prstGeom>
          <a:noFill/>
        </p:spPr>
        <p:txBody>
          <a:bodyPr wrap="square" rtlCol="0">
            <a:spAutoFit/>
          </a:bodyPr>
          <a:lstStyle/>
          <a:p>
            <a:r>
              <a:rPr lang="de-CH" sz="4000">
                <a:sym typeface="Wingdings 2" panose="05020102010507070707" pitchFamily="18" charset="2"/>
              </a:rPr>
              <a:t></a:t>
            </a:r>
            <a:endParaRPr lang="de-CH" sz="4000"/>
          </a:p>
        </p:txBody>
      </p:sp>
      <p:sp>
        <p:nvSpPr>
          <p:cNvPr id="6" name="Foliennummernplatzhalter 5"/>
          <p:cNvSpPr>
            <a:spLocks noGrp="1"/>
          </p:cNvSpPr>
          <p:nvPr>
            <p:ph type="sldNum" sz="quarter" idx="4"/>
          </p:nvPr>
        </p:nvSpPr>
        <p:spPr/>
        <p:txBody>
          <a:bodyPr/>
          <a:lstStyle/>
          <a:p>
            <a:fld id="{B295DEAF-E952-4796-AAEE-4201E40CA590}" type="slidenum">
              <a:rPr lang="de-CH" smtClean="0"/>
              <a:pPr/>
              <a:t>21</a:t>
            </a:fld>
            <a:endParaRPr lang="de-CH"/>
          </a:p>
        </p:txBody>
      </p:sp>
    </p:spTree>
    <p:extLst>
      <p:ext uri="{BB962C8B-B14F-4D97-AF65-F5344CB8AC3E}">
        <p14:creationId xmlns:p14="http://schemas.microsoft.com/office/powerpoint/2010/main" val="1659829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B8061-7E49-6551-D93A-338C750E6B2F}"/>
              </a:ext>
            </a:extLst>
          </p:cNvPr>
          <p:cNvSpPr>
            <a:spLocks noGrp="1"/>
          </p:cNvSpPr>
          <p:nvPr>
            <p:ph type="title"/>
          </p:nvPr>
        </p:nvSpPr>
        <p:spPr/>
        <p:txBody>
          <a:bodyPr/>
          <a:lstStyle/>
          <a:p>
            <a:r>
              <a:rPr lang="de-DE"/>
              <a:t>Empfehlungen zur Förderung der </a:t>
            </a:r>
            <a:r>
              <a:rPr lang="de-DE" err="1"/>
              <a:t>Ackerbegleitflora</a:t>
            </a:r>
          </a:p>
        </p:txBody>
      </p:sp>
      <p:sp>
        <p:nvSpPr>
          <p:cNvPr id="3" name="Foliennummernplatzhalter 2">
            <a:extLst>
              <a:ext uri="{FF2B5EF4-FFF2-40B4-BE49-F238E27FC236}">
                <a16:creationId xmlns:a16="http://schemas.microsoft.com/office/drawing/2014/main" id="{E07B62BC-B21E-36BE-7A10-9BBA9D737E8E}"/>
              </a:ext>
            </a:extLst>
          </p:cNvPr>
          <p:cNvSpPr>
            <a:spLocks noGrp="1"/>
          </p:cNvSpPr>
          <p:nvPr>
            <p:ph type="sldNum" sz="quarter" idx="4"/>
          </p:nvPr>
        </p:nvSpPr>
        <p:spPr/>
        <p:txBody>
          <a:bodyPr/>
          <a:lstStyle/>
          <a:p>
            <a:fld id="{B295DEAF-E952-4796-AAEE-4201E40CA590}" type="slidenum">
              <a:rPr lang="de-CH" smtClean="0"/>
              <a:pPr/>
              <a:t>22</a:t>
            </a:fld>
            <a:endParaRPr lang="de-CH"/>
          </a:p>
        </p:txBody>
      </p:sp>
      <p:sp>
        <p:nvSpPr>
          <p:cNvPr id="4" name="Textfeld 3">
            <a:extLst>
              <a:ext uri="{FF2B5EF4-FFF2-40B4-BE49-F238E27FC236}">
                <a16:creationId xmlns:a16="http://schemas.microsoft.com/office/drawing/2014/main" id="{34F78F53-2145-460B-5760-14EF831B9E79}"/>
              </a:ext>
            </a:extLst>
          </p:cNvPr>
          <p:cNvSpPr txBox="1"/>
          <p:nvPr/>
        </p:nvSpPr>
        <p:spPr>
          <a:xfrm>
            <a:off x="857249" y="1033895"/>
            <a:ext cx="7543800"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sz="2000" dirty="0">
                <a:ea typeface="+mn-lt"/>
                <a:cs typeface="+mn-lt"/>
              </a:rPr>
              <a:t>Getreide-betonte Fruchtfolge (mind. 50 %) </a:t>
            </a:r>
          </a:p>
          <a:p>
            <a:pPr marL="285750" indent="-285750">
              <a:buFont typeface="Arial"/>
              <a:buChar char="•"/>
            </a:pPr>
            <a:r>
              <a:rPr lang="de-DE" sz="2000" dirty="0">
                <a:ea typeface="+mn-lt"/>
                <a:cs typeface="+mn-lt"/>
              </a:rPr>
              <a:t>Für die </a:t>
            </a:r>
            <a:r>
              <a:rPr lang="de-DE" sz="2000" dirty="0" err="1">
                <a:ea typeface="+mn-lt"/>
                <a:cs typeface="+mn-lt"/>
              </a:rPr>
              <a:t>Saatbeetvorbereitung</a:t>
            </a:r>
            <a:r>
              <a:rPr lang="de-DE" sz="2000" dirty="0">
                <a:ea typeface="+mn-lt"/>
                <a:cs typeface="+mn-lt"/>
              </a:rPr>
              <a:t> Pflug einsetzen</a:t>
            </a:r>
          </a:p>
          <a:p>
            <a:pPr marL="285750" indent="-285750">
              <a:buFont typeface="Arial"/>
              <a:buChar char="•"/>
            </a:pPr>
            <a:r>
              <a:rPr lang="de-DE" sz="2000" dirty="0"/>
              <a:t>Auf chemische und mechanische Unkrautbekämpfung verzichten</a:t>
            </a:r>
          </a:p>
          <a:p>
            <a:pPr marL="285750" indent="-285750">
              <a:buFont typeface="Arial"/>
              <a:buChar char="•"/>
            </a:pPr>
            <a:r>
              <a:rPr lang="de-DE" sz="2000" dirty="0">
                <a:ea typeface="+mn-lt"/>
                <a:cs typeface="+mn-lt"/>
              </a:rPr>
              <a:t>Keine oder reduzierte N-Dünung (max. 1/3 der empfohlenen Menge)</a:t>
            </a:r>
          </a:p>
          <a:p>
            <a:pPr marL="285750" indent="-285750">
              <a:buFont typeface="Arial"/>
              <a:buChar char="•"/>
            </a:pPr>
            <a:r>
              <a:rPr lang="de-DE" sz="2000" dirty="0">
                <a:ea typeface="+mn-lt"/>
                <a:cs typeface="+mn-lt"/>
              </a:rPr>
              <a:t>Nach der Ernte mindestens 4 Wochen Stoppelbrache lassen</a:t>
            </a:r>
          </a:p>
          <a:p>
            <a:pPr marL="285750" indent="-285750">
              <a:buFont typeface="Arial"/>
              <a:buChar char="•"/>
            </a:pPr>
            <a:r>
              <a:rPr lang="de-DE" sz="2000" dirty="0">
                <a:ea typeface="+mn-lt"/>
                <a:cs typeface="+mn-lt"/>
              </a:rPr>
              <a:t>Keine Düngung auf Stoppelbrache</a:t>
            </a:r>
          </a:p>
          <a:p>
            <a:pPr marL="285750" indent="-285750">
              <a:buFont typeface="Arial"/>
              <a:buChar char="•"/>
            </a:pPr>
            <a:endParaRPr lang="de-DE" dirty="0">
              <a:ea typeface="+mn-lt"/>
              <a:cs typeface="+mn-lt"/>
            </a:endParaRPr>
          </a:p>
        </p:txBody>
      </p:sp>
      <p:pic>
        <p:nvPicPr>
          <p:cNvPr id="5" name="Grafik 4" descr="Ein Bild, das Pflanze, draußen, Gras, Flora enthält.&#10;&#10;Beschreibung automatisch generiert.">
            <a:extLst>
              <a:ext uri="{FF2B5EF4-FFF2-40B4-BE49-F238E27FC236}">
                <a16:creationId xmlns:a16="http://schemas.microsoft.com/office/drawing/2014/main" id="{45EFA80D-B97F-1CEA-6F3A-1881886D9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325" y="3683680"/>
            <a:ext cx="2876619" cy="2154505"/>
          </a:xfrm>
          <a:prstGeom prst="rect">
            <a:avLst/>
          </a:prstGeom>
        </p:spPr>
      </p:pic>
      <p:pic>
        <p:nvPicPr>
          <p:cNvPr id="6" name="Grafik 5" descr="Ein Bild, das Pflanze, Blume, Gras, lila enthält.&#10;&#10;Beschreibung automatisch generiert.">
            <a:extLst>
              <a:ext uri="{FF2B5EF4-FFF2-40B4-BE49-F238E27FC236}">
                <a16:creationId xmlns:a16="http://schemas.microsoft.com/office/drawing/2014/main" id="{207FF0A2-7DCB-FBD2-D19C-8216336121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8485" y="3683680"/>
            <a:ext cx="3281342" cy="2148217"/>
          </a:xfrm>
          <a:prstGeom prst="rect">
            <a:avLst/>
          </a:prstGeom>
        </p:spPr>
      </p:pic>
    </p:spTree>
    <p:extLst>
      <p:ext uri="{BB962C8B-B14F-4D97-AF65-F5344CB8AC3E}">
        <p14:creationId xmlns:p14="http://schemas.microsoft.com/office/powerpoint/2010/main" val="334562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582" y="1203429"/>
            <a:ext cx="2055912" cy="1804180"/>
          </a:xfrm>
          <a:prstGeom prst="rect">
            <a:avLst/>
          </a:prstGeom>
        </p:spPr>
      </p:pic>
      <p:sp>
        <p:nvSpPr>
          <p:cNvPr id="3" name="Titel 1"/>
          <p:cNvSpPr txBox="1">
            <a:spLocks/>
          </p:cNvSpPr>
          <p:nvPr/>
        </p:nvSpPr>
        <p:spPr>
          <a:xfrm>
            <a:off x="396877" y="161925"/>
            <a:ext cx="8366125" cy="642939"/>
          </a:xfrm>
          <a:prstGeom prst="rect">
            <a:avLst/>
          </a:prstGeom>
        </p:spPr>
        <p:txBody>
          <a:bodyPr lIns="87920" tIns="43960" rIns="87920" bIns="43960"/>
          <a:lstStyle>
            <a:lvl1pPr algn="l" rtl="0" eaLnBrk="1" fontAlgn="base" hangingPunct="1">
              <a:lnSpc>
                <a:spcPct val="105000"/>
              </a:lnSpc>
              <a:spcBef>
                <a:spcPct val="0"/>
              </a:spcBef>
              <a:spcAft>
                <a:spcPct val="0"/>
              </a:spcAft>
              <a:defRPr sz="2000">
                <a:solidFill>
                  <a:schemeClr val="tx2"/>
                </a:solidFill>
                <a:latin typeface="+mj-lt"/>
                <a:ea typeface="+mj-ea"/>
                <a:cs typeface="+mj-cs"/>
              </a:defRPr>
            </a:lvl1pPr>
            <a:lvl2pPr algn="l" rtl="0" eaLnBrk="1" fontAlgn="base" hangingPunct="1">
              <a:lnSpc>
                <a:spcPct val="105000"/>
              </a:lnSpc>
              <a:spcBef>
                <a:spcPct val="0"/>
              </a:spcBef>
              <a:spcAft>
                <a:spcPct val="0"/>
              </a:spcAft>
              <a:defRPr sz="2000">
                <a:solidFill>
                  <a:schemeClr val="tx2"/>
                </a:solidFill>
                <a:latin typeface="Arial" charset="0"/>
              </a:defRPr>
            </a:lvl2pPr>
            <a:lvl3pPr algn="l" rtl="0" eaLnBrk="1" fontAlgn="base" hangingPunct="1">
              <a:lnSpc>
                <a:spcPct val="105000"/>
              </a:lnSpc>
              <a:spcBef>
                <a:spcPct val="0"/>
              </a:spcBef>
              <a:spcAft>
                <a:spcPct val="0"/>
              </a:spcAft>
              <a:defRPr sz="2000">
                <a:solidFill>
                  <a:schemeClr val="tx2"/>
                </a:solidFill>
                <a:latin typeface="Arial" charset="0"/>
              </a:defRPr>
            </a:lvl3pPr>
            <a:lvl4pPr algn="l" rtl="0" eaLnBrk="1" fontAlgn="base" hangingPunct="1">
              <a:lnSpc>
                <a:spcPct val="105000"/>
              </a:lnSpc>
              <a:spcBef>
                <a:spcPct val="0"/>
              </a:spcBef>
              <a:spcAft>
                <a:spcPct val="0"/>
              </a:spcAft>
              <a:defRPr sz="2000">
                <a:solidFill>
                  <a:schemeClr val="tx2"/>
                </a:solidFill>
                <a:latin typeface="Arial" charset="0"/>
              </a:defRPr>
            </a:lvl4pPr>
            <a:lvl5pPr algn="l" rtl="0" eaLnBrk="1" fontAlgn="base" hangingPunct="1">
              <a:lnSpc>
                <a:spcPct val="105000"/>
              </a:lnSpc>
              <a:spcBef>
                <a:spcPct val="0"/>
              </a:spcBef>
              <a:spcAft>
                <a:spcPct val="0"/>
              </a:spcAft>
              <a:defRPr sz="2000">
                <a:solidFill>
                  <a:schemeClr val="tx2"/>
                </a:solidFill>
                <a:latin typeface="Arial" charset="0"/>
              </a:defRPr>
            </a:lvl5pPr>
            <a:lvl6pPr marL="457200" algn="l" rtl="0" eaLnBrk="1" fontAlgn="base" hangingPunct="1">
              <a:lnSpc>
                <a:spcPct val="105000"/>
              </a:lnSpc>
              <a:spcBef>
                <a:spcPct val="0"/>
              </a:spcBef>
              <a:spcAft>
                <a:spcPct val="0"/>
              </a:spcAft>
              <a:defRPr sz="2000">
                <a:solidFill>
                  <a:schemeClr val="tx2"/>
                </a:solidFill>
                <a:latin typeface="Arial" charset="0"/>
              </a:defRPr>
            </a:lvl6pPr>
            <a:lvl7pPr marL="914400" algn="l" rtl="0" eaLnBrk="1" fontAlgn="base" hangingPunct="1">
              <a:lnSpc>
                <a:spcPct val="105000"/>
              </a:lnSpc>
              <a:spcBef>
                <a:spcPct val="0"/>
              </a:spcBef>
              <a:spcAft>
                <a:spcPct val="0"/>
              </a:spcAft>
              <a:defRPr sz="2000">
                <a:solidFill>
                  <a:schemeClr val="tx2"/>
                </a:solidFill>
                <a:latin typeface="Arial" charset="0"/>
              </a:defRPr>
            </a:lvl7pPr>
            <a:lvl8pPr marL="1371600" algn="l" rtl="0" eaLnBrk="1" fontAlgn="base" hangingPunct="1">
              <a:lnSpc>
                <a:spcPct val="105000"/>
              </a:lnSpc>
              <a:spcBef>
                <a:spcPct val="0"/>
              </a:spcBef>
              <a:spcAft>
                <a:spcPct val="0"/>
              </a:spcAft>
              <a:defRPr sz="2000">
                <a:solidFill>
                  <a:schemeClr val="tx2"/>
                </a:solidFill>
                <a:latin typeface="Arial" charset="0"/>
              </a:defRPr>
            </a:lvl8pPr>
            <a:lvl9pPr marL="1828800" algn="l" rtl="0" eaLnBrk="1" fontAlgn="base" hangingPunct="1">
              <a:lnSpc>
                <a:spcPct val="105000"/>
              </a:lnSpc>
              <a:spcBef>
                <a:spcPct val="0"/>
              </a:spcBef>
              <a:spcAft>
                <a:spcPct val="0"/>
              </a:spcAft>
              <a:defRPr sz="2000">
                <a:solidFill>
                  <a:schemeClr val="tx2"/>
                </a:solidFill>
                <a:latin typeface="Arial" charset="0"/>
              </a:defRPr>
            </a:lvl9pPr>
          </a:lstStyle>
          <a:p>
            <a:endParaRPr lang="de-CH" sz="2400">
              <a:latin typeface="Arial"/>
              <a:cs typeface="Arial"/>
            </a:endParaRPr>
          </a:p>
        </p:txBody>
      </p:sp>
      <p:sp>
        <p:nvSpPr>
          <p:cNvPr id="9" name="Titel 8"/>
          <p:cNvSpPr>
            <a:spLocks noGrp="1"/>
          </p:cNvSpPr>
          <p:nvPr>
            <p:ph type="title"/>
          </p:nvPr>
        </p:nvSpPr>
        <p:spPr>
          <a:xfrm>
            <a:off x="611919" y="410526"/>
            <a:ext cx="8352569" cy="629700"/>
          </a:xfrm>
        </p:spPr>
        <p:txBody>
          <a:bodyPr/>
          <a:lstStyle/>
          <a:p>
            <a:r>
              <a:rPr lang="de-CH">
                <a:latin typeface="Frutiger-Light"/>
              </a:rPr>
              <a:t>Bestandsentwicklung ackerbewohnender Vogelarten</a:t>
            </a:r>
            <a:endParaRPr lang="de-CH" b="0">
              <a:latin typeface="Frutiger-Light"/>
            </a:endParaRPr>
          </a:p>
        </p:txBody>
      </p:sp>
      <p:sp>
        <p:nvSpPr>
          <p:cNvPr id="20" name="Rechteck 19"/>
          <p:cNvSpPr/>
          <p:nvPr/>
        </p:nvSpPr>
        <p:spPr>
          <a:xfrm>
            <a:off x="6945299" y="5220487"/>
            <a:ext cx="1817703" cy="230832"/>
          </a:xfrm>
          <a:prstGeom prst="rect">
            <a:avLst/>
          </a:prstGeom>
        </p:spPr>
        <p:txBody>
          <a:bodyPr wrap="square">
            <a:spAutoFit/>
          </a:bodyPr>
          <a:lstStyle/>
          <a:p>
            <a:r>
              <a:rPr lang="de-CH" sz="900" dirty="0">
                <a:latin typeface="Frutiger-Light"/>
              </a:rPr>
              <a:t>Quelle: Müller &amp; </a:t>
            </a:r>
            <a:r>
              <a:rPr lang="de-CH" sz="900" dirty="0" err="1">
                <a:latin typeface="Frutiger-Light"/>
              </a:rPr>
              <a:t>Weggler</a:t>
            </a:r>
            <a:r>
              <a:rPr lang="de-CH" sz="900" dirty="0">
                <a:latin typeface="Frutiger-Light"/>
              </a:rPr>
              <a:t> 2017</a:t>
            </a:r>
            <a:endParaRPr lang="de-CH" sz="900" b="0" i="0" dirty="0">
              <a:effectLst/>
              <a:latin typeface="Frutiger-Light"/>
            </a:endParaRPr>
          </a:p>
        </p:txBody>
      </p:sp>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2370" y="3440039"/>
            <a:ext cx="2053124" cy="1726580"/>
          </a:xfrm>
          <a:prstGeom prst="rect">
            <a:avLst/>
          </a:prstGeom>
        </p:spPr>
      </p:pic>
      <p:sp>
        <p:nvSpPr>
          <p:cNvPr id="13" name="Textfeld 12"/>
          <p:cNvSpPr txBox="1"/>
          <p:nvPr/>
        </p:nvSpPr>
        <p:spPr>
          <a:xfrm>
            <a:off x="393660" y="2641926"/>
            <a:ext cx="2061833" cy="369332"/>
          </a:xfrm>
          <a:prstGeom prst="rect">
            <a:avLst/>
          </a:prstGeom>
          <a:solidFill>
            <a:srgbClr val="FFFFFF">
              <a:alpha val="69804"/>
            </a:srgbClr>
          </a:solidFill>
        </p:spPr>
        <p:txBody>
          <a:bodyPr wrap="square" rtlCol="0">
            <a:spAutoFit/>
          </a:bodyPr>
          <a:lstStyle>
            <a:defPPr>
              <a:defRPr lang="de-DE"/>
            </a:defPPr>
          </a:lstStyle>
          <a:p>
            <a:r>
              <a:rPr lang="de-CH"/>
              <a:t>Schwarzkehlchen</a:t>
            </a:r>
          </a:p>
        </p:txBody>
      </p:sp>
      <p:sp>
        <p:nvSpPr>
          <p:cNvPr id="15" name="Textfeld 14"/>
          <p:cNvSpPr txBox="1"/>
          <p:nvPr/>
        </p:nvSpPr>
        <p:spPr>
          <a:xfrm>
            <a:off x="402370" y="4820759"/>
            <a:ext cx="2053124" cy="369332"/>
          </a:xfrm>
          <a:prstGeom prst="rect">
            <a:avLst/>
          </a:prstGeom>
          <a:solidFill>
            <a:srgbClr val="FFFFFF">
              <a:alpha val="69804"/>
            </a:srgbClr>
          </a:solidFill>
        </p:spPr>
        <p:txBody>
          <a:bodyPr wrap="square" rtlCol="0">
            <a:spAutoFit/>
          </a:bodyPr>
          <a:lstStyle>
            <a:defPPr>
              <a:defRPr lang="de-DE"/>
            </a:defPPr>
          </a:lstStyle>
          <a:p>
            <a:r>
              <a:rPr lang="de-CH"/>
              <a:t>Wachtel</a:t>
            </a:r>
          </a:p>
        </p:txBody>
      </p:sp>
      <p:graphicFrame>
        <p:nvGraphicFramePr>
          <p:cNvPr id="16" name="Diagramm 15"/>
          <p:cNvGraphicFramePr>
            <a:graphicFrameLocks/>
          </p:cNvGraphicFramePr>
          <p:nvPr>
            <p:extLst>
              <p:ext uri="{D42A27DB-BD31-4B8C-83A1-F6EECF244321}">
                <p14:modId xmlns:p14="http://schemas.microsoft.com/office/powerpoint/2010/main" val="1236959975"/>
              </p:ext>
            </p:extLst>
          </p:nvPr>
        </p:nvGraphicFramePr>
        <p:xfrm>
          <a:off x="2814566" y="1706885"/>
          <a:ext cx="5686425" cy="3624264"/>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feld 5"/>
          <p:cNvSpPr txBox="1"/>
          <p:nvPr/>
        </p:nvSpPr>
        <p:spPr>
          <a:xfrm>
            <a:off x="5871289" y="4912710"/>
            <a:ext cx="1278042" cy="307777"/>
          </a:xfrm>
          <a:prstGeom prst="rect">
            <a:avLst/>
          </a:prstGeom>
          <a:noFill/>
        </p:spPr>
        <p:txBody>
          <a:bodyPr wrap="none" rtlCol="0">
            <a:spAutoFit/>
          </a:bodyPr>
          <a:lstStyle/>
          <a:p>
            <a:r>
              <a:rPr lang="de-CH" sz="1400"/>
              <a:t>Anzahl Reviere</a:t>
            </a:r>
          </a:p>
        </p:txBody>
      </p:sp>
      <p:sp>
        <p:nvSpPr>
          <p:cNvPr id="8" name="Textfeld 7"/>
          <p:cNvSpPr txBox="1"/>
          <p:nvPr/>
        </p:nvSpPr>
        <p:spPr>
          <a:xfrm>
            <a:off x="402370" y="5661665"/>
            <a:ext cx="8360632" cy="369332"/>
          </a:xfrm>
          <a:prstGeom prst="rect">
            <a:avLst/>
          </a:prstGeom>
          <a:solidFill>
            <a:schemeClr val="accent4"/>
          </a:solidFill>
        </p:spPr>
        <p:txBody>
          <a:bodyPr wrap="square" rtlCol="0">
            <a:spAutoFit/>
          </a:bodyPr>
          <a:lstStyle/>
          <a:p>
            <a:r>
              <a:rPr lang="de-CH" b="1" dirty="0"/>
              <a:t>Anzahl Feldlerchenreviere im Kanton Zürich: </a:t>
            </a:r>
            <a:r>
              <a:rPr lang="de-CH" dirty="0"/>
              <a:t>2008: 463, 2017: 226</a:t>
            </a:r>
          </a:p>
        </p:txBody>
      </p:sp>
      <p:sp>
        <p:nvSpPr>
          <p:cNvPr id="4" name="Rechteck 3"/>
          <p:cNvSpPr/>
          <p:nvPr/>
        </p:nvSpPr>
        <p:spPr>
          <a:xfrm>
            <a:off x="2725947" y="1203429"/>
            <a:ext cx="6182131" cy="646331"/>
          </a:xfrm>
          <a:prstGeom prst="rect">
            <a:avLst/>
          </a:prstGeom>
        </p:spPr>
        <p:txBody>
          <a:bodyPr wrap="square">
            <a:spAutoFit/>
          </a:bodyPr>
          <a:lstStyle/>
          <a:p>
            <a:r>
              <a:rPr lang="de-CH" b="1" dirty="0">
                <a:latin typeface="+mj-lt"/>
              </a:rPr>
              <a:t>Bestandsentwicklung typischer ackerbewohnender Vogelarten in 257 Landschaftsräumen im Kanton Zürich</a:t>
            </a:r>
          </a:p>
        </p:txBody>
      </p:sp>
      <p:sp>
        <p:nvSpPr>
          <p:cNvPr id="5" name="Foliennummernplatzhalter 4"/>
          <p:cNvSpPr>
            <a:spLocks noGrp="1"/>
          </p:cNvSpPr>
          <p:nvPr>
            <p:ph type="sldNum" sz="quarter" idx="4"/>
          </p:nvPr>
        </p:nvSpPr>
        <p:spPr/>
        <p:txBody>
          <a:bodyPr/>
          <a:lstStyle/>
          <a:p>
            <a:fld id="{B295DEAF-E952-4796-AAEE-4201E40CA590}" type="slidenum">
              <a:rPr lang="de-CH" smtClean="0"/>
              <a:pPr/>
              <a:t>23</a:t>
            </a:fld>
            <a:endParaRPr lang="de-CH"/>
          </a:p>
        </p:txBody>
      </p:sp>
    </p:spTree>
    <p:extLst>
      <p:ext uri="{BB962C8B-B14F-4D97-AF65-F5344CB8AC3E}">
        <p14:creationId xmlns:p14="http://schemas.microsoft.com/office/powerpoint/2010/main" val="379727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5657" y="1817705"/>
            <a:ext cx="5616624" cy="4059567"/>
          </a:xfrm>
          <a:prstGeom prst="rect">
            <a:avLst/>
          </a:prstGeom>
        </p:spPr>
      </p:pic>
      <p:sp>
        <p:nvSpPr>
          <p:cNvPr id="2" name="Titel 1"/>
          <p:cNvSpPr>
            <a:spLocks noGrp="1"/>
          </p:cNvSpPr>
          <p:nvPr>
            <p:ph type="title"/>
          </p:nvPr>
        </p:nvSpPr>
        <p:spPr/>
        <p:txBody>
          <a:bodyPr/>
          <a:lstStyle/>
          <a:p>
            <a:r>
              <a:rPr lang="de-CH"/>
              <a:t>Einfluss von Pflanzenschutzmitteln auf die Biodiversität</a:t>
            </a:r>
          </a:p>
        </p:txBody>
      </p:sp>
      <p:sp>
        <p:nvSpPr>
          <p:cNvPr id="18" name="Rechteck 17"/>
          <p:cNvSpPr/>
          <p:nvPr/>
        </p:nvSpPr>
        <p:spPr>
          <a:xfrm>
            <a:off x="6228184" y="5615662"/>
            <a:ext cx="2088232" cy="261610"/>
          </a:xfrm>
          <a:prstGeom prst="rect">
            <a:avLst/>
          </a:prstGeom>
        </p:spPr>
        <p:txBody>
          <a:bodyPr wrap="square">
            <a:spAutoFit/>
          </a:bodyPr>
          <a:lstStyle/>
          <a:p>
            <a:r>
              <a:rPr lang="de-CH" sz="1100"/>
              <a:t>Quelle: Holzschuh et al. 2007</a:t>
            </a:r>
          </a:p>
        </p:txBody>
      </p:sp>
      <p:sp>
        <p:nvSpPr>
          <p:cNvPr id="7" name="Rechteck 6"/>
          <p:cNvSpPr/>
          <p:nvPr/>
        </p:nvSpPr>
        <p:spPr>
          <a:xfrm>
            <a:off x="611919" y="1124744"/>
            <a:ext cx="8132928" cy="646331"/>
          </a:xfrm>
          <a:prstGeom prst="rect">
            <a:avLst/>
          </a:prstGeom>
        </p:spPr>
        <p:txBody>
          <a:bodyPr wrap="square">
            <a:spAutoFit/>
          </a:bodyPr>
          <a:lstStyle/>
          <a:p>
            <a:r>
              <a:rPr lang="de-CH" b="1">
                <a:latin typeface="+mj-lt"/>
              </a:rPr>
              <a:t>Anzahl Bienenarten in konventionell und biologisch bewirtschafteten Weizenfeldern in verschiedenen Regionen Deutschlands</a:t>
            </a:r>
          </a:p>
        </p:txBody>
      </p:sp>
      <p:sp>
        <p:nvSpPr>
          <p:cNvPr id="6" name="Foliennummernplatzhalter 5"/>
          <p:cNvSpPr>
            <a:spLocks noGrp="1"/>
          </p:cNvSpPr>
          <p:nvPr>
            <p:ph type="sldNum" sz="quarter" idx="4"/>
          </p:nvPr>
        </p:nvSpPr>
        <p:spPr/>
        <p:txBody>
          <a:bodyPr/>
          <a:lstStyle/>
          <a:p>
            <a:fld id="{B295DEAF-E952-4796-AAEE-4201E40CA590}" type="slidenum">
              <a:rPr lang="de-CH" smtClean="0"/>
              <a:pPr/>
              <a:t>24</a:t>
            </a:fld>
            <a:endParaRPr lang="de-CH"/>
          </a:p>
        </p:txBody>
      </p:sp>
    </p:spTree>
    <p:extLst>
      <p:ext uri="{BB962C8B-B14F-4D97-AF65-F5344CB8AC3E}">
        <p14:creationId xmlns:p14="http://schemas.microsoft.com/office/powerpoint/2010/main" val="276781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Förderung von Bodenbrütern</a:t>
            </a:r>
          </a:p>
        </p:txBody>
      </p:sp>
      <p:sp>
        <p:nvSpPr>
          <p:cNvPr id="5" name="Inhaltsplatzhalter 4"/>
          <p:cNvSpPr>
            <a:spLocks noGrp="1"/>
          </p:cNvSpPr>
          <p:nvPr>
            <p:ph idx="1"/>
          </p:nvPr>
        </p:nvSpPr>
        <p:spPr>
          <a:xfrm>
            <a:off x="611188" y="1484784"/>
            <a:ext cx="5112940" cy="3888432"/>
          </a:xfrm>
        </p:spPr>
        <p:txBody>
          <a:bodyPr/>
          <a:lstStyle/>
          <a:p>
            <a:pPr>
              <a:spcBef>
                <a:spcPts val="600"/>
              </a:spcBef>
            </a:pPr>
            <a:r>
              <a:rPr lang="de-CH" b="1" dirty="0"/>
              <a:t>Von den Feldlerchen benötigt:</a:t>
            </a:r>
          </a:p>
          <a:p>
            <a:pPr marL="342900" indent="-342900">
              <a:spcBef>
                <a:spcPts val="600"/>
              </a:spcBef>
              <a:buFont typeface="Arial" panose="020B0604020202020204" pitchFamily="34" charset="0"/>
              <a:buChar char="•"/>
            </a:pPr>
            <a:r>
              <a:rPr lang="de-CH" dirty="0"/>
              <a:t>Lückiger Pflanzenbestand mit </a:t>
            </a:r>
            <a:br>
              <a:rPr lang="de-CH" dirty="0"/>
            </a:br>
            <a:r>
              <a:rPr lang="de-CH" dirty="0"/>
              <a:t>20-50 % Bodendeckung</a:t>
            </a:r>
          </a:p>
          <a:p>
            <a:pPr marL="342900" indent="-342900">
              <a:spcBef>
                <a:spcPts val="600"/>
              </a:spcBef>
              <a:buFont typeface="Arial" panose="020B0604020202020204" pitchFamily="34" charset="0"/>
              <a:buChar char="•"/>
            </a:pPr>
            <a:r>
              <a:rPr lang="de-CH" dirty="0"/>
              <a:t>Niedriger, 15-50 cm hoher Bewuchs</a:t>
            </a:r>
          </a:p>
          <a:p>
            <a:pPr marL="342900" indent="-342900">
              <a:spcBef>
                <a:spcPts val="600"/>
              </a:spcBef>
              <a:buFont typeface="Arial" panose="020B0604020202020204" pitchFamily="34" charset="0"/>
              <a:buChar char="•"/>
            </a:pPr>
            <a:r>
              <a:rPr lang="de-CH" dirty="0"/>
              <a:t>Grasbewachsene Teilflächen </a:t>
            </a:r>
            <a:br>
              <a:rPr lang="de-CH" dirty="0"/>
            </a:br>
            <a:r>
              <a:rPr lang="de-CH" dirty="0"/>
              <a:t>für den Nestbau</a:t>
            </a:r>
          </a:p>
          <a:p>
            <a:pPr>
              <a:spcBef>
                <a:spcPts val="600"/>
              </a:spcBef>
            </a:pPr>
            <a:endParaRPr lang="de-CH" b="1" dirty="0"/>
          </a:p>
          <a:p>
            <a:pPr>
              <a:spcBef>
                <a:spcPts val="600"/>
              </a:spcBef>
            </a:pPr>
            <a:r>
              <a:rPr lang="de-CH" b="1" dirty="0"/>
              <a:t>Wo vorhanden?</a:t>
            </a:r>
          </a:p>
          <a:p>
            <a:pPr marL="342900" indent="-342900">
              <a:spcBef>
                <a:spcPts val="600"/>
              </a:spcBef>
              <a:buFont typeface="Arial" panose="020B0604020202020204" pitchFamily="34" charset="0"/>
              <a:buChar char="•"/>
            </a:pPr>
            <a:r>
              <a:rPr lang="de-CH" dirty="0"/>
              <a:t>Bis Mitte Mai in Winterweizen</a:t>
            </a:r>
          </a:p>
          <a:p>
            <a:pPr marL="342900" indent="-342900">
              <a:spcBef>
                <a:spcPts val="600"/>
              </a:spcBef>
              <a:buFont typeface="Arial" panose="020B0604020202020204" pitchFamily="34" charset="0"/>
              <a:buChar char="•"/>
            </a:pPr>
            <a:r>
              <a:rPr lang="de-CH" dirty="0"/>
              <a:t>Bis Ende Mai in Sommergetreide</a:t>
            </a:r>
          </a:p>
          <a:p>
            <a:pPr marL="342900" indent="-342900">
              <a:spcBef>
                <a:spcPts val="600"/>
              </a:spcBef>
              <a:buFont typeface="Arial" panose="020B0604020202020204" pitchFamily="34" charset="0"/>
              <a:buChar char="•"/>
            </a:pPr>
            <a:r>
              <a:rPr lang="de-CH" dirty="0"/>
              <a:t>Evtl. von Mai bis Juli im Mais, </a:t>
            </a:r>
            <a:br>
              <a:rPr lang="de-CH" dirty="0"/>
            </a:br>
            <a:r>
              <a:rPr lang="de-CH" dirty="0"/>
              <a:t>in Kartoffeln, Zuckerrüben und in Erbsen </a:t>
            </a: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2160" y="764704"/>
            <a:ext cx="2448272" cy="4888321"/>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4776" y="3789040"/>
            <a:ext cx="1869672" cy="1656184"/>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Rechteck 6"/>
          <p:cNvSpPr/>
          <p:nvPr/>
        </p:nvSpPr>
        <p:spPr>
          <a:xfrm>
            <a:off x="611188" y="980728"/>
            <a:ext cx="1999344" cy="369332"/>
          </a:xfrm>
          <a:prstGeom prst="rect">
            <a:avLst/>
          </a:prstGeom>
        </p:spPr>
        <p:txBody>
          <a:bodyPr wrap="square" lIns="0">
            <a:spAutoFit/>
          </a:bodyPr>
          <a:lstStyle/>
          <a:p>
            <a:r>
              <a:rPr lang="de-CH" b="1"/>
              <a:t>Beispiel: </a:t>
            </a:r>
            <a:r>
              <a:rPr lang="de-CH"/>
              <a:t>Feldlerche</a:t>
            </a:r>
          </a:p>
        </p:txBody>
      </p:sp>
      <p:sp>
        <p:nvSpPr>
          <p:cNvPr id="8" name="Foliennummernplatzhalter 7"/>
          <p:cNvSpPr>
            <a:spLocks noGrp="1"/>
          </p:cNvSpPr>
          <p:nvPr>
            <p:ph type="sldNum" sz="quarter" idx="4"/>
          </p:nvPr>
        </p:nvSpPr>
        <p:spPr/>
        <p:txBody>
          <a:bodyPr/>
          <a:lstStyle/>
          <a:p>
            <a:fld id="{B295DEAF-E952-4796-AAEE-4201E40CA590}" type="slidenum">
              <a:rPr lang="de-CH" smtClean="0"/>
              <a:pPr/>
              <a:t>25</a:t>
            </a:fld>
            <a:endParaRPr lang="de-CH"/>
          </a:p>
        </p:txBody>
      </p:sp>
    </p:spTree>
    <p:extLst>
      <p:ext uri="{BB962C8B-B14F-4D97-AF65-F5344CB8AC3E}">
        <p14:creationId xmlns:p14="http://schemas.microsoft.com/office/powerpoint/2010/main" val="2314373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Förderung der Feldlerche in </a:t>
            </a:r>
            <a:r>
              <a:rPr lang="de-CH" err="1"/>
              <a:t>Andelfingen</a:t>
            </a:r>
            <a:r>
              <a:rPr lang="de-CH"/>
              <a:t>/ZH</a:t>
            </a:r>
          </a:p>
        </p:txBody>
      </p:sp>
      <p:sp>
        <p:nvSpPr>
          <p:cNvPr id="3" name="Inhaltsplatzhalter 2"/>
          <p:cNvSpPr>
            <a:spLocks noGrp="1"/>
          </p:cNvSpPr>
          <p:nvPr>
            <p:ph idx="1"/>
          </p:nvPr>
        </p:nvSpPr>
        <p:spPr>
          <a:xfrm>
            <a:off x="6279662" y="4149080"/>
            <a:ext cx="2269116" cy="1800200"/>
          </a:xfrm>
          <a:solidFill>
            <a:schemeClr val="accent6">
              <a:lumMod val="20000"/>
              <a:lumOff val="80000"/>
            </a:schemeClr>
          </a:solidFill>
        </p:spPr>
        <p:txBody>
          <a:bodyPr lIns="72000" tIns="72000" rIns="72000" bIns="72000"/>
          <a:lstStyle/>
          <a:p>
            <a:pPr>
              <a:lnSpc>
                <a:spcPct val="100000"/>
              </a:lnSpc>
            </a:pPr>
            <a:r>
              <a:rPr lang="de-CH" sz="1800"/>
              <a:t>Die Massnahmen haben den Rückgang der Feldlerche auf </a:t>
            </a:r>
            <a:br>
              <a:rPr lang="de-CH" sz="1800"/>
            </a:br>
            <a:r>
              <a:rPr lang="de-CH" sz="1800"/>
              <a:t>10 % gebremst (im Vergleich zu 50 % im gesamten Kanton ZH).</a:t>
            </a:r>
          </a:p>
        </p:txBody>
      </p:sp>
      <p:sp>
        <p:nvSpPr>
          <p:cNvPr id="5" name="Textfeld 4"/>
          <p:cNvSpPr txBox="1"/>
          <p:nvPr/>
        </p:nvSpPr>
        <p:spPr>
          <a:xfrm>
            <a:off x="599934" y="1665030"/>
            <a:ext cx="5466443" cy="4284250"/>
          </a:xfrm>
          <a:prstGeom prst="rect">
            <a:avLst/>
          </a:prstGeom>
          <a:solidFill>
            <a:schemeClr val="accent4">
              <a:lumMod val="40000"/>
              <a:lumOff val="60000"/>
            </a:schemeClr>
          </a:solidFill>
        </p:spPr>
        <p:txBody>
          <a:bodyPr wrap="square" rtlCol="0">
            <a:spAutoFit/>
          </a:bodyPr>
          <a:lstStyle/>
          <a:p>
            <a:pPr>
              <a:lnSpc>
                <a:spcPct val="100000"/>
              </a:lnSpc>
              <a:spcBef>
                <a:spcPts val="600"/>
              </a:spcBef>
            </a:pPr>
            <a:r>
              <a:rPr lang="de-CH" b="1"/>
              <a:t>Umgesetzte Massnahmen:</a:t>
            </a:r>
          </a:p>
          <a:p>
            <a:pPr marL="342900" indent="-342900" defTabSz="685800">
              <a:lnSpc>
                <a:spcPct val="90000"/>
              </a:lnSpc>
              <a:spcBef>
                <a:spcPts val="600"/>
              </a:spcBef>
              <a:buClr>
                <a:srgbClr val="006C8E"/>
              </a:buClr>
              <a:buFont typeface="Arial" panose="020B0604020202020204" pitchFamily="34" charset="0"/>
              <a:buChar char="•"/>
            </a:pPr>
            <a:r>
              <a:rPr lang="de-CH"/>
              <a:t>Feldlerchenfenster </a:t>
            </a:r>
          </a:p>
          <a:p>
            <a:pPr marL="342900" indent="-342900" defTabSz="685800">
              <a:lnSpc>
                <a:spcPct val="90000"/>
              </a:lnSpc>
              <a:spcBef>
                <a:spcPts val="600"/>
              </a:spcBef>
              <a:buClr>
                <a:srgbClr val="006C8E"/>
              </a:buClr>
              <a:buFont typeface="Arial" panose="020B0604020202020204" pitchFamily="34" charset="0"/>
              <a:buChar char="•"/>
            </a:pPr>
            <a:r>
              <a:rPr lang="de-CH"/>
              <a:t>Weite Saat (inkl. Verzicht auf Herbizide) </a:t>
            </a:r>
          </a:p>
          <a:p>
            <a:pPr marL="342900" indent="-342900" defTabSz="685800">
              <a:lnSpc>
                <a:spcPct val="90000"/>
              </a:lnSpc>
              <a:spcBef>
                <a:spcPts val="600"/>
              </a:spcBef>
              <a:buClr>
                <a:srgbClr val="006C8E"/>
              </a:buClr>
              <a:buFont typeface="Arial" panose="020B0604020202020204" pitchFamily="34" charset="0"/>
              <a:buChar char="•"/>
            </a:pPr>
            <a:r>
              <a:rPr lang="de-CH"/>
              <a:t>Maiswiese </a:t>
            </a:r>
          </a:p>
          <a:p>
            <a:pPr marL="342900" indent="-342900" defTabSz="685800">
              <a:lnSpc>
                <a:spcPct val="90000"/>
              </a:lnSpc>
              <a:spcBef>
                <a:spcPts val="600"/>
              </a:spcBef>
              <a:buClr>
                <a:srgbClr val="006C8E"/>
              </a:buClr>
              <a:buFont typeface="Arial" panose="020B0604020202020204" pitchFamily="34" charset="0"/>
              <a:buChar char="•"/>
            </a:pPr>
            <a:r>
              <a:rPr lang="de-CH"/>
              <a:t>Verzicht auf Herbizide </a:t>
            </a:r>
          </a:p>
          <a:p>
            <a:pPr marL="342900" indent="-342900" defTabSz="685800">
              <a:lnSpc>
                <a:spcPct val="90000"/>
              </a:lnSpc>
              <a:spcBef>
                <a:spcPts val="600"/>
              </a:spcBef>
              <a:buClr>
                <a:srgbClr val="006C8E"/>
              </a:buClr>
              <a:buFont typeface="Arial" panose="020B0604020202020204" pitchFamily="34" charset="0"/>
              <a:buChar char="•"/>
            </a:pPr>
            <a:r>
              <a:rPr lang="de-CH"/>
              <a:t>Sommergetreide und alte Getreidearten </a:t>
            </a:r>
          </a:p>
          <a:p>
            <a:pPr marL="342900" indent="-342900" defTabSz="685800">
              <a:lnSpc>
                <a:spcPct val="90000"/>
              </a:lnSpc>
              <a:spcBef>
                <a:spcPts val="600"/>
              </a:spcBef>
              <a:buClr>
                <a:srgbClr val="006C8E"/>
              </a:buClr>
              <a:buFont typeface="Arial" panose="020B0604020202020204" pitchFamily="34" charset="0"/>
              <a:buChar char="•"/>
            </a:pPr>
            <a:r>
              <a:rPr lang="de-CH"/>
              <a:t>BFF Buntbrachen </a:t>
            </a:r>
          </a:p>
          <a:p>
            <a:pPr marL="342900" indent="-342900" defTabSz="685800">
              <a:lnSpc>
                <a:spcPct val="90000"/>
              </a:lnSpc>
              <a:spcBef>
                <a:spcPts val="600"/>
              </a:spcBef>
              <a:buClr>
                <a:srgbClr val="006C8E"/>
              </a:buClr>
              <a:buFont typeface="Arial" panose="020B0604020202020204" pitchFamily="34" charset="0"/>
              <a:buChar char="•"/>
            </a:pPr>
            <a:r>
              <a:rPr lang="de-CH"/>
              <a:t>BFF Rotationsbrachen </a:t>
            </a:r>
          </a:p>
          <a:p>
            <a:pPr marL="342900" indent="-342900" defTabSz="685800">
              <a:lnSpc>
                <a:spcPct val="90000"/>
              </a:lnSpc>
              <a:spcBef>
                <a:spcPts val="600"/>
              </a:spcBef>
              <a:buClr>
                <a:srgbClr val="006C8E"/>
              </a:buClr>
              <a:buFont typeface="Arial" panose="020B0604020202020204" pitchFamily="34" charset="0"/>
              <a:buChar char="•"/>
            </a:pPr>
            <a:r>
              <a:rPr lang="de-CH"/>
              <a:t>BFF Blühstreifen </a:t>
            </a:r>
          </a:p>
          <a:p>
            <a:pPr marL="342900" indent="-342900" defTabSz="685800">
              <a:lnSpc>
                <a:spcPct val="90000"/>
              </a:lnSpc>
              <a:spcBef>
                <a:spcPts val="600"/>
              </a:spcBef>
              <a:buClr>
                <a:srgbClr val="006C8E"/>
              </a:buClr>
              <a:buFont typeface="Arial" panose="020B0604020202020204" pitchFamily="34" charset="0"/>
              <a:buChar char="•"/>
            </a:pPr>
            <a:r>
              <a:rPr lang="de-CH"/>
              <a:t>BFF Spezialmanagement Buntbrachen Teilumbruch </a:t>
            </a:r>
          </a:p>
          <a:p>
            <a:pPr marL="342900" indent="-342900" defTabSz="685800">
              <a:lnSpc>
                <a:spcPct val="90000"/>
              </a:lnSpc>
              <a:spcBef>
                <a:spcPts val="600"/>
              </a:spcBef>
              <a:buClr>
                <a:srgbClr val="006C8E"/>
              </a:buClr>
              <a:buFont typeface="Arial" panose="020B0604020202020204" pitchFamily="34" charset="0"/>
              <a:buChar char="•"/>
            </a:pPr>
            <a:r>
              <a:rPr lang="de-CH"/>
              <a:t>BFF "mobile Buschgruppen" in Buntbrachen </a:t>
            </a:r>
          </a:p>
          <a:p>
            <a:pPr marL="342900" indent="-342900" defTabSz="685800">
              <a:lnSpc>
                <a:spcPct val="90000"/>
              </a:lnSpc>
              <a:spcBef>
                <a:spcPts val="600"/>
              </a:spcBef>
              <a:buClr>
                <a:srgbClr val="006C8E"/>
              </a:buClr>
              <a:buFont typeface="Arial" panose="020B0604020202020204" pitchFamily="34" charset="0"/>
              <a:buChar char="•"/>
            </a:pPr>
            <a:r>
              <a:rPr lang="de-CH"/>
              <a:t>BFF Dornbuschgruppen auf Restflächen </a:t>
            </a:r>
          </a:p>
          <a:p>
            <a:pPr marL="342900" indent="-342900" defTabSz="685800">
              <a:lnSpc>
                <a:spcPct val="90000"/>
              </a:lnSpc>
              <a:spcBef>
                <a:spcPts val="600"/>
              </a:spcBef>
              <a:buClr>
                <a:srgbClr val="006C8E"/>
              </a:buClr>
              <a:buFont typeface="Arial" panose="020B0604020202020204" pitchFamily="34" charset="0"/>
              <a:buChar char="•"/>
            </a:pPr>
            <a:r>
              <a:rPr lang="de-CH"/>
              <a:t>&gt;5 % Anteil an BFF an der LN auf Ackerland </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57829" y="1683142"/>
            <a:ext cx="2261725" cy="2092495"/>
          </a:xfrm>
          <a:prstGeom prst="rect">
            <a:avLst/>
          </a:prstGeom>
        </p:spPr>
      </p:pic>
      <p:sp>
        <p:nvSpPr>
          <p:cNvPr id="8" name="Rechteck 7"/>
          <p:cNvSpPr/>
          <p:nvPr/>
        </p:nvSpPr>
        <p:spPr>
          <a:xfrm>
            <a:off x="599934" y="980728"/>
            <a:ext cx="7966063" cy="584775"/>
          </a:xfrm>
          <a:prstGeom prst="rect">
            <a:avLst/>
          </a:prstGeom>
        </p:spPr>
        <p:txBody>
          <a:bodyPr wrap="square" lIns="0">
            <a:spAutoFit/>
          </a:bodyPr>
          <a:lstStyle/>
          <a:p>
            <a:r>
              <a:rPr lang="de-CH" sz="1600"/>
              <a:t>42 Landwirte in Zusammenarbeit mit dem </a:t>
            </a:r>
            <a:r>
              <a:rPr lang="de-CH" sz="1600" err="1"/>
              <a:t>Andelfinger</a:t>
            </a:r>
            <a:r>
              <a:rPr lang="de-CH" sz="1600"/>
              <a:t> Naturschutzverein und weiteren Naturschutzvereinen aus dem Zürcher Weinland </a:t>
            </a:r>
          </a:p>
        </p:txBody>
      </p:sp>
      <p:sp>
        <p:nvSpPr>
          <p:cNvPr id="9" name="Textfeld 8"/>
          <p:cNvSpPr txBox="1"/>
          <p:nvPr/>
        </p:nvSpPr>
        <p:spPr>
          <a:xfrm>
            <a:off x="6248422" y="3411082"/>
            <a:ext cx="2261725" cy="369332"/>
          </a:xfrm>
          <a:prstGeom prst="rect">
            <a:avLst/>
          </a:prstGeom>
          <a:solidFill>
            <a:srgbClr val="FFFFFF">
              <a:alpha val="69804"/>
            </a:srgbClr>
          </a:solidFill>
        </p:spPr>
        <p:txBody>
          <a:bodyPr wrap="square" rtlCol="0">
            <a:spAutoFit/>
          </a:bodyPr>
          <a:lstStyle>
            <a:defPPr>
              <a:defRPr lang="de-DE"/>
            </a:defPPr>
          </a:lstStyle>
          <a:p>
            <a:r>
              <a:rPr lang="de-CH"/>
              <a:t>Feldlerche</a:t>
            </a:r>
          </a:p>
        </p:txBody>
      </p:sp>
      <p:sp>
        <p:nvSpPr>
          <p:cNvPr id="6" name="Foliennummernplatzhalter 5"/>
          <p:cNvSpPr>
            <a:spLocks noGrp="1"/>
          </p:cNvSpPr>
          <p:nvPr>
            <p:ph type="sldNum" sz="quarter" idx="4"/>
          </p:nvPr>
        </p:nvSpPr>
        <p:spPr/>
        <p:txBody>
          <a:bodyPr/>
          <a:lstStyle/>
          <a:p>
            <a:fld id="{B295DEAF-E952-4796-AAEE-4201E40CA590}" type="slidenum">
              <a:rPr lang="de-CH" smtClean="0"/>
              <a:pPr/>
              <a:t>26</a:t>
            </a:fld>
            <a:endParaRPr lang="de-CH"/>
          </a:p>
        </p:txBody>
      </p:sp>
    </p:spTree>
    <p:extLst>
      <p:ext uri="{BB962C8B-B14F-4D97-AF65-F5344CB8AC3E}">
        <p14:creationId xmlns:p14="http://schemas.microsoft.com/office/powerpoint/2010/main" val="2723680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8596" y="3561396"/>
            <a:ext cx="2578106" cy="2178426"/>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771" y="3559150"/>
            <a:ext cx="2537062" cy="2180790"/>
          </a:xfrm>
          <a:prstGeom prst="rect">
            <a:avLst/>
          </a:prstGeom>
        </p:spPr>
      </p:pic>
      <p:pic>
        <p:nvPicPr>
          <p:cNvPr id="23" name="Grafik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83942" y="1194633"/>
            <a:ext cx="2578105" cy="2198332"/>
          </a:xfrm>
          <a:prstGeom prst="rect">
            <a:avLst/>
          </a:prstGeom>
        </p:spPr>
      </p:pic>
      <p:pic>
        <p:nvPicPr>
          <p:cNvPr id="24" name="Grafik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7586" y="1206505"/>
            <a:ext cx="2547502" cy="2184313"/>
          </a:xfrm>
          <a:prstGeom prst="rect">
            <a:avLst/>
          </a:prstGeom>
        </p:spPr>
      </p:pic>
      <p:pic>
        <p:nvPicPr>
          <p:cNvPr id="25" name="Grafik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7124" y="1211598"/>
            <a:ext cx="2557700" cy="2178426"/>
          </a:xfrm>
          <a:prstGeom prst="rect">
            <a:avLst/>
          </a:prstGeom>
        </p:spPr>
      </p:pic>
      <p:sp>
        <p:nvSpPr>
          <p:cNvPr id="26" name="Textfeld 25"/>
          <p:cNvSpPr txBox="1"/>
          <p:nvPr/>
        </p:nvSpPr>
        <p:spPr>
          <a:xfrm>
            <a:off x="496931" y="3034401"/>
            <a:ext cx="2583540" cy="369332"/>
          </a:xfrm>
          <a:prstGeom prst="rect">
            <a:avLst/>
          </a:prstGeom>
          <a:solidFill>
            <a:srgbClr val="FFFFFF">
              <a:alpha val="69804"/>
            </a:srgbClr>
          </a:solidFill>
        </p:spPr>
        <p:txBody>
          <a:bodyPr wrap="square" rtlCol="0">
            <a:spAutoFit/>
          </a:bodyPr>
          <a:lstStyle>
            <a:defPPr>
              <a:defRPr lang="de-DE"/>
            </a:defPPr>
          </a:lstStyle>
          <a:p>
            <a:r>
              <a:rPr lang="de-CH"/>
              <a:t>Untersaat</a:t>
            </a:r>
          </a:p>
        </p:txBody>
      </p:sp>
      <p:sp>
        <p:nvSpPr>
          <p:cNvPr id="27" name="Textfeld 26"/>
          <p:cNvSpPr txBox="1"/>
          <p:nvPr/>
        </p:nvSpPr>
        <p:spPr>
          <a:xfrm>
            <a:off x="3203848" y="3021486"/>
            <a:ext cx="2561240" cy="369332"/>
          </a:xfrm>
          <a:prstGeom prst="rect">
            <a:avLst/>
          </a:prstGeom>
          <a:solidFill>
            <a:srgbClr val="FFFFFF">
              <a:alpha val="69804"/>
            </a:srgbClr>
          </a:solidFill>
        </p:spPr>
        <p:txBody>
          <a:bodyPr wrap="square" rtlCol="0">
            <a:spAutoFit/>
          </a:bodyPr>
          <a:lstStyle>
            <a:defPPr>
              <a:defRPr lang="de-DE"/>
            </a:defPPr>
          </a:lstStyle>
          <a:p>
            <a:r>
              <a:rPr lang="de-CH"/>
              <a:t>Mischkulturen</a:t>
            </a:r>
          </a:p>
        </p:txBody>
      </p:sp>
      <p:sp>
        <p:nvSpPr>
          <p:cNvPr id="28" name="Textfeld 27"/>
          <p:cNvSpPr txBox="1"/>
          <p:nvPr/>
        </p:nvSpPr>
        <p:spPr>
          <a:xfrm>
            <a:off x="5868144" y="3041807"/>
            <a:ext cx="2590777" cy="369332"/>
          </a:xfrm>
          <a:prstGeom prst="rect">
            <a:avLst/>
          </a:prstGeom>
          <a:solidFill>
            <a:srgbClr val="FFFFFF">
              <a:alpha val="69804"/>
            </a:srgbClr>
          </a:solidFill>
        </p:spPr>
        <p:txBody>
          <a:bodyPr wrap="square" rtlCol="0">
            <a:spAutoFit/>
          </a:bodyPr>
          <a:lstStyle>
            <a:defPPr>
              <a:defRPr lang="de-DE"/>
            </a:defPPr>
          </a:lstStyle>
          <a:p>
            <a:r>
              <a:rPr lang="de-CH"/>
              <a:t>Stoppelbrache</a:t>
            </a:r>
          </a:p>
        </p:txBody>
      </p:sp>
      <p:sp>
        <p:nvSpPr>
          <p:cNvPr id="2" name="Titel 1"/>
          <p:cNvSpPr>
            <a:spLocks noGrp="1"/>
          </p:cNvSpPr>
          <p:nvPr>
            <p:ph type="title"/>
          </p:nvPr>
        </p:nvSpPr>
        <p:spPr>
          <a:xfrm>
            <a:off x="611919" y="410526"/>
            <a:ext cx="8208553" cy="629700"/>
          </a:xfrm>
        </p:spPr>
        <p:txBody>
          <a:bodyPr/>
          <a:lstStyle/>
          <a:p>
            <a:r>
              <a:rPr lang="de-CH"/>
              <a:t>Weitere biodiversitätsfördernde Massnahmen im Acker</a:t>
            </a:r>
          </a:p>
        </p:txBody>
      </p:sp>
      <p:pic>
        <p:nvPicPr>
          <p:cNvPr id="5" name="Grafik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1156" y="3563252"/>
            <a:ext cx="2557700" cy="2176570"/>
          </a:xfrm>
          <a:prstGeom prst="rect">
            <a:avLst/>
          </a:prstGeom>
        </p:spPr>
      </p:pic>
      <p:sp>
        <p:nvSpPr>
          <p:cNvPr id="13" name="Rechteck 12"/>
          <p:cNvSpPr/>
          <p:nvPr/>
        </p:nvSpPr>
        <p:spPr>
          <a:xfrm>
            <a:off x="522771" y="5098394"/>
            <a:ext cx="2537062" cy="641428"/>
          </a:xfrm>
          <a:prstGeom prst="rect">
            <a:avLst/>
          </a:prstGeom>
          <a:solidFill>
            <a:srgbClr val="FFFFFF">
              <a:alpha val="69804"/>
            </a:srgbClr>
          </a:solidFill>
        </p:spPr>
        <p:txBody>
          <a:bodyPr wrap="square" rtlCol="0" anchor="ctr">
            <a:noAutofit/>
          </a:bodyPr>
          <a:lstStyle/>
          <a:p>
            <a:r>
              <a:rPr lang="de-CH" dirty="0"/>
              <a:t>Vielfältige Fruchtfolge</a:t>
            </a:r>
          </a:p>
        </p:txBody>
      </p:sp>
      <p:sp>
        <p:nvSpPr>
          <p:cNvPr id="14" name="Rechteck 13"/>
          <p:cNvSpPr/>
          <p:nvPr/>
        </p:nvSpPr>
        <p:spPr>
          <a:xfrm>
            <a:off x="3203848" y="5098394"/>
            <a:ext cx="2585460" cy="641428"/>
          </a:xfrm>
          <a:prstGeom prst="rect">
            <a:avLst/>
          </a:prstGeom>
          <a:solidFill>
            <a:srgbClr val="FFFFFF">
              <a:alpha val="69804"/>
            </a:srgbClr>
          </a:solidFill>
        </p:spPr>
        <p:txBody>
          <a:bodyPr wrap="square" rtlCol="0">
            <a:spAutoFit/>
          </a:bodyPr>
          <a:lstStyle/>
          <a:p>
            <a:r>
              <a:rPr lang="de-CH"/>
              <a:t>Kleine Parzellen mit Randstrukturen</a:t>
            </a:r>
          </a:p>
        </p:txBody>
      </p:sp>
      <p:sp>
        <p:nvSpPr>
          <p:cNvPr id="17" name="Rechteck 16"/>
          <p:cNvSpPr/>
          <p:nvPr/>
        </p:nvSpPr>
        <p:spPr>
          <a:xfrm>
            <a:off x="5868144" y="5098394"/>
            <a:ext cx="2595431" cy="646331"/>
          </a:xfrm>
          <a:prstGeom prst="rect">
            <a:avLst/>
          </a:prstGeom>
          <a:solidFill>
            <a:srgbClr val="FFFFFF">
              <a:alpha val="69804"/>
            </a:srgbClr>
          </a:solidFill>
        </p:spPr>
        <p:txBody>
          <a:bodyPr wrap="square" rtlCol="0">
            <a:spAutoFit/>
          </a:bodyPr>
          <a:lstStyle/>
          <a:p>
            <a:r>
              <a:rPr lang="de-CH"/>
              <a:t>Feldflorareservate / Schutzäcker</a:t>
            </a:r>
          </a:p>
        </p:txBody>
      </p:sp>
      <p:sp>
        <p:nvSpPr>
          <p:cNvPr id="3" name="Foliennummernplatzhalter 2"/>
          <p:cNvSpPr>
            <a:spLocks noGrp="1"/>
          </p:cNvSpPr>
          <p:nvPr>
            <p:ph type="sldNum" sz="quarter" idx="4"/>
          </p:nvPr>
        </p:nvSpPr>
        <p:spPr/>
        <p:txBody>
          <a:bodyPr/>
          <a:lstStyle/>
          <a:p>
            <a:fld id="{B295DEAF-E952-4796-AAEE-4201E40CA590}" type="slidenum">
              <a:rPr lang="de-CH" smtClean="0"/>
              <a:pPr/>
              <a:t>27</a:t>
            </a:fld>
            <a:endParaRPr lang="de-CH"/>
          </a:p>
        </p:txBody>
      </p:sp>
    </p:spTree>
    <p:extLst>
      <p:ext uri="{BB962C8B-B14F-4D97-AF65-F5344CB8AC3E}">
        <p14:creationId xmlns:p14="http://schemas.microsoft.com/office/powerpoint/2010/main" val="2775568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Wichtigste biodiversitätsfördernde </a:t>
            </a:r>
            <a:r>
              <a:rPr lang="fr-FR" err="1"/>
              <a:t>Massnahmen</a:t>
            </a:r>
            <a:r>
              <a:rPr lang="fr-FR"/>
              <a:t> </a:t>
            </a:r>
            <a:br>
              <a:rPr lang="fr-FR"/>
            </a:br>
            <a:r>
              <a:rPr lang="fr-FR"/>
              <a:t>in den </a:t>
            </a:r>
            <a:r>
              <a:rPr lang="fr-FR" err="1"/>
              <a:t>Ackerkulturen</a:t>
            </a:r>
            <a:endParaRPr lang="de-CH"/>
          </a:p>
        </p:txBody>
      </p:sp>
      <p:sp>
        <p:nvSpPr>
          <p:cNvPr id="4" name="Inhaltsplatzhalter 3"/>
          <p:cNvSpPr>
            <a:spLocks noGrp="1"/>
          </p:cNvSpPr>
          <p:nvPr>
            <p:ph idx="1"/>
          </p:nvPr>
        </p:nvSpPr>
        <p:spPr>
          <a:xfrm>
            <a:off x="611188" y="1412776"/>
            <a:ext cx="7928612" cy="4309944"/>
          </a:xfrm>
        </p:spPr>
        <p:txBody>
          <a:bodyPr/>
          <a:lstStyle/>
          <a:p>
            <a:pPr marL="342900" indent="-342900">
              <a:buFont typeface="Arial" panose="020B0604020202020204" pitchFamily="34" charset="0"/>
              <a:buChar char="•"/>
            </a:pPr>
            <a:r>
              <a:rPr lang="de-CH" sz="2000"/>
              <a:t>Reduzierter Einsatz von chemisch-synthetischen Pflanzenschutzmitteln</a:t>
            </a:r>
          </a:p>
          <a:p>
            <a:pPr marL="342900" indent="-342900">
              <a:buFont typeface="Arial" panose="020B0604020202020204" pitchFamily="34" charset="0"/>
              <a:buChar char="•"/>
            </a:pPr>
            <a:r>
              <a:rPr lang="de-CH" sz="2000"/>
              <a:t>Verzicht auf Herbizide / schonende mechanische Unkrautregulierung</a:t>
            </a:r>
          </a:p>
          <a:p>
            <a:pPr marL="342900" indent="-342900">
              <a:buFont typeface="Arial" panose="020B0604020202020204" pitchFamily="34" charset="0"/>
              <a:buChar char="•"/>
            </a:pPr>
            <a:r>
              <a:rPr lang="de-CH" sz="2000"/>
              <a:t>Vielfältige Fruchtfolgen</a:t>
            </a:r>
          </a:p>
          <a:p>
            <a:pPr marL="342900" indent="-342900">
              <a:buFont typeface="Arial" panose="020B0604020202020204" pitchFamily="34" charset="0"/>
              <a:buChar char="•"/>
            </a:pPr>
            <a:r>
              <a:rPr lang="de-CH" sz="2000"/>
              <a:t>Nicht zu grosse Parzellen mit Randstrukturen</a:t>
            </a:r>
          </a:p>
          <a:p>
            <a:pPr marL="342900" indent="-342900">
              <a:buFont typeface="Arial" panose="020B0604020202020204" pitchFamily="34" charset="0"/>
              <a:buChar char="•"/>
            </a:pPr>
            <a:r>
              <a:rPr lang="de-CH" sz="2000"/>
              <a:t>Verzicht auf den Striegel nach dem 15. April</a:t>
            </a:r>
          </a:p>
          <a:p>
            <a:pPr marL="342900" indent="-342900">
              <a:buFont typeface="Arial" panose="020B0604020202020204" pitchFamily="34" charset="0"/>
              <a:buChar char="•"/>
            </a:pPr>
            <a:r>
              <a:rPr lang="de-CH" sz="2000"/>
              <a:t>Weitsaaten / Feldlerchenfenster in Getreide und Raps</a:t>
            </a:r>
          </a:p>
          <a:p>
            <a:pPr marL="342900" indent="-342900">
              <a:buFont typeface="Arial" panose="020B0604020202020204" pitchFamily="34" charset="0"/>
              <a:buChar char="•"/>
            </a:pPr>
            <a:r>
              <a:rPr lang="de-CH" sz="2000"/>
              <a:t>Anbau von Sommergetreide</a:t>
            </a:r>
          </a:p>
          <a:p>
            <a:pPr marL="342900" indent="-342900">
              <a:buFont typeface="Arial" panose="020B0604020202020204" pitchFamily="34" charset="0"/>
              <a:buChar char="•"/>
            </a:pPr>
            <a:r>
              <a:rPr lang="de-CH" sz="2000"/>
              <a:t>Stoppelbrache, Zwischenfruchtflächen, Untersaaten, Mischkulturen</a:t>
            </a:r>
          </a:p>
          <a:p>
            <a:pPr marL="342900" indent="-342900">
              <a:buFont typeface="Arial" panose="020B0604020202020204" pitchFamily="34" charset="0"/>
              <a:buChar char="•"/>
            </a:pPr>
            <a:r>
              <a:rPr lang="de-CH" sz="2000"/>
              <a:t>Feldflorareservate / Schutzäcker</a:t>
            </a:r>
          </a:p>
          <a:p>
            <a:pPr marL="342900" indent="-342900">
              <a:buFont typeface="Arial" panose="020B0604020202020204" pitchFamily="34" charset="0"/>
              <a:buChar char="•"/>
            </a:pPr>
            <a:r>
              <a:rPr lang="de-CH" sz="2000"/>
              <a:t>Extensive Nischenproduktion mit alten Sorten oder selten angebauten Kulturpflanzen</a:t>
            </a:r>
          </a:p>
        </p:txBody>
      </p:sp>
      <p:sp>
        <p:nvSpPr>
          <p:cNvPr id="5" name="Foliennummernplatzhalter 4"/>
          <p:cNvSpPr>
            <a:spLocks noGrp="1"/>
          </p:cNvSpPr>
          <p:nvPr>
            <p:ph type="sldNum" sz="quarter" idx="4"/>
          </p:nvPr>
        </p:nvSpPr>
        <p:spPr/>
        <p:txBody>
          <a:bodyPr/>
          <a:lstStyle/>
          <a:p>
            <a:fld id="{B295DEAF-E952-4796-AAEE-4201E40CA590}" type="slidenum">
              <a:rPr lang="de-CH" smtClean="0"/>
              <a:pPr/>
              <a:t>28</a:t>
            </a:fld>
            <a:endParaRPr lang="de-CH"/>
          </a:p>
        </p:txBody>
      </p:sp>
    </p:spTree>
    <p:extLst>
      <p:ext uri="{BB962C8B-B14F-4D97-AF65-F5344CB8AC3E}">
        <p14:creationId xmlns:p14="http://schemas.microsoft.com/office/powerpoint/2010/main" val="156218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622622" y="1128668"/>
            <a:ext cx="2826662" cy="2826662"/>
          </a:xfrm>
          <a:prstGeom prst="ellipse">
            <a:avLst/>
          </a:prstGeom>
          <a:ln w="63500" cap="rnd">
            <a:noFill/>
          </a:ln>
          <a:effectLst/>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725" y="1202843"/>
            <a:ext cx="2802147" cy="2802147"/>
          </a:xfrm>
          <a:prstGeom prst="ellipse">
            <a:avLst/>
          </a:prstGeom>
          <a:ln w="63500" cap="rnd">
            <a:noFill/>
          </a:ln>
          <a:effectLst/>
        </p:spPr>
      </p:pic>
      <p:sp>
        <p:nvSpPr>
          <p:cNvPr id="2" name="Titre 1"/>
          <p:cNvSpPr>
            <a:spLocks noGrp="1"/>
          </p:cNvSpPr>
          <p:nvPr>
            <p:ph type="title"/>
          </p:nvPr>
        </p:nvSpPr>
        <p:spPr/>
        <p:txBody>
          <a:bodyPr/>
          <a:lstStyle/>
          <a:p>
            <a:r>
              <a:rPr lang="fr-FR" err="1"/>
              <a:t>Massnahmen</a:t>
            </a:r>
            <a:r>
              <a:rPr lang="fr-FR"/>
              <a:t> in den </a:t>
            </a:r>
            <a:r>
              <a:rPr lang="fr-FR" err="1"/>
              <a:t>Spezialkulturen</a:t>
            </a:r>
            <a:endParaRPr lang="fr-FR"/>
          </a:p>
        </p:txBody>
      </p:sp>
      <p:sp>
        <p:nvSpPr>
          <p:cNvPr id="3" name="Textfeld 2"/>
          <p:cNvSpPr txBox="1"/>
          <p:nvPr/>
        </p:nvSpPr>
        <p:spPr>
          <a:xfrm>
            <a:off x="853382" y="3562222"/>
            <a:ext cx="2206450" cy="537588"/>
          </a:xfrm>
          <a:prstGeom prst="rect">
            <a:avLst/>
          </a:prstGeom>
          <a:solidFill>
            <a:srgbClr val="FFFFFF">
              <a:alpha val="69804"/>
            </a:srgbClr>
          </a:solidFill>
        </p:spPr>
        <p:txBody>
          <a:bodyPr wrap="square" rtlCol="0">
            <a:noAutofit/>
          </a:bodyPr>
          <a:lstStyle>
            <a:defPPr>
              <a:defRPr lang="de-DE"/>
            </a:defPPr>
          </a:lstStyle>
          <a:p>
            <a:pPr algn="ctr"/>
            <a:r>
              <a:rPr lang="de-CH" dirty="0"/>
              <a:t>Obstbau</a:t>
            </a:r>
          </a:p>
        </p:txBody>
      </p:sp>
      <p:sp>
        <p:nvSpPr>
          <p:cNvPr id="8" name="Textfeld 7"/>
          <p:cNvSpPr txBox="1"/>
          <p:nvPr/>
        </p:nvSpPr>
        <p:spPr>
          <a:xfrm>
            <a:off x="5884700" y="3531134"/>
            <a:ext cx="2206450" cy="473856"/>
          </a:xfrm>
          <a:prstGeom prst="rect">
            <a:avLst/>
          </a:prstGeom>
          <a:solidFill>
            <a:srgbClr val="FFFFFF">
              <a:alpha val="69804"/>
            </a:srgbClr>
          </a:solidFill>
        </p:spPr>
        <p:txBody>
          <a:bodyPr wrap="square" rtlCol="0">
            <a:noAutofit/>
          </a:bodyPr>
          <a:lstStyle>
            <a:defPPr>
              <a:defRPr lang="de-DE"/>
            </a:defPPr>
          </a:lstStyle>
          <a:p>
            <a:pPr algn="ctr"/>
            <a:r>
              <a:rPr lang="de-CH" dirty="0"/>
              <a:t>Gemüsebau</a:t>
            </a:r>
          </a:p>
        </p:txBody>
      </p:sp>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9832" y="2996952"/>
            <a:ext cx="2828568" cy="2828568"/>
          </a:xfrm>
          <a:prstGeom prst="ellipse">
            <a:avLst/>
          </a:prstGeom>
          <a:ln w="63500" cap="rnd">
            <a:noFill/>
          </a:ln>
          <a:effectLst/>
        </p:spPr>
      </p:pic>
      <p:sp>
        <p:nvSpPr>
          <p:cNvPr id="13" name="Welle 12"/>
          <p:cNvSpPr/>
          <p:nvPr/>
        </p:nvSpPr>
        <p:spPr>
          <a:xfrm>
            <a:off x="8172400" y="365510"/>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S.132</a:t>
            </a:r>
          </a:p>
        </p:txBody>
      </p:sp>
      <p:sp>
        <p:nvSpPr>
          <p:cNvPr id="9" name="Textfeld 8"/>
          <p:cNvSpPr txBox="1"/>
          <p:nvPr/>
        </p:nvSpPr>
        <p:spPr>
          <a:xfrm>
            <a:off x="3063532" y="5456336"/>
            <a:ext cx="2821168" cy="369332"/>
          </a:xfrm>
          <a:prstGeom prst="rect">
            <a:avLst/>
          </a:prstGeom>
          <a:solidFill>
            <a:srgbClr val="FFFFFF">
              <a:alpha val="69804"/>
            </a:srgbClr>
          </a:solidFill>
        </p:spPr>
        <p:txBody>
          <a:bodyPr wrap="square" rtlCol="0">
            <a:spAutoFit/>
          </a:bodyPr>
          <a:lstStyle>
            <a:defPPr>
              <a:defRPr lang="de-DE"/>
            </a:defPPr>
          </a:lstStyle>
          <a:p>
            <a:pPr algn="ctr"/>
            <a:r>
              <a:rPr lang="de-CH"/>
              <a:t>Rebbau</a:t>
            </a:r>
          </a:p>
        </p:txBody>
      </p:sp>
      <p:sp>
        <p:nvSpPr>
          <p:cNvPr id="5" name="Foliennummernplatzhalter 4"/>
          <p:cNvSpPr>
            <a:spLocks noGrp="1"/>
          </p:cNvSpPr>
          <p:nvPr>
            <p:ph type="sldNum" sz="quarter" idx="4"/>
          </p:nvPr>
        </p:nvSpPr>
        <p:spPr/>
        <p:txBody>
          <a:bodyPr/>
          <a:lstStyle/>
          <a:p>
            <a:fld id="{B295DEAF-E952-4796-AAEE-4201E40CA590}" type="slidenum">
              <a:rPr lang="de-CH" smtClean="0"/>
              <a:pPr/>
              <a:t>29</a:t>
            </a:fld>
            <a:endParaRPr lang="de-CH"/>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2133" y="965707"/>
            <a:ext cx="3300395" cy="2479596"/>
          </a:xfrm>
          <a:prstGeom prst="rect">
            <a:avLst/>
          </a:prstGeom>
        </p:spPr>
      </p:pic>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4646" y="3607690"/>
            <a:ext cx="3311329" cy="2485607"/>
          </a:xfrm>
          <a:prstGeom prst="rect">
            <a:avLst/>
          </a:prstGeom>
        </p:spPr>
      </p:pic>
      <p:pic>
        <p:nvPicPr>
          <p:cNvPr id="15" name="Grafik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98404" y="3607690"/>
            <a:ext cx="3300395" cy="2475296"/>
          </a:xfrm>
          <a:prstGeom prst="rect">
            <a:avLst/>
          </a:prstGeom>
          <a:solidFill>
            <a:srgbClr val="FFFFFF">
              <a:alpha val="69804"/>
            </a:srgbClr>
          </a:solidFill>
        </p:spPr>
      </p:pic>
      <p:sp>
        <p:nvSpPr>
          <p:cNvPr id="2" name="Titel 1"/>
          <p:cNvSpPr>
            <a:spLocks noGrp="1"/>
          </p:cNvSpPr>
          <p:nvPr>
            <p:ph type="title"/>
          </p:nvPr>
        </p:nvSpPr>
        <p:spPr>
          <a:xfrm>
            <a:off x="611920" y="410526"/>
            <a:ext cx="8784616" cy="629700"/>
          </a:xfrm>
        </p:spPr>
        <p:txBody>
          <a:bodyPr/>
          <a:lstStyle/>
          <a:p>
            <a:r>
              <a:rPr lang="de-CH"/>
              <a:t>Umweltfreundliche Bewirtschaftungsmassnahmen</a:t>
            </a:r>
          </a:p>
        </p:txBody>
      </p:sp>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1" y="1593745"/>
            <a:ext cx="1154466" cy="929443"/>
          </a:xfrm>
          <a:prstGeom prst="rect">
            <a:avLst/>
          </a:prstGeom>
        </p:spPr>
      </p:pic>
      <p:sp>
        <p:nvSpPr>
          <p:cNvPr id="5" name="Textfeld 4"/>
          <p:cNvSpPr txBox="1"/>
          <p:nvPr/>
        </p:nvSpPr>
        <p:spPr>
          <a:xfrm>
            <a:off x="971600" y="2834304"/>
            <a:ext cx="3384375" cy="646331"/>
          </a:xfrm>
          <a:prstGeom prst="rect">
            <a:avLst/>
          </a:prstGeom>
          <a:solidFill>
            <a:srgbClr val="FFFFFF">
              <a:alpha val="69804"/>
            </a:srgbClr>
          </a:solidFill>
        </p:spPr>
        <p:txBody>
          <a:bodyPr wrap="square" rtlCol="0">
            <a:spAutoFit/>
          </a:bodyPr>
          <a:lstStyle>
            <a:defPPr>
              <a:defRPr lang="de-DE"/>
            </a:defPPr>
          </a:lstStyle>
          <a:p>
            <a:r>
              <a:rPr lang="de-CH"/>
              <a:t>Reduzierter Pflanzenschutzmittel-einsatz, </a:t>
            </a:r>
            <a:r>
              <a:rPr lang="de-CH" err="1"/>
              <a:t>herbizidfreier</a:t>
            </a:r>
            <a:r>
              <a:rPr lang="de-CH"/>
              <a:t> Ackerbau</a:t>
            </a:r>
          </a:p>
        </p:txBody>
      </p:sp>
      <p:sp>
        <p:nvSpPr>
          <p:cNvPr id="9" name="Textfeld 8"/>
          <p:cNvSpPr txBox="1"/>
          <p:nvPr/>
        </p:nvSpPr>
        <p:spPr>
          <a:xfrm>
            <a:off x="4572000" y="5713654"/>
            <a:ext cx="3326799" cy="369332"/>
          </a:xfrm>
          <a:prstGeom prst="rect">
            <a:avLst/>
          </a:prstGeom>
          <a:solidFill>
            <a:srgbClr val="FFFFFF">
              <a:alpha val="69804"/>
            </a:srgbClr>
          </a:solidFill>
        </p:spPr>
        <p:txBody>
          <a:bodyPr wrap="square" rtlCol="0">
            <a:spAutoFit/>
          </a:bodyPr>
          <a:lstStyle>
            <a:defPPr>
              <a:defRPr lang="de-DE"/>
            </a:defPPr>
          </a:lstStyle>
          <a:p>
            <a:r>
              <a:rPr lang="de-CH"/>
              <a:t>Weite Saatreihen im Getreide</a:t>
            </a:r>
          </a:p>
        </p:txBody>
      </p:sp>
      <p:sp>
        <p:nvSpPr>
          <p:cNvPr id="10" name="Textfeld 9"/>
          <p:cNvSpPr txBox="1"/>
          <p:nvPr/>
        </p:nvSpPr>
        <p:spPr>
          <a:xfrm>
            <a:off x="1038932" y="5723964"/>
            <a:ext cx="3317043" cy="369332"/>
          </a:xfrm>
          <a:prstGeom prst="rect">
            <a:avLst/>
          </a:prstGeom>
          <a:solidFill>
            <a:srgbClr val="FFFFFF">
              <a:alpha val="69804"/>
            </a:srgbClr>
          </a:solidFill>
        </p:spPr>
        <p:txBody>
          <a:bodyPr wrap="square" rtlCol="0">
            <a:spAutoFit/>
          </a:bodyPr>
          <a:lstStyle>
            <a:defPPr>
              <a:defRPr lang="de-DE"/>
            </a:defPPr>
          </a:lstStyle>
          <a:p>
            <a:r>
              <a:rPr lang="de-CH"/>
              <a:t>Begrünte Fahrgassen im Rebbau</a:t>
            </a:r>
          </a:p>
        </p:txBody>
      </p:sp>
      <p:pic>
        <p:nvPicPr>
          <p:cNvPr id="13" name="Grafik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5730" y="1593745"/>
            <a:ext cx="933691" cy="933691"/>
          </a:xfrm>
          <a:prstGeom prst="rect">
            <a:avLst/>
          </a:prstGeom>
        </p:spPr>
      </p:pic>
      <p:sp>
        <p:nvSpPr>
          <p:cNvPr id="6" name="Textfeld 5"/>
          <p:cNvSpPr txBox="1"/>
          <p:nvPr/>
        </p:nvSpPr>
        <p:spPr>
          <a:xfrm>
            <a:off x="4592772" y="3075965"/>
            <a:ext cx="3309755" cy="369332"/>
          </a:xfrm>
          <a:prstGeom prst="rect">
            <a:avLst/>
          </a:prstGeom>
          <a:solidFill>
            <a:srgbClr val="FFFFFF">
              <a:alpha val="69804"/>
            </a:srgbClr>
          </a:solidFill>
        </p:spPr>
        <p:txBody>
          <a:bodyPr wrap="square" rtlCol="0">
            <a:spAutoFit/>
          </a:bodyPr>
          <a:lstStyle/>
          <a:p>
            <a:r>
              <a:rPr lang="de-CH"/>
              <a:t>Gestaffelte Mahd im Grünland</a:t>
            </a:r>
          </a:p>
        </p:txBody>
      </p:sp>
      <p:sp>
        <p:nvSpPr>
          <p:cNvPr id="14" name="Titel 1"/>
          <p:cNvSpPr txBox="1">
            <a:spLocks/>
          </p:cNvSpPr>
          <p:nvPr/>
        </p:nvSpPr>
        <p:spPr>
          <a:xfrm>
            <a:off x="611920" y="1054550"/>
            <a:ext cx="1583816" cy="402088"/>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2000" b="0"/>
              <a:t>Beispiele:</a:t>
            </a:r>
          </a:p>
        </p:txBody>
      </p:sp>
      <p:sp>
        <p:nvSpPr>
          <p:cNvPr id="7" name="Foliennummernplatzhalter 6"/>
          <p:cNvSpPr>
            <a:spLocks noGrp="1"/>
          </p:cNvSpPr>
          <p:nvPr>
            <p:ph type="sldNum" sz="quarter" idx="4"/>
          </p:nvPr>
        </p:nvSpPr>
        <p:spPr/>
        <p:txBody>
          <a:bodyPr/>
          <a:lstStyle/>
          <a:p>
            <a:fld id="{B295DEAF-E952-4796-AAEE-4201E40CA590}" type="slidenum">
              <a:rPr lang="de-CH" smtClean="0"/>
              <a:pPr/>
              <a:t>3</a:t>
            </a:fld>
            <a:endParaRPr lang="de-CH"/>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050" y="410526"/>
            <a:ext cx="7416824" cy="5944834"/>
          </a:xfrm>
          <a:prstGeom prst="rect">
            <a:avLst/>
          </a:prstGeom>
        </p:spPr>
      </p:pic>
      <p:sp>
        <p:nvSpPr>
          <p:cNvPr id="5" name="Titel 4"/>
          <p:cNvSpPr>
            <a:spLocks noGrp="1"/>
          </p:cNvSpPr>
          <p:nvPr>
            <p:ph type="title"/>
          </p:nvPr>
        </p:nvSpPr>
        <p:spPr/>
        <p:txBody>
          <a:bodyPr/>
          <a:lstStyle/>
          <a:p>
            <a:r>
              <a:rPr lang="de-CH"/>
              <a:t>Massnahmen im Obstbau</a:t>
            </a:r>
          </a:p>
        </p:txBody>
      </p:sp>
      <p:sp>
        <p:nvSpPr>
          <p:cNvPr id="6" name="Textfeld 5"/>
          <p:cNvSpPr txBox="1"/>
          <p:nvPr/>
        </p:nvSpPr>
        <p:spPr>
          <a:xfrm>
            <a:off x="3859896" y="913861"/>
            <a:ext cx="3407371" cy="369332"/>
          </a:xfrm>
          <a:prstGeom prst="rect">
            <a:avLst/>
          </a:prstGeom>
          <a:solidFill>
            <a:srgbClr val="FFFFFF">
              <a:alpha val="69804"/>
            </a:srgbClr>
          </a:solidFill>
        </p:spPr>
        <p:txBody>
          <a:bodyPr wrap="square" rtlCol="0">
            <a:spAutoFit/>
          </a:bodyPr>
          <a:lstStyle>
            <a:defPPr>
              <a:defRPr lang="de-DE"/>
            </a:defPPr>
          </a:lstStyle>
          <a:p>
            <a:r>
              <a:rPr lang="de-CH" dirty="0"/>
              <a:t>Blütenpflanzen im Baumstreifen</a:t>
            </a:r>
          </a:p>
        </p:txBody>
      </p:sp>
      <p:sp>
        <p:nvSpPr>
          <p:cNvPr id="7" name="Textfeld 6"/>
          <p:cNvSpPr txBox="1"/>
          <p:nvPr/>
        </p:nvSpPr>
        <p:spPr>
          <a:xfrm>
            <a:off x="6821104" y="2739214"/>
            <a:ext cx="1853392" cy="369332"/>
          </a:xfrm>
          <a:prstGeom prst="rect">
            <a:avLst/>
          </a:prstGeom>
          <a:solidFill>
            <a:srgbClr val="FFFFFF">
              <a:alpha val="69804"/>
            </a:srgbClr>
          </a:solidFill>
        </p:spPr>
        <p:txBody>
          <a:bodyPr wrap="square" rtlCol="0">
            <a:spAutoFit/>
          </a:bodyPr>
          <a:lstStyle>
            <a:defPPr>
              <a:defRPr lang="de-DE"/>
            </a:defPPr>
          </a:lstStyle>
          <a:p>
            <a:r>
              <a:rPr lang="de-CH" dirty="0"/>
              <a:t>Fledermauskasten</a:t>
            </a:r>
          </a:p>
        </p:txBody>
      </p:sp>
      <p:sp>
        <p:nvSpPr>
          <p:cNvPr id="8" name="Textfeld 7"/>
          <p:cNvSpPr txBox="1"/>
          <p:nvPr/>
        </p:nvSpPr>
        <p:spPr>
          <a:xfrm>
            <a:off x="5732654" y="5130761"/>
            <a:ext cx="2664296" cy="369332"/>
          </a:xfrm>
          <a:prstGeom prst="rect">
            <a:avLst/>
          </a:prstGeom>
          <a:solidFill>
            <a:srgbClr val="FFFFFF">
              <a:alpha val="69804"/>
            </a:srgbClr>
          </a:solidFill>
        </p:spPr>
        <p:txBody>
          <a:bodyPr wrap="square" rtlCol="0">
            <a:spAutoFit/>
          </a:bodyPr>
          <a:lstStyle>
            <a:defPPr>
              <a:defRPr lang="de-DE"/>
            </a:defPPr>
          </a:lstStyle>
          <a:p>
            <a:r>
              <a:rPr lang="de-CH" dirty="0"/>
              <a:t>Nistkasten für Wildbienen</a:t>
            </a:r>
          </a:p>
        </p:txBody>
      </p:sp>
      <p:sp>
        <p:nvSpPr>
          <p:cNvPr id="9" name="Textfeld 8"/>
          <p:cNvSpPr txBox="1"/>
          <p:nvPr/>
        </p:nvSpPr>
        <p:spPr>
          <a:xfrm>
            <a:off x="4298816" y="5986028"/>
            <a:ext cx="2092432" cy="369332"/>
          </a:xfrm>
          <a:prstGeom prst="rect">
            <a:avLst/>
          </a:prstGeom>
          <a:solidFill>
            <a:srgbClr val="FFFFFF">
              <a:alpha val="69804"/>
            </a:srgbClr>
          </a:solidFill>
        </p:spPr>
        <p:txBody>
          <a:bodyPr wrap="square" rtlCol="0">
            <a:spAutoFit/>
          </a:bodyPr>
          <a:lstStyle>
            <a:defPPr>
              <a:defRPr lang="de-DE"/>
            </a:defPPr>
          </a:lstStyle>
          <a:p>
            <a:r>
              <a:rPr lang="de-CH" dirty="0"/>
              <a:t>Extensives Grünland</a:t>
            </a:r>
          </a:p>
        </p:txBody>
      </p:sp>
      <p:sp>
        <p:nvSpPr>
          <p:cNvPr id="10" name="Textfeld 9"/>
          <p:cNvSpPr txBox="1"/>
          <p:nvPr/>
        </p:nvSpPr>
        <p:spPr>
          <a:xfrm>
            <a:off x="1047326" y="5065413"/>
            <a:ext cx="2172388" cy="646331"/>
          </a:xfrm>
          <a:prstGeom prst="rect">
            <a:avLst/>
          </a:prstGeom>
          <a:solidFill>
            <a:srgbClr val="FFFFFF">
              <a:alpha val="69804"/>
            </a:srgbClr>
          </a:solidFill>
        </p:spPr>
        <p:txBody>
          <a:bodyPr wrap="square" rtlCol="0">
            <a:spAutoFit/>
          </a:bodyPr>
          <a:lstStyle>
            <a:defPPr>
              <a:defRPr lang="de-DE"/>
            </a:defPPr>
          </a:lstStyle>
          <a:p>
            <a:r>
              <a:rPr lang="de-CH" dirty="0"/>
              <a:t>Blühstreifen am Rand der Obstanlage</a:t>
            </a:r>
          </a:p>
        </p:txBody>
      </p:sp>
      <p:sp>
        <p:nvSpPr>
          <p:cNvPr id="11" name="Textfeld 10"/>
          <p:cNvSpPr txBox="1"/>
          <p:nvPr/>
        </p:nvSpPr>
        <p:spPr>
          <a:xfrm>
            <a:off x="747050" y="3059668"/>
            <a:ext cx="1386470" cy="369332"/>
          </a:xfrm>
          <a:prstGeom prst="rect">
            <a:avLst/>
          </a:prstGeom>
          <a:solidFill>
            <a:srgbClr val="FFFFFF">
              <a:alpha val="69804"/>
            </a:srgbClr>
          </a:solidFill>
        </p:spPr>
        <p:txBody>
          <a:bodyPr wrap="square" rtlCol="0">
            <a:spAutoFit/>
          </a:bodyPr>
          <a:lstStyle>
            <a:defPPr>
              <a:defRPr lang="de-DE"/>
            </a:defPPr>
          </a:lstStyle>
          <a:p>
            <a:r>
              <a:rPr lang="de-CH" dirty="0"/>
              <a:t>Niederhecke</a:t>
            </a:r>
          </a:p>
        </p:txBody>
      </p:sp>
      <p:sp>
        <p:nvSpPr>
          <p:cNvPr id="2" name="Foliennummernplatzhalter 1"/>
          <p:cNvSpPr>
            <a:spLocks noGrp="1"/>
          </p:cNvSpPr>
          <p:nvPr>
            <p:ph type="sldNum" sz="quarter" idx="4"/>
          </p:nvPr>
        </p:nvSpPr>
        <p:spPr/>
        <p:txBody>
          <a:bodyPr/>
          <a:lstStyle/>
          <a:p>
            <a:fld id="{B295DEAF-E952-4796-AAEE-4201E40CA590}" type="slidenum">
              <a:rPr lang="de-CH" smtClean="0"/>
              <a:pPr/>
              <a:t>30</a:t>
            </a:fld>
            <a:endParaRPr lang="de-CH"/>
          </a:p>
        </p:txBody>
      </p:sp>
    </p:spTree>
    <p:extLst>
      <p:ext uri="{BB962C8B-B14F-4D97-AF65-F5344CB8AC3E}">
        <p14:creationId xmlns:p14="http://schemas.microsoft.com/office/powerpoint/2010/main" val="411356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580966" y="1170512"/>
            <a:ext cx="3294768" cy="2402504"/>
          </a:xfrm>
          <a:prstGeom prst="rect">
            <a:avLst/>
          </a:prstGeom>
        </p:spPr>
      </p:pic>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6604" y="3737202"/>
            <a:ext cx="3292993" cy="2428064"/>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4373" y="3737202"/>
            <a:ext cx="3339211" cy="2434838"/>
          </a:xfrm>
          <a:prstGeom prst="rect">
            <a:avLst/>
          </a:prstGeom>
        </p:spPr>
      </p:pic>
      <p:pic>
        <p:nvPicPr>
          <p:cNvPr id="4" name="Grafik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4376" y="1170512"/>
            <a:ext cx="3339210" cy="2418187"/>
          </a:xfrm>
          <a:prstGeom prst="rect">
            <a:avLst/>
          </a:prstGeom>
        </p:spPr>
      </p:pic>
      <p:sp>
        <p:nvSpPr>
          <p:cNvPr id="2" name="Titel 1"/>
          <p:cNvSpPr>
            <a:spLocks noGrp="1"/>
          </p:cNvSpPr>
          <p:nvPr>
            <p:ph type="title"/>
          </p:nvPr>
        </p:nvSpPr>
        <p:spPr/>
        <p:txBody>
          <a:bodyPr/>
          <a:lstStyle/>
          <a:p>
            <a:r>
              <a:rPr lang="de-CH"/>
              <a:t>Typische Arten im Obstbau</a:t>
            </a:r>
            <a:br>
              <a:rPr lang="de-CH"/>
            </a:br>
            <a:br>
              <a:rPr lang="de-DE" sz="1600" b="0" i="1">
                <a:solidFill>
                  <a:srgbClr val="FF0000"/>
                </a:solidFill>
              </a:rPr>
            </a:br>
            <a:endParaRPr lang="de-CH" sz="1600" b="0" i="1">
              <a:solidFill>
                <a:srgbClr val="FF0000"/>
              </a:solidFill>
            </a:endParaRPr>
          </a:p>
        </p:txBody>
      </p:sp>
      <p:sp>
        <p:nvSpPr>
          <p:cNvPr id="5" name="Textfeld 4"/>
          <p:cNvSpPr txBox="1"/>
          <p:nvPr/>
        </p:nvSpPr>
        <p:spPr>
          <a:xfrm>
            <a:off x="1074374" y="3222653"/>
            <a:ext cx="3339211" cy="369332"/>
          </a:xfrm>
          <a:prstGeom prst="rect">
            <a:avLst/>
          </a:prstGeom>
          <a:solidFill>
            <a:srgbClr val="FFFFFF">
              <a:alpha val="69804"/>
            </a:srgbClr>
          </a:solidFill>
        </p:spPr>
        <p:txBody>
          <a:bodyPr wrap="square" rtlCol="0">
            <a:spAutoFit/>
          </a:bodyPr>
          <a:lstStyle>
            <a:defPPr>
              <a:defRPr lang="de-DE"/>
            </a:defPPr>
          </a:lstStyle>
          <a:p>
            <a:r>
              <a:rPr lang="de-CH"/>
              <a:t>Rote Mauerbiene</a:t>
            </a:r>
          </a:p>
        </p:txBody>
      </p:sp>
      <p:sp>
        <p:nvSpPr>
          <p:cNvPr id="6" name="Textfeld 5"/>
          <p:cNvSpPr txBox="1"/>
          <p:nvPr/>
        </p:nvSpPr>
        <p:spPr>
          <a:xfrm>
            <a:off x="4576604" y="3219367"/>
            <a:ext cx="3354667" cy="369332"/>
          </a:xfrm>
          <a:prstGeom prst="rect">
            <a:avLst/>
          </a:prstGeom>
          <a:solidFill>
            <a:srgbClr val="FFFFFF">
              <a:alpha val="69804"/>
            </a:srgbClr>
          </a:solidFill>
        </p:spPr>
        <p:txBody>
          <a:bodyPr wrap="square" rtlCol="0">
            <a:spAutoFit/>
          </a:bodyPr>
          <a:lstStyle>
            <a:defPPr>
              <a:defRPr lang="de-DE"/>
            </a:defPPr>
          </a:lstStyle>
          <a:p>
            <a:r>
              <a:rPr lang="de-CH"/>
              <a:t>Distelfink</a:t>
            </a:r>
          </a:p>
        </p:txBody>
      </p:sp>
      <p:sp>
        <p:nvSpPr>
          <p:cNvPr id="7" name="Textfeld 6"/>
          <p:cNvSpPr txBox="1"/>
          <p:nvPr/>
        </p:nvSpPr>
        <p:spPr>
          <a:xfrm>
            <a:off x="1056403" y="5795934"/>
            <a:ext cx="3423472" cy="376106"/>
          </a:xfrm>
          <a:prstGeom prst="rect">
            <a:avLst/>
          </a:prstGeom>
          <a:solidFill>
            <a:srgbClr val="FFFFFF">
              <a:alpha val="69804"/>
            </a:srgbClr>
          </a:solidFill>
        </p:spPr>
        <p:txBody>
          <a:bodyPr wrap="square" rtlCol="0">
            <a:noAutofit/>
          </a:bodyPr>
          <a:lstStyle>
            <a:defPPr>
              <a:defRPr lang="de-DE"/>
            </a:defPPr>
          </a:lstStyle>
          <a:p>
            <a:r>
              <a:rPr lang="de-CH"/>
              <a:t>Marienkäfer</a:t>
            </a:r>
          </a:p>
        </p:txBody>
      </p:sp>
      <p:sp>
        <p:nvSpPr>
          <p:cNvPr id="11" name="Textfeld 10"/>
          <p:cNvSpPr txBox="1"/>
          <p:nvPr/>
        </p:nvSpPr>
        <p:spPr>
          <a:xfrm>
            <a:off x="4555824" y="5795934"/>
            <a:ext cx="3319910" cy="369332"/>
          </a:xfrm>
          <a:prstGeom prst="rect">
            <a:avLst/>
          </a:prstGeom>
          <a:solidFill>
            <a:srgbClr val="FFFFFF">
              <a:alpha val="69804"/>
            </a:srgbClr>
          </a:solidFill>
        </p:spPr>
        <p:txBody>
          <a:bodyPr wrap="square" rtlCol="0">
            <a:spAutoFit/>
          </a:bodyPr>
          <a:lstStyle>
            <a:defPPr>
              <a:defRPr lang="de-DE"/>
            </a:defPPr>
          </a:lstStyle>
          <a:p>
            <a:r>
              <a:rPr lang="de-CH"/>
              <a:t>Braunes Langohr</a:t>
            </a:r>
          </a:p>
        </p:txBody>
      </p:sp>
      <p:sp>
        <p:nvSpPr>
          <p:cNvPr id="8" name="Foliennummernplatzhalter 7"/>
          <p:cNvSpPr>
            <a:spLocks noGrp="1"/>
          </p:cNvSpPr>
          <p:nvPr>
            <p:ph type="sldNum" sz="quarter" idx="4"/>
          </p:nvPr>
        </p:nvSpPr>
        <p:spPr/>
        <p:txBody>
          <a:bodyPr/>
          <a:lstStyle/>
          <a:p>
            <a:fld id="{B295DEAF-E952-4796-AAEE-4201E40CA590}" type="slidenum">
              <a:rPr lang="de-CH" smtClean="0"/>
              <a:pPr/>
              <a:t>31</a:t>
            </a:fld>
            <a:endParaRPr lang="de-CH"/>
          </a:p>
        </p:txBody>
      </p:sp>
    </p:spTree>
    <p:extLst>
      <p:ext uri="{BB962C8B-B14F-4D97-AF65-F5344CB8AC3E}">
        <p14:creationId xmlns:p14="http://schemas.microsoft.com/office/powerpoint/2010/main" val="1057168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274755" cy="629700"/>
          </a:xfrm>
        </p:spPr>
        <p:txBody>
          <a:bodyPr/>
          <a:lstStyle/>
          <a:p>
            <a:r>
              <a:rPr lang="de-CH"/>
              <a:t>Für die Biodiversität im Obstbau schädliche Massnahmen </a:t>
            </a:r>
          </a:p>
        </p:txBody>
      </p:sp>
      <p:sp>
        <p:nvSpPr>
          <p:cNvPr id="3" name="Inhaltsplatzhalter 2"/>
          <p:cNvSpPr>
            <a:spLocks noGrp="1"/>
          </p:cNvSpPr>
          <p:nvPr>
            <p:ph idx="1"/>
          </p:nvPr>
        </p:nvSpPr>
        <p:spPr>
          <a:xfrm>
            <a:off x="618175" y="1135280"/>
            <a:ext cx="7921625" cy="4309944"/>
          </a:xfrm>
        </p:spPr>
        <p:txBody>
          <a:bodyPr/>
          <a:lstStyle/>
          <a:p>
            <a:pPr marL="342900" indent="-342900">
              <a:spcBef>
                <a:spcPts val="600"/>
              </a:spcBef>
              <a:buFont typeface="Arial" panose="020B0604020202020204" pitchFamily="34" charset="0"/>
              <a:buChar char="•"/>
            </a:pPr>
            <a:r>
              <a:rPr lang="de-CH"/>
              <a:t>Hoher Einsatz chemisch-synthetischer Pflanzenschutzmittel</a:t>
            </a:r>
          </a:p>
          <a:p>
            <a:pPr marL="342900" indent="-342900">
              <a:spcBef>
                <a:spcPts val="600"/>
              </a:spcBef>
              <a:buFont typeface="Arial" panose="020B0604020202020204" pitchFamily="34" charset="0"/>
              <a:buChar char="•"/>
            </a:pPr>
            <a:r>
              <a:rPr lang="de-CH"/>
              <a:t>Flächendeckender </a:t>
            </a:r>
            <a:r>
              <a:rPr lang="de-CH" err="1"/>
              <a:t>Herbizideinsatz</a:t>
            </a:r>
            <a:endParaRPr lang="de-CH"/>
          </a:p>
          <a:p>
            <a:pPr marL="342900" indent="-342900">
              <a:spcBef>
                <a:spcPts val="600"/>
              </a:spcBef>
              <a:buFont typeface="Arial" panose="020B0604020202020204" pitchFamily="34" charset="0"/>
              <a:buChar char="•"/>
            </a:pPr>
            <a:r>
              <a:rPr lang="de-CH"/>
              <a:t>Viele Behandlungen und Durchfahrten</a:t>
            </a:r>
          </a:p>
          <a:p>
            <a:pPr marL="342900" indent="-342900">
              <a:spcBef>
                <a:spcPts val="600"/>
              </a:spcBef>
              <a:buFont typeface="Arial" panose="020B0604020202020204" pitchFamily="34" charset="0"/>
              <a:buChar char="•"/>
            </a:pPr>
            <a:r>
              <a:rPr lang="de-CH"/>
              <a:t>Dichte Pflanzung</a:t>
            </a:r>
          </a:p>
          <a:p>
            <a:pPr marL="342900" indent="-342900">
              <a:spcBef>
                <a:spcPts val="600"/>
              </a:spcBef>
              <a:buFont typeface="Arial" panose="020B0604020202020204" pitchFamily="34" charset="0"/>
              <a:buChar char="•"/>
            </a:pPr>
            <a:r>
              <a:rPr lang="de-CH"/>
              <a:t>Abdeckungen mit Netz und/oder Foliendach</a:t>
            </a:r>
          </a:p>
          <a:p>
            <a:pPr marL="342900" indent="-342900">
              <a:spcBef>
                <a:spcPts val="600"/>
              </a:spcBef>
              <a:buFont typeface="Arial" panose="020B0604020202020204" pitchFamily="34" charset="0"/>
              <a:buChar char="•"/>
            </a:pPr>
            <a:r>
              <a:rPr lang="de-CH"/>
              <a:t>Geringe Sortenvielfalt</a:t>
            </a:r>
          </a:p>
          <a:p>
            <a:pPr marL="342900" indent="-342900">
              <a:spcBef>
                <a:spcPts val="600"/>
              </a:spcBef>
              <a:buFont typeface="Arial" panose="020B0604020202020204" pitchFamily="34" charset="0"/>
              <a:buChar char="•"/>
            </a:pPr>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r="-78"/>
          <a:stretch/>
        </p:blipFill>
        <p:spPr>
          <a:xfrm>
            <a:off x="617725" y="3573016"/>
            <a:ext cx="7919112" cy="2379390"/>
          </a:xfrm>
          <a:prstGeom prst="rect">
            <a:avLst/>
          </a:prstGeom>
        </p:spPr>
      </p:pic>
      <p:sp>
        <p:nvSpPr>
          <p:cNvPr id="5" name="Foliennummernplatzhalter 4"/>
          <p:cNvSpPr>
            <a:spLocks noGrp="1"/>
          </p:cNvSpPr>
          <p:nvPr>
            <p:ph type="sldNum" sz="quarter" idx="4"/>
          </p:nvPr>
        </p:nvSpPr>
        <p:spPr/>
        <p:txBody>
          <a:bodyPr/>
          <a:lstStyle/>
          <a:p>
            <a:fld id="{B295DEAF-E952-4796-AAEE-4201E40CA590}" type="slidenum">
              <a:rPr lang="de-CH" smtClean="0"/>
              <a:pPr/>
              <a:t>32</a:t>
            </a:fld>
            <a:endParaRPr lang="de-CH"/>
          </a:p>
        </p:txBody>
      </p:sp>
    </p:spTree>
    <p:extLst>
      <p:ext uri="{BB962C8B-B14F-4D97-AF65-F5344CB8AC3E}">
        <p14:creationId xmlns:p14="http://schemas.microsoft.com/office/powerpoint/2010/main" val="120428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Dauerbegrünte Fahrgassen …</a:t>
            </a:r>
          </a:p>
        </p:txBody>
      </p:sp>
      <p:sp>
        <p:nvSpPr>
          <p:cNvPr id="4" name="Inhaltsplatzhalter 3"/>
          <p:cNvSpPr>
            <a:spLocks noGrp="1"/>
          </p:cNvSpPr>
          <p:nvPr>
            <p:ph idx="1"/>
          </p:nvPr>
        </p:nvSpPr>
        <p:spPr>
          <a:xfrm>
            <a:off x="604650" y="1124744"/>
            <a:ext cx="7935150" cy="2736304"/>
          </a:xfrm>
        </p:spPr>
        <p:txBody>
          <a:bodyPr/>
          <a:lstStyle/>
          <a:p>
            <a:pPr marL="360000" indent="-360000">
              <a:spcBef>
                <a:spcPts val="600"/>
              </a:spcBef>
              <a:buFont typeface="Arial" panose="020B0604020202020204" pitchFamily="34" charset="0"/>
              <a:buChar char="•"/>
            </a:pPr>
            <a:r>
              <a:rPr lang="de-CH" dirty="0"/>
              <a:t>… schützen den Boden vor Schadstoffeintrag, Auswaschung, 	Verdichtung und Erosion.</a:t>
            </a:r>
          </a:p>
          <a:p>
            <a:pPr marL="360000" indent="-360000">
              <a:spcBef>
                <a:spcPts val="600"/>
              </a:spcBef>
              <a:buFont typeface="Arial" panose="020B0604020202020204" pitchFamily="34" charset="0"/>
              <a:buChar char="•"/>
            </a:pPr>
            <a:r>
              <a:rPr lang="de-CH" dirty="0"/>
              <a:t>… regen das Bodenleben an und fördern die Bodenfruchtbarkeit.</a:t>
            </a:r>
          </a:p>
          <a:p>
            <a:pPr marL="360000" indent="-360000">
              <a:spcBef>
                <a:spcPts val="600"/>
              </a:spcBef>
              <a:buFont typeface="Arial" panose="020B0604020202020204" pitchFamily="34" charset="0"/>
              <a:buChar char="•"/>
            </a:pPr>
            <a:r>
              <a:rPr lang="de-CH" dirty="0"/>
              <a:t>… verbessern die Nährstoffversorgung der Obstbäume. </a:t>
            </a:r>
          </a:p>
          <a:p>
            <a:pPr marL="360000" indent="-360000">
              <a:spcBef>
                <a:spcPts val="600"/>
              </a:spcBef>
              <a:buFont typeface="Arial" panose="020B0604020202020204" pitchFamily="34" charset="0"/>
              <a:buChar char="•"/>
            </a:pPr>
            <a:r>
              <a:rPr lang="de-CH" dirty="0"/>
              <a:t>… steigern das Nährstoff- und Wasserrückhaltevermögen dank 	Humusaufbau.</a:t>
            </a:r>
          </a:p>
          <a:p>
            <a:pPr marL="360000" indent="-360000">
              <a:spcBef>
                <a:spcPts val="600"/>
              </a:spcBef>
              <a:buFont typeface="Arial" panose="020B0604020202020204" pitchFamily="34" charset="0"/>
              <a:buChar char="•"/>
            </a:pPr>
            <a:r>
              <a:rPr lang="de-CH" dirty="0"/>
              <a:t>… steigern die CO</a:t>
            </a:r>
            <a:r>
              <a:rPr lang="de-CH" baseline="-25000" dirty="0"/>
              <a:t>2</a:t>
            </a:r>
            <a:r>
              <a:rPr lang="de-CH" dirty="0"/>
              <a:t>-Speicherung des Bodens dank Humusaufbau.</a:t>
            </a:r>
          </a:p>
          <a:p>
            <a:pPr>
              <a:spcBef>
                <a:spcPts val="600"/>
              </a:spcBef>
            </a:pPr>
            <a:endParaRPr lang="de-CH" dirty="0"/>
          </a:p>
        </p:txBody>
      </p:sp>
      <p:sp>
        <p:nvSpPr>
          <p:cNvPr id="6" name="Textfeld 5"/>
          <p:cNvSpPr txBox="1"/>
          <p:nvPr/>
        </p:nvSpPr>
        <p:spPr>
          <a:xfrm>
            <a:off x="4925676" y="3789038"/>
            <a:ext cx="3035125" cy="2308324"/>
          </a:xfrm>
          <a:prstGeom prst="rect">
            <a:avLst/>
          </a:prstGeom>
          <a:solidFill>
            <a:srgbClr val="FDDC7F"/>
          </a:solidFill>
        </p:spPr>
        <p:txBody>
          <a:bodyPr wrap="square" rtlCol="0">
            <a:spAutoFit/>
          </a:bodyPr>
          <a:lstStyle/>
          <a:p>
            <a:r>
              <a:rPr lang="de-CH" b="1" dirty="0"/>
              <a:t>«Sandwich-System»</a:t>
            </a:r>
          </a:p>
          <a:p>
            <a:r>
              <a:rPr lang="de-CH" dirty="0"/>
              <a:t>Links und rechts der Baumreihe wird ein Streifen gehackt. Der Baumstreifen kann mit wenig konkurrenzierenden, blühenden Pflanzen begrünt werden. </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1454" y="3789039"/>
            <a:ext cx="3035125" cy="2275977"/>
          </a:xfrm>
          <a:prstGeom prst="rect">
            <a:avLst/>
          </a:prstGeom>
        </p:spPr>
      </p:pic>
      <p:sp>
        <p:nvSpPr>
          <p:cNvPr id="7" name="Foliennummernplatzhalter 6"/>
          <p:cNvSpPr>
            <a:spLocks noGrp="1"/>
          </p:cNvSpPr>
          <p:nvPr>
            <p:ph type="sldNum" sz="quarter" idx="4"/>
          </p:nvPr>
        </p:nvSpPr>
        <p:spPr/>
        <p:txBody>
          <a:bodyPr/>
          <a:lstStyle/>
          <a:p>
            <a:fld id="{B295DEAF-E952-4796-AAEE-4201E40CA590}" type="slidenum">
              <a:rPr lang="de-CH" smtClean="0"/>
              <a:pPr/>
              <a:t>33</a:t>
            </a:fld>
            <a:endParaRPr lang="de-CH"/>
          </a:p>
        </p:txBody>
      </p:sp>
    </p:spTree>
    <p:extLst>
      <p:ext uri="{BB962C8B-B14F-4D97-AF65-F5344CB8AC3E}">
        <p14:creationId xmlns:p14="http://schemas.microsoft.com/office/powerpoint/2010/main" val="2316858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Nützlinge mit blühenden Strukturen fördern</a:t>
            </a:r>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3024" y="1842329"/>
            <a:ext cx="6473272" cy="3605989"/>
          </a:xfrm>
        </p:spPr>
      </p:pic>
      <p:sp>
        <p:nvSpPr>
          <p:cNvPr id="8" name="Textfeld 7"/>
          <p:cNvSpPr txBox="1"/>
          <p:nvPr/>
        </p:nvSpPr>
        <p:spPr>
          <a:xfrm>
            <a:off x="395536" y="5661248"/>
            <a:ext cx="8162335" cy="430887"/>
          </a:xfrm>
          <a:prstGeom prst="rect">
            <a:avLst/>
          </a:prstGeom>
          <a:noFill/>
        </p:spPr>
        <p:txBody>
          <a:bodyPr wrap="square" rtlCol="0">
            <a:spAutoFit/>
          </a:bodyPr>
          <a:lstStyle/>
          <a:p>
            <a:pPr algn="r"/>
            <a:r>
              <a:rPr lang="de-CH" sz="1100"/>
              <a:t>Durchschnitt aus 6 Erhebungen pro Jahr und 3 Jahren in Obstanlagen in Belgien und Nordfrankreich. </a:t>
            </a:r>
          </a:p>
          <a:p>
            <a:pPr algn="r"/>
            <a:r>
              <a:rPr lang="de-CH" sz="1100"/>
              <a:t>Quelle: </a:t>
            </a:r>
            <a:r>
              <a:rPr lang="de-CH" sz="1100" err="1"/>
              <a:t>Interreg</a:t>
            </a:r>
            <a:r>
              <a:rPr lang="de-CH" sz="1100"/>
              <a:t> </a:t>
            </a:r>
            <a:r>
              <a:rPr lang="de-CH" sz="1100" err="1"/>
              <a:t>TransBioFruit</a:t>
            </a:r>
            <a:r>
              <a:rPr lang="de-CH" sz="1100"/>
              <a:t> </a:t>
            </a:r>
            <a:r>
              <a:rPr lang="de-CH" sz="1100" err="1"/>
              <a:t>project</a:t>
            </a:r>
            <a:r>
              <a:rPr lang="de-CH" sz="1100"/>
              <a:t> 2008–2014.</a:t>
            </a:r>
          </a:p>
        </p:txBody>
      </p:sp>
      <p:sp>
        <p:nvSpPr>
          <p:cNvPr id="6" name="Rechteck 5"/>
          <p:cNvSpPr/>
          <p:nvPr/>
        </p:nvSpPr>
        <p:spPr>
          <a:xfrm>
            <a:off x="611919" y="1124744"/>
            <a:ext cx="7927881" cy="646331"/>
          </a:xfrm>
          <a:prstGeom prst="rect">
            <a:avLst/>
          </a:prstGeom>
        </p:spPr>
        <p:txBody>
          <a:bodyPr wrap="square">
            <a:spAutoFit/>
          </a:bodyPr>
          <a:lstStyle/>
          <a:p>
            <a:r>
              <a:rPr lang="de-CH" b="1"/>
              <a:t>Attraktivität von Blühstreifen für Nützlinge im Vergleich zu intensiv </a:t>
            </a:r>
            <a:r>
              <a:rPr lang="de-CH" b="1" err="1"/>
              <a:t>gemulchten</a:t>
            </a:r>
            <a:r>
              <a:rPr lang="de-CH" b="1"/>
              <a:t> Fahrgassen und spontaner Begrünung</a:t>
            </a:r>
            <a:endParaRPr lang="de-CH" b="1">
              <a:latin typeface="+mj-lt"/>
            </a:endParaRPr>
          </a:p>
        </p:txBody>
      </p:sp>
      <p:sp>
        <p:nvSpPr>
          <p:cNvPr id="3" name="Foliennummernplatzhalter 2"/>
          <p:cNvSpPr>
            <a:spLocks noGrp="1"/>
          </p:cNvSpPr>
          <p:nvPr>
            <p:ph type="sldNum" sz="quarter" idx="4"/>
          </p:nvPr>
        </p:nvSpPr>
        <p:spPr/>
        <p:txBody>
          <a:bodyPr/>
          <a:lstStyle/>
          <a:p>
            <a:fld id="{B295DEAF-E952-4796-AAEE-4201E40CA590}" type="slidenum">
              <a:rPr lang="de-CH" smtClean="0"/>
              <a:pPr/>
              <a:t>34</a:t>
            </a:fld>
            <a:endParaRPr lang="de-CH"/>
          </a:p>
        </p:txBody>
      </p:sp>
    </p:spTree>
    <p:extLst>
      <p:ext uri="{BB962C8B-B14F-4D97-AF65-F5344CB8AC3E}">
        <p14:creationId xmlns:p14="http://schemas.microsoft.com/office/powerpoint/2010/main" val="3023973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0147" y="3611790"/>
            <a:ext cx="3325789" cy="2515530"/>
          </a:xfrm>
          <a:prstGeom prst="rect">
            <a:avLst/>
          </a:prstGeom>
        </p:spPr>
      </p:pic>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t="-1" b="-1377"/>
          <a:stretch/>
        </p:blipFill>
        <p:spPr>
          <a:xfrm>
            <a:off x="1031912" y="3632757"/>
            <a:ext cx="3330847" cy="2532547"/>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3569" y="1054287"/>
            <a:ext cx="3312368" cy="2410361"/>
          </a:xfrm>
          <a:prstGeom prst="rect">
            <a:avLst/>
          </a:prstGeom>
        </p:spPr>
      </p:pic>
      <p:pic>
        <p:nvPicPr>
          <p:cNvPr id="5" name="Inhaltsplatzhalter 4"/>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1031913" y="1058326"/>
            <a:ext cx="3330847" cy="2418188"/>
          </a:xfrm>
        </p:spPr>
      </p:pic>
      <p:sp>
        <p:nvSpPr>
          <p:cNvPr id="2" name="Titel 1"/>
          <p:cNvSpPr>
            <a:spLocks noGrp="1"/>
          </p:cNvSpPr>
          <p:nvPr>
            <p:ph type="title"/>
          </p:nvPr>
        </p:nvSpPr>
        <p:spPr>
          <a:xfrm>
            <a:off x="539991" y="439208"/>
            <a:ext cx="8274755" cy="629700"/>
          </a:xfrm>
        </p:spPr>
        <p:txBody>
          <a:bodyPr/>
          <a:lstStyle/>
          <a:p>
            <a:r>
              <a:rPr lang="de-CH"/>
              <a:t>Weitere biodiversitätsfördernde Massnahmen im Obstbau</a:t>
            </a:r>
            <a:br>
              <a:rPr lang="de-CH"/>
            </a:br>
            <a:br>
              <a:rPr lang="de-CH"/>
            </a:br>
            <a:endParaRPr lang="de-CH"/>
          </a:p>
        </p:txBody>
      </p:sp>
      <p:sp>
        <p:nvSpPr>
          <p:cNvPr id="3" name="Textfeld 2"/>
          <p:cNvSpPr txBox="1"/>
          <p:nvPr/>
        </p:nvSpPr>
        <p:spPr>
          <a:xfrm>
            <a:off x="1031912" y="2830327"/>
            <a:ext cx="3339210" cy="649831"/>
          </a:xfrm>
          <a:prstGeom prst="rect">
            <a:avLst/>
          </a:prstGeom>
          <a:solidFill>
            <a:srgbClr val="FFFFFF">
              <a:alpha val="69804"/>
            </a:srgbClr>
          </a:solidFill>
        </p:spPr>
        <p:txBody>
          <a:bodyPr wrap="square" rtlCol="0" anchor="ctr">
            <a:noAutofit/>
          </a:bodyPr>
          <a:lstStyle>
            <a:defPPr>
              <a:defRPr lang="de-DE"/>
            </a:defPPr>
          </a:lstStyle>
          <a:p>
            <a:r>
              <a:rPr lang="de-CH" dirty="0"/>
              <a:t>Anbau alter traditioneller Sorten</a:t>
            </a:r>
          </a:p>
        </p:txBody>
      </p:sp>
      <p:sp>
        <p:nvSpPr>
          <p:cNvPr id="7" name="Rechteck 6"/>
          <p:cNvSpPr/>
          <p:nvPr/>
        </p:nvSpPr>
        <p:spPr>
          <a:xfrm>
            <a:off x="4615268" y="5480989"/>
            <a:ext cx="3336497" cy="646331"/>
          </a:xfrm>
          <a:prstGeom prst="rect">
            <a:avLst/>
          </a:prstGeom>
          <a:solidFill>
            <a:srgbClr val="FFFFFF">
              <a:alpha val="69804"/>
            </a:srgbClr>
          </a:solidFill>
        </p:spPr>
        <p:txBody>
          <a:bodyPr wrap="square" rtlCol="0">
            <a:spAutoFit/>
          </a:bodyPr>
          <a:lstStyle/>
          <a:p>
            <a:r>
              <a:rPr lang="de-CH"/>
              <a:t>Reduzierter Pflanzenschutzmitteleinsatz</a:t>
            </a:r>
          </a:p>
        </p:txBody>
      </p:sp>
      <p:sp>
        <p:nvSpPr>
          <p:cNvPr id="8" name="Rechteck 7"/>
          <p:cNvSpPr/>
          <p:nvPr/>
        </p:nvSpPr>
        <p:spPr>
          <a:xfrm>
            <a:off x="4643569" y="2830327"/>
            <a:ext cx="3339210" cy="646331"/>
          </a:xfrm>
          <a:prstGeom prst="rect">
            <a:avLst/>
          </a:prstGeom>
          <a:solidFill>
            <a:srgbClr val="FFFFFF">
              <a:alpha val="69804"/>
            </a:srgbClr>
          </a:solidFill>
        </p:spPr>
        <p:txBody>
          <a:bodyPr wrap="square" rtlCol="0">
            <a:spAutoFit/>
          </a:bodyPr>
          <a:lstStyle/>
          <a:p>
            <a:r>
              <a:rPr lang="de-CH"/>
              <a:t>Alternierende Bewirtschaftung der Fahrgassen </a:t>
            </a:r>
          </a:p>
        </p:txBody>
      </p:sp>
      <p:sp>
        <p:nvSpPr>
          <p:cNvPr id="9" name="Rechteck 8"/>
          <p:cNvSpPr/>
          <p:nvPr/>
        </p:nvSpPr>
        <p:spPr>
          <a:xfrm>
            <a:off x="1031912" y="5489314"/>
            <a:ext cx="3467641" cy="646331"/>
          </a:xfrm>
          <a:prstGeom prst="rect">
            <a:avLst/>
          </a:prstGeom>
          <a:solidFill>
            <a:srgbClr val="FFFFFF">
              <a:alpha val="69804"/>
            </a:srgbClr>
          </a:solidFill>
        </p:spPr>
        <p:txBody>
          <a:bodyPr wrap="square" rtlCol="0">
            <a:spAutoFit/>
          </a:bodyPr>
          <a:lstStyle/>
          <a:p>
            <a:r>
              <a:rPr lang="de-CH"/>
              <a:t>Artenreiche, mehrjährige Blühstreifen im Randbereich</a:t>
            </a:r>
          </a:p>
        </p:txBody>
      </p:sp>
      <p:sp>
        <p:nvSpPr>
          <p:cNvPr id="12" name="Foliennummernplatzhalter 11"/>
          <p:cNvSpPr>
            <a:spLocks noGrp="1"/>
          </p:cNvSpPr>
          <p:nvPr>
            <p:ph type="sldNum" sz="quarter" idx="4"/>
          </p:nvPr>
        </p:nvSpPr>
        <p:spPr/>
        <p:txBody>
          <a:bodyPr/>
          <a:lstStyle/>
          <a:p>
            <a:fld id="{B295DEAF-E952-4796-AAEE-4201E40CA590}" type="slidenum">
              <a:rPr lang="de-CH" smtClean="0"/>
              <a:pPr/>
              <a:t>35</a:t>
            </a:fld>
            <a:endParaRPr lang="de-CH"/>
          </a:p>
        </p:txBody>
      </p:sp>
    </p:spTree>
    <p:extLst>
      <p:ext uri="{BB962C8B-B14F-4D97-AF65-F5344CB8AC3E}">
        <p14:creationId xmlns:p14="http://schemas.microsoft.com/office/powerpoint/2010/main" val="108547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Wichtigste biodiversitätsfördernde Massnahmen im Obstbau</a:t>
            </a:r>
          </a:p>
        </p:txBody>
      </p:sp>
      <p:sp>
        <p:nvSpPr>
          <p:cNvPr id="5" name="Inhaltsplatzhalter 4"/>
          <p:cNvSpPr>
            <a:spLocks noGrp="1"/>
          </p:cNvSpPr>
          <p:nvPr>
            <p:ph idx="1"/>
          </p:nvPr>
        </p:nvSpPr>
        <p:spPr>
          <a:xfrm>
            <a:off x="618175" y="1444662"/>
            <a:ext cx="7921625" cy="4309944"/>
          </a:xfrm>
        </p:spPr>
        <p:txBody>
          <a:bodyPr/>
          <a:lstStyle/>
          <a:p>
            <a:pPr marL="342900" indent="-342900">
              <a:spcBef>
                <a:spcPts val="600"/>
              </a:spcBef>
              <a:buFont typeface="Arial" panose="020B0604020202020204" pitchFamily="34" charset="0"/>
              <a:buChar char="•"/>
            </a:pPr>
            <a:r>
              <a:rPr lang="de-CH"/>
              <a:t>Reduzierter Einsatz von Pflanzenschutzmitteln </a:t>
            </a:r>
            <a:br>
              <a:rPr lang="de-CH"/>
            </a:br>
            <a:r>
              <a:rPr lang="de-CH"/>
              <a:t>(nach Schadenschwelle), Anbau resistenter Sorten</a:t>
            </a:r>
          </a:p>
          <a:p>
            <a:pPr marL="342900" indent="-342900">
              <a:spcBef>
                <a:spcPts val="600"/>
              </a:spcBef>
              <a:buFont typeface="Arial" panose="020B0604020202020204" pitchFamily="34" charset="0"/>
              <a:buChar char="•"/>
            </a:pPr>
            <a:r>
              <a:rPr lang="de-CH"/>
              <a:t>Bodenbegrünung, Verzicht auf Herbizide </a:t>
            </a:r>
          </a:p>
          <a:p>
            <a:pPr marL="342900" indent="-342900">
              <a:spcBef>
                <a:spcPts val="600"/>
              </a:spcBef>
              <a:buFont typeface="Arial" panose="020B0604020202020204" pitchFamily="34" charset="0"/>
              <a:buChar char="•"/>
            </a:pPr>
            <a:r>
              <a:rPr lang="de-CH"/>
              <a:t>Schonende Bodenbearbeitung, Sandwich-System, Saumbereich mit artenreichen Saatgutmischungen</a:t>
            </a:r>
          </a:p>
          <a:p>
            <a:pPr marL="342900" indent="-342900">
              <a:spcBef>
                <a:spcPts val="600"/>
              </a:spcBef>
              <a:buFont typeface="Arial" panose="020B0604020202020204" pitchFamily="34" charset="0"/>
              <a:buChar char="•"/>
            </a:pPr>
            <a:r>
              <a:rPr lang="de-CH"/>
              <a:t>Alternierender Schnitt der Fahrgassen (mit 5-6 Wochen Abstand)</a:t>
            </a:r>
          </a:p>
          <a:p>
            <a:pPr marL="342900" indent="-342900">
              <a:spcBef>
                <a:spcPts val="600"/>
              </a:spcBef>
              <a:buFont typeface="Arial" panose="020B0604020202020204" pitchFamily="34" charset="0"/>
              <a:buChar char="•"/>
            </a:pPr>
            <a:r>
              <a:rPr lang="de-CH"/>
              <a:t>Mähen oder rollen (</a:t>
            </a:r>
            <a:r>
              <a:rPr lang="de-CH" err="1"/>
              <a:t>Rolojack</a:t>
            </a:r>
            <a:r>
              <a:rPr lang="de-CH"/>
              <a:t>, </a:t>
            </a:r>
            <a:r>
              <a:rPr lang="de-CH" err="1"/>
              <a:t>Rolofaca</a:t>
            </a:r>
            <a:r>
              <a:rPr lang="de-CH"/>
              <a:t>) statt </a:t>
            </a:r>
            <a:r>
              <a:rPr lang="de-CH" err="1"/>
              <a:t>mulchen</a:t>
            </a:r>
            <a:endParaRPr lang="de-CH"/>
          </a:p>
          <a:p>
            <a:pPr marL="342900" indent="-342900">
              <a:spcBef>
                <a:spcPts val="600"/>
              </a:spcBef>
              <a:buFont typeface="Arial" panose="020B0604020202020204" pitchFamily="34" charset="0"/>
              <a:buChar char="•"/>
            </a:pPr>
            <a:r>
              <a:rPr lang="de-CH"/>
              <a:t>Offene Bodenstellen in ganzflächig begrünten Anlagen</a:t>
            </a:r>
          </a:p>
          <a:p>
            <a:pPr marL="342900" indent="-342900">
              <a:spcBef>
                <a:spcPts val="600"/>
              </a:spcBef>
              <a:buFont typeface="Arial" panose="020B0604020202020204" pitchFamily="34" charset="0"/>
              <a:buChar char="•"/>
            </a:pPr>
            <a:r>
              <a:rPr lang="de-CH"/>
              <a:t>Anbau alter und traditioneller Sorten</a:t>
            </a:r>
          </a:p>
          <a:p>
            <a:pPr marL="342900" indent="-342900">
              <a:spcBef>
                <a:spcPts val="600"/>
              </a:spcBef>
              <a:buFont typeface="Arial" panose="020B0604020202020204" pitchFamily="34" charset="0"/>
              <a:buChar char="•"/>
            </a:pPr>
            <a:r>
              <a:rPr lang="de-CH"/>
              <a:t>Biodiversitätsförderflächen, Kleinstrukturen und Nisthilfen in der Nähe der Obstanlage</a:t>
            </a:r>
          </a:p>
          <a:p>
            <a:pPr marL="342900" indent="-342900">
              <a:spcBef>
                <a:spcPts val="600"/>
              </a:spcBef>
              <a:buFontTx/>
              <a:buChar char="-"/>
            </a:pPr>
            <a:endParaRPr lang="de-CH"/>
          </a:p>
        </p:txBody>
      </p:sp>
      <p:sp>
        <p:nvSpPr>
          <p:cNvPr id="2" name="Foliennummernplatzhalter 1"/>
          <p:cNvSpPr>
            <a:spLocks noGrp="1"/>
          </p:cNvSpPr>
          <p:nvPr>
            <p:ph type="sldNum" sz="quarter" idx="4"/>
          </p:nvPr>
        </p:nvSpPr>
        <p:spPr/>
        <p:txBody>
          <a:bodyPr/>
          <a:lstStyle/>
          <a:p>
            <a:fld id="{B295DEAF-E952-4796-AAEE-4201E40CA590}" type="slidenum">
              <a:rPr lang="de-CH" smtClean="0"/>
              <a:pPr/>
              <a:t>36</a:t>
            </a:fld>
            <a:endParaRPr lang="de-CH"/>
          </a:p>
        </p:txBody>
      </p:sp>
    </p:spTree>
    <p:extLst>
      <p:ext uri="{BB962C8B-B14F-4D97-AF65-F5344CB8AC3E}">
        <p14:creationId xmlns:p14="http://schemas.microsoft.com/office/powerpoint/2010/main" val="1769692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9275" y="1290405"/>
            <a:ext cx="4940127" cy="3802271"/>
          </a:xfrm>
          <a:prstGeom prst="ellipse">
            <a:avLst/>
          </a:prstGeom>
          <a:ln w="63500" cap="rnd">
            <a:noFill/>
          </a:ln>
          <a:effectLst/>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4561" y="3711187"/>
            <a:ext cx="2169890" cy="2169890"/>
          </a:xfrm>
          <a:prstGeom prst="ellipse">
            <a:avLst/>
          </a:prstGeom>
          <a:ln w="19050" cap="rnd">
            <a:solidFill>
              <a:schemeClr val="bg1"/>
            </a:solidFill>
          </a:ln>
          <a:effectLst/>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0068" y="1367887"/>
            <a:ext cx="2117824" cy="2117824"/>
          </a:xfrm>
          <a:prstGeom prst="ellipse">
            <a:avLst/>
          </a:prstGeom>
          <a:ln w="19050" cap="rnd">
            <a:solidFill>
              <a:schemeClr val="bg1"/>
            </a:solidFill>
          </a:ln>
          <a:effectLst/>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48133" y="4085902"/>
            <a:ext cx="2117824" cy="2117824"/>
          </a:xfrm>
          <a:prstGeom prst="ellipse">
            <a:avLst/>
          </a:prstGeom>
          <a:ln w="19050" cap="rnd">
            <a:solidFill>
              <a:schemeClr val="bg1"/>
            </a:solidFill>
          </a:ln>
          <a:effectLst/>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0160" y="2651723"/>
            <a:ext cx="2117825" cy="2117825"/>
          </a:xfrm>
          <a:prstGeom prst="ellipse">
            <a:avLst/>
          </a:prstGeom>
          <a:ln w="19050" cap="rnd">
            <a:solidFill>
              <a:schemeClr val="bg1"/>
            </a:solidFill>
          </a:ln>
          <a:effectLst/>
        </p:spPr>
      </p:pic>
      <p:sp>
        <p:nvSpPr>
          <p:cNvPr id="2" name="Titel 1"/>
          <p:cNvSpPr>
            <a:spLocks noGrp="1"/>
          </p:cNvSpPr>
          <p:nvPr>
            <p:ph type="title"/>
          </p:nvPr>
        </p:nvSpPr>
        <p:spPr/>
        <p:txBody>
          <a:bodyPr/>
          <a:lstStyle/>
          <a:p>
            <a:r>
              <a:rPr lang="de-CH"/>
              <a:t>Massnahmen im Gemüsebau</a:t>
            </a:r>
          </a:p>
        </p:txBody>
      </p:sp>
      <p:sp>
        <p:nvSpPr>
          <p:cNvPr id="5" name="Textfeld 4"/>
          <p:cNvSpPr txBox="1"/>
          <p:nvPr/>
        </p:nvSpPr>
        <p:spPr>
          <a:xfrm>
            <a:off x="288695" y="4400216"/>
            <a:ext cx="1619010" cy="369332"/>
          </a:xfrm>
          <a:prstGeom prst="rect">
            <a:avLst/>
          </a:prstGeom>
          <a:solidFill>
            <a:srgbClr val="FFFFFF">
              <a:alpha val="69804"/>
            </a:srgbClr>
          </a:solidFill>
        </p:spPr>
        <p:txBody>
          <a:bodyPr wrap="square" rtlCol="0">
            <a:spAutoFit/>
          </a:bodyPr>
          <a:lstStyle>
            <a:defPPr>
              <a:defRPr lang="de-DE"/>
            </a:defPPr>
          </a:lstStyle>
          <a:p>
            <a:r>
              <a:rPr lang="de-CH"/>
              <a:t>Begleitpflanzen</a:t>
            </a:r>
          </a:p>
        </p:txBody>
      </p:sp>
      <p:sp>
        <p:nvSpPr>
          <p:cNvPr id="10" name="Textfeld 9"/>
          <p:cNvSpPr txBox="1"/>
          <p:nvPr/>
        </p:nvSpPr>
        <p:spPr>
          <a:xfrm>
            <a:off x="6020211" y="3116379"/>
            <a:ext cx="2888479" cy="369332"/>
          </a:xfrm>
          <a:prstGeom prst="rect">
            <a:avLst/>
          </a:prstGeom>
          <a:solidFill>
            <a:srgbClr val="FFFFFF">
              <a:alpha val="69804"/>
            </a:srgbClr>
          </a:solidFill>
        </p:spPr>
        <p:txBody>
          <a:bodyPr wrap="square" rtlCol="0">
            <a:spAutoFit/>
          </a:bodyPr>
          <a:lstStyle>
            <a:defPPr>
              <a:defRPr lang="de-DE"/>
            </a:defPPr>
          </a:lstStyle>
          <a:p>
            <a:r>
              <a:rPr lang="de-CH"/>
              <a:t>Begrünung der Fahrgassen</a:t>
            </a:r>
          </a:p>
        </p:txBody>
      </p:sp>
      <p:sp>
        <p:nvSpPr>
          <p:cNvPr id="11" name="Textfeld 10"/>
          <p:cNvSpPr txBox="1"/>
          <p:nvPr/>
        </p:nvSpPr>
        <p:spPr>
          <a:xfrm>
            <a:off x="2520267" y="5834394"/>
            <a:ext cx="1296078" cy="369332"/>
          </a:xfrm>
          <a:prstGeom prst="rect">
            <a:avLst/>
          </a:prstGeom>
          <a:solidFill>
            <a:srgbClr val="FFFFFF">
              <a:alpha val="69804"/>
            </a:srgbClr>
          </a:solidFill>
        </p:spPr>
        <p:txBody>
          <a:bodyPr wrap="square" rtlCol="0">
            <a:spAutoFit/>
          </a:bodyPr>
          <a:lstStyle>
            <a:defPPr>
              <a:defRPr lang="de-DE"/>
            </a:defPPr>
          </a:lstStyle>
          <a:p>
            <a:r>
              <a:rPr lang="de-CH"/>
              <a:t>Blühstreifen</a:t>
            </a:r>
          </a:p>
        </p:txBody>
      </p:sp>
      <p:sp>
        <p:nvSpPr>
          <p:cNvPr id="12" name="Textfeld 11"/>
          <p:cNvSpPr txBox="1"/>
          <p:nvPr/>
        </p:nvSpPr>
        <p:spPr>
          <a:xfrm>
            <a:off x="5148064" y="5533487"/>
            <a:ext cx="1419079" cy="369332"/>
          </a:xfrm>
          <a:prstGeom prst="rect">
            <a:avLst/>
          </a:prstGeom>
          <a:solidFill>
            <a:srgbClr val="FFFFFF">
              <a:alpha val="69804"/>
            </a:srgbClr>
          </a:solidFill>
        </p:spPr>
        <p:txBody>
          <a:bodyPr wrap="square" rtlCol="0">
            <a:spAutoFit/>
          </a:bodyPr>
          <a:lstStyle>
            <a:defPPr>
              <a:defRPr lang="de-DE"/>
            </a:defPPr>
          </a:lstStyle>
          <a:p>
            <a:r>
              <a:rPr lang="de-CH"/>
              <a:t>Sortenvielfalt</a:t>
            </a:r>
          </a:p>
        </p:txBody>
      </p:sp>
      <p:sp>
        <p:nvSpPr>
          <p:cNvPr id="13" name="Foliennummernplatzhalter 12"/>
          <p:cNvSpPr>
            <a:spLocks noGrp="1"/>
          </p:cNvSpPr>
          <p:nvPr>
            <p:ph type="sldNum" sz="quarter" idx="4"/>
          </p:nvPr>
        </p:nvSpPr>
        <p:spPr/>
        <p:txBody>
          <a:bodyPr/>
          <a:lstStyle/>
          <a:p>
            <a:fld id="{B295DEAF-E952-4796-AAEE-4201E40CA590}" type="slidenum">
              <a:rPr lang="de-CH" smtClean="0"/>
              <a:pPr/>
              <a:t>37</a:t>
            </a:fld>
            <a:endParaRPr lang="de-CH"/>
          </a:p>
        </p:txBody>
      </p:sp>
    </p:spTree>
    <p:extLst>
      <p:ext uri="{BB962C8B-B14F-4D97-AF65-F5344CB8AC3E}">
        <p14:creationId xmlns:p14="http://schemas.microsoft.com/office/powerpoint/2010/main" val="2771588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0359" y="3631339"/>
            <a:ext cx="3311601" cy="2419243"/>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r="-5485"/>
          <a:stretch/>
        </p:blipFill>
        <p:spPr>
          <a:xfrm>
            <a:off x="4440306" y="1056864"/>
            <a:ext cx="3481026" cy="2417121"/>
          </a:xfrm>
          <a:prstGeom prst="rect">
            <a:avLst/>
          </a:prstGeom>
        </p:spPr>
      </p:pic>
      <p:pic>
        <p:nvPicPr>
          <p:cNvPr id="3" name="Grafik 2" descr="Ein Bild, das Insekt, Organismus, Schädling, Wirbellose enthält.&#10;&#10;Beschreibung automatisch generiert.">
            <a:extLst>
              <a:ext uri="{FF2B5EF4-FFF2-40B4-BE49-F238E27FC236}">
                <a16:creationId xmlns:a16="http://schemas.microsoft.com/office/drawing/2014/main" id="{92DE5873-372B-99A3-FFDB-1FA176F6C6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
          <a:stretch/>
        </p:blipFill>
        <p:spPr>
          <a:xfrm>
            <a:off x="901576" y="1054169"/>
            <a:ext cx="3304313" cy="2419150"/>
          </a:xfrm>
          <a:prstGeom prst="rect">
            <a:avLst/>
          </a:prstGeom>
        </p:spPr>
      </p:pic>
      <p:pic>
        <p:nvPicPr>
          <p:cNvPr id="18" name="Inhaltsplatzhalt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0307" y="3632395"/>
            <a:ext cx="3330847" cy="2418188"/>
          </a:xfrm>
          <a:prstGeom prst="rect">
            <a:avLst/>
          </a:prstGeom>
        </p:spPr>
      </p:pic>
      <p:sp>
        <p:nvSpPr>
          <p:cNvPr id="2" name="Titel 1"/>
          <p:cNvSpPr>
            <a:spLocks noGrp="1"/>
          </p:cNvSpPr>
          <p:nvPr>
            <p:ph type="title"/>
          </p:nvPr>
        </p:nvSpPr>
        <p:spPr>
          <a:xfrm>
            <a:off x="602264" y="404664"/>
            <a:ext cx="7908549" cy="629700"/>
          </a:xfrm>
        </p:spPr>
        <p:txBody>
          <a:bodyPr/>
          <a:lstStyle/>
          <a:p>
            <a:r>
              <a:rPr lang="de-CH"/>
              <a:t>Typische Arten im Gemüsebau</a:t>
            </a:r>
            <a:endParaRPr lang="de-CH" sz="1800" b="0" i="1">
              <a:solidFill>
                <a:srgbClr val="FF0000"/>
              </a:solidFill>
            </a:endParaRPr>
          </a:p>
        </p:txBody>
      </p:sp>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40306" y="3632423"/>
            <a:ext cx="3330847" cy="2418159"/>
          </a:xfrm>
          <a:prstGeom prst="rect">
            <a:avLst/>
          </a:prstGeom>
        </p:spPr>
      </p:pic>
      <p:sp>
        <p:nvSpPr>
          <p:cNvPr id="10" name="Textfeld 9"/>
          <p:cNvSpPr txBox="1"/>
          <p:nvPr/>
        </p:nvSpPr>
        <p:spPr>
          <a:xfrm>
            <a:off x="871645" y="2835587"/>
            <a:ext cx="3413146" cy="646331"/>
          </a:xfrm>
          <a:prstGeom prst="rect">
            <a:avLst/>
          </a:prstGeom>
          <a:solidFill>
            <a:srgbClr val="FFFFFF">
              <a:alpha val="69804"/>
            </a:srgbClr>
          </a:solidFill>
        </p:spPr>
        <p:txBody>
          <a:bodyPr wrap="square" rtlCol="0">
            <a:spAutoFit/>
          </a:bodyPr>
          <a:lstStyle>
            <a:defPPr>
              <a:defRPr lang="de-DE"/>
            </a:defPPr>
          </a:lstStyle>
          <a:p>
            <a:r>
              <a:rPr lang="de-CH"/>
              <a:t>Brackwespe auf Larven des Grossen Kohlweisslings</a:t>
            </a:r>
          </a:p>
        </p:txBody>
      </p:sp>
      <p:sp>
        <p:nvSpPr>
          <p:cNvPr id="12" name="Textfeld 11"/>
          <p:cNvSpPr txBox="1"/>
          <p:nvPr/>
        </p:nvSpPr>
        <p:spPr>
          <a:xfrm>
            <a:off x="4440307" y="2835588"/>
            <a:ext cx="3330847" cy="638398"/>
          </a:xfrm>
          <a:prstGeom prst="rect">
            <a:avLst/>
          </a:prstGeom>
          <a:solidFill>
            <a:srgbClr val="FFFFFF">
              <a:alpha val="69804"/>
            </a:srgbClr>
          </a:solidFill>
        </p:spPr>
        <p:txBody>
          <a:bodyPr wrap="square" rtlCol="0" anchor="ctr">
            <a:noAutofit/>
          </a:bodyPr>
          <a:lstStyle>
            <a:defPPr>
              <a:defRPr lang="de-DE"/>
            </a:defPPr>
          </a:lstStyle>
          <a:p>
            <a:r>
              <a:rPr lang="de-CH"/>
              <a:t>Bachstelze</a:t>
            </a:r>
          </a:p>
        </p:txBody>
      </p:sp>
      <p:sp>
        <p:nvSpPr>
          <p:cNvPr id="13" name="Textfeld 12"/>
          <p:cNvSpPr txBox="1"/>
          <p:nvPr/>
        </p:nvSpPr>
        <p:spPr>
          <a:xfrm>
            <a:off x="900359" y="5681250"/>
            <a:ext cx="3384432" cy="369332"/>
          </a:xfrm>
          <a:prstGeom prst="rect">
            <a:avLst/>
          </a:prstGeom>
          <a:solidFill>
            <a:srgbClr val="FFFFFF">
              <a:alpha val="69804"/>
            </a:srgbClr>
          </a:solidFill>
        </p:spPr>
        <p:txBody>
          <a:bodyPr wrap="square" rtlCol="0">
            <a:spAutoFit/>
          </a:bodyPr>
          <a:lstStyle>
            <a:defPPr>
              <a:defRPr lang="de-DE"/>
            </a:defPPr>
          </a:lstStyle>
          <a:p>
            <a:r>
              <a:rPr lang="de-CH"/>
              <a:t>Florfliege</a:t>
            </a:r>
          </a:p>
        </p:txBody>
      </p:sp>
      <p:sp>
        <p:nvSpPr>
          <p:cNvPr id="14" name="Textfeld 13"/>
          <p:cNvSpPr txBox="1"/>
          <p:nvPr/>
        </p:nvSpPr>
        <p:spPr>
          <a:xfrm>
            <a:off x="4440305" y="5680477"/>
            <a:ext cx="3330847" cy="369332"/>
          </a:xfrm>
          <a:prstGeom prst="rect">
            <a:avLst/>
          </a:prstGeom>
          <a:solidFill>
            <a:srgbClr val="FFFFFF">
              <a:alpha val="69804"/>
            </a:srgbClr>
          </a:solidFill>
        </p:spPr>
        <p:txBody>
          <a:bodyPr wrap="square" rtlCol="0">
            <a:spAutoFit/>
          </a:bodyPr>
          <a:lstStyle>
            <a:defPPr>
              <a:defRPr lang="de-DE"/>
            </a:defPPr>
          </a:lstStyle>
          <a:p>
            <a:r>
              <a:rPr lang="de-CH"/>
              <a:t>Schwalbenschwanz (Raupe)</a:t>
            </a:r>
          </a:p>
        </p:txBody>
      </p:sp>
      <p:sp>
        <p:nvSpPr>
          <p:cNvPr id="6" name="Foliennummernplatzhalter 5"/>
          <p:cNvSpPr>
            <a:spLocks noGrp="1"/>
          </p:cNvSpPr>
          <p:nvPr>
            <p:ph type="sldNum" sz="quarter" idx="4"/>
          </p:nvPr>
        </p:nvSpPr>
        <p:spPr/>
        <p:txBody>
          <a:bodyPr/>
          <a:lstStyle/>
          <a:p>
            <a:fld id="{B295DEAF-E952-4796-AAEE-4201E40CA590}" type="slidenum">
              <a:rPr lang="de-CH" smtClean="0"/>
              <a:pPr/>
              <a:t>38</a:t>
            </a:fld>
            <a:endParaRPr lang="de-CH"/>
          </a:p>
        </p:txBody>
      </p:sp>
    </p:spTree>
    <p:extLst>
      <p:ext uri="{BB962C8B-B14F-4D97-AF65-F5344CB8AC3E}">
        <p14:creationId xmlns:p14="http://schemas.microsoft.com/office/powerpoint/2010/main" val="1072063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6" y="404813"/>
            <a:ext cx="7915088" cy="629700"/>
          </a:xfrm>
        </p:spPr>
        <p:txBody>
          <a:bodyPr/>
          <a:lstStyle/>
          <a:p>
            <a:r>
              <a:rPr lang="de-CH"/>
              <a:t>Für die Biodiversität im Gemüsebau </a:t>
            </a:r>
            <a:br>
              <a:rPr lang="de-CH"/>
            </a:br>
            <a:r>
              <a:rPr lang="de-CH"/>
              <a:t>schädliche Massnahmen</a:t>
            </a:r>
          </a:p>
        </p:txBody>
      </p:sp>
      <p:sp>
        <p:nvSpPr>
          <p:cNvPr id="3" name="Inhaltsplatzhalter 2"/>
          <p:cNvSpPr>
            <a:spLocks noGrp="1"/>
          </p:cNvSpPr>
          <p:nvPr>
            <p:ph idx="1"/>
          </p:nvPr>
        </p:nvSpPr>
        <p:spPr>
          <a:xfrm>
            <a:off x="611188" y="1484784"/>
            <a:ext cx="4320851" cy="4032448"/>
          </a:xfrm>
        </p:spPr>
        <p:txBody>
          <a:bodyPr/>
          <a:lstStyle/>
          <a:p>
            <a:pPr marL="342900" indent="-342900">
              <a:spcBef>
                <a:spcPts val="600"/>
              </a:spcBef>
              <a:buFont typeface="Arial" panose="020B0604020202020204" pitchFamily="34" charset="0"/>
              <a:buChar char="•"/>
            </a:pPr>
            <a:r>
              <a:rPr lang="de-CH"/>
              <a:t>Intensive Bodenbearbeitung</a:t>
            </a:r>
          </a:p>
          <a:p>
            <a:pPr marL="342900" indent="-342900">
              <a:spcBef>
                <a:spcPts val="600"/>
              </a:spcBef>
              <a:buFont typeface="Arial" panose="020B0604020202020204" pitchFamily="34" charset="0"/>
              <a:buChar char="•"/>
            </a:pPr>
            <a:r>
              <a:rPr lang="de-CH"/>
              <a:t>Einsatz von Herbiziden</a:t>
            </a:r>
          </a:p>
          <a:p>
            <a:pPr marL="342900" indent="-342900">
              <a:spcBef>
                <a:spcPts val="600"/>
              </a:spcBef>
              <a:buFont typeface="Arial" panose="020B0604020202020204" pitchFamily="34" charset="0"/>
              <a:buChar char="•"/>
            </a:pPr>
            <a:r>
              <a:rPr lang="de-CH"/>
              <a:t>Einsatz chemisch-synthetischer Pflanzenschutzmittel</a:t>
            </a:r>
          </a:p>
          <a:p>
            <a:pPr marL="342900" indent="-342900">
              <a:spcBef>
                <a:spcPts val="600"/>
              </a:spcBef>
              <a:buFont typeface="Arial" panose="020B0604020202020204" pitchFamily="34" charset="0"/>
              <a:buChar char="•"/>
            </a:pPr>
            <a:r>
              <a:rPr lang="de-CH"/>
              <a:t>Hohe Anzahl Behandlungen und Durchfahrten</a:t>
            </a:r>
          </a:p>
          <a:p>
            <a:pPr marL="342900" indent="-342900">
              <a:spcBef>
                <a:spcPts val="600"/>
              </a:spcBef>
              <a:buFont typeface="Arial" panose="020B0604020202020204" pitchFamily="34" charset="0"/>
              <a:buChar char="•"/>
            </a:pPr>
            <a:r>
              <a:rPr lang="de-CH"/>
              <a:t>Grosse Parzellen</a:t>
            </a:r>
          </a:p>
          <a:p>
            <a:pPr marL="342900" indent="-342900">
              <a:spcBef>
                <a:spcPts val="600"/>
              </a:spcBef>
              <a:buFont typeface="Arial" panose="020B0604020202020204" pitchFamily="34" charset="0"/>
              <a:buChar char="•"/>
            </a:pPr>
            <a:r>
              <a:rPr lang="de-CH"/>
              <a:t>Geringe Kultur- und Sortenvielfalt</a:t>
            </a:r>
          </a:p>
          <a:p>
            <a:pPr marL="342900" indent="-342900">
              <a:spcBef>
                <a:spcPts val="600"/>
              </a:spcBef>
              <a:buFont typeface="Arial" panose="020B0604020202020204" pitchFamily="34" charset="0"/>
              <a:buChar char="•"/>
            </a:pPr>
            <a:r>
              <a:rPr lang="de-CH"/>
              <a:t>Geringe Strukturvielfalt</a:t>
            </a:r>
          </a:p>
          <a:p>
            <a:pPr marL="342900" indent="-342900">
              <a:spcBef>
                <a:spcPts val="600"/>
              </a:spcBef>
              <a:buFont typeface="Arial" panose="020B0604020202020204" pitchFamily="34" charset="0"/>
              <a:buChar char="•"/>
            </a:pPr>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t="-192"/>
          <a:stretch/>
        </p:blipFill>
        <p:spPr>
          <a:xfrm>
            <a:off x="5364088" y="1259648"/>
            <a:ext cx="3175712" cy="4734916"/>
          </a:xfrm>
          <a:prstGeom prst="rect">
            <a:avLst/>
          </a:prstGeom>
        </p:spPr>
      </p:pic>
      <p:sp>
        <p:nvSpPr>
          <p:cNvPr id="6" name="Foliennummernplatzhalter 5"/>
          <p:cNvSpPr>
            <a:spLocks noGrp="1"/>
          </p:cNvSpPr>
          <p:nvPr>
            <p:ph type="sldNum" sz="quarter" idx="4"/>
          </p:nvPr>
        </p:nvSpPr>
        <p:spPr/>
        <p:txBody>
          <a:bodyPr/>
          <a:lstStyle/>
          <a:p>
            <a:fld id="{B295DEAF-E952-4796-AAEE-4201E40CA590}" type="slidenum">
              <a:rPr lang="de-CH" smtClean="0"/>
              <a:pPr/>
              <a:t>39</a:t>
            </a:fld>
            <a:endParaRPr lang="de-CH"/>
          </a:p>
        </p:txBody>
      </p:sp>
    </p:spTree>
    <p:extLst>
      <p:ext uri="{BB962C8B-B14F-4D97-AF65-F5344CB8AC3E}">
        <p14:creationId xmlns:p14="http://schemas.microsoft.com/office/powerpoint/2010/main" val="60922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812" y="3668839"/>
            <a:ext cx="3319412" cy="2489559"/>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812" y="1054515"/>
            <a:ext cx="3317043" cy="2487782"/>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7324" y="1052736"/>
            <a:ext cx="3317044" cy="2485607"/>
          </a:xfrm>
          <a:prstGeom prst="rect">
            <a:avLst/>
          </a:prstGeom>
        </p:spPr>
      </p:pic>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3039" y="3668839"/>
            <a:ext cx="3311329" cy="2489559"/>
          </a:xfrm>
          <a:prstGeom prst="rect">
            <a:avLst/>
          </a:prstGeom>
        </p:spPr>
      </p:pic>
      <p:sp>
        <p:nvSpPr>
          <p:cNvPr id="6" name="Titel 5"/>
          <p:cNvSpPr>
            <a:spLocks noGrp="1"/>
          </p:cNvSpPr>
          <p:nvPr>
            <p:ph type="title"/>
          </p:nvPr>
        </p:nvSpPr>
        <p:spPr/>
        <p:txBody>
          <a:bodyPr/>
          <a:lstStyle/>
          <a:p>
            <a:r>
              <a:rPr lang="de-CH"/>
              <a:t>Ökosystemleistungen in den Kulturen: Beispiele</a:t>
            </a:r>
          </a:p>
        </p:txBody>
      </p:sp>
      <p:sp>
        <p:nvSpPr>
          <p:cNvPr id="21" name="Textfeld 20"/>
          <p:cNvSpPr txBox="1"/>
          <p:nvPr/>
        </p:nvSpPr>
        <p:spPr>
          <a:xfrm>
            <a:off x="1039813" y="3177638"/>
            <a:ext cx="3317043" cy="369332"/>
          </a:xfrm>
          <a:prstGeom prst="rect">
            <a:avLst/>
          </a:prstGeom>
          <a:solidFill>
            <a:srgbClr val="FFFFFF">
              <a:alpha val="69804"/>
            </a:srgbClr>
          </a:solidFill>
        </p:spPr>
        <p:txBody>
          <a:bodyPr wrap="square" rtlCol="0">
            <a:spAutoFit/>
          </a:bodyPr>
          <a:lstStyle>
            <a:defPPr>
              <a:defRPr lang="de-DE"/>
            </a:defPPr>
          </a:lstStyle>
          <a:p>
            <a:r>
              <a:rPr lang="de-CH"/>
              <a:t>Abbau von Dung</a:t>
            </a:r>
          </a:p>
        </p:txBody>
      </p:sp>
      <p:sp>
        <p:nvSpPr>
          <p:cNvPr id="23" name="Textfeld 22"/>
          <p:cNvSpPr txBox="1"/>
          <p:nvPr/>
        </p:nvSpPr>
        <p:spPr>
          <a:xfrm>
            <a:off x="1039813" y="5789066"/>
            <a:ext cx="3404171" cy="369332"/>
          </a:xfrm>
          <a:prstGeom prst="rect">
            <a:avLst/>
          </a:prstGeom>
          <a:solidFill>
            <a:srgbClr val="FFFFFF">
              <a:alpha val="69804"/>
            </a:srgbClr>
          </a:solidFill>
        </p:spPr>
        <p:txBody>
          <a:bodyPr wrap="square" rtlCol="0">
            <a:spAutoFit/>
          </a:bodyPr>
          <a:lstStyle>
            <a:defPPr>
              <a:defRPr lang="de-DE"/>
            </a:defPPr>
          </a:lstStyle>
          <a:p>
            <a:r>
              <a:rPr lang="de-CH" dirty="0"/>
              <a:t>Schutz gegen Bodenerosion</a:t>
            </a:r>
          </a:p>
        </p:txBody>
      </p:sp>
      <p:sp>
        <p:nvSpPr>
          <p:cNvPr id="25" name="Textfeld 24"/>
          <p:cNvSpPr txBox="1"/>
          <p:nvPr/>
        </p:nvSpPr>
        <p:spPr>
          <a:xfrm>
            <a:off x="4567325" y="5789066"/>
            <a:ext cx="3317043" cy="369332"/>
          </a:xfrm>
          <a:prstGeom prst="rect">
            <a:avLst/>
          </a:prstGeom>
          <a:solidFill>
            <a:srgbClr val="FFFFFF">
              <a:alpha val="69804"/>
            </a:srgbClr>
          </a:solidFill>
        </p:spPr>
        <p:txBody>
          <a:bodyPr wrap="square" rtlCol="0">
            <a:spAutoFit/>
          </a:bodyPr>
          <a:lstStyle>
            <a:defPPr>
              <a:defRPr lang="de-DE"/>
            </a:defPPr>
          </a:lstStyle>
          <a:p>
            <a:r>
              <a:rPr lang="de-CH"/>
              <a:t>Natürliche Schädlingsregulierung</a:t>
            </a:r>
          </a:p>
        </p:txBody>
      </p:sp>
      <p:sp>
        <p:nvSpPr>
          <p:cNvPr id="27" name="Textfeld 26"/>
          <p:cNvSpPr txBox="1"/>
          <p:nvPr/>
        </p:nvSpPr>
        <p:spPr>
          <a:xfrm>
            <a:off x="4567325" y="3169011"/>
            <a:ext cx="3317043" cy="369332"/>
          </a:xfrm>
          <a:prstGeom prst="rect">
            <a:avLst/>
          </a:prstGeom>
          <a:solidFill>
            <a:srgbClr val="FFFFFF">
              <a:alpha val="69804"/>
            </a:srgbClr>
          </a:solidFill>
        </p:spPr>
        <p:txBody>
          <a:bodyPr wrap="square" rtlCol="0">
            <a:spAutoFit/>
          </a:bodyPr>
          <a:lstStyle>
            <a:defPPr>
              <a:defRPr lang="de-DE"/>
            </a:defPPr>
          </a:lstStyle>
          <a:p>
            <a:r>
              <a:rPr lang="de-CH"/>
              <a:t>Bestäubung</a:t>
            </a:r>
          </a:p>
        </p:txBody>
      </p:sp>
      <p:sp>
        <p:nvSpPr>
          <p:cNvPr id="2" name="Foliennummernplatzhalter 1"/>
          <p:cNvSpPr>
            <a:spLocks noGrp="1"/>
          </p:cNvSpPr>
          <p:nvPr>
            <p:ph type="sldNum" sz="quarter" idx="4"/>
          </p:nvPr>
        </p:nvSpPr>
        <p:spPr/>
        <p:txBody>
          <a:bodyPr/>
          <a:lstStyle/>
          <a:p>
            <a:fld id="{B295DEAF-E952-4796-AAEE-4201E40CA590}" type="slidenum">
              <a:rPr lang="de-CH" smtClean="0"/>
              <a:pPr/>
              <a:t>4</a:t>
            </a:fld>
            <a:endParaRPr lang="de-CH"/>
          </a:p>
        </p:txBody>
      </p:sp>
    </p:spTree>
    <p:extLst>
      <p:ext uri="{BB962C8B-B14F-4D97-AF65-F5344CB8AC3E}">
        <p14:creationId xmlns:p14="http://schemas.microsoft.com/office/powerpoint/2010/main" val="226072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Dauerbegrünung der Fahrgassen …</a:t>
            </a:r>
          </a:p>
        </p:txBody>
      </p:sp>
      <p:sp>
        <p:nvSpPr>
          <p:cNvPr id="6" name="Textfeld 5"/>
          <p:cNvSpPr txBox="1"/>
          <p:nvPr/>
        </p:nvSpPr>
        <p:spPr>
          <a:xfrm>
            <a:off x="755576" y="1281282"/>
            <a:ext cx="7770698" cy="1211614"/>
          </a:xfrm>
          <a:prstGeom prst="rect">
            <a:avLst/>
          </a:prstGeom>
          <a:noFill/>
        </p:spPr>
        <p:txBody>
          <a:bodyPr wrap="square" rtlCol="0">
            <a:spAutoFit/>
          </a:bodyPr>
          <a:lstStyle/>
          <a:p>
            <a:pPr marL="360000" indent="-360000" defTabSz="685800">
              <a:lnSpc>
                <a:spcPct val="90000"/>
              </a:lnSpc>
              <a:spcBef>
                <a:spcPts val="750"/>
              </a:spcBef>
              <a:buClr>
                <a:srgbClr val="006C8E"/>
              </a:buClr>
              <a:buFont typeface="Arial" panose="020B0604020202020204" pitchFamily="34" charset="0"/>
              <a:buChar char="•"/>
            </a:pPr>
            <a:r>
              <a:rPr lang="de-CH" sz="2200"/>
              <a:t>… reduziert die Bodenerosion.</a:t>
            </a:r>
          </a:p>
          <a:p>
            <a:pPr marL="360000" indent="-360000" defTabSz="685800">
              <a:lnSpc>
                <a:spcPct val="90000"/>
              </a:lnSpc>
              <a:spcBef>
                <a:spcPts val="750"/>
              </a:spcBef>
              <a:buClr>
                <a:srgbClr val="006C8E"/>
              </a:buClr>
              <a:buFont typeface="Arial" panose="020B0604020202020204" pitchFamily="34" charset="0"/>
              <a:buChar char="•"/>
            </a:pPr>
            <a:r>
              <a:rPr lang="de-CH" sz="2200"/>
              <a:t>… schützt vor Auswaschung von Pflanzenschutzmitteln.</a:t>
            </a:r>
          </a:p>
          <a:p>
            <a:pPr marL="360000" indent="-360000" defTabSz="685800">
              <a:lnSpc>
                <a:spcPct val="90000"/>
              </a:lnSpc>
              <a:spcBef>
                <a:spcPts val="750"/>
              </a:spcBef>
              <a:buClr>
                <a:srgbClr val="006C8E"/>
              </a:buClr>
              <a:buFont typeface="Arial" panose="020B0604020202020204" pitchFamily="34" charset="0"/>
              <a:buChar char="•"/>
            </a:pPr>
            <a:r>
              <a:rPr lang="de-CH" sz="2200"/>
              <a:t>… bietet Randstrukturen für Insekten wie Laufkäfer.</a:t>
            </a:r>
          </a:p>
        </p:txBody>
      </p:sp>
      <p:pic>
        <p:nvPicPr>
          <p:cNvPr id="7" name="Inhaltsplatzhalter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2780928"/>
            <a:ext cx="8000248" cy="3096344"/>
          </a:xfrm>
          <a:prstGeom prst="rect">
            <a:avLst/>
          </a:prstGeom>
        </p:spPr>
      </p:pic>
      <p:sp>
        <p:nvSpPr>
          <p:cNvPr id="3" name="Foliennummernplatzhalter 2"/>
          <p:cNvSpPr>
            <a:spLocks noGrp="1"/>
          </p:cNvSpPr>
          <p:nvPr>
            <p:ph type="sldNum" sz="quarter" idx="4"/>
          </p:nvPr>
        </p:nvSpPr>
        <p:spPr/>
        <p:txBody>
          <a:bodyPr/>
          <a:lstStyle/>
          <a:p>
            <a:fld id="{B295DEAF-E952-4796-AAEE-4201E40CA590}" type="slidenum">
              <a:rPr lang="de-CH" smtClean="0"/>
              <a:pPr/>
              <a:t>40</a:t>
            </a:fld>
            <a:endParaRPr lang="de-CH"/>
          </a:p>
        </p:txBody>
      </p:sp>
    </p:spTree>
    <p:extLst>
      <p:ext uri="{BB962C8B-B14F-4D97-AF65-F5344CB8AC3E}">
        <p14:creationId xmlns:p14="http://schemas.microsoft.com/office/powerpoint/2010/main" val="3674926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Kombination von Begleitpflanzen und Blühstreifen</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4982" y="1844823"/>
            <a:ext cx="3720801" cy="2790601"/>
          </a:xfrm>
          <a:prstGeom prst="rect">
            <a:avLst/>
          </a:prstGeom>
        </p:spPr>
      </p:pic>
      <p:sp>
        <p:nvSpPr>
          <p:cNvPr id="6" name="Rechteck 5"/>
          <p:cNvSpPr/>
          <p:nvPr/>
        </p:nvSpPr>
        <p:spPr>
          <a:xfrm>
            <a:off x="4674982" y="4809926"/>
            <a:ext cx="3720802" cy="923330"/>
          </a:xfrm>
          <a:prstGeom prst="rect">
            <a:avLst/>
          </a:prstGeom>
          <a:solidFill>
            <a:schemeClr val="accent6">
              <a:lumMod val="60000"/>
              <a:lumOff val="40000"/>
            </a:schemeClr>
          </a:solidFill>
        </p:spPr>
        <p:txBody>
          <a:bodyPr wrap="square">
            <a:noAutofit/>
          </a:bodyPr>
          <a:lstStyle/>
          <a:p>
            <a:r>
              <a:rPr lang="de-CH" dirty="0"/>
              <a:t>Kornblumen verteilt im </a:t>
            </a:r>
            <a:r>
              <a:rPr lang="de-CH" dirty="0" err="1"/>
              <a:t>Kohlfeld</a:t>
            </a:r>
            <a:r>
              <a:rPr lang="de-CH" dirty="0"/>
              <a:t> locken die Nützlinge in die Kultur.</a:t>
            </a:r>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804" y="1844824"/>
            <a:ext cx="3737188" cy="2802626"/>
          </a:xfrm>
          <a:prstGeom prst="rect">
            <a:avLst/>
          </a:prstGeom>
        </p:spPr>
      </p:pic>
      <p:sp>
        <p:nvSpPr>
          <p:cNvPr id="8" name="Textfeld 7"/>
          <p:cNvSpPr txBox="1"/>
          <p:nvPr/>
        </p:nvSpPr>
        <p:spPr>
          <a:xfrm>
            <a:off x="762804" y="4809926"/>
            <a:ext cx="3737188" cy="923330"/>
          </a:xfrm>
          <a:prstGeom prst="rect">
            <a:avLst/>
          </a:prstGeom>
          <a:solidFill>
            <a:schemeClr val="accent6">
              <a:lumMod val="60000"/>
              <a:lumOff val="40000"/>
            </a:schemeClr>
          </a:solidFill>
        </p:spPr>
        <p:txBody>
          <a:bodyPr wrap="square" rtlCol="0">
            <a:spAutoFit/>
          </a:bodyPr>
          <a:lstStyle/>
          <a:p>
            <a:r>
              <a:rPr lang="de-CH"/>
              <a:t>Blühstreifen locken die Nützlinge aus nahe gelegenen Brachen, Hecken und Säumen in die Nähe des Kohlfeldes.</a:t>
            </a:r>
          </a:p>
        </p:txBody>
      </p:sp>
      <p:sp>
        <p:nvSpPr>
          <p:cNvPr id="9" name="Textfeld 8"/>
          <p:cNvSpPr txBox="1"/>
          <p:nvPr/>
        </p:nvSpPr>
        <p:spPr>
          <a:xfrm>
            <a:off x="617725" y="1052736"/>
            <a:ext cx="2370099" cy="369332"/>
          </a:xfrm>
          <a:prstGeom prst="rect">
            <a:avLst/>
          </a:prstGeom>
          <a:noFill/>
        </p:spPr>
        <p:txBody>
          <a:bodyPr wrap="square" lIns="0" rtlCol="0">
            <a:spAutoFit/>
          </a:bodyPr>
          <a:lstStyle/>
          <a:p>
            <a:r>
              <a:rPr lang="de-CH" b="1"/>
              <a:t>Beispiel: </a:t>
            </a:r>
            <a:r>
              <a:rPr lang="de-CH"/>
              <a:t>Kohlanbau</a:t>
            </a:r>
          </a:p>
        </p:txBody>
      </p:sp>
      <p:sp>
        <p:nvSpPr>
          <p:cNvPr id="3" name="Foliennummernplatzhalter 2"/>
          <p:cNvSpPr>
            <a:spLocks noGrp="1"/>
          </p:cNvSpPr>
          <p:nvPr>
            <p:ph type="sldNum" sz="quarter" idx="4"/>
          </p:nvPr>
        </p:nvSpPr>
        <p:spPr/>
        <p:txBody>
          <a:bodyPr/>
          <a:lstStyle/>
          <a:p>
            <a:fld id="{B295DEAF-E952-4796-AAEE-4201E40CA590}" type="slidenum">
              <a:rPr lang="de-CH" smtClean="0"/>
              <a:pPr/>
              <a:t>41</a:t>
            </a:fld>
            <a:endParaRPr lang="de-CH"/>
          </a:p>
        </p:txBody>
      </p:sp>
    </p:spTree>
    <p:extLst>
      <p:ext uri="{BB962C8B-B14F-4D97-AF65-F5344CB8AC3E}">
        <p14:creationId xmlns:p14="http://schemas.microsoft.com/office/powerpoint/2010/main" val="4262406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CCF8E-4BC3-653D-250E-17B099025369}"/>
              </a:ext>
            </a:extLst>
          </p:cNvPr>
          <p:cNvSpPr>
            <a:spLocks noGrp="1"/>
          </p:cNvSpPr>
          <p:nvPr>
            <p:ph type="title"/>
          </p:nvPr>
        </p:nvSpPr>
        <p:spPr/>
        <p:txBody>
          <a:bodyPr/>
          <a:lstStyle/>
          <a:p>
            <a:r>
              <a:rPr lang="de-DE"/>
              <a:t>Bodenbrüter nisten gerne in Gemüsefeldern!</a:t>
            </a:r>
          </a:p>
        </p:txBody>
      </p:sp>
      <p:sp>
        <p:nvSpPr>
          <p:cNvPr id="3" name="Inhaltsplatzhalter 2">
            <a:extLst>
              <a:ext uri="{FF2B5EF4-FFF2-40B4-BE49-F238E27FC236}">
                <a16:creationId xmlns:a16="http://schemas.microsoft.com/office/drawing/2014/main" id="{C5A8C960-E562-62AE-232A-11FE8BE936F8}"/>
              </a:ext>
            </a:extLst>
          </p:cNvPr>
          <p:cNvSpPr>
            <a:spLocks noGrp="1"/>
          </p:cNvSpPr>
          <p:nvPr>
            <p:ph idx="1"/>
          </p:nvPr>
        </p:nvSpPr>
        <p:spPr>
          <a:xfrm>
            <a:off x="611188" y="1638000"/>
            <a:ext cx="7142307" cy="641954"/>
          </a:xfrm>
        </p:spPr>
        <p:txBody>
          <a:bodyPr vert="horz" lIns="0" tIns="0" rIns="0" bIns="0" rtlCol="0" anchor="t">
            <a:noAutofit/>
          </a:bodyPr>
          <a:lstStyle/>
          <a:p>
            <a:r>
              <a:rPr lang="de-DE"/>
              <a:t>Feldlerche sowie seltene Arten wie die Schafstelze nisten gerne auch in Gemüsefeldern. </a:t>
            </a:r>
          </a:p>
          <a:p>
            <a:endParaRPr lang="de-DE"/>
          </a:p>
          <a:p>
            <a:endParaRPr lang="de-DE"/>
          </a:p>
          <a:p>
            <a:endParaRPr lang="de-DE"/>
          </a:p>
        </p:txBody>
      </p:sp>
      <p:sp>
        <p:nvSpPr>
          <p:cNvPr id="4" name="Foliennummernplatzhalter 3">
            <a:extLst>
              <a:ext uri="{FF2B5EF4-FFF2-40B4-BE49-F238E27FC236}">
                <a16:creationId xmlns:a16="http://schemas.microsoft.com/office/drawing/2014/main" id="{ACBDA5C4-9308-7D58-9DC0-A6B855EC4B5A}"/>
              </a:ext>
            </a:extLst>
          </p:cNvPr>
          <p:cNvSpPr>
            <a:spLocks noGrp="1"/>
          </p:cNvSpPr>
          <p:nvPr>
            <p:ph type="sldNum" sz="quarter" idx="4"/>
          </p:nvPr>
        </p:nvSpPr>
        <p:spPr/>
        <p:txBody>
          <a:bodyPr/>
          <a:lstStyle/>
          <a:p>
            <a:fld id="{B295DEAF-E952-4796-AAEE-4201E40CA590}" type="slidenum">
              <a:rPr lang="de-CH" smtClean="0"/>
              <a:pPr/>
              <a:t>42</a:t>
            </a:fld>
            <a:endParaRPr lang="de-CH"/>
          </a:p>
        </p:txBody>
      </p:sp>
      <p:sp>
        <p:nvSpPr>
          <p:cNvPr id="5" name="Textfeld 4">
            <a:extLst>
              <a:ext uri="{FF2B5EF4-FFF2-40B4-BE49-F238E27FC236}">
                <a16:creationId xmlns:a16="http://schemas.microsoft.com/office/drawing/2014/main" id="{ADCBC8D0-D2EF-AFF8-DAD1-6F45C806A1D8}"/>
              </a:ext>
            </a:extLst>
          </p:cNvPr>
          <p:cNvSpPr txBox="1"/>
          <p:nvPr/>
        </p:nvSpPr>
        <p:spPr>
          <a:xfrm>
            <a:off x="613062" y="2447059"/>
            <a:ext cx="407780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t>Was ist bei </a:t>
            </a:r>
            <a:r>
              <a:rPr lang="de-DE" sz="2000" dirty="0" err="1"/>
              <a:t>Nestfund</a:t>
            </a:r>
            <a:r>
              <a:rPr lang="de-DE" sz="2000" dirty="0"/>
              <a:t> zu beachten?</a:t>
            </a:r>
          </a:p>
          <a:p>
            <a:endParaRPr lang="de-DE" sz="2000" dirty="0"/>
          </a:p>
          <a:p>
            <a:pPr marL="342900" indent="-342900">
              <a:buFont typeface="Arial"/>
              <a:buChar char="•"/>
            </a:pPr>
            <a:r>
              <a:rPr lang="de-DE" sz="2000" dirty="0" err="1"/>
              <a:t>Nestfund</a:t>
            </a:r>
            <a:r>
              <a:rPr lang="de-DE" sz="2000" dirty="0"/>
              <a:t> melden</a:t>
            </a:r>
          </a:p>
          <a:p>
            <a:pPr marL="342900" indent="-342900">
              <a:buFont typeface="Arial"/>
              <a:buChar char="•"/>
            </a:pPr>
            <a:endParaRPr lang="de-DE" sz="2000" dirty="0"/>
          </a:p>
          <a:p>
            <a:pPr marL="342900" indent="-342900">
              <a:buFont typeface="Arial"/>
              <a:buChar char="•"/>
            </a:pPr>
            <a:r>
              <a:rPr lang="de-DE" sz="2000" dirty="0"/>
              <a:t>Im Nestbereich Unkraut dulden</a:t>
            </a:r>
          </a:p>
          <a:p>
            <a:pPr marL="342900" indent="-342900">
              <a:buFont typeface="Arial"/>
              <a:buChar char="•"/>
            </a:pPr>
            <a:endParaRPr lang="de-DE" sz="2000" dirty="0"/>
          </a:p>
          <a:p>
            <a:pPr marL="342900" indent="-342900">
              <a:buFont typeface="Arial"/>
              <a:buChar char="•"/>
            </a:pPr>
            <a:r>
              <a:rPr lang="de-DE" sz="2000" dirty="0"/>
              <a:t>"Schutzzone" ums Nest markieren und dort auf mechanisch Unkrautbekämpfung verzichten</a:t>
            </a:r>
          </a:p>
          <a:p>
            <a:pPr marL="342900" indent="-342900">
              <a:buFont typeface="Arial"/>
              <a:buChar char="•"/>
            </a:pPr>
            <a:endParaRPr lang="de-DE" dirty="0"/>
          </a:p>
          <a:p>
            <a:pPr marL="342900" indent="-342900">
              <a:buFont typeface="Arial"/>
              <a:buChar char="•"/>
            </a:pPr>
            <a:r>
              <a:rPr lang="de-DE" sz="2000" dirty="0"/>
              <a:t>Schonend ernten.</a:t>
            </a:r>
          </a:p>
        </p:txBody>
      </p:sp>
      <p:sp>
        <p:nvSpPr>
          <p:cNvPr id="7" name="Textfeld 6">
            <a:extLst>
              <a:ext uri="{FF2B5EF4-FFF2-40B4-BE49-F238E27FC236}">
                <a16:creationId xmlns:a16="http://schemas.microsoft.com/office/drawing/2014/main" id="{1D5E04B1-AD18-7A2A-159E-AAA95FD61BB1}"/>
              </a:ext>
            </a:extLst>
          </p:cNvPr>
          <p:cNvSpPr txBox="1"/>
          <p:nvPr/>
        </p:nvSpPr>
        <p:spPr>
          <a:xfrm>
            <a:off x="5865668" y="609426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Quelle: Andelfinger Naturschutzverein</a:t>
            </a:r>
          </a:p>
        </p:txBody>
      </p:sp>
      <p:pic>
        <p:nvPicPr>
          <p:cNvPr id="8" name="Grafik 7" descr="Ein Bild, das draußen, Gras, Samenpflanze, Blume enthält.&#10;&#10;Beschreibung automatisch generiert.">
            <a:extLst>
              <a:ext uri="{FF2B5EF4-FFF2-40B4-BE49-F238E27FC236}">
                <a16:creationId xmlns:a16="http://schemas.microsoft.com/office/drawing/2014/main" id="{AC9C7479-24D5-B8EA-8E77-03E1A1749E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74336" y="2279954"/>
            <a:ext cx="3808268" cy="3491073"/>
          </a:xfrm>
          <a:prstGeom prst="rect">
            <a:avLst/>
          </a:prstGeom>
        </p:spPr>
      </p:pic>
    </p:spTree>
    <p:extLst>
      <p:ext uri="{BB962C8B-B14F-4D97-AF65-F5344CB8AC3E}">
        <p14:creationId xmlns:p14="http://schemas.microsoft.com/office/powerpoint/2010/main" val="3558330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Wichtigste biodiversitätsfördernde Massnahmen im Gemüsebau</a:t>
            </a:r>
          </a:p>
        </p:txBody>
      </p:sp>
      <p:sp>
        <p:nvSpPr>
          <p:cNvPr id="5" name="Inhaltsplatzhalter 4"/>
          <p:cNvSpPr>
            <a:spLocks noGrp="1"/>
          </p:cNvSpPr>
          <p:nvPr>
            <p:ph idx="1"/>
          </p:nvPr>
        </p:nvSpPr>
        <p:spPr>
          <a:xfrm>
            <a:off x="4508688" y="1423788"/>
            <a:ext cx="3741131" cy="1933204"/>
          </a:xfrm>
        </p:spPr>
        <p:txBody>
          <a:bodyPr/>
          <a:lstStyle/>
          <a:p>
            <a:pPr marL="342900" indent="-342900">
              <a:spcBef>
                <a:spcPts val="600"/>
              </a:spcBef>
              <a:buFont typeface="Arial" panose="020B0604020202020204" pitchFamily="34" charset="0"/>
              <a:buChar char="•"/>
            </a:pPr>
            <a:r>
              <a:rPr lang="de-CH"/>
              <a:t>Anbau von Mischkulturen </a:t>
            </a:r>
            <a:br>
              <a:rPr lang="de-CH"/>
            </a:br>
            <a:r>
              <a:rPr lang="de-CH"/>
              <a:t>und Begleitpflanzen</a:t>
            </a:r>
          </a:p>
          <a:p>
            <a:pPr marL="342900" indent="-342900">
              <a:spcBef>
                <a:spcPts val="600"/>
              </a:spcBef>
              <a:buFont typeface="Arial" panose="020B0604020202020204" pitchFamily="34" charset="0"/>
              <a:buChar char="•"/>
            </a:pPr>
            <a:r>
              <a:rPr lang="de-CH"/>
              <a:t>Blühende Randstreifen</a:t>
            </a:r>
          </a:p>
          <a:p>
            <a:pPr marL="342900" indent="-342900">
              <a:spcBef>
                <a:spcPts val="600"/>
              </a:spcBef>
              <a:buFont typeface="Arial" panose="020B0604020202020204" pitchFamily="34" charset="0"/>
              <a:buChar char="•"/>
            </a:pPr>
            <a:r>
              <a:rPr lang="de-CH"/>
              <a:t>Blühende Saumbereiche</a:t>
            </a:r>
          </a:p>
          <a:p>
            <a:pPr marL="342900" indent="-342900">
              <a:spcBef>
                <a:spcPts val="600"/>
              </a:spcBef>
              <a:buFont typeface="Arial" panose="020B0604020202020204" pitchFamily="34" charset="0"/>
              <a:buChar char="•"/>
            </a:pPr>
            <a:r>
              <a:rPr lang="de-CH"/>
              <a:t>Anlegen von Kleinstrukturen</a:t>
            </a:r>
          </a:p>
          <a:p>
            <a:pPr marL="342900" indent="-342900">
              <a:spcBef>
                <a:spcPts val="600"/>
              </a:spcBef>
              <a:buFontTx/>
              <a:buChar char="-"/>
            </a:pPr>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3608" y="3578760"/>
            <a:ext cx="3171682" cy="2441209"/>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6574" y="3578575"/>
            <a:ext cx="3243690" cy="2432768"/>
          </a:xfrm>
          <a:prstGeom prst="rect">
            <a:avLst/>
          </a:prstGeom>
        </p:spPr>
      </p:pic>
      <p:sp>
        <p:nvSpPr>
          <p:cNvPr id="7" name="Inhaltsplatzhalter 4"/>
          <p:cNvSpPr txBox="1">
            <a:spLocks/>
          </p:cNvSpPr>
          <p:nvPr/>
        </p:nvSpPr>
        <p:spPr>
          <a:xfrm>
            <a:off x="613597" y="1423788"/>
            <a:ext cx="3741131" cy="4309944"/>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de-CH"/>
              <a:t>Reduktion des Pflanzenschutzmitteleinsatzes</a:t>
            </a:r>
          </a:p>
          <a:p>
            <a:pPr marL="342900" indent="-342900">
              <a:spcBef>
                <a:spcPts val="600"/>
              </a:spcBef>
              <a:buFont typeface="Arial" panose="020B0604020202020204" pitchFamily="34" charset="0"/>
              <a:buChar char="•"/>
            </a:pPr>
            <a:r>
              <a:rPr lang="de-CH"/>
              <a:t>Dauerbegrünung </a:t>
            </a:r>
            <a:br>
              <a:rPr lang="de-CH"/>
            </a:br>
            <a:r>
              <a:rPr lang="de-CH"/>
              <a:t>der Fahrgassen</a:t>
            </a:r>
          </a:p>
          <a:p>
            <a:pPr marL="342900" indent="-342900">
              <a:spcBef>
                <a:spcPts val="600"/>
              </a:spcBef>
              <a:buFont typeface="Arial" panose="020B0604020202020204" pitchFamily="34" charset="0"/>
              <a:buChar char="•"/>
            </a:pPr>
            <a:r>
              <a:rPr lang="de-CH"/>
              <a:t>Anbau alter und </a:t>
            </a:r>
            <a:br>
              <a:rPr lang="de-CH"/>
            </a:br>
            <a:r>
              <a:rPr lang="de-CH"/>
              <a:t>traditioneller Sorten</a:t>
            </a:r>
          </a:p>
        </p:txBody>
      </p:sp>
      <p:sp>
        <p:nvSpPr>
          <p:cNvPr id="8" name="Foliennummernplatzhalter 7"/>
          <p:cNvSpPr>
            <a:spLocks noGrp="1"/>
          </p:cNvSpPr>
          <p:nvPr>
            <p:ph type="sldNum" sz="quarter" idx="4"/>
          </p:nvPr>
        </p:nvSpPr>
        <p:spPr/>
        <p:txBody>
          <a:bodyPr/>
          <a:lstStyle/>
          <a:p>
            <a:fld id="{B295DEAF-E952-4796-AAEE-4201E40CA590}" type="slidenum">
              <a:rPr lang="de-CH" smtClean="0"/>
              <a:pPr/>
              <a:t>43</a:t>
            </a:fld>
            <a:endParaRPr lang="de-CH"/>
          </a:p>
        </p:txBody>
      </p:sp>
    </p:spTree>
    <p:extLst>
      <p:ext uri="{BB962C8B-B14F-4D97-AF65-F5344CB8AC3E}">
        <p14:creationId xmlns:p14="http://schemas.microsoft.com/office/powerpoint/2010/main" val="1062446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2198" y="1442843"/>
            <a:ext cx="4968552" cy="3802270"/>
          </a:xfrm>
          <a:prstGeom prst="ellipse">
            <a:avLst/>
          </a:prstGeom>
          <a:ln w="63500" cap="rnd">
            <a:noFill/>
          </a:ln>
          <a:effectLst/>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194" y="1844824"/>
            <a:ext cx="2204625" cy="2117824"/>
          </a:xfrm>
          <a:prstGeom prst="ellipse">
            <a:avLst/>
          </a:prstGeom>
          <a:ln w="19050" cap="rnd">
            <a:solidFill>
              <a:schemeClr val="bg1"/>
            </a:solidFill>
          </a:ln>
          <a:effectLst/>
        </p:spPr>
      </p:pic>
      <p:sp>
        <p:nvSpPr>
          <p:cNvPr id="5" name="Textfeld 4"/>
          <p:cNvSpPr txBox="1"/>
          <p:nvPr/>
        </p:nvSpPr>
        <p:spPr>
          <a:xfrm>
            <a:off x="267423" y="2171913"/>
            <a:ext cx="2151306" cy="369332"/>
          </a:xfrm>
          <a:prstGeom prst="rect">
            <a:avLst/>
          </a:prstGeom>
          <a:solidFill>
            <a:srgbClr val="FFFFFF">
              <a:alpha val="69804"/>
            </a:srgbClr>
          </a:solidFill>
        </p:spPr>
        <p:txBody>
          <a:bodyPr wrap="square" rtlCol="0">
            <a:spAutoFit/>
          </a:bodyPr>
          <a:lstStyle>
            <a:defPPr>
              <a:defRPr lang="de-DE"/>
            </a:defPPr>
          </a:lstStyle>
          <a:p>
            <a:r>
              <a:rPr lang="de-CH" dirty="0"/>
              <a:t>Offene Bodenstellen</a:t>
            </a:r>
          </a:p>
        </p:txBody>
      </p:sp>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3318" y="3907726"/>
            <a:ext cx="2204626" cy="2137530"/>
          </a:xfrm>
          <a:prstGeom prst="ellipse">
            <a:avLst/>
          </a:prstGeom>
          <a:ln w="19050" cap="rnd">
            <a:solidFill>
              <a:schemeClr val="bg1"/>
            </a:solidFill>
          </a:ln>
          <a:effectLst/>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7214" y="2065262"/>
            <a:ext cx="2210363" cy="2213578"/>
          </a:xfrm>
          <a:prstGeom prst="ellipse">
            <a:avLst/>
          </a:prstGeom>
          <a:ln w="19050" cap="rnd">
            <a:solidFill>
              <a:schemeClr val="bg1"/>
            </a:solidFill>
          </a:ln>
          <a:effectLst/>
        </p:spPr>
      </p:pic>
      <p:sp>
        <p:nvSpPr>
          <p:cNvPr id="2" name="Titel 1"/>
          <p:cNvSpPr>
            <a:spLocks noGrp="1"/>
          </p:cNvSpPr>
          <p:nvPr>
            <p:ph type="title"/>
          </p:nvPr>
        </p:nvSpPr>
        <p:spPr/>
        <p:txBody>
          <a:bodyPr/>
          <a:lstStyle/>
          <a:p>
            <a:r>
              <a:rPr lang="de-CH"/>
              <a:t>Massnahmen im Rebbau</a:t>
            </a:r>
          </a:p>
        </p:txBody>
      </p:sp>
      <p:sp>
        <p:nvSpPr>
          <p:cNvPr id="12" name="Textfeld 11"/>
          <p:cNvSpPr txBox="1"/>
          <p:nvPr/>
        </p:nvSpPr>
        <p:spPr>
          <a:xfrm>
            <a:off x="524915" y="5026973"/>
            <a:ext cx="2832670" cy="369332"/>
          </a:xfrm>
          <a:prstGeom prst="rect">
            <a:avLst/>
          </a:prstGeom>
          <a:solidFill>
            <a:srgbClr val="FFFFFF">
              <a:alpha val="69804"/>
            </a:srgbClr>
          </a:solidFill>
        </p:spPr>
        <p:txBody>
          <a:bodyPr wrap="square" rtlCol="0">
            <a:spAutoFit/>
          </a:bodyPr>
          <a:lstStyle>
            <a:defPPr>
              <a:defRPr lang="de-DE"/>
            </a:defPPr>
          </a:lstStyle>
          <a:p>
            <a:r>
              <a:rPr lang="de-CH" dirty="0"/>
              <a:t>Säume, Brachen, Böschungen</a:t>
            </a:r>
          </a:p>
        </p:txBody>
      </p:sp>
      <p:sp>
        <p:nvSpPr>
          <p:cNvPr id="13" name="Textfeld 12"/>
          <p:cNvSpPr txBox="1"/>
          <p:nvPr/>
        </p:nvSpPr>
        <p:spPr>
          <a:xfrm>
            <a:off x="6898403" y="2356579"/>
            <a:ext cx="1698794" cy="369332"/>
          </a:xfrm>
          <a:prstGeom prst="rect">
            <a:avLst/>
          </a:prstGeom>
          <a:solidFill>
            <a:srgbClr val="FFFFFF">
              <a:alpha val="69804"/>
            </a:srgbClr>
          </a:solidFill>
        </p:spPr>
        <p:txBody>
          <a:bodyPr wrap="square" rtlCol="0">
            <a:spAutoFit/>
          </a:bodyPr>
          <a:lstStyle>
            <a:defPPr>
              <a:defRPr lang="de-DE"/>
            </a:defPPr>
          </a:lstStyle>
          <a:p>
            <a:pPr algn="ctr"/>
            <a:r>
              <a:rPr lang="de-CH" dirty="0"/>
              <a:t>Nisthilfen</a:t>
            </a:r>
          </a:p>
        </p:txBody>
      </p:sp>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t="-1345"/>
          <a:stretch/>
        </p:blipFill>
        <p:spPr>
          <a:xfrm>
            <a:off x="4417646" y="3831678"/>
            <a:ext cx="2213578" cy="2213578"/>
          </a:xfrm>
          <a:prstGeom prst="ellipse">
            <a:avLst/>
          </a:prstGeom>
          <a:ln w="19050" cap="rnd">
            <a:solidFill>
              <a:schemeClr val="bg1"/>
            </a:solidFill>
          </a:ln>
          <a:effectLst/>
        </p:spPr>
      </p:pic>
      <p:sp>
        <p:nvSpPr>
          <p:cNvPr id="14" name="Textfeld 13"/>
          <p:cNvSpPr txBox="1"/>
          <p:nvPr/>
        </p:nvSpPr>
        <p:spPr>
          <a:xfrm>
            <a:off x="4148536" y="5682866"/>
            <a:ext cx="3295204" cy="369332"/>
          </a:xfrm>
          <a:prstGeom prst="rect">
            <a:avLst/>
          </a:prstGeom>
          <a:solidFill>
            <a:srgbClr val="FFFFFF">
              <a:alpha val="69804"/>
            </a:srgbClr>
          </a:solidFill>
        </p:spPr>
        <p:txBody>
          <a:bodyPr wrap="square" rtlCol="0">
            <a:spAutoFit/>
          </a:bodyPr>
          <a:lstStyle>
            <a:defPPr>
              <a:defRPr lang="de-DE"/>
            </a:defPPr>
          </a:lstStyle>
          <a:p>
            <a:r>
              <a:rPr lang="de-CH" dirty="0"/>
              <a:t>Fachgerechte Montage der Netze</a:t>
            </a:r>
          </a:p>
        </p:txBody>
      </p:sp>
      <p:sp>
        <p:nvSpPr>
          <p:cNvPr id="6" name="Foliennummernplatzhalter 5"/>
          <p:cNvSpPr>
            <a:spLocks noGrp="1"/>
          </p:cNvSpPr>
          <p:nvPr>
            <p:ph type="sldNum" sz="quarter" idx="4"/>
          </p:nvPr>
        </p:nvSpPr>
        <p:spPr/>
        <p:txBody>
          <a:bodyPr/>
          <a:lstStyle/>
          <a:p>
            <a:fld id="{B295DEAF-E952-4796-AAEE-4201E40CA590}" type="slidenum">
              <a:rPr lang="de-CH" smtClean="0"/>
              <a:pPr/>
              <a:t>44</a:t>
            </a:fld>
            <a:endParaRPr lang="de-CH"/>
          </a:p>
        </p:txBody>
      </p:sp>
    </p:spTree>
    <p:extLst>
      <p:ext uri="{BB962C8B-B14F-4D97-AF65-F5344CB8AC3E}">
        <p14:creationId xmlns:p14="http://schemas.microsoft.com/office/powerpoint/2010/main" val="1065997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019" y="3708063"/>
            <a:ext cx="3310088" cy="2420493"/>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8749" y="3709313"/>
            <a:ext cx="3314687" cy="2419243"/>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7019" y="1113604"/>
            <a:ext cx="3297349" cy="2422065"/>
          </a:xfrm>
          <a:prstGeom prst="rect">
            <a:avLst/>
          </a:prstGeom>
        </p:spPr>
      </p:pic>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1332" y="1116425"/>
            <a:ext cx="3304644" cy="2384583"/>
          </a:xfrm>
          <a:prstGeom prst="rect">
            <a:avLst/>
          </a:prstGeom>
        </p:spPr>
      </p:pic>
      <p:sp>
        <p:nvSpPr>
          <p:cNvPr id="2" name="Titel 1"/>
          <p:cNvSpPr>
            <a:spLocks noGrp="1"/>
          </p:cNvSpPr>
          <p:nvPr>
            <p:ph type="title"/>
          </p:nvPr>
        </p:nvSpPr>
        <p:spPr/>
        <p:txBody>
          <a:bodyPr/>
          <a:lstStyle/>
          <a:p>
            <a:r>
              <a:rPr lang="de-CH"/>
              <a:t>Typische Arten im Rebbau</a:t>
            </a:r>
            <a:endParaRPr lang="de-CH" sz="1800" b="0" i="1">
              <a:solidFill>
                <a:srgbClr val="FF0000"/>
              </a:solidFill>
            </a:endParaRPr>
          </a:p>
        </p:txBody>
      </p:sp>
      <p:sp>
        <p:nvSpPr>
          <p:cNvPr id="11" name="Textfeld 10"/>
          <p:cNvSpPr txBox="1"/>
          <p:nvPr/>
        </p:nvSpPr>
        <p:spPr>
          <a:xfrm>
            <a:off x="1051332" y="3140459"/>
            <a:ext cx="3311600" cy="369332"/>
          </a:xfrm>
          <a:prstGeom prst="rect">
            <a:avLst/>
          </a:prstGeom>
          <a:solidFill>
            <a:srgbClr val="FFFFFF">
              <a:alpha val="69804"/>
            </a:srgbClr>
          </a:solidFill>
        </p:spPr>
        <p:txBody>
          <a:bodyPr wrap="square" rtlCol="0">
            <a:spAutoFit/>
          </a:bodyPr>
          <a:lstStyle>
            <a:defPPr>
              <a:defRPr lang="de-DE"/>
            </a:defPPr>
          </a:lstStyle>
          <a:p>
            <a:r>
              <a:rPr lang="de-CH"/>
              <a:t>Weinbergschnecke</a:t>
            </a:r>
          </a:p>
        </p:txBody>
      </p:sp>
      <p:sp>
        <p:nvSpPr>
          <p:cNvPr id="13" name="Textfeld 12"/>
          <p:cNvSpPr txBox="1"/>
          <p:nvPr/>
        </p:nvSpPr>
        <p:spPr>
          <a:xfrm>
            <a:off x="4566193" y="3166337"/>
            <a:ext cx="3318175" cy="369332"/>
          </a:xfrm>
          <a:prstGeom prst="rect">
            <a:avLst/>
          </a:prstGeom>
          <a:solidFill>
            <a:srgbClr val="FFFFFF">
              <a:alpha val="69804"/>
            </a:srgbClr>
          </a:solidFill>
        </p:spPr>
        <p:txBody>
          <a:bodyPr wrap="square" rtlCol="0">
            <a:spAutoFit/>
          </a:bodyPr>
          <a:lstStyle>
            <a:defPPr>
              <a:defRPr lang="de-DE"/>
            </a:defPPr>
          </a:lstStyle>
          <a:p>
            <a:r>
              <a:rPr lang="de-CH"/>
              <a:t>Zauneidechse</a:t>
            </a:r>
          </a:p>
        </p:txBody>
      </p:sp>
      <p:sp>
        <p:nvSpPr>
          <p:cNvPr id="14" name="Textfeld 13"/>
          <p:cNvSpPr txBox="1"/>
          <p:nvPr/>
        </p:nvSpPr>
        <p:spPr>
          <a:xfrm>
            <a:off x="1028749" y="5768630"/>
            <a:ext cx="3314687" cy="369332"/>
          </a:xfrm>
          <a:prstGeom prst="rect">
            <a:avLst/>
          </a:prstGeom>
          <a:solidFill>
            <a:srgbClr val="FFFFFF">
              <a:alpha val="69804"/>
            </a:srgbClr>
          </a:solidFill>
        </p:spPr>
        <p:txBody>
          <a:bodyPr wrap="square" rtlCol="0">
            <a:spAutoFit/>
          </a:bodyPr>
          <a:lstStyle>
            <a:defPPr>
              <a:defRPr lang="de-DE"/>
            </a:defPPr>
          </a:lstStyle>
          <a:p>
            <a:r>
              <a:rPr lang="de-CH"/>
              <a:t>Bisamhyazinthe</a:t>
            </a:r>
          </a:p>
        </p:txBody>
      </p:sp>
      <p:sp>
        <p:nvSpPr>
          <p:cNvPr id="15" name="Textfeld 14"/>
          <p:cNvSpPr txBox="1"/>
          <p:nvPr/>
        </p:nvSpPr>
        <p:spPr>
          <a:xfrm>
            <a:off x="4562562" y="5768630"/>
            <a:ext cx="3346261" cy="369332"/>
          </a:xfrm>
          <a:prstGeom prst="rect">
            <a:avLst/>
          </a:prstGeom>
          <a:solidFill>
            <a:srgbClr val="FFFFFF">
              <a:alpha val="69804"/>
            </a:srgbClr>
          </a:solidFill>
        </p:spPr>
        <p:txBody>
          <a:bodyPr wrap="square" rtlCol="0">
            <a:spAutoFit/>
          </a:bodyPr>
          <a:lstStyle>
            <a:defPPr>
              <a:defRPr lang="de-DE"/>
            </a:defPPr>
          </a:lstStyle>
          <a:p>
            <a:r>
              <a:rPr lang="de-CH"/>
              <a:t>Girlitz</a:t>
            </a:r>
          </a:p>
        </p:txBody>
      </p:sp>
      <p:sp>
        <p:nvSpPr>
          <p:cNvPr id="4" name="Foliennummernplatzhalter 3"/>
          <p:cNvSpPr>
            <a:spLocks noGrp="1"/>
          </p:cNvSpPr>
          <p:nvPr>
            <p:ph type="sldNum" sz="quarter" idx="4"/>
          </p:nvPr>
        </p:nvSpPr>
        <p:spPr/>
        <p:txBody>
          <a:bodyPr/>
          <a:lstStyle/>
          <a:p>
            <a:fld id="{B295DEAF-E952-4796-AAEE-4201E40CA590}" type="slidenum">
              <a:rPr lang="de-CH" smtClean="0"/>
              <a:pPr/>
              <a:t>45</a:t>
            </a:fld>
            <a:endParaRPr lang="de-CH"/>
          </a:p>
        </p:txBody>
      </p:sp>
    </p:spTree>
    <p:extLst>
      <p:ext uri="{BB962C8B-B14F-4D97-AF65-F5344CB8AC3E}">
        <p14:creationId xmlns:p14="http://schemas.microsoft.com/office/powerpoint/2010/main" val="33123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7725" y="404813"/>
            <a:ext cx="8058731" cy="629700"/>
          </a:xfrm>
        </p:spPr>
        <p:txBody>
          <a:bodyPr/>
          <a:lstStyle/>
          <a:p>
            <a:r>
              <a:rPr lang="de-CH"/>
              <a:t>Für die Biodiversität im Rebbau schädliche Massnahmen </a:t>
            </a:r>
          </a:p>
        </p:txBody>
      </p:sp>
      <p:sp>
        <p:nvSpPr>
          <p:cNvPr id="6" name="Inhaltsplatzhalter 2"/>
          <p:cNvSpPr>
            <a:spLocks noGrp="1"/>
          </p:cNvSpPr>
          <p:nvPr>
            <p:ph idx="1"/>
          </p:nvPr>
        </p:nvSpPr>
        <p:spPr>
          <a:xfrm>
            <a:off x="611186" y="1268760"/>
            <a:ext cx="7921625" cy="2808312"/>
          </a:xfrm>
        </p:spPr>
        <p:txBody>
          <a:bodyPr/>
          <a:lstStyle/>
          <a:p>
            <a:pPr marL="342900" indent="-342900">
              <a:spcBef>
                <a:spcPts val="600"/>
              </a:spcBef>
              <a:buFont typeface="Arial" panose="020B0604020202020204" pitchFamily="34" charset="0"/>
              <a:buChar char="•"/>
            </a:pPr>
            <a:r>
              <a:rPr lang="de-CH"/>
              <a:t>Grossflächiger </a:t>
            </a:r>
            <a:r>
              <a:rPr lang="de-CH" err="1"/>
              <a:t>Herbizideinsatz</a:t>
            </a:r>
            <a:endParaRPr lang="de-CH"/>
          </a:p>
          <a:p>
            <a:pPr marL="342900" indent="-342900">
              <a:spcBef>
                <a:spcPts val="600"/>
              </a:spcBef>
              <a:buFont typeface="Arial" panose="020B0604020202020204" pitchFamily="34" charset="0"/>
              <a:buChar char="•"/>
            </a:pPr>
            <a:r>
              <a:rPr lang="de-CH"/>
              <a:t>Starke Bodenerosion</a:t>
            </a:r>
          </a:p>
          <a:p>
            <a:pPr marL="342900" indent="-342900">
              <a:spcBef>
                <a:spcPts val="600"/>
              </a:spcBef>
              <a:buFont typeface="Arial" panose="020B0604020202020204" pitchFamily="34" charset="0"/>
              <a:buChar char="•"/>
            </a:pPr>
            <a:r>
              <a:rPr lang="de-CH"/>
              <a:t>Einsatz chemisch-synthetischer Pflanzenschutzmittel</a:t>
            </a:r>
          </a:p>
          <a:p>
            <a:pPr marL="342900" indent="-342900">
              <a:spcBef>
                <a:spcPts val="600"/>
              </a:spcBef>
              <a:buFont typeface="Arial" panose="020B0604020202020204" pitchFamily="34" charset="0"/>
              <a:buChar char="•"/>
            </a:pPr>
            <a:r>
              <a:rPr lang="de-CH"/>
              <a:t>Nicht fachgerechte Abdeckung der Reben mit Netzen </a:t>
            </a:r>
          </a:p>
          <a:p>
            <a:pPr marL="342900" indent="-342900">
              <a:spcBef>
                <a:spcPts val="600"/>
              </a:spcBef>
              <a:buFont typeface="Arial" panose="020B0604020202020204" pitchFamily="34" charset="0"/>
              <a:buChar char="•"/>
            </a:pPr>
            <a:r>
              <a:rPr lang="de-CH"/>
              <a:t>Geringe Sortenvielfalt</a:t>
            </a:r>
          </a:p>
          <a:p>
            <a:pPr marL="342900" indent="-342900">
              <a:spcBef>
                <a:spcPts val="600"/>
              </a:spcBef>
              <a:buFont typeface="Arial" panose="020B0604020202020204" pitchFamily="34" charset="0"/>
              <a:buChar char="•"/>
            </a:pPr>
            <a:r>
              <a:rPr lang="de-CH"/>
              <a:t>Arrondierte Parzellen mit wenigen Strukturen</a:t>
            </a:r>
          </a:p>
          <a:p>
            <a:pPr marL="342900" indent="-342900">
              <a:spcBef>
                <a:spcPts val="600"/>
              </a:spcBef>
              <a:buFont typeface="Arial" panose="020B0604020202020204" pitchFamily="34" charset="0"/>
              <a:buChar char="•"/>
            </a:pPr>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493" y="4077072"/>
            <a:ext cx="7928614" cy="2041215"/>
          </a:xfrm>
          <a:prstGeom prst="rect">
            <a:avLst/>
          </a:prstGeom>
        </p:spPr>
      </p:pic>
      <p:sp>
        <p:nvSpPr>
          <p:cNvPr id="5" name="Foliennummernplatzhalter 4"/>
          <p:cNvSpPr>
            <a:spLocks noGrp="1"/>
          </p:cNvSpPr>
          <p:nvPr>
            <p:ph type="sldNum" sz="quarter" idx="4"/>
          </p:nvPr>
        </p:nvSpPr>
        <p:spPr/>
        <p:txBody>
          <a:bodyPr/>
          <a:lstStyle/>
          <a:p>
            <a:fld id="{B295DEAF-E952-4796-AAEE-4201E40CA590}" type="slidenum">
              <a:rPr lang="de-CH" smtClean="0"/>
              <a:pPr/>
              <a:t>46</a:t>
            </a:fld>
            <a:endParaRPr lang="de-CH"/>
          </a:p>
        </p:txBody>
      </p:sp>
    </p:spTree>
    <p:extLst>
      <p:ext uri="{BB962C8B-B14F-4D97-AF65-F5344CB8AC3E}">
        <p14:creationId xmlns:p14="http://schemas.microsoft.com/office/powerpoint/2010/main" val="845581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131" y="1340769"/>
            <a:ext cx="3917199" cy="2520280"/>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566193" y="1340769"/>
            <a:ext cx="3909686" cy="2520280"/>
          </a:xfrm>
          <a:prstGeom prst="rect">
            <a:avLst/>
          </a:prstGeom>
        </p:spPr>
      </p:pic>
      <p:sp>
        <p:nvSpPr>
          <p:cNvPr id="8" name="Textfeld 7"/>
          <p:cNvSpPr txBox="1"/>
          <p:nvPr/>
        </p:nvSpPr>
        <p:spPr>
          <a:xfrm>
            <a:off x="484130" y="4005064"/>
            <a:ext cx="3917199" cy="1754326"/>
          </a:xfrm>
          <a:prstGeom prst="rect">
            <a:avLst/>
          </a:prstGeom>
          <a:solidFill>
            <a:schemeClr val="accent6">
              <a:lumMod val="60000"/>
              <a:lumOff val="40000"/>
            </a:schemeClr>
          </a:solidFill>
        </p:spPr>
        <p:txBody>
          <a:bodyPr wrap="square" rtlCol="0">
            <a:spAutoFit/>
          </a:bodyPr>
          <a:lstStyle/>
          <a:p>
            <a:r>
              <a:rPr lang="de-CH" b="1"/>
              <a:t>Ideal sind:</a:t>
            </a:r>
          </a:p>
          <a:p>
            <a:pPr marL="285750" indent="-285750">
              <a:buFont typeface="Arial" panose="020B0604020202020204" pitchFamily="34" charset="0"/>
              <a:buChar char="•"/>
            </a:pPr>
            <a:r>
              <a:rPr lang="de-CH"/>
              <a:t>Vollständig begrünte Flächen im Winter</a:t>
            </a:r>
          </a:p>
          <a:p>
            <a:pPr marL="285750" indent="-285750">
              <a:buFont typeface="Arial" panose="020B0604020202020204" pitchFamily="34" charset="0"/>
              <a:buChar char="•"/>
            </a:pPr>
            <a:r>
              <a:rPr lang="de-CH"/>
              <a:t>Mischung aus offenen Bodenstellen und bewachsenen Bereichen im Frühling und Sommer</a:t>
            </a:r>
          </a:p>
        </p:txBody>
      </p:sp>
      <p:sp>
        <p:nvSpPr>
          <p:cNvPr id="2" name="Titel 1"/>
          <p:cNvSpPr>
            <a:spLocks noGrp="1"/>
          </p:cNvSpPr>
          <p:nvPr>
            <p:ph type="title"/>
          </p:nvPr>
        </p:nvSpPr>
        <p:spPr/>
        <p:txBody>
          <a:bodyPr/>
          <a:lstStyle/>
          <a:p>
            <a:r>
              <a:rPr lang="de-CH"/>
              <a:t>Alternierendes Mähen</a:t>
            </a:r>
            <a:r>
              <a:rPr lang="de-CH">
                <a:solidFill>
                  <a:srgbClr val="FF0000"/>
                </a:solidFill>
              </a:rPr>
              <a:t> </a:t>
            </a:r>
            <a:r>
              <a:rPr lang="de-CH"/>
              <a:t>der Fahrgassen und offene Bodenstellen</a:t>
            </a:r>
          </a:p>
        </p:txBody>
      </p:sp>
      <p:sp>
        <p:nvSpPr>
          <p:cNvPr id="11" name="Textfeld 10"/>
          <p:cNvSpPr txBox="1"/>
          <p:nvPr/>
        </p:nvSpPr>
        <p:spPr>
          <a:xfrm>
            <a:off x="4566193" y="4005064"/>
            <a:ext cx="3909686" cy="1754326"/>
          </a:xfrm>
          <a:prstGeom prst="rect">
            <a:avLst/>
          </a:prstGeom>
          <a:solidFill>
            <a:schemeClr val="accent4">
              <a:lumMod val="20000"/>
              <a:lumOff val="80000"/>
            </a:schemeClr>
          </a:solidFill>
        </p:spPr>
        <p:txBody>
          <a:bodyPr wrap="square" rtlCol="0">
            <a:noAutofit/>
          </a:bodyPr>
          <a:lstStyle/>
          <a:p>
            <a:pPr marL="285750" indent="-285750">
              <a:buFont typeface="Arial" panose="020B0604020202020204" pitchFamily="34" charset="0"/>
              <a:buChar char="•"/>
            </a:pPr>
            <a:r>
              <a:rPr lang="de-CH" dirty="0"/>
              <a:t>In den begrünten Streifen entwickeln sich die Insekten.</a:t>
            </a:r>
          </a:p>
          <a:p>
            <a:pPr marL="285750" indent="-285750">
              <a:buFont typeface="Arial" panose="020B0604020202020204" pitchFamily="34" charset="0"/>
              <a:buChar char="•"/>
            </a:pPr>
            <a:r>
              <a:rPr lang="de-CH" dirty="0"/>
              <a:t>In den offenen Bodenstellen können die Vögel die Insekten erbeuten.</a:t>
            </a:r>
          </a:p>
        </p:txBody>
      </p:sp>
      <p:sp>
        <p:nvSpPr>
          <p:cNvPr id="12" name="Textfeld 11"/>
          <p:cNvSpPr txBox="1"/>
          <p:nvPr/>
        </p:nvSpPr>
        <p:spPr>
          <a:xfrm>
            <a:off x="4551207" y="3491717"/>
            <a:ext cx="3954275" cy="369332"/>
          </a:xfrm>
          <a:prstGeom prst="rect">
            <a:avLst/>
          </a:prstGeom>
          <a:solidFill>
            <a:srgbClr val="FFFFFF">
              <a:alpha val="69804"/>
            </a:srgbClr>
          </a:solidFill>
        </p:spPr>
        <p:txBody>
          <a:bodyPr wrap="square" rtlCol="0">
            <a:spAutoFit/>
          </a:bodyPr>
          <a:lstStyle>
            <a:defPPr>
              <a:defRPr lang="de-DE"/>
            </a:defPPr>
          </a:lstStyle>
          <a:p>
            <a:r>
              <a:rPr lang="de-CH"/>
              <a:t>Wiedehopf</a:t>
            </a:r>
          </a:p>
        </p:txBody>
      </p:sp>
      <p:sp>
        <p:nvSpPr>
          <p:cNvPr id="4" name="Foliennummernplatzhalter 3"/>
          <p:cNvSpPr>
            <a:spLocks noGrp="1"/>
          </p:cNvSpPr>
          <p:nvPr>
            <p:ph type="sldNum" sz="quarter" idx="4"/>
          </p:nvPr>
        </p:nvSpPr>
        <p:spPr/>
        <p:txBody>
          <a:bodyPr/>
          <a:lstStyle/>
          <a:p>
            <a:fld id="{B295DEAF-E952-4796-AAEE-4201E40CA590}" type="slidenum">
              <a:rPr lang="de-CH" smtClean="0"/>
              <a:pPr/>
              <a:t>47</a:t>
            </a:fld>
            <a:endParaRPr lang="de-CH"/>
          </a:p>
        </p:txBody>
      </p:sp>
    </p:spTree>
    <p:extLst>
      <p:ext uri="{BB962C8B-B14F-4D97-AF65-F5344CB8AC3E}">
        <p14:creationId xmlns:p14="http://schemas.microsoft.com/office/powerpoint/2010/main" val="3032571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Bewirtschaftung der Fahrgassen</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9255" y="3573016"/>
            <a:ext cx="3559355" cy="2304256"/>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123" y="3573016"/>
            <a:ext cx="3563178" cy="2304256"/>
          </a:xfrm>
          <a:prstGeom prst="rect">
            <a:avLst/>
          </a:prstGeom>
        </p:spPr>
      </p:pic>
      <p:sp>
        <p:nvSpPr>
          <p:cNvPr id="7" name="Textfeld 6"/>
          <p:cNvSpPr txBox="1"/>
          <p:nvPr/>
        </p:nvSpPr>
        <p:spPr>
          <a:xfrm>
            <a:off x="566772" y="1295631"/>
            <a:ext cx="7953696" cy="1846659"/>
          </a:xfrm>
          <a:prstGeom prst="rect">
            <a:avLst/>
          </a:prstGeom>
          <a:noFill/>
        </p:spPr>
        <p:txBody>
          <a:bodyPr wrap="square" lIns="0"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de-CH" sz="2200"/>
              <a:t>Fahrgassen alternierend mit 6 Wochen Abstand mähen, </a:t>
            </a:r>
            <a:br>
              <a:rPr lang="de-CH" sz="2200"/>
            </a:br>
            <a:r>
              <a:rPr lang="de-CH" sz="2200" err="1"/>
              <a:t>mulchen</a:t>
            </a:r>
            <a:r>
              <a:rPr lang="de-CH" sz="2200"/>
              <a:t> oder rollen.</a:t>
            </a:r>
          </a:p>
          <a:p>
            <a:pPr marL="342900" indent="-342900" defTabSz="685800">
              <a:lnSpc>
                <a:spcPct val="90000"/>
              </a:lnSpc>
              <a:spcBef>
                <a:spcPts val="600"/>
              </a:spcBef>
              <a:buClr>
                <a:srgbClr val="006C8E"/>
              </a:buClr>
              <a:buFont typeface="Arial" panose="020B0604020202020204" pitchFamily="34" charset="0"/>
              <a:buChar char="•"/>
            </a:pPr>
            <a:r>
              <a:rPr lang="de-CH" sz="2200"/>
              <a:t>Mähen oder rollen (</a:t>
            </a:r>
            <a:r>
              <a:rPr lang="de-CH" sz="2200" err="1"/>
              <a:t>Rolofaca</a:t>
            </a:r>
            <a:r>
              <a:rPr lang="de-CH" sz="2200"/>
              <a:t>) statt </a:t>
            </a:r>
            <a:r>
              <a:rPr lang="de-CH" sz="2200" err="1"/>
              <a:t>mulchen</a:t>
            </a:r>
            <a:r>
              <a:rPr lang="de-CH" sz="2200"/>
              <a:t>.</a:t>
            </a:r>
          </a:p>
          <a:p>
            <a:pPr marL="342900" indent="-342900" defTabSz="685800">
              <a:lnSpc>
                <a:spcPct val="90000"/>
              </a:lnSpc>
              <a:spcBef>
                <a:spcPts val="600"/>
              </a:spcBef>
              <a:buClr>
                <a:srgbClr val="006C8E"/>
              </a:buClr>
              <a:buFont typeface="Arial" panose="020B0604020202020204" pitchFamily="34" charset="0"/>
              <a:buChar char="•"/>
            </a:pPr>
            <a:r>
              <a:rPr lang="de-CH" sz="2200"/>
              <a:t>In jeder zweiten Fahrgasse oberflächige Bodenbearbeitung.</a:t>
            </a:r>
          </a:p>
          <a:p>
            <a:pPr marL="342900" indent="-342900" defTabSz="685800">
              <a:lnSpc>
                <a:spcPct val="90000"/>
              </a:lnSpc>
              <a:spcBef>
                <a:spcPts val="600"/>
              </a:spcBef>
              <a:buClr>
                <a:srgbClr val="006C8E"/>
              </a:buClr>
              <a:buFont typeface="Arial" panose="020B0604020202020204" pitchFamily="34" charset="0"/>
              <a:buChar char="•"/>
            </a:pPr>
            <a:r>
              <a:rPr lang="de-CH" sz="2200"/>
              <a:t>Eventuell in den Fahrgassen Blühstreifenmischung säen.</a:t>
            </a:r>
          </a:p>
        </p:txBody>
      </p:sp>
      <p:sp>
        <p:nvSpPr>
          <p:cNvPr id="8" name="Textfeld 7"/>
          <p:cNvSpPr txBox="1"/>
          <p:nvPr/>
        </p:nvSpPr>
        <p:spPr>
          <a:xfrm>
            <a:off x="4658381" y="5507940"/>
            <a:ext cx="3730832" cy="369332"/>
          </a:xfrm>
          <a:prstGeom prst="rect">
            <a:avLst/>
          </a:prstGeom>
          <a:solidFill>
            <a:srgbClr val="FFFFFF">
              <a:alpha val="69804"/>
            </a:srgbClr>
          </a:solidFill>
        </p:spPr>
        <p:txBody>
          <a:bodyPr wrap="square" rtlCol="0">
            <a:spAutoFit/>
          </a:bodyPr>
          <a:lstStyle>
            <a:defPPr>
              <a:defRPr lang="de-DE"/>
            </a:defPPr>
          </a:lstStyle>
          <a:p>
            <a:r>
              <a:rPr lang="de-CH" dirty="0"/>
              <a:t>Alternierendes Mähen der Fahrgassen</a:t>
            </a:r>
          </a:p>
        </p:txBody>
      </p:sp>
      <p:sp>
        <p:nvSpPr>
          <p:cNvPr id="9" name="Textfeld 8"/>
          <p:cNvSpPr txBox="1"/>
          <p:nvPr/>
        </p:nvSpPr>
        <p:spPr>
          <a:xfrm>
            <a:off x="885123" y="5507940"/>
            <a:ext cx="3563178" cy="369332"/>
          </a:xfrm>
          <a:prstGeom prst="rect">
            <a:avLst/>
          </a:prstGeom>
          <a:solidFill>
            <a:srgbClr val="FFFFFF">
              <a:alpha val="69804"/>
            </a:srgbClr>
          </a:solidFill>
        </p:spPr>
        <p:txBody>
          <a:bodyPr wrap="square" rtlCol="0">
            <a:spAutoFit/>
          </a:bodyPr>
          <a:lstStyle>
            <a:defPPr>
              <a:defRPr lang="de-DE"/>
            </a:defPPr>
          </a:lstStyle>
          <a:p>
            <a:r>
              <a:rPr lang="de-CH"/>
              <a:t>Alternierende Bodenbearbeitung</a:t>
            </a:r>
          </a:p>
        </p:txBody>
      </p:sp>
      <p:sp>
        <p:nvSpPr>
          <p:cNvPr id="4" name="Foliennummernplatzhalter 3"/>
          <p:cNvSpPr>
            <a:spLocks noGrp="1"/>
          </p:cNvSpPr>
          <p:nvPr>
            <p:ph type="sldNum" sz="quarter" idx="4"/>
          </p:nvPr>
        </p:nvSpPr>
        <p:spPr/>
        <p:txBody>
          <a:bodyPr/>
          <a:lstStyle/>
          <a:p>
            <a:fld id="{B295DEAF-E952-4796-AAEE-4201E40CA590}" type="slidenum">
              <a:rPr lang="de-CH" smtClean="0"/>
              <a:pPr/>
              <a:t>48</a:t>
            </a:fld>
            <a:endParaRPr lang="de-CH"/>
          </a:p>
        </p:txBody>
      </p:sp>
    </p:spTree>
    <p:extLst>
      <p:ext uri="{BB962C8B-B14F-4D97-AF65-F5344CB8AC3E}">
        <p14:creationId xmlns:p14="http://schemas.microsoft.com/office/powerpoint/2010/main" val="1770503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Einfluss von verschiedenen Bewirtschaftungsverfahren auf die Pflanzenvielfalt in Fahrgassen</a:t>
            </a:r>
          </a:p>
        </p:txBody>
      </p:sp>
      <p:sp>
        <p:nvSpPr>
          <p:cNvPr id="2" name="Foliennummernplatzhalter 1"/>
          <p:cNvSpPr>
            <a:spLocks noGrp="1"/>
          </p:cNvSpPr>
          <p:nvPr>
            <p:ph type="sldNum" sz="quarter" idx="4"/>
          </p:nvPr>
        </p:nvSpPr>
        <p:spPr/>
        <p:txBody>
          <a:bodyPr/>
          <a:lstStyle/>
          <a:p>
            <a:fld id="{B295DEAF-E952-4796-AAEE-4201E40CA590}" type="slidenum">
              <a:rPr lang="de-CH" smtClean="0"/>
              <a:pPr/>
              <a:t>49</a:t>
            </a:fld>
            <a:endParaRPr lang="de-CH"/>
          </a:p>
        </p:txBody>
      </p:sp>
      <p:pic>
        <p:nvPicPr>
          <p:cNvPr id="12" name="Inhaltsplatzhalter 11">
            <a:extLst>
              <a:ext uri="{FF2B5EF4-FFF2-40B4-BE49-F238E27FC236}">
                <a16:creationId xmlns:a16="http://schemas.microsoft.com/office/drawing/2014/main" id="{28B56457-5608-4E4C-BD19-25A54621BC8C}"/>
              </a:ext>
            </a:extLst>
          </p:cNvPr>
          <p:cNvPicPr>
            <a:picLocks noGrp="1" noChangeAspect="1"/>
          </p:cNvPicPr>
          <p:nvPr>
            <p:ph idx="1"/>
          </p:nvPr>
        </p:nvPicPr>
        <p:blipFill>
          <a:blip r:embed="rId2"/>
          <a:stretch>
            <a:fillRect/>
          </a:stretch>
        </p:blipFill>
        <p:spPr>
          <a:xfrm>
            <a:off x="1115616" y="2579505"/>
            <a:ext cx="6707277" cy="3645569"/>
          </a:xfrm>
          <a:prstGeom prst="rect">
            <a:avLst/>
          </a:prstGeom>
        </p:spPr>
      </p:pic>
      <p:sp>
        <p:nvSpPr>
          <p:cNvPr id="13" name="Rechteck 12">
            <a:extLst>
              <a:ext uri="{FF2B5EF4-FFF2-40B4-BE49-F238E27FC236}">
                <a16:creationId xmlns:a16="http://schemas.microsoft.com/office/drawing/2014/main" id="{A841367E-B99D-429A-92CA-67B914FE2578}"/>
              </a:ext>
            </a:extLst>
          </p:cNvPr>
          <p:cNvSpPr/>
          <p:nvPr/>
        </p:nvSpPr>
        <p:spPr>
          <a:xfrm>
            <a:off x="7388952" y="5634242"/>
            <a:ext cx="1584789" cy="230832"/>
          </a:xfrm>
          <a:prstGeom prst="rect">
            <a:avLst/>
          </a:prstGeom>
        </p:spPr>
        <p:txBody>
          <a:bodyPr wrap="square">
            <a:spAutoFit/>
          </a:bodyPr>
          <a:lstStyle/>
          <a:p>
            <a:r>
              <a:rPr lang="de-CH" sz="900">
                <a:latin typeface="Frutiger-Light"/>
              </a:rPr>
              <a:t>Quelle: </a:t>
            </a:r>
            <a:r>
              <a:rPr lang="de-CH" sz="900" err="1">
                <a:latin typeface="Frutiger-Light"/>
              </a:rPr>
              <a:t>Changins</a:t>
            </a:r>
            <a:r>
              <a:rPr lang="de-CH" sz="900">
                <a:latin typeface="Frutiger-Light"/>
              </a:rPr>
              <a:t> 2020</a:t>
            </a:r>
            <a:endParaRPr lang="de-CH" sz="900" b="0" i="0">
              <a:effectLst/>
              <a:latin typeface="Frutiger-Light"/>
            </a:endParaRPr>
          </a:p>
        </p:txBody>
      </p:sp>
      <p:sp>
        <p:nvSpPr>
          <p:cNvPr id="5" name="Textfeld 4"/>
          <p:cNvSpPr txBox="1"/>
          <p:nvPr/>
        </p:nvSpPr>
        <p:spPr>
          <a:xfrm>
            <a:off x="635682" y="1412776"/>
            <a:ext cx="4872422" cy="1431161"/>
          </a:xfrm>
          <a:prstGeom prst="rect">
            <a:avLst/>
          </a:prstGeom>
          <a:solidFill>
            <a:schemeClr val="accent2"/>
          </a:solidFill>
        </p:spPr>
        <p:txBody>
          <a:bodyPr wrap="square" lIns="91440" tIns="45720" rIns="91440" bIns="45720" rtlCol="0" anchor="t">
            <a:spAutoFit/>
          </a:bodyPr>
          <a:lstStyle/>
          <a:p>
            <a:pPr marL="342900" indent="-342900">
              <a:spcBef>
                <a:spcPts val="600"/>
              </a:spcBef>
              <a:buFont typeface="Arial" panose="020B0604020202020204" pitchFamily="34" charset="0"/>
              <a:buChar char="•"/>
            </a:pPr>
            <a:r>
              <a:rPr lang="de-CH" dirty="0"/>
              <a:t>Höhere Pflanzenvielfalt mit Mähen und Rollen</a:t>
            </a:r>
          </a:p>
          <a:p>
            <a:pPr marL="342900" indent="-342900">
              <a:spcBef>
                <a:spcPts val="600"/>
              </a:spcBef>
              <a:buFont typeface="Arial" panose="020B0604020202020204" pitchFamily="34" charset="0"/>
              <a:buChar char="•"/>
            </a:pPr>
            <a:r>
              <a:rPr lang="de-CH" dirty="0"/>
              <a:t>Herbizid fördert Zwiebelpflanzen</a:t>
            </a:r>
          </a:p>
          <a:p>
            <a:pPr marL="342900" indent="-342900">
              <a:spcBef>
                <a:spcPts val="600"/>
              </a:spcBef>
              <a:buFont typeface="Arial" panose="020B0604020202020204" pitchFamily="34" charset="0"/>
              <a:buChar char="•"/>
            </a:pPr>
            <a:r>
              <a:rPr lang="de-CH" dirty="0"/>
              <a:t>Herbizid und Mulchen fördern einjährige Arten</a:t>
            </a:r>
          </a:p>
          <a:p>
            <a:pPr marL="342900" indent="-342900">
              <a:spcBef>
                <a:spcPts val="600"/>
              </a:spcBef>
              <a:buFont typeface="Arial" panose="020B0604020202020204" pitchFamily="34" charset="0"/>
              <a:buChar char="•"/>
            </a:pPr>
            <a:r>
              <a:rPr lang="de-CH" dirty="0"/>
              <a:t>Mähen und Rollen fördern mehrjährige Arten</a:t>
            </a:r>
          </a:p>
        </p:txBody>
      </p:sp>
    </p:spTree>
    <p:extLst>
      <p:ext uri="{BB962C8B-B14F-4D97-AF65-F5344CB8AC3E}">
        <p14:creationId xmlns:p14="http://schemas.microsoft.com/office/powerpoint/2010/main" val="55617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err="1"/>
              <a:t>Massnahmen</a:t>
            </a:r>
            <a:r>
              <a:rPr lang="fr-FR"/>
              <a:t> </a:t>
            </a:r>
            <a:r>
              <a:rPr lang="fr-FR" err="1"/>
              <a:t>im</a:t>
            </a:r>
            <a:r>
              <a:rPr lang="fr-FR"/>
              <a:t> </a:t>
            </a:r>
            <a:r>
              <a:rPr lang="fr-FR" err="1"/>
              <a:t>Grünland</a:t>
            </a:r>
            <a:endParaRPr lang="fr-FR"/>
          </a:p>
        </p:txBody>
      </p:sp>
      <p:sp>
        <p:nvSpPr>
          <p:cNvPr id="17" name="Welle 16"/>
          <p:cNvSpPr/>
          <p:nvPr/>
        </p:nvSpPr>
        <p:spPr>
          <a:xfrm>
            <a:off x="8172400" y="10447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S.123</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8274" y="1423430"/>
            <a:ext cx="4940127" cy="3705095"/>
          </a:xfrm>
          <a:prstGeom prst="ellipse">
            <a:avLst/>
          </a:prstGeom>
          <a:ln w="63500" cap="rnd">
            <a:noFill/>
          </a:ln>
          <a:effectLst/>
        </p:spPr>
      </p:pic>
      <p:pic>
        <p:nvPicPr>
          <p:cNvPr id="4099" name="Picture 3" descr="\\fibl.ch\files\MVP-Vielfalt\TP6_Weiterbildung_Handbuch\Backup_GoogleDrive_21-04-2016\Fotos und Illustrationen\Handbuch_Bilder\Jenny_Maehen-Schonende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3135" y="908719"/>
            <a:ext cx="2073674" cy="1992029"/>
          </a:xfrm>
          <a:prstGeom prst="ellipse">
            <a:avLst/>
          </a:prstGeom>
          <a:ln w="1905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0845" y="382378"/>
            <a:ext cx="2076810" cy="1970840"/>
          </a:xfrm>
          <a:prstGeom prst="ellipse">
            <a:avLst/>
          </a:prstGeom>
          <a:ln w="19050" cap="rnd">
            <a:solidFill>
              <a:schemeClr val="bg1"/>
            </a:solidFill>
          </a:ln>
          <a:effectLst/>
        </p:spPr>
      </p:pic>
      <p:sp>
        <p:nvSpPr>
          <p:cNvPr id="5" name="Textfeld 4"/>
          <p:cNvSpPr txBox="1"/>
          <p:nvPr/>
        </p:nvSpPr>
        <p:spPr>
          <a:xfrm>
            <a:off x="109105" y="892088"/>
            <a:ext cx="2803200" cy="646331"/>
          </a:xfrm>
          <a:prstGeom prst="rect">
            <a:avLst/>
          </a:prstGeom>
          <a:solidFill>
            <a:srgbClr val="FFFFFF">
              <a:alpha val="69804"/>
            </a:srgbClr>
          </a:solidFill>
        </p:spPr>
        <p:txBody>
          <a:bodyPr wrap="square" rtlCol="0">
            <a:spAutoFit/>
          </a:bodyPr>
          <a:lstStyle>
            <a:defPPr>
              <a:defRPr lang="de-DE"/>
            </a:defPPr>
          </a:lstStyle>
          <a:p>
            <a:r>
              <a:rPr lang="de-CH" dirty="0"/>
              <a:t>Mit Balkenmäher mähen, auf Mähaufbereiter verzichten</a:t>
            </a:r>
          </a:p>
        </p:txBody>
      </p:sp>
      <p:sp>
        <p:nvSpPr>
          <p:cNvPr id="16" name="Textfeld 15"/>
          <p:cNvSpPr txBox="1"/>
          <p:nvPr/>
        </p:nvSpPr>
        <p:spPr>
          <a:xfrm>
            <a:off x="5912193" y="647685"/>
            <a:ext cx="1753214" cy="369332"/>
          </a:xfrm>
          <a:prstGeom prst="rect">
            <a:avLst/>
          </a:prstGeom>
          <a:solidFill>
            <a:srgbClr val="FFFFFF">
              <a:alpha val="69804"/>
            </a:srgbClr>
          </a:solidFill>
        </p:spPr>
        <p:txBody>
          <a:bodyPr wrap="square" rtlCol="0">
            <a:spAutoFit/>
          </a:bodyPr>
          <a:lstStyle>
            <a:defPPr>
              <a:defRPr lang="de-DE"/>
            </a:defPPr>
          </a:lstStyle>
          <a:p>
            <a:r>
              <a:rPr lang="de-CH" dirty="0"/>
              <a:t>Gestaffelt mähen</a:t>
            </a:r>
          </a:p>
        </p:txBody>
      </p:sp>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8922" y="1750329"/>
            <a:ext cx="2064359" cy="2033110"/>
          </a:xfrm>
          <a:prstGeom prst="ellipse">
            <a:avLst/>
          </a:prstGeom>
          <a:ln w="19050" cap="rnd">
            <a:solidFill>
              <a:schemeClr val="bg1"/>
            </a:solidFill>
          </a:ln>
          <a:effectLst/>
        </p:spPr>
      </p:pic>
      <p:sp>
        <p:nvSpPr>
          <p:cNvPr id="15" name="Textfeld 14"/>
          <p:cNvSpPr txBox="1"/>
          <p:nvPr/>
        </p:nvSpPr>
        <p:spPr>
          <a:xfrm>
            <a:off x="6827655" y="1998706"/>
            <a:ext cx="2202367" cy="369332"/>
          </a:xfrm>
          <a:prstGeom prst="rect">
            <a:avLst/>
          </a:prstGeom>
          <a:solidFill>
            <a:srgbClr val="FFFFFF">
              <a:alpha val="69804"/>
            </a:srgbClr>
          </a:solidFill>
        </p:spPr>
        <p:txBody>
          <a:bodyPr wrap="square" rtlCol="0">
            <a:spAutoFit/>
          </a:bodyPr>
          <a:lstStyle>
            <a:defPPr>
              <a:defRPr lang="de-DE"/>
            </a:defPPr>
          </a:lstStyle>
          <a:p>
            <a:r>
              <a:rPr lang="de-CH" err="1"/>
              <a:t>Bodenheu</a:t>
            </a:r>
            <a:r>
              <a:rPr lang="de-CH"/>
              <a:t> statt Silage</a:t>
            </a:r>
          </a:p>
        </p:txBody>
      </p:sp>
      <p:pic>
        <p:nvPicPr>
          <p:cNvPr id="21" name="Grafik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51511" y="3770621"/>
            <a:ext cx="2059330" cy="1978250"/>
          </a:xfrm>
          <a:prstGeom prst="ellipse">
            <a:avLst/>
          </a:prstGeom>
          <a:ln w="19050" cap="rnd">
            <a:solidFill>
              <a:schemeClr val="bg1"/>
            </a:solidFill>
          </a:ln>
          <a:effectLst/>
        </p:spPr>
      </p:pic>
      <p:sp>
        <p:nvSpPr>
          <p:cNvPr id="14" name="Textfeld 13"/>
          <p:cNvSpPr txBox="1"/>
          <p:nvPr/>
        </p:nvSpPr>
        <p:spPr>
          <a:xfrm>
            <a:off x="6361295" y="4082357"/>
            <a:ext cx="2661467" cy="369332"/>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a:t>Am frühen Morgen mähen</a:t>
            </a:r>
          </a:p>
        </p:txBody>
      </p:sp>
      <p:pic>
        <p:nvPicPr>
          <p:cNvPr id="22" name="Grafik 21"/>
          <p:cNvPicPr>
            <a:picLocks noChangeAspect="1"/>
          </p:cNvPicPr>
          <p:nvPr/>
        </p:nvPicPr>
        <p:blipFill rotWithShape="1">
          <a:blip r:embed="rId7" cstate="screen">
            <a:extLst>
              <a:ext uri="{28A0092B-C50C-407E-A947-70E740481C1C}">
                <a14:useLocalDpi xmlns:a14="http://schemas.microsoft.com/office/drawing/2010/main"/>
              </a:ext>
            </a:extLst>
          </a:blip>
          <a:srcRect t="-895"/>
          <a:stretch/>
        </p:blipFill>
        <p:spPr>
          <a:xfrm>
            <a:off x="3260865" y="4071732"/>
            <a:ext cx="2094944" cy="2010206"/>
          </a:xfrm>
          <a:prstGeom prst="ellipse">
            <a:avLst/>
          </a:prstGeom>
          <a:ln w="19050" cap="rnd">
            <a:solidFill>
              <a:schemeClr val="bg1"/>
            </a:solidFill>
          </a:ln>
          <a:effectLst/>
        </p:spPr>
      </p:pic>
      <p:sp>
        <p:nvSpPr>
          <p:cNvPr id="13" name="Textfeld 12"/>
          <p:cNvSpPr txBox="1"/>
          <p:nvPr/>
        </p:nvSpPr>
        <p:spPr>
          <a:xfrm>
            <a:off x="2822661" y="5748871"/>
            <a:ext cx="3089532" cy="369332"/>
          </a:xfrm>
          <a:prstGeom prst="rect">
            <a:avLst/>
          </a:prstGeom>
          <a:solidFill>
            <a:srgbClr val="FFFFFF">
              <a:alpha val="69804"/>
            </a:srgbClr>
          </a:solidFill>
        </p:spPr>
        <p:txBody>
          <a:bodyPr wrap="square" rtlCol="0">
            <a:spAutoFit/>
          </a:bodyPr>
          <a:lstStyle>
            <a:defPPr>
              <a:defRPr lang="de-DE"/>
            </a:defPPr>
          </a:lstStyle>
          <a:p>
            <a:r>
              <a:rPr lang="de-CH" dirty="0"/>
              <a:t>Wild vor der Mahd vergrämen</a:t>
            </a:r>
          </a:p>
        </p:txBody>
      </p:sp>
      <p:pic>
        <p:nvPicPr>
          <p:cNvPr id="3" name="Grafik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39089" y="3512730"/>
            <a:ext cx="2094665" cy="2041045"/>
          </a:xfrm>
          <a:prstGeom prst="ellipse">
            <a:avLst/>
          </a:prstGeom>
          <a:ln w="19050" cap="rnd">
            <a:solidFill>
              <a:schemeClr val="bg1"/>
            </a:solidFill>
          </a:ln>
          <a:effectLst/>
        </p:spPr>
      </p:pic>
      <p:sp>
        <p:nvSpPr>
          <p:cNvPr id="12" name="Textfeld 11"/>
          <p:cNvSpPr txBox="1"/>
          <p:nvPr/>
        </p:nvSpPr>
        <p:spPr>
          <a:xfrm>
            <a:off x="65583" y="4884700"/>
            <a:ext cx="3068171" cy="369332"/>
          </a:xfrm>
          <a:prstGeom prst="rect">
            <a:avLst/>
          </a:prstGeom>
          <a:solidFill>
            <a:srgbClr val="FFFFFF">
              <a:alpha val="69804"/>
            </a:srgbClr>
          </a:solidFill>
        </p:spPr>
        <p:txBody>
          <a:bodyPr wrap="square" rtlCol="0">
            <a:spAutoFit/>
          </a:bodyPr>
          <a:lstStyle>
            <a:defPPr>
              <a:defRPr lang="de-DE"/>
            </a:defPPr>
          </a:lstStyle>
          <a:p>
            <a:r>
              <a:rPr lang="de-CH" dirty="0"/>
              <a:t>Rückzugsstreifen stehen lassen</a:t>
            </a:r>
          </a:p>
        </p:txBody>
      </p:sp>
      <p:sp>
        <p:nvSpPr>
          <p:cNvPr id="7" name="Foliennummernplatzhalter 6"/>
          <p:cNvSpPr>
            <a:spLocks noGrp="1"/>
          </p:cNvSpPr>
          <p:nvPr>
            <p:ph type="sldNum" sz="quarter" idx="4"/>
          </p:nvPr>
        </p:nvSpPr>
        <p:spPr/>
        <p:txBody>
          <a:bodyPr/>
          <a:lstStyle/>
          <a:p>
            <a:fld id="{B295DEAF-E952-4796-AAEE-4201E40CA590}" type="slidenum">
              <a:rPr lang="de-CH" smtClean="0"/>
              <a:pPr/>
              <a:t>5</a:t>
            </a:fld>
            <a:endParaRPr lang="de-CH"/>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410526"/>
            <a:ext cx="7135881" cy="464832"/>
          </a:xfrm>
        </p:spPr>
        <p:txBody>
          <a:bodyPr/>
          <a:lstStyle/>
          <a:p>
            <a:r>
              <a:rPr lang="de-CH"/>
              <a:t>Bodenbearbeitung für Zwiebelpflanzen</a:t>
            </a:r>
          </a:p>
        </p:txBody>
      </p:sp>
      <p:sp>
        <p:nvSpPr>
          <p:cNvPr id="7" name="Textfeld 6"/>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aphicFrame>
        <p:nvGraphicFramePr>
          <p:cNvPr id="9" name="Tabelle 8"/>
          <p:cNvGraphicFramePr>
            <a:graphicFrameLocks noGrp="1"/>
          </p:cNvGraphicFramePr>
          <p:nvPr>
            <p:extLst>
              <p:ext uri="{D42A27DB-BD31-4B8C-83A1-F6EECF244321}">
                <p14:modId xmlns:p14="http://schemas.microsoft.com/office/powerpoint/2010/main" val="1076789410"/>
              </p:ext>
            </p:extLst>
          </p:nvPr>
        </p:nvGraphicFramePr>
        <p:xfrm>
          <a:off x="612718" y="1052736"/>
          <a:ext cx="8063738" cy="4445000"/>
        </p:xfrm>
        <a:graphic>
          <a:graphicData uri="http://schemas.openxmlformats.org/drawingml/2006/table">
            <a:tbl>
              <a:tblPr>
                <a:tableStyleId>{21E4AEA4-8DFA-4A89-87EB-49C32662AFE0}</a:tableStyleId>
              </a:tblPr>
              <a:tblGrid>
                <a:gridCol w="2123053">
                  <a:extLst>
                    <a:ext uri="{9D8B030D-6E8A-4147-A177-3AD203B41FA5}">
                      <a16:colId xmlns:a16="http://schemas.microsoft.com/office/drawing/2014/main" val="2796522462"/>
                    </a:ext>
                  </a:extLst>
                </a:gridCol>
                <a:gridCol w="1245239">
                  <a:extLst>
                    <a:ext uri="{9D8B030D-6E8A-4147-A177-3AD203B41FA5}">
                      <a16:colId xmlns:a16="http://schemas.microsoft.com/office/drawing/2014/main" val="302829487"/>
                    </a:ext>
                  </a:extLst>
                </a:gridCol>
                <a:gridCol w="1904484">
                  <a:extLst>
                    <a:ext uri="{9D8B030D-6E8A-4147-A177-3AD203B41FA5}">
                      <a16:colId xmlns:a16="http://schemas.microsoft.com/office/drawing/2014/main" val="3343929995"/>
                    </a:ext>
                  </a:extLst>
                </a:gridCol>
                <a:gridCol w="1318489">
                  <a:extLst>
                    <a:ext uri="{9D8B030D-6E8A-4147-A177-3AD203B41FA5}">
                      <a16:colId xmlns:a16="http://schemas.microsoft.com/office/drawing/2014/main" val="306678925"/>
                    </a:ext>
                  </a:extLst>
                </a:gridCol>
                <a:gridCol w="1472473">
                  <a:extLst>
                    <a:ext uri="{9D8B030D-6E8A-4147-A177-3AD203B41FA5}">
                      <a16:colId xmlns:a16="http://schemas.microsoft.com/office/drawing/2014/main" val="866197088"/>
                    </a:ext>
                  </a:extLst>
                </a:gridCol>
              </a:tblGrid>
              <a:tr h="482692">
                <a:tc gridSpan="5">
                  <a:txBody>
                    <a:bodyPr/>
                    <a:lstStyle/>
                    <a:p>
                      <a:pPr marL="36195" marR="36195">
                        <a:lnSpc>
                          <a:spcPts val="1800"/>
                        </a:lnSpc>
                        <a:spcBef>
                          <a:spcPts val="565"/>
                        </a:spcBef>
                        <a:spcAft>
                          <a:spcPts val="0"/>
                        </a:spcAft>
                      </a:pPr>
                      <a:r>
                        <a:rPr lang="de-DE" sz="1500" b="1">
                          <a:effectLst/>
                        </a:rPr>
                        <a:t>Vegetationszeit seltener Frühlingszwiebelpflanzen und Empfehlungen für die </a:t>
                      </a:r>
                      <a:br>
                        <a:rPr lang="de-DE" sz="1500" b="1">
                          <a:effectLst/>
                        </a:rPr>
                      </a:br>
                      <a:r>
                        <a:rPr lang="de-DE" sz="1500" b="1">
                          <a:effectLst/>
                        </a:rPr>
                        <a:t>Boden­bearbeitung</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536462231"/>
                  </a:ext>
                </a:extLst>
              </a:tr>
              <a:tr h="381404">
                <a:tc>
                  <a:txBody>
                    <a:bodyPr/>
                    <a:lstStyle/>
                    <a:p>
                      <a:pPr fontAlgn="auto">
                        <a:lnSpc>
                          <a:spcPts val="1800"/>
                        </a:lnSpc>
                        <a:spcAft>
                          <a:spcPts val="0"/>
                        </a:spcAft>
                      </a:pPr>
                      <a:r>
                        <a:rPr lang="de-CH" sz="1500" b="1">
                          <a:effectLst/>
                        </a:rPr>
                        <a:t> </a:t>
                      </a:r>
                      <a:endParaRPr lang="de-CH" sz="1500" b="1">
                        <a:solidFill>
                          <a:srgbClr val="00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b="1">
                          <a:effectLst/>
                        </a:rPr>
                        <a:t>Acker-</a:t>
                      </a:r>
                      <a:br>
                        <a:rPr lang="de-DE" sz="1500" b="1">
                          <a:effectLst/>
                        </a:rPr>
                      </a:br>
                      <a:r>
                        <a:rPr lang="de-DE" sz="1500" b="1">
                          <a:effectLst/>
                        </a:rPr>
                        <a:t>Gelbstern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b="1">
                          <a:effectLst/>
                        </a:rPr>
                        <a:t>Weinberg-</a:t>
                      </a:r>
                      <a:br>
                        <a:rPr lang="de-DE" sz="1500" b="1">
                          <a:effectLst/>
                        </a:rPr>
                      </a:br>
                      <a:r>
                        <a:rPr lang="de-DE" sz="1500" b="1">
                          <a:effectLst/>
                        </a:rPr>
                        <a:t>Traubenhyazinthe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b="1">
                          <a:effectLst/>
                        </a:rPr>
                        <a:t>Weinberg-tulpe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b="1">
                          <a:effectLst/>
                        </a:rPr>
                        <a:t>Doldiger </a:t>
                      </a:r>
                      <a:br>
                        <a:rPr lang="de-DE" sz="1500" b="1">
                          <a:effectLst/>
                        </a:rPr>
                      </a:br>
                      <a:r>
                        <a:rPr lang="de-DE" sz="1500" b="1">
                          <a:effectLst/>
                        </a:rPr>
                        <a:t>Milchstern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3711903373"/>
                  </a:ext>
                </a:extLst>
              </a:tr>
              <a:tr h="482692">
                <a:tc>
                  <a:txBody>
                    <a:bodyPr/>
                    <a:lstStyle/>
                    <a:p>
                      <a:pPr marL="36195" marR="36195">
                        <a:lnSpc>
                          <a:spcPts val="1800"/>
                        </a:lnSpc>
                        <a:spcBef>
                          <a:spcPts val="565"/>
                        </a:spcBef>
                        <a:spcAft>
                          <a:spcPts val="0"/>
                        </a:spcAft>
                      </a:pPr>
                      <a:r>
                        <a:rPr lang="de-DE" sz="1500" b="1">
                          <a:effectLst/>
                        </a:rPr>
                        <a:t>Vermehrungseinheit</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1 Neben-zwiebel, </a:t>
                      </a:r>
                      <a:br>
                        <a:rPr lang="de-DE" sz="1500">
                          <a:effectLst/>
                        </a:rPr>
                      </a:br>
                      <a:r>
                        <a:rPr lang="de-DE" sz="1500">
                          <a:effectLst/>
                        </a:rPr>
                        <a:t>Samen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viele Tochterzwiebeln, viele Samen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2 Tochter-</a:t>
                      </a:r>
                      <a:br>
                        <a:rPr lang="de-DE" sz="1500">
                          <a:effectLst/>
                        </a:rPr>
                      </a:br>
                      <a:r>
                        <a:rPr lang="de-DE" sz="1500">
                          <a:effectLst/>
                        </a:rPr>
                        <a:t>zwiebeln, </a:t>
                      </a:r>
                      <a:br>
                        <a:rPr lang="de-DE" sz="1500">
                          <a:effectLst/>
                        </a:rPr>
                      </a:br>
                      <a:r>
                        <a:rPr lang="de-DE" sz="1500">
                          <a:effectLst/>
                        </a:rPr>
                        <a:t>Samen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viele </a:t>
                      </a:r>
                      <a:br>
                        <a:rPr lang="de-DE" sz="1500">
                          <a:effectLst/>
                        </a:rPr>
                      </a:br>
                      <a:r>
                        <a:rPr lang="de-DE" sz="1500">
                          <a:effectLst/>
                        </a:rPr>
                        <a:t>Tochterzwiebeln, </a:t>
                      </a:r>
                      <a:br>
                        <a:rPr lang="de-DE" sz="1500">
                          <a:effectLst/>
                        </a:rPr>
                      </a:br>
                      <a:r>
                        <a:rPr lang="de-DE" sz="1500">
                          <a:effectLst/>
                        </a:rPr>
                        <a:t>viele Samen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2496667682"/>
                  </a:ext>
                </a:extLst>
              </a:tr>
              <a:tr h="482692">
                <a:tc>
                  <a:txBody>
                    <a:bodyPr/>
                    <a:lstStyle/>
                    <a:p>
                      <a:pPr marL="36195" marR="36195">
                        <a:lnSpc>
                          <a:spcPts val="1800"/>
                        </a:lnSpc>
                        <a:spcBef>
                          <a:spcPts val="565"/>
                        </a:spcBef>
                        <a:spcAft>
                          <a:spcPts val="0"/>
                        </a:spcAft>
                      </a:pPr>
                      <a:r>
                        <a:rPr lang="de-DE" sz="1500" b="1">
                          <a:effectLst/>
                        </a:rPr>
                        <a:t>Vegetationszeit</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Nov. – </a:t>
                      </a:r>
                      <a:br>
                        <a:rPr lang="de-DE" sz="1500">
                          <a:effectLst/>
                        </a:rPr>
                      </a:br>
                      <a:r>
                        <a:rPr lang="de-DE" sz="1500">
                          <a:effectLst/>
                        </a:rPr>
                        <a:t>Mitte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Sept. – Ende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Ende Dez. </a:t>
                      </a:r>
                      <a:br>
                        <a:rPr lang="de-DE" sz="1500">
                          <a:effectLst/>
                        </a:rPr>
                      </a:br>
                      <a:r>
                        <a:rPr lang="de-DE" sz="1500">
                          <a:effectLst/>
                        </a:rPr>
                        <a:t>– Ende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Ende Okt. </a:t>
                      </a:r>
                      <a:br>
                        <a:rPr lang="de-DE" sz="1500">
                          <a:effectLst/>
                        </a:rPr>
                      </a:br>
                      <a:r>
                        <a:rPr lang="de-DE" sz="1500">
                          <a:effectLst/>
                        </a:rPr>
                        <a:t>– Mitte Juni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1476811100"/>
                  </a:ext>
                </a:extLst>
              </a:tr>
              <a:tr h="302275">
                <a:tc>
                  <a:txBody>
                    <a:bodyPr/>
                    <a:lstStyle/>
                    <a:p>
                      <a:pPr marL="36195" marR="36195">
                        <a:lnSpc>
                          <a:spcPts val="1800"/>
                        </a:lnSpc>
                        <a:spcBef>
                          <a:spcPts val="565"/>
                        </a:spcBef>
                        <a:spcAft>
                          <a:spcPts val="0"/>
                        </a:spcAft>
                      </a:pPr>
                      <a:r>
                        <a:rPr lang="de-DE" sz="1500" b="1">
                          <a:effectLst/>
                        </a:rPr>
                        <a:t>Blühbeginn</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Mitte März</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Anfang April</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Mitte April</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Anfang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1562261482"/>
                  </a:ext>
                </a:extLst>
              </a:tr>
              <a:tr h="302275">
                <a:tc gridSpan="5">
                  <a:txBody>
                    <a:bodyPr/>
                    <a:lstStyle/>
                    <a:p>
                      <a:pPr marL="36195" marR="36195">
                        <a:lnSpc>
                          <a:spcPts val="1800"/>
                        </a:lnSpc>
                        <a:spcBef>
                          <a:spcPts val="565"/>
                        </a:spcBef>
                        <a:spcAft>
                          <a:spcPts val="0"/>
                        </a:spcAft>
                      </a:pPr>
                      <a:r>
                        <a:rPr lang="de-DE" sz="1500" b="1">
                          <a:effectLst/>
                        </a:rPr>
                        <a:t>Bodenbearbeitung:</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3202628350"/>
                  </a:ext>
                </a:extLst>
              </a:tr>
              <a:tr h="302275">
                <a:tc>
                  <a:txBody>
                    <a:bodyPr/>
                    <a:lstStyle/>
                    <a:p>
                      <a:pPr marL="36195" marR="36195">
                        <a:lnSpc>
                          <a:spcPts val="1800"/>
                        </a:lnSpc>
                        <a:spcBef>
                          <a:spcPts val="565"/>
                        </a:spcBef>
                        <a:spcAft>
                          <a:spcPts val="0"/>
                        </a:spcAft>
                      </a:pPr>
                      <a:r>
                        <a:rPr lang="de-DE" sz="1500" b="1">
                          <a:effectLst/>
                        </a:rPr>
                        <a:t>Frühester Eingriff *</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Mitte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Mitte – Ende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Ende Mai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Mitte Juni</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2872164486"/>
                  </a:ext>
                </a:extLst>
              </a:tr>
              <a:tr h="302275">
                <a:tc>
                  <a:txBody>
                    <a:bodyPr/>
                    <a:lstStyle/>
                    <a:p>
                      <a:pPr marL="36195" marR="36195">
                        <a:lnSpc>
                          <a:spcPts val="1800"/>
                        </a:lnSpc>
                        <a:spcBef>
                          <a:spcPts val="565"/>
                        </a:spcBef>
                        <a:spcAft>
                          <a:spcPts val="0"/>
                        </a:spcAft>
                      </a:pPr>
                      <a:r>
                        <a:rPr lang="de-DE" sz="1500" b="1">
                          <a:effectLst/>
                        </a:rPr>
                        <a:t>Ideale Arbeitstiefe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5–10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5–10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15–20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10–15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3304487766"/>
                  </a:ext>
                </a:extLst>
              </a:tr>
              <a:tr h="302275">
                <a:tc>
                  <a:txBody>
                    <a:bodyPr/>
                    <a:lstStyle/>
                    <a:p>
                      <a:pPr marL="36195" marR="36195">
                        <a:lnSpc>
                          <a:spcPts val="1800"/>
                        </a:lnSpc>
                        <a:spcBef>
                          <a:spcPts val="565"/>
                        </a:spcBef>
                        <a:spcAft>
                          <a:spcPts val="0"/>
                        </a:spcAft>
                      </a:pPr>
                      <a:r>
                        <a:rPr lang="de-DE" sz="1500" b="1">
                          <a:effectLst/>
                        </a:rPr>
                        <a:t>Min. </a:t>
                      </a:r>
                      <a:r>
                        <a:rPr lang="de-DE" sz="1500" b="1" err="1">
                          <a:effectLst/>
                        </a:rPr>
                        <a:t>Schollengrösse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zirka 8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zirka 12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zirka 15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zirka 15 cm</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605573022"/>
                  </a:ext>
                </a:extLst>
              </a:tr>
              <a:tr h="302275">
                <a:tc>
                  <a:txBody>
                    <a:bodyPr/>
                    <a:lstStyle/>
                    <a:p>
                      <a:pPr marL="36195" marR="36195">
                        <a:lnSpc>
                          <a:spcPts val="1800"/>
                        </a:lnSpc>
                        <a:spcBef>
                          <a:spcPts val="565"/>
                        </a:spcBef>
                        <a:spcAft>
                          <a:spcPts val="0"/>
                        </a:spcAft>
                      </a:pPr>
                      <a:r>
                        <a:rPr lang="de-DE" sz="1500" b="1">
                          <a:effectLst/>
                        </a:rPr>
                        <a:t>Ideale Häufigkeit</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40000"/>
                        <a:lumOff val="60000"/>
                      </a:schemeClr>
                    </a:solidFill>
                  </a:tcPr>
                </a:tc>
                <a:tc>
                  <a:txBody>
                    <a:bodyPr/>
                    <a:lstStyle/>
                    <a:p>
                      <a:pPr marL="36195" marR="36195">
                        <a:lnSpc>
                          <a:spcPts val="1800"/>
                        </a:lnSpc>
                        <a:spcBef>
                          <a:spcPts val="565"/>
                        </a:spcBef>
                        <a:spcAft>
                          <a:spcPts val="0"/>
                        </a:spcAft>
                      </a:pPr>
                      <a:r>
                        <a:rPr lang="de-DE" sz="1500">
                          <a:effectLst/>
                        </a:rPr>
                        <a:t>alle 1–2 Jahre </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alle 2–4 Jahre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alle 3–4 Jahre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tc>
                  <a:txBody>
                    <a:bodyPr/>
                    <a:lstStyle/>
                    <a:p>
                      <a:pPr marL="36195" marR="36195">
                        <a:lnSpc>
                          <a:spcPts val="1800"/>
                        </a:lnSpc>
                        <a:spcBef>
                          <a:spcPts val="565"/>
                        </a:spcBef>
                        <a:spcAft>
                          <a:spcPts val="0"/>
                        </a:spcAft>
                      </a:pPr>
                      <a:r>
                        <a:rPr lang="de-DE" sz="1500">
                          <a:effectLst/>
                        </a:rPr>
                        <a:t>alle 4 Jahre</a:t>
                      </a:r>
                      <a:endParaRPr lang="de-CH" sz="1500" b="1">
                        <a:solidFill>
                          <a:srgbClr val="575756"/>
                        </a:solidFill>
                        <a:effectLst/>
                        <a:latin typeface="Candara" panose="020E0502030303020204" pitchFamily="34" charset="0"/>
                        <a:ea typeface="Calibri" panose="020F0502020204030204" pitchFamily="34" charset="0"/>
                        <a:cs typeface="Candara" panose="020E0502030303020204" pitchFamily="34" charset="0"/>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3440664652"/>
                  </a:ext>
                </a:extLst>
              </a:tr>
            </a:tbl>
          </a:graphicData>
        </a:graphic>
      </p:graphicFrame>
      <p:sp>
        <p:nvSpPr>
          <p:cNvPr id="10" name="Rechteck 9"/>
          <p:cNvSpPr/>
          <p:nvPr/>
        </p:nvSpPr>
        <p:spPr>
          <a:xfrm>
            <a:off x="611919" y="5675114"/>
            <a:ext cx="2122697" cy="276999"/>
          </a:xfrm>
          <a:prstGeom prst="rect">
            <a:avLst/>
          </a:prstGeom>
        </p:spPr>
        <p:txBody>
          <a:bodyPr wrap="none">
            <a:spAutoFit/>
          </a:bodyPr>
          <a:lstStyle/>
          <a:p>
            <a:pPr algn="just"/>
            <a:r>
              <a:rPr lang="de-DE" baseline="30000"/>
              <a:t>* 1,5 Monate nach Blühbeginn</a:t>
            </a:r>
          </a:p>
        </p:txBody>
      </p:sp>
      <p:sp>
        <p:nvSpPr>
          <p:cNvPr id="11" name="Rechteck 10"/>
          <p:cNvSpPr/>
          <p:nvPr/>
        </p:nvSpPr>
        <p:spPr>
          <a:xfrm>
            <a:off x="4350586" y="5675113"/>
            <a:ext cx="4250908" cy="276999"/>
          </a:xfrm>
          <a:prstGeom prst="rect">
            <a:avLst/>
          </a:prstGeom>
        </p:spPr>
        <p:txBody>
          <a:bodyPr wrap="none">
            <a:spAutoFit/>
          </a:bodyPr>
          <a:lstStyle/>
          <a:p>
            <a:pPr algn="r"/>
            <a:r>
              <a:rPr lang="de-CH" baseline="30000"/>
              <a:t>Quelle: A. C. Brunner et al., Schweiz. Z. Obst- und Weinbau, 2001.</a:t>
            </a:r>
          </a:p>
        </p:txBody>
      </p:sp>
      <p:sp>
        <p:nvSpPr>
          <p:cNvPr id="4" name="Foliennummernplatzhalter 3"/>
          <p:cNvSpPr>
            <a:spLocks noGrp="1"/>
          </p:cNvSpPr>
          <p:nvPr>
            <p:ph type="sldNum" sz="quarter" idx="4"/>
          </p:nvPr>
        </p:nvSpPr>
        <p:spPr/>
        <p:txBody>
          <a:bodyPr/>
          <a:lstStyle/>
          <a:p>
            <a:fld id="{B295DEAF-E952-4796-AAEE-4201E40CA590}" type="slidenum">
              <a:rPr lang="de-CH" smtClean="0"/>
              <a:pPr/>
              <a:t>50</a:t>
            </a:fld>
            <a:endParaRPr lang="de-CH"/>
          </a:p>
        </p:txBody>
      </p:sp>
    </p:spTree>
    <p:extLst>
      <p:ext uri="{BB962C8B-B14F-4D97-AF65-F5344CB8AC3E}">
        <p14:creationId xmlns:p14="http://schemas.microsoft.com/office/powerpoint/2010/main" val="1174075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DEA8D-DBF7-4936-D731-A1608A8DA944}"/>
              </a:ext>
            </a:extLst>
          </p:cNvPr>
          <p:cNvSpPr>
            <a:spLocks noGrp="1"/>
          </p:cNvSpPr>
          <p:nvPr>
            <p:ph type="title"/>
          </p:nvPr>
        </p:nvSpPr>
        <p:spPr/>
        <p:txBody>
          <a:bodyPr/>
          <a:lstStyle/>
          <a:p>
            <a:r>
              <a:rPr lang="de-DE"/>
              <a:t>Aufwertung der Fahrgassen mit Ansaaten</a:t>
            </a:r>
          </a:p>
        </p:txBody>
      </p:sp>
      <p:sp>
        <p:nvSpPr>
          <p:cNvPr id="3" name="Foliennummernplatzhalter 2">
            <a:extLst>
              <a:ext uri="{FF2B5EF4-FFF2-40B4-BE49-F238E27FC236}">
                <a16:creationId xmlns:a16="http://schemas.microsoft.com/office/drawing/2014/main" id="{71274230-08A2-1777-7C2A-1DCB4DC5E9B4}"/>
              </a:ext>
            </a:extLst>
          </p:cNvPr>
          <p:cNvSpPr>
            <a:spLocks noGrp="1"/>
          </p:cNvSpPr>
          <p:nvPr>
            <p:ph type="sldNum" sz="quarter" idx="4"/>
          </p:nvPr>
        </p:nvSpPr>
        <p:spPr/>
        <p:txBody>
          <a:bodyPr/>
          <a:lstStyle/>
          <a:p>
            <a:fld id="{B295DEAF-E952-4796-AAEE-4201E40CA590}" type="slidenum">
              <a:rPr lang="de-CH" smtClean="0"/>
              <a:pPr/>
              <a:t>51</a:t>
            </a:fld>
            <a:endParaRPr lang="de-CH"/>
          </a:p>
        </p:txBody>
      </p:sp>
      <p:sp>
        <p:nvSpPr>
          <p:cNvPr id="4" name="Textfeld 3">
            <a:extLst>
              <a:ext uri="{FF2B5EF4-FFF2-40B4-BE49-F238E27FC236}">
                <a16:creationId xmlns:a16="http://schemas.microsoft.com/office/drawing/2014/main" id="{DCAD87F7-24D8-039A-8363-36F1D3899A97}"/>
              </a:ext>
            </a:extLst>
          </p:cNvPr>
          <p:cNvSpPr txBox="1"/>
          <p:nvPr/>
        </p:nvSpPr>
        <p:spPr>
          <a:xfrm>
            <a:off x="609599" y="1649196"/>
            <a:ext cx="4855028" cy="2808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de-DE" sz="2000" dirty="0"/>
              <a:t>Zum Beispiel mit:</a:t>
            </a:r>
            <a:endParaRPr lang="de-DE" dirty="0"/>
          </a:p>
          <a:p>
            <a:pPr marL="342900" indent="-342900">
              <a:lnSpc>
                <a:spcPct val="150000"/>
              </a:lnSpc>
              <a:buFont typeface="Arial"/>
              <a:buChar char="•"/>
            </a:pPr>
            <a:r>
              <a:rPr lang="de-DE" sz="2000" dirty="0"/>
              <a:t>Heuübertrag</a:t>
            </a:r>
            <a:endParaRPr lang="de-DE" dirty="0"/>
          </a:p>
          <a:p>
            <a:pPr marL="285750" indent="-285750">
              <a:lnSpc>
                <a:spcPct val="150000"/>
              </a:lnSpc>
              <a:buFont typeface="Arial"/>
              <a:buChar char="•"/>
            </a:pPr>
            <a:r>
              <a:rPr lang="de-DE" sz="2000" dirty="0" err="1"/>
              <a:t>Nützlingsstreifen</a:t>
            </a:r>
            <a:endParaRPr lang="de-DE" sz="2000" dirty="0"/>
          </a:p>
          <a:p>
            <a:pPr marL="285750" indent="-285750">
              <a:lnSpc>
                <a:spcPct val="150000"/>
              </a:lnSpc>
              <a:buFont typeface="Arial"/>
              <a:buChar char="•"/>
            </a:pPr>
            <a:r>
              <a:rPr lang="de-DE" sz="2000" dirty="0"/>
              <a:t>QII-Mischungen (z.B. "</a:t>
            </a:r>
            <a:r>
              <a:rPr lang="de-DE" sz="2000" dirty="0" err="1"/>
              <a:t>labiola</a:t>
            </a:r>
            <a:r>
              <a:rPr lang="de-DE" sz="2000" dirty="0"/>
              <a:t>" für AG)</a:t>
            </a:r>
          </a:p>
          <a:p>
            <a:pPr marL="285750" indent="-285750">
              <a:lnSpc>
                <a:spcPct val="150000"/>
              </a:lnSpc>
              <a:buFont typeface="Arial"/>
              <a:buChar char="•"/>
            </a:pPr>
            <a:r>
              <a:rPr lang="de-DE" sz="2000" dirty="0"/>
              <a:t>Gründüngung mit 50% Leguminosen</a:t>
            </a:r>
          </a:p>
          <a:p>
            <a:pPr marL="285750" indent="-285750">
              <a:lnSpc>
                <a:spcPct val="150000"/>
              </a:lnSpc>
              <a:buFont typeface="Arial"/>
              <a:buChar char="•"/>
            </a:pPr>
            <a:r>
              <a:rPr lang="de-DE" sz="2000" dirty="0"/>
              <a:t>Blütenreiche Mischungen (z.B. Dr.-Wolf)</a:t>
            </a:r>
          </a:p>
        </p:txBody>
      </p:sp>
      <p:sp>
        <p:nvSpPr>
          <p:cNvPr id="5" name="Textfeld 4">
            <a:extLst>
              <a:ext uri="{FF2B5EF4-FFF2-40B4-BE49-F238E27FC236}">
                <a16:creationId xmlns:a16="http://schemas.microsoft.com/office/drawing/2014/main" id="{FB5DAD08-04B0-3F30-B566-81AE180D05ED}"/>
              </a:ext>
            </a:extLst>
          </p:cNvPr>
          <p:cNvSpPr txBox="1"/>
          <p:nvPr/>
        </p:nvSpPr>
        <p:spPr>
          <a:xfrm>
            <a:off x="609599" y="4679776"/>
            <a:ext cx="7929708" cy="1015663"/>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a:t>Zu beachten:</a:t>
            </a:r>
            <a:endParaRPr lang="de-DE"/>
          </a:p>
          <a:p>
            <a:r>
              <a:rPr lang="de-DE" sz="2000" b="1"/>
              <a:t>Nicht in artenreichen (QII) - Rebbergen säen!</a:t>
            </a:r>
            <a:endParaRPr lang="de-DE" sz="2000"/>
          </a:p>
          <a:p>
            <a:r>
              <a:rPr lang="de-DE" sz="2000" b="1"/>
              <a:t>Nur einheimisches Saatgut brauchen!</a:t>
            </a:r>
          </a:p>
        </p:txBody>
      </p:sp>
      <p:sp>
        <p:nvSpPr>
          <p:cNvPr id="7" name="Textfeld 6">
            <a:extLst>
              <a:ext uri="{FF2B5EF4-FFF2-40B4-BE49-F238E27FC236}">
                <a16:creationId xmlns:a16="http://schemas.microsoft.com/office/drawing/2014/main" id="{C9DFBE3A-360A-8765-FFFF-3FD5EBD5CA1D}"/>
              </a:ext>
            </a:extLst>
          </p:cNvPr>
          <p:cNvSpPr txBox="1"/>
          <p:nvPr/>
        </p:nvSpPr>
        <p:spPr>
          <a:xfrm>
            <a:off x="610837" y="1226868"/>
            <a:ext cx="7923564" cy="400110"/>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a:t>Ziel: Erhöhung des Blütenangebotes für Insekten</a:t>
            </a:r>
          </a:p>
        </p:txBody>
      </p:sp>
      <p:pic>
        <p:nvPicPr>
          <p:cNvPr id="9" name="Grafik 8" descr="Ein Bild, das draußen, Baum, Halbstrauch, Bodendecker enthält.&#10;&#10;Beschreibung automatisch generiert.">
            <a:extLst>
              <a:ext uri="{FF2B5EF4-FFF2-40B4-BE49-F238E27FC236}">
                <a16:creationId xmlns:a16="http://schemas.microsoft.com/office/drawing/2014/main" id="{1ECE3C76-206C-E4FE-50E2-BA614B680B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4259" y="1923515"/>
            <a:ext cx="3320142" cy="2481942"/>
          </a:xfrm>
          <a:prstGeom prst="rect">
            <a:avLst/>
          </a:prstGeom>
        </p:spPr>
      </p:pic>
    </p:spTree>
    <p:extLst>
      <p:ext uri="{BB962C8B-B14F-4D97-AF65-F5344CB8AC3E}">
        <p14:creationId xmlns:p14="http://schemas.microsoft.com/office/powerpoint/2010/main" val="4293104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9499A-60D9-4383-5395-9C58D042ECD1}"/>
              </a:ext>
            </a:extLst>
          </p:cNvPr>
          <p:cNvSpPr>
            <a:spLocks noGrp="1"/>
          </p:cNvSpPr>
          <p:nvPr>
            <p:ph type="title"/>
          </p:nvPr>
        </p:nvSpPr>
        <p:spPr/>
        <p:txBody>
          <a:bodyPr/>
          <a:lstStyle/>
          <a:p>
            <a:r>
              <a:rPr lang="de-DE"/>
              <a:t>Invasive Neophyten kontrollieren und bekämpfen !</a:t>
            </a:r>
          </a:p>
        </p:txBody>
      </p:sp>
      <p:sp>
        <p:nvSpPr>
          <p:cNvPr id="3" name="Foliennummernplatzhalter 2">
            <a:extLst>
              <a:ext uri="{FF2B5EF4-FFF2-40B4-BE49-F238E27FC236}">
                <a16:creationId xmlns:a16="http://schemas.microsoft.com/office/drawing/2014/main" id="{A1A6F571-5A0F-BFA8-D35D-DC174F9E844D}"/>
              </a:ext>
            </a:extLst>
          </p:cNvPr>
          <p:cNvSpPr>
            <a:spLocks noGrp="1"/>
          </p:cNvSpPr>
          <p:nvPr>
            <p:ph type="sldNum" sz="quarter" idx="4"/>
          </p:nvPr>
        </p:nvSpPr>
        <p:spPr/>
        <p:txBody>
          <a:bodyPr/>
          <a:lstStyle/>
          <a:p>
            <a:fld id="{B295DEAF-E952-4796-AAEE-4201E40CA590}" type="slidenum">
              <a:rPr lang="de-CH" smtClean="0"/>
              <a:pPr/>
              <a:t>52</a:t>
            </a:fld>
            <a:endParaRPr lang="de-CH"/>
          </a:p>
        </p:txBody>
      </p:sp>
      <p:pic>
        <p:nvPicPr>
          <p:cNvPr id="4" name="Grafik 3" descr="Ein Bild, das draußen, Himmel, Natur, Baum enthält.&#10;&#10;Beschreibung automatisch generiert.">
            <a:extLst>
              <a:ext uri="{FF2B5EF4-FFF2-40B4-BE49-F238E27FC236}">
                <a16:creationId xmlns:a16="http://schemas.microsoft.com/office/drawing/2014/main" id="{E8664118-0260-28C1-F7EC-9BCD941C3D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74"/>
          <a:stretch/>
        </p:blipFill>
        <p:spPr>
          <a:xfrm rot="5400000">
            <a:off x="742475" y="3750425"/>
            <a:ext cx="2717348" cy="2318634"/>
          </a:xfrm>
          <a:prstGeom prst="rect">
            <a:avLst/>
          </a:prstGeom>
        </p:spPr>
      </p:pic>
      <p:pic>
        <p:nvPicPr>
          <p:cNvPr id="5" name="Grafik 4" descr="Ein Bild, das Pflanze, Gras, draußen, Halbstrauch enthält.&#10;&#10;Beschreibung automatisch generiert.">
            <a:extLst>
              <a:ext uri="{FF2B5EF4-FFF2-40B4-BE49-F238E27FC236}">
                <a16:creationId xmlns:a16="http://schemas.microsoft.com/office/drawing/2014/main" id="{DFEBBCCD-E734-4F9B-52A0-3546DBF31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2"/>
          <a:stretch/>
        </p:blipFill>
        <p:spPr>
          <a:xfrm>
            <a:off x="941832" y="1001876"/>
            <a:ext cx="2318664" cy="2405743"/>
          </a:xfrm>
          <a:prstGeom prst="rect">
            <a:avLst/>
          </a:prstGeom>
        </p:spPr>
      </p:pic>
      <p:pic>
        <p:nvPicPr>
          <p:cNvPr id="6" name="Grafik 5" descr="Ein Bild, das draußen, Himmel, Pflanze, Wildnis enthält.&#10;&#10;Beschreibung automatisch generiert.">
            <a:extLst>
              <a:ext uri="{FF2B5EF4-FFF2-40B4-BE49-F238E27FC236}">
                <a16:creationId xmlns:a16="http://schemas.microsoft.com/office/drawing/2014/main" id="{7B68FFC9-93DE-588A-9FB4-BBD1AFCF5B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2882" y="3535707"/>
            <a:ext cx="2648575" cy="2732709"/>
          </a:xfrm>
          <a:prstGeom prst="rect">
            <a:avLst/>
          </a:prstGeom>
        </p:spPr>
      </p:pic>
      <p:pic>
        <p:nvPicPr>
          <p:cNvPr id="7" name="Grafik 6" descr="Ein Bild, das draußen, Pflanze, Halbstrauch, Baum enthält.&#10;&#10;Beschreibung automatisch generiert.">
            <a:extLst>
              <a:ext uri="{FF2B5EF4-FFF2-40B4-BE49-F238E27FC236}">
                <a16:creationId xmlns:a16="http://schemas.microsoft.com/office/drawing/2014/main" id="{A6E60E8E-7C72-A1F7-9FF5-67B4D579DD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2883" y="998149"/>
            <a:ext cx="2648576" cy="2409469"/>
          </a:xfrm>
          <a:prstGeom prst="rect">
            <a:avLst/>
          </a:prstGeom>
        </p:spPr>
      </p:pic>
      <p:pic>
        <p:nvPicPr>
          <p:cNvPr id="8" name="Grafik 7" descr="Ein Bild, das Pflanze, Gras, Blume, draußen enthält.&#10;&#10;Beschreibung automatisch generiert.">
            <a:extLst>
              <a:ext uri="{FF2B5EF4-FFF2-40B4-BE49-F238E27FC236}">
                <a16:creationId xmlns:a16="http://schemas.microsoft.com/office/drawing/2014/main" id="{1528ADBF-B861-206A-6BBA-D9BF40002B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303694" y="1077438"/>
            <a:ext cx="2409469" cy="2250892"/>
          </a:xfrm>
          <a:prstGeom prst="rect">
            <a:avLst/>
          </a:prstGeom>
        </p:spPr>
      </p:pic>
      <p:pic>
        <p:nvPicPr>
          <p:cNvPr id="9" name="Grafik 8" descr="Ein Bild, das draußen, Halbstrauch, Pflanze, Gras enthält.&#10;&#10;Beschreibung automatisch generiert.">
            <a:extLst>
              <a:ext uri="{FF2B5EF4-FFF2-40B4-BE49-F238E27FC236}">
                <a16:creationId xmlns:a16="http://schemas.microsoft.com/office/drawing/2014/main" id="{CCCF9D53-3AD1-15C6-F405-BA897D8FF0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137445" y="3776615"/>
            <a:ext cx="2732709" cy="2250893"/>
          </a:xfrm>
          <a:prstGeom prst="rect">
            <a:avLst/>
          </a:prstGeom>
        </p:spPr>
      </p:pic>
      <p:sp>
        <p:nvSpPr>
          <p:cNvPr id="11" name="Textfeld 10">
            <a:extLst>
              <a:ext uri="{FF2B5EF4-FFF2-40B4-BE49-F238E27FC236}">
                <a16:creationId xmlns:a16="http://schemas.microsoft.com/office/drawing/2014/main" id="{90D89969-DDC3-1506-C5D7-EAC644EBAA74}"/>
              </a:ext>
            </a:extLst>
          </p:cNvPr>
          <p:cNvSpPr txBox="1"/>
          <p:nvPr/>
        </p:nvSpPr>
        <p:spPr>
          <a:xfrm>
            <a:off x="5747135" y="5622524"/>
            <a:ext cx="2679904"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a:t>Nordamerikanische Goldrute</a:t>
            </a:r>
          </a:p>
        </p:txBody>
      </p:sp>
      <p:sp>
        <p:nvSpPr>
          <p:cNvPr id="12" name="Textfeld 11">
            <a:extLst>
              <a:ext uri="{FF2B5EF4-FFF2-40B4-BE49-F238E27FC236}">
                <a16:creationId xmlns:a16="http://schemas.microsoft.com/office/drawing/2014/main" id="{815E4200-337B-E87E-D9C3-1E9EFFB0AB69}"/>
              </a:ext>
            </a:extLst>
          </p:cNvPr>
          <p:cNvSpPr txBox="1"/>
          <p:nvPr/>
        </p:nvSpPr>
        <p:spPr>
          <a:xfrm>
            <a:off x="919254" y="5622085"/>
            <a:ext cx="2387521" cy="675859"/>
          </a:xfrm>
          <a:prstGeom prst="rect">
            <a:avLst/>
          </a:prstGeom>
          <a:solidFill>
            <a:srgbClr val="FFFFFF">
              <a:alpha val="69804"/>
            </a:srgbClr>
          </a:solidFill>
        </p:spPr>
        <p:txBody>
          <a:bodyPr wrap="square" lIns="91440" tIns="45720" rIns="91440" bIns="45720" rtlCol="0" anchor="ctr">
            <a:noAutofit/>
          </a:bodyPr>
          <a:lstStyle>
            <a:defPPr>
              <a:defRPr lang="de-DE"/>
            </a:defPPr>
          </a:lstStyle>
          <a:p>
            <a:r>
              <a:rPr lang="de-CH" dirty="0"/>
              <a:t>Kanadische Berufkraut</a:t>
            </a:r>
          </a:p>
        </p:txBody>
      </p:sp>
      <p:sp>
        <p:nvSpPr>
          <p:cNvPr id="13" name="Textfeld 12">
            <a:extLst>
              <a:ext uri="{FF2B5EF4-FFF2-40B4-BE49-F238E27FC236}">
                <a16:creationId xmlns:a16="http://schemas.microsoft.com/office/drawing/2014/main" id="{EB2642A2-97AB-EA6B-7CED-1204785ED3E4}"/>
              </a:ext>
            </a:extLst>
          </p:cNvPr>
          <p:cNvSpPr txBox="1"/>
          <p:nvPr/>
        </p:nvSpPr>
        <p:spPr>
          <a:xfrm>
            <a:off x="3372432" y="2785020"/>
            <a:ext cx="2387521" cy="622598"/>
          </a:xfrm>
          <a:prstGeom prst="rect">
            <a:avLst/>
          </a:prstGeom>
          <a:solidFill>
            <a:srgbClr val="FFFFFF">
              <a:alpha val="69804"/>
            </a:srgbClr>
          </a:solidFill>
        </p:spPr>
        <p:txBody>
          <a:bodyPr wrap="square" lIns="91440" tIns="45720" rIns="91440" bIns="45720" rtlCol="0" anchor="ctr">
            <a:noAutofit/>
          </a:bodyPr>
          <a:lstStyle>
            <a:defPPr>
              <a:defRPr lang="de-DE"/>
            </a:defPPr>
          </a:lstStyle>
          <a:p>
            <a:r>
              <a:rPr lang="de-CH" dirty="0"/>
              <a:t>Einjährige Berufkraut</a:t>
            </a:r>
          </a:p>
        </p:txBody>
      </p:sp>
      <p:sp>
        <p:nvSpPr>
          <p:cNvPr id="14" name="Textfeld 13">
            <a:extLst>
              <a:ext uri="{FF2B5EF4-FFF2-40B4-BE49-F238E27FC236}">
                <a16:creationId xmlns:a16="http://schemas.microsoft.com/office/drawing/2014/main" id="{3D8D7197-8FC4-4174-3C51-7C5DAB4E3F8D}"/>
              </a:ext>
            </a:extLst>
          </p:cNvPr>
          <p:cNvSpPr txBox="1"/>
          <p:nvPr/>
        </p:nvSpPr>
        <p:spPr>
          <a:xfrm>
            <a:off x="905671" y="2818500"/>
            <a:ext cx="2347752"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a:t>Südafrikanisches Kreuzkraut</a:t>
            </a:r>
          </a:p>
        </p:txBody>
      </p:sp>
      <p:sp>
        <p:nvSpPr>
          <p:cNvPr id="15" name="Textfeld 14">
            <a:extLst>
              <a:ext uri="{FF2B5EF4-FFF2-40B4-BE49-F238E27FC236}">
                <a16:creationId xmlns:a16="http://schemas.microsoft.com/office/drawing/2014/main" id="{80B3E8E4-81E1-8DF7-E128-65192C8DC414}"/>
              </a:ext>
            </a:extLst>
          </p:cNvPr>
          <p:cNvSpPr txBox="1"/>
          <p:nvPr/>
        </p:nvSpPr>
        <p:spPr>
          <a:xfrm>
            <a:off x="3330635" y="5622085"/>
            <a:ext cx="2387521"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a:t>Aufrechtes Traubenkraut</a:t>
            </a:r>
          </a:p>
        </p:txBody>
      </p:sp>
      <p:sp>
        <p:nvSpPr>
          <p:cNvPr id="17" name="Textfeld 16">
            <a:extLst>
              <a:ext uri="{FF2B5EF4-FFF2-40B4-BE49-F238E27FC236}">
                <a16:creationId xmlns:a16="http://schemas.microsoft.com/office/drawing/2014/main" id="{04E8240E-A97A-AB6A-AB48-2307743F3765}"/>
              </a:ext>
            </a:extLst>
          </p:cNvPr>
          <p:cNvSpPr txBox="1"/>
          <p:nvPr/>
        </p:nvSpPr>
        <p:spPr>
          <a:xfrm>
            <a:off x="5731711" y="2785019"/>
            <a:ext cx="2669747" cy="665364"/>
          </a:xfrm>
          <a:prstGeom prst="rect">
            <a:avLst/>
          </a:prstGeom>
          <a:solidFill>
            <a:srgbClr val="FFFFFF">
              <a:alpha val="69804"/>
            </a:srgbClr>
          </a:solidFill>
        </p:spPr>
        <p:txBody>
          <a:bodyPr wrap="square" lIns="91440" tIns="45720" rIns="91440" bIns="45720" rtlCol="0" anchor="ctr">
            <a:noAutofit/>
          </a:bodyPr>
          <a:lstStyle>
            <a:defPPr>
              <a:defRPr lang="de-DE"/>
            </a:defPPr>
          </a:lstStyle>
          <a:p>
            <a:r>
              <a:rPr lang="de-CH" dirty="0" err="1"/>
              <a:t>Verlotscher</a:t>
            </a:r>
            <a:r>
              <a:rPr lang="de-CH" dirty="0"/>
              <a:t> Beifuss</a:t>
            </a:r>
          </a:p>
        </p:txBody>
      </p:sp>
    </p:spTree>
    <p:extLst>
      <p:ext uri="{BB962C8B-B14F-4D97-AF65-F5344CB8AC3E}">
        <p14:creationId xmlns:p14="http://schemas.microsoft.com/office/powerpoint/2010/main" val="3847452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22069" y="3580186"/>
            <a:ext cx="3289220" cy="2377875"/>
          </a:xfrm>
          <a:prstGeom prst="rect">
            <a:avLst/>
          </a:prstGeom>
        </p:spPr>
      </p:pic>
      <p:sp>
        <p:nvSpPr>
          <p:cNvPr id="2" name="Titel 1"/>
          <p:cNvSpPr>
            <a:spLocks noGrp="1"/>
          </p:cNvSpPr>
          <p:nvPr>
            <p:ph type="title"/>
          </p:nvPr>
        </p:nvSpPr>
        <p:spPr>
          <a:xfrm>
            <a:off x="611919" y="410526"/>
            <a:ext cx="8136545" cy="629700"/>
          </a:xfrm>
        </p:spPr>
        <p:txBody>
          <a:bodyPr/>
          <a:lstStyle/>
          <a:p>
            <a:r>
              <a:rPr lang="de-CH"/>
              <a:t>Weitere biodiversitätsfördernde Massnahmen im Rebbau</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7219" y="1132404"/>
            <a:ext cx="3298923" cy="2296596"/>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9199" y="3580186"/>
            <a:ext cx="3298785" cy="2377875"/>
          </a:xfrm>
          <a:prstGeom prst="rect">
            <a:avLst/>
          </a:prstGeom>
        </p:spPr>
      </p:pic>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3889" y="1132404"/>
            <a:ext cx="3314095" cy="2296596"/>
          </a:xfrm>
          <a:prstGeom prst="rect">
            <a:avLst/>
          </a:prstGeom>
        </p:spPr>
      </p:pic>
      <p:sp>
        <p:nvSpPr>
          <p:cNvPr id="10" name="Textfeld 9"/>
          <p:cNvSpPr txBox="1"/>
          <p:nvPr/>
        </p:nvSpPr>
        <p:spPr>
          <a:xfrm>
            <a:off x="1097100" y="3072343"/>
            <a:ext cx="3330884" cy="369332"/>
          </a:xfrm>
          <a:prstGeom prst="rect">
            <a:avLst/>
          </a:prstGeom>
          <a:solidFill>
            <a:srgbClr val="FFFFFF">
              <a:alpha val="69804"/>
            </a:srgbClr>
          </a:solidFill>
        </p:spPr>
        <p:txBody>
          <a:bodyPr wrap="square" rtlCol="0">
            <a:spAutoFit/>
          </a:bodyPr>
          <a:lstStyle>
            <a:defPPr>
              <a:defRPr lang="de-DE"/>
            </a:defPPr>
          </a:lstStyle>
          <a:p>
            <a:r>
              <a:rPr lang="de-CH"/>
              <a:t>Trockensteinmauern und -wege</a:t>
            </a:r>
          </a:p>
        </p:txBody>
      </p:sp>
      <p:sp>
        <p:nvSpPr>
          <p:cNvPr id="11" name="Textfeld 10"/>
          <p:cNvSpPr txBox="1"/>
          <p:nvPr/>
        </p:nvSpPr>
        <p:spPr>
          <a:xfrm>
            <a:off x="4612492" y="3068058"/>
            <a:ext cx="3308375" cy="369332"/>
          </a:xfrm>
          <a:prstGeom prst="rect">
            <a:avLst/>
          </a:prstGeom>
          <a:solidFill>
            <a:srgbClr val="FFFFFF">
              <a:alpha val="69804"/>
            </a:srgbClr>
          </a:solidFill>
        </p:spPr>
        <p:txBody>
          <a:bodyPr wrap="square" rtlCol="0">
            <a:spAutoFit/>
          </a:bodyPr>
          <a:lstStyle>
            <a:defPPr>
              <a:defRPr lang="de-DE"/>
            </a:defPPr>
          </a:lstStyle>
          <a:p>
            <a:r>
              <a:rPr lang="de-CH"/>
              <a:t>Rückzugsstreifen</a:t>
            </a:r>
          </a:p>
        </p:txBody>
      </p:sp>
      <p:sp>
        <p:nvSpPr>
          <p:cNvPr id="12" name="Textfeld 11"/>
          <p:cNvSpPr txBox="1"/>
          <p:nvPr/>
        </p:nvSpPr>
        <p:spPr>
          <a:xfrm>
            <a:off x="1113889" y="5588729"/>
            <a:ext cx="3385434" cy="369332"/>
          </a:xfrm>
          <a:prstGeom prst="rect">
            <a:avLst/>
          </a:prstGeom>
          <a:solidFill>
            <a:srgbClr val="FFFFFF">
              <a:alpha val="69804"/>
            </a:srgbClr>
          </a:solidFill>
        </p:spPr>
        <p:txBody>
          <a:bodyPr wrap="square" rtlCol="0">
            <a:spAutoFit/>
          </a:bodyPr>
          <a:lstStyle>
            <a:defPPr>
              <a:defRPr lang="de-DE"/>
            </a:defPPr>
          </a:lstStyle>
          <a:p>
            <a:r>
              <a:rPr lang="de-CH" err="1"/>
              <a:t>Rebstockhaufen</a:t>
            </a:r>
            <a:endParaRPr lang="de-CH"/>
          </a:p>
        </p:txBody>
      </p:sp>
      <p:sp>
        <p:nvSpPr>
          <p:cNvPr id="13" name="Textfeld 12"/>
          <p:cNvSpPr txBox="1"/>
          <p:nvPr/>
        </p:nvSpPr>
        <p:spPr>
          <a:xfrm>
            <a:off x="4575354" y="5595661"/>
            <a:ext cx="3340788" cy="369332"/>
          </a:xfrm>
          <a:prstGeom prst="rect">
            <a:avLst/>
          </a:prstGeom>
          <a:solidFill>
            <a:srgbClr val="FFFFFF">
              <a:alpha val="69804"/>
            </a:srgbClr>
          </a:solidFill>
        </p:spPr>
        <p:txBody>
          <a:bodyPr wrap="square" rtlCol="0">
            <a:spAutoFit/>
          </a:bodyPr>
          <a:lstStyle>
            <a:defPPr>
              <a:defRPr lang="de-DE"/>
            </a:defPPr>
          </a:lstStyle>
          <a:p>
            <a:r>
              <a:rPr lang="de-CH"/>
              <a:t>Spontanbegrünung</a:t>
            </a:r>
          </a:p>
        </p:txBody>
      </p:sp>
      <p:sp>
        <p:nvSpPr>
          <p:cNvPr id="4" name="Foliennummernplatzhalter 3"/>
          <p:cNvSpPr>
            <a:spLocks noGrp="1"/>
          </p:cNvSpPr>
          <p:nvPr>
            <p:ph type="sldNum" sz="quarter" idx="4"/>
          </p:nvPr>
        </p:nvSpPr>
        <p:spPr/>
        <p:txBody>
          <a:bodyPr/>
          <a:lstStyle/>
          <a:p>
            <a:fld id="{B295DEAF-E952-4796-AAEE-4201E40CA590}" type="slidenum">
              <a:rPr lang="de-CH" smtClean="0"/>
              <a:pPr/>
              <a:t>53</a:t>
            </a:fld>
            <a:endParaRPr lang="de-CH"/>
          </a:p>
        </p:txBody>
      </p:sp>
    </p:spTree>
    <p:extLst>
      <p:ext uri="{BB962C8B-B14F-4D97-AF65-F5344CB8AC3E}">
        <p14:creationId xmlns:p14="http://schemas.microsoft.com/office/powerpoint/2010/main" val="2187709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Fachgerechte Montage der </a:t>
            </a:r>
            <a:r>
              <a:rPr lang="de-CH" err="1"/>
              <a:t>Rebnetze</a:t>
            </a:r>
            <a:endParaRPr lang="de-CH"/>
          </a:p>
        </p:txBody>
      </p:sp>
      <p:sp>
        <p:nvSpPr>
          <p:cNvPr id="6" name="Textfeld 5"/>
          <p:cNvSpPr txBox="1"/>
          <p:nvPr/>
        </p:nvSpPr>
        <p:spPr>
          <a:xfrm>
            <a:off x="611919" y="980728"/>
            <a:ext cx="7927881" cy="2718693"/>
          </a:xfrm>
          <a:prstGeom prst="rect">
            <a:avLst/>
          </a:prstGeom>
          <a:solidFill>
            <a:schemeClr val="accent4">
              <a:lumMod val="40000"/>
              <a:lumOff val="60000"/>
            </a:schemeClr>
          </a:solidFill>
        </p:spPr>
        <p:txBody>
          <a:bodyPr wrap="square" rtlCol="0">
            <a:spAutoFit/>
          </a:bodyPr>
          <a:lstStyle/>
          <a:p>
            <a:pPr marL="342900" indent="-342900" defTabSz="685800">
              <a:lnSpc>
                <a:spcPct val="90000"/>
              </a:lnSpc>
              <a:spcBef>
                <a:spcPts val="600"/>
              </a:spcBef>
              <a:buClr>
                <a:srgbClr val="006C8E"/>
              </a:buClr>
              <a:buFont typeface="Arial" panose="020B0604020202020204" pitchFamily="34" charset="0"/>
              <a:buChar char="•"/>
            </a:pPr>
            <a:r>
              <a:rPr lang="de-CH" sz="2000"/>
              <a:t>Netze mit weichen Fäden und hellen, auffälligen Farben verwenden.</a:t>
            </a:r>
          </a:p>
          <a:p>
            <a:pPr marL="342900" indent="-342900" defTabSz="685800">
              <a:lnSpc>
                <a:spcPct val="90000"/>
              </a:lnSpc>
              <a:spcBef>
                <a:spcPts val="600"/>
              </a:spcBef>
              <a:buClr>
                <a:srgbClr val="006C8E"/>
              </a:buClr>
              <a:buFont typeface="Arial" panose="020B0604020202020204" pitchFamily="34" charset="0"/>
              <a:buChar char="•"/>
            </a:pPr>
            <a:r>
              <a:rPr lang="de-CH" sz="2000"/>
              <a:t>Netze gut spannen, Netzbahnen überlappen, Löcher schliessen und Ränder am Boden befestigen.</a:t>
            </a:r>
          </a:p>
          <a:p>
            <a:pPr marL="342900" indent="-342900" defTabSz="685800">
              <a:lnSpc>
                <a:spcPct val="90000"/>
              </a:lnSpc>
              <a:spcBef>
                <a:spcPts val="600"/>
              </a:spcBef>
              <a:buClr>
                <a:srgbClr val="006C8E"/>
              </a:buClr>
              <a:buFont typeface="Arial" panose="020B0604020202020204" pitchFamily="34" charset="0"/>
              <a:buChar char="•"/>
            </a:pPr>
            <a:r>
              <a:rPr lang="de-CH" sz="2000"/>
              <a:t>Netzreste satt aufrollen und so befestigen, dass sich keine Igel und Vögel verfangen können. Keine losen Netzteile auf dem Boden liegen lassen.</a:t>
            </a:r>
          </a:p>
          <a:p>
            <a:pPr marL="342900" indent="-342900" defTabSz="685800">
              <a:lnSpc>
                <a:spcPct val="90000"/>
              </a:lnSpc>
              <a:spcBef>
                <a:spcPts val="600"/>
              </a:spcBef>
              <a:buClr>
                <a:srgbClr val="006C8E"/>
              </a:buClr>
              <a:buFont typeface="Arial" panose="020B0604020202020204" pitchFamily="34" charset="0"/>
              <a:buChar char="•"/>
            </a:pPr>
            <a:r>
              <a:rPr lang="de-CH" sz="2000"/>
              <a:t>Netze regelmässig kontrollieren. Gefangene Igel und Vögel befreien.</a:t>
            </a:r>
          </a:p>
          <a:p>
            <a:pPr marL="342900" indent="-342900" defTabSz="685800">
              <a:lnSpc>
                <a:spcPct val="90000"/>
              </a:lnSpc>
              <a:spcBef>
                <a:spcPts val="600"/>
              </a:spcBef>
              <a:buClr>
                <a:srgbClr val="006C8E"/>
              </a:buClr>
              <a:buFont typeface="Arial" panose="020B0604020202020204" pitchFamily="34" charset="0"/>
              <a:buChar char="•"/>
            </a:pPr>
            <a:r>
              <a:rPr lang="de-CH" sz="2000"/>
              <a:t>Nach der Traubenernte die Netze sofort entfernen oder die losen Enden auf den Geiztrieben fixieren.</a:t>
            </a:r>
          </a:p>
        </p:txBody>
      </p:sp>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919" y="3789040"/>
            <a:ext cx="7920522" cy="2295965"/>
          </a:xfrm>
          <a:prstGeom prst="rect">
            <a:avLst/>
          </a:prstGeom>
        </p:spPr>
      </p:pic>
      <p:sp>
        <p:nvSpPr>
          <p:cNvPr id="4" name="Foliennummernplatzhalter 3"/>
          <p:cNvSpPr>
            <a:spLocks noGrp="1"/>
          </p:cNvSpPr>
          <p:nvPr>
            <p:ph type="sldNum" sz="quarter" idx="4"/>
          </p:nvPr>
        </p:nvSpPr>
        <p:spPr/>
        <p:txBody>
          <a:bodyPr/>
          <a:lstStyle/>
          <a:p>
            <a:fld id="{B295DEAF-E952-4796-AAEE-4201E40CA590}" type="slidenum">
              <a:rPr lang="de-CH" smtClean="0"/>
              <a:pPr/>
              <a:t>54</a:t>
            </a:fld>
            <a:endParaRPr lang="de-CH"/>
          </a:p>
        </p:txBody>
      </p:sp>
    </p:spTree>
    <p:extLst>
      <p:ext uri="{BB962C8B-B14F-4D97-AF65-F5344CB8AC3E}">
        <p14:creationId xmlns:p14="http://schemas.microsoft.com/office/powerpoint/2010/main" val="3903760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Wichtigste biodiversitätsfördernde Massnahmen im Rebbau</a:t>
            </a:r>
          </a:p>
        </p:txBody>
      </p:sp>
      <p:sp>
        <p:nvSpPr>
          <p:cNvPr id="5" name="Inhaltsplatzhalter 4"/>
          <p:cNvSpPr>
            <a:spLocks noGrp="1"/>
          </p:cNvSpPr>
          <p:nvPr>
            <p:ph idx="1"/>
          </p:nvPr>
        </p:nvSpPr>
        <p:spPr>
          <a:xfrm>
            <a:off x="611188" y="1484784"/>
            <a:ext cx="7921625" cy="4309944"/>
          </a:xfrm>
        </p:spPr>
        <p:txBody>
          <a:bodyPr/>
          <a:lstStyle/>
          <a:p>
            <a:pPr marL="342900" indent="-342900">
              <a:spcBef>
                <a:spcPts val="600"/>
              </a:spcBef>
              <a:buFont typeface="Arial" panose="020B0604020202020204" pitchFamily="34" charset="0"/>
              <a:buChar char="•"/>
            </a:pPr>
            <a:r>
              <a:rPr lang="de-CH"/>
              <a:t>Verzicht auf Herbizide, Dauerbegrünung der Fahrgassen</a:t>
            </a:r>
          </a:p>
          <a:p>
            <a:pPr marL="342900" indent="-342900">
              <a:spcBef>
                <a:spcPts val="600"/>
              </a:spcBef>
              <a:buFont typeface="Arial" panose="020B0604020202020204" pitchFamily="34" charset="0"/>
              <a:buChar char="•"/>
            </a:pPr>
            <a:r>
              <a:rPr lang="de-CH"/>
              <a:t>Reduktion des Pflanzenschutzmitteleinsatzes</a:t>
            </a:r>
          </a:p>
          <a:p>
            <a:pPr marL="342900" indent="-342900">
              <a:spcBef>
                <a:spcPts val="600"/>
              </a:spcBef>
              <a:buFont typeface="Arial" panose="020B0604020202020204" pitchFamily="34" charset="0"/>
              <a:buChar char="•"/>
            </a:pPr>
            <a:r>
              <a:rPr lang="de-CH"/>
              <a:t>Alternierende Bewirtschaftung der Fahrgassen (6 Wochen Abstand)</a:t>
            </a:r>
          </a:p>
          <a:p>
            <a:pPr marL="342900" indent="-342900">
              <a:spcBef>
                <a:spcPts val="600"/>
              </a:spcBef>
              <a:buFont typeface="Arial" panose="020B0604020202020204" pitchFamily="34" charset="0"/>
              <a:buChar char="•"/>
            </a:pPr>
            <a:r>
              <a:rPr lang="de-CH"/>
              <a:t>Schaffen offener Bodenstellen in ganzflächig begrünten Rebbergen</a:t>
            </a:r>
          </a:p>
          <a:p>
            <a:pPr marL="342900" indent="-342900">
              <a:spcBef>
                <a:spcPts val="600"/>
              </a:spcBef>
              <a:buFont typeface="Arial" panose="020B0604020202020204" pitchFamily="34" charset="0"/>
              <a:buChar char="•"/>
            </a:pPr>
            <a:r>
              <a:rPr lang="de-CH"/>
              <a:t>Mähen oder rollen (</a:t>
            </a:r>
            <a:r>
              <a:rPr lang="de-CH" err="1"/>
              <a:t>Rolojack</a:t>
            </a:r>
            <a:r>
              <a:rPr lang="de-CH"/>
              <a:t>, </a:t>
            </a:r>
            <a:r>
              <a:rPr lang="de-CH" err="1"/>
              <a:t>Rolofaca</a:t>
            </a:r>
            <a:r>
              <a:rPr lang="de-CH"/>
              <a:t>) statt </a:t>
            </a:r>
            <a:r>
              <a:rPr lang="de-CH" err="1"/>
              <a:t>mulchen</a:t>
            </a:r>
            <a:endParaRPr lang="de-CH"/>
          </a:p>
          <a:p>
            <a:pPr marL="342900" indent="-342900">
              <a:spcBef>
                <a:spcPts val="600"/>
              </a:spcBef>
              <a:buFont typeface="Arial" panose="020B0604020202020204" pitchFamily="34" charset="0"/>
              <a:buChar char="•"/>
            </a:pPr>
            <a:r>
              <a:rPr lang="de-CH"/>
              <a:t>Fachgerechtes Anbringen der </a:t>
            </a:r>
            <a:r>
              <a:rPr lang="de-CH" err="1"/>
              <a:t>Rebnetze</a:t>
            </a:r>
            <a:endParaRPr lang="de-CH"/>
          </a:p>
          <a:p>
            <a:pPr marL="342900" indent="-342900">
              <a:spcBef>
                <a:spcPts val="600"/>
              </a:spcBef>
              <a:buFont typeface="Arial" panose="020B0604020202020204" pitchFamily="34" charset="0"/>
              <a:buChar char="•"/>
            </a:pPr>
            <a:r>
              <a:rPr lang="de-CH"/>
              <a:t>Anbau alter und traditioneller Sorten</a:t>
            </a:r>
          </a:p>
          <a:p>
            <a:pPr marL="342900" indent="-342900">
              <a:spcBef>
                <a:spcPts val="600"/>
              </a:spcBef>
              <a:buFont typeface="Arial" panose="020B0604020202020204" pitchFamily="34" charset="0"/>
              <a:buChar char="•"/>
            </a:pPr>
            <a:r>
              <a:rPr lang="de-CH"/>
              <a:t>Erhalten und Pflegen der Trockensteinmauern (nicht betonieren)</a:t>
            </a:r>
          </a:p>
          <a:p>
            <a:pPr marL="342900" indent="-342900">
              <a:spcBef>
                <a:spcPts val="600"/>
              </a:spcBef>
              <a:buFont typeface="Arial" panose="020B0604020202020204" pitchFamily="34" charset="0"/>
              <a:buChar char="•"/>
            </a:pPr>
            <a:r>
              <a:rPr lang="de-CH"/>
              <a:t>Anlegen von Biodiversitätsförderflächen, Kleinstrukturen und Nisthilfen in der Nähe der Rebflächen</a:t>
            </a:r>
          </a:p>
          <a:p>
            <a:pPr marL="342900" indent="-342900">
              <a:spcBef>
                <a:spcPts val="600"/>
              </a:spcBef>
              <a:buFont typeface="Arial" panose="020B0604020202020204" pitchFamily="34" charset="0"/>
              <a:buChar char="•"/>
            </a:pPr>
            <a:endParaRPr lang="de-CH"/>
          </a:p>
        </p:txBody>
      </p:sp>
      <p:sp>
        <p:nvSpPr>
          <p:cNvPr id="2" name="Foliennummernplatzhalter 1"/>
          <p:cNvSpPr>
            <a:spLocks noGrp="1"/>
          </p:cNvSpPr>
          <p:nvPr>
            <p:ph type="sldNum" sz="quarter" idx="4"/>
          </p:nvPr>
        </p:nvSpPr>
        <p:spPr/>
        <p:txBody>
          <a:bodyPr/>
          <a:lstStyle/>
          <a:p>
            <a:fld id="{B295DEAF-E952-4796-AAEE-4201E40CA590}" type="slidenum">
              <a:rPr lang="de-CH" smtClean="0"/>
              <a:pPr/>
              <a:t>55</a:t>
            </a:fld>
            <a:endParaRPr lang="de-CH"/>
          </a:p>
        </p:txBody>
      </p:sp>
    </p:spTree>
    <p:extLst>
      <p:ext uri="{BB962C8B-B14F-4D97-AF65-F5344CB8AC3E}">
        <p14:creationId xmlns:p14="http://schemas.microsoft.com/office/powerpoint/2010/main" val="1900273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Weiterführende Links</a:t>
            </a:r>
          </a:p>
        </p:txBody>
      </p:sp>
      <p:sp>
        <p:nvSpPr>
          <p:cNvPr id="4" name="Inhaltsplatzhalter 3"/>
          <p:cNvSpPr>
            <a:spLocks noGrp="1"/>
          </p:cNvSpPr>
          <p:nvPr>
            <p:ph idx="1"/>
          </p:nvPr>
        </p:nvSpPr>
        <p:spPr/>
        <p:txBody>
          <a:bodyPr/>
          <a:lstStyle/>
          <a:p>
            <a:r>
              <a:rPr lang="de-CH">
                <a:hlinkClick r:id="rId2"/>
              </a:rPr>
              <a:t>www.agrinatur.ch</a:t>
            </a:r>
            <a:endParaRPr lang="de-CH"/>
          </a:p>
          <a:p>
            <a:r>
              <a:rPr lang="de-CH">
                <a:hlinkClick r:id="rId3"/>
              </a:rPr>
              <a:t>www.bioaktuell.ch</a:t>
            </a:r>
            <a:endParaRPr lang="de-CH"/>
          </a:p>
          <a:p>
            <a:r>
              <a:rPr lang="de-CH">
                <a:hlinkClick r:id="rId4"/>
              </a:rPr>
              <a:t>www.ipsuisse.ch</a:t>
            </a:r>
            <a:endParaRPr lang="de-CH"/>
          </a:p>
          <a:p>
            <a:r>
              <a:rPr lang="de-CH">
                <a:hlinkClick r:id="rId5"/>
              </a:rPr>
              <a:t>www.agridea.ch</a:t>
            </a:r>
            <a:endParaRPr lang="de-CH"/>
          </a:p>
          <a:p>
            <a:r>
              <a:rPr lang="de-CH">
                <a:hlinkClick r:id="rId6"/>
              </a:rPr>
              <a:t>www.rehkitzrettung.ch</a:t>
            </a:r>
            <a:r>
              <a:rPr lang="de-CH"/>
              <a:t> </a:t>
            </a:r>
            <a:endParaRPr lang="de-CH" sz="2400"/>
          </a:p>
          <a:p>
            <a:r>
              <a:rPr lang="de-CH">
                <a:hlinkClick r:id="rId7"/>
              </a:rPr>
              <a:t>www.prospecierara.ch</a:t>
            </a:r>
            <a:endParaRPr lang="de-CH"/>
          </a:p>
          <a:p>
            <a:r>
              <a:rPr lang="de-CH">
                <a:hlinkClick r:id="rId8"/>
              </a:rPr>
              <a:t>www.fructus.ch</a:t>
            </a:r>
            <a:endParaRPr lang="de-CH"/>
          </a:p>
          <a:p>
            <a:r>
              <a:rPr lang="de-CH">
                <a:hlinkClick r:id="rId9"/>
              </a:rPr>
              <a:t>www.vitiswiss.ch</a:t>
            </a:r>
            <a:endParaRPr lang="de-CH"/>
          </a:p>
          <a:p>
            <a:endParaRPr lang="de-CH"/>
          </a:p>
        </p:txBody>
      </p:sp>
      <p:sp>
        <p:nvSpPr>
          <p:cNvPr id="5" name="Foliennummernplatzhalter 4"/>
          <p:cNvSpPr>
            <a:spLocks noGrp="1"/>
          </p:cNvSpPr>
          <p:nvPr>
            <p:ph type="sldNum" sz="quarter" idx="4"/>
          </p:nvPr>
        </p:nvSpPr>
        <p:spPr/>
        <p:txBody>
          <a:bodyPr/>
          <a:lstStyle/>
          <a:p>
            <a:fld id="{B295DEAF-E952-4796-AAEE-4201E40CA590}" type="slidenum">
              <a:rPr lang="de-CH" smtClean="0"/>
              <a:pPr/>
              <a:t>56</a:t>
            </a:fld>
            <a:endParaRPr lang="de-CH"/>
          </a:p>
        </p:txBody>
      </p:sp>
    </p:spTree>
    <p:extLst>
      <p:ext uri="{BB962C8B-B14F-4D97-AF65-F5344CB8AC3E}">
        <p14:creationId xmlns:p14="http://schemas.microsoft.com/office/powerpoint/2010/main" val="412783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Impressum</a:t>
            </a:r>
          </a:p>
        </p:txBody>
      </p:sp>
      <p:sp>
        <p:nvSpPr>
          <p:cNvPr id="6" name="Inhaltsplatzhalter 2"/>
          <p:cNvSpPr txBox="1">
            <a:spLocks/>
          </p:cNvSpPr>
          <p:nvPr/>
        </p:nvSpPr>
        <p:spPr>
          <a:xfrm>
            <a:off x="611188" y="1279295"/>
            <a:ext cx="7993260" cy="4794933"/>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200" b="1" dirty="0"/>
              <a:t>Herausgebende Institutionen:</a:t>
            </a:r>
            <a:endParaRPr lang="de-CH" sz="1200" dirty="0"/>
          </a:p>
          <a:p>
            <a:r>
              <a:rPr lang="de-CH" sz="1200" dirty="0"/>
              <a:t>Forschungsinstitut für biologischen Landbau </a:t>
            </a:r>
            <a:r>
              <a:rPr lang="de-CH" sz="1200" dirty="0" err="1"/>
              <a:t>FiBL</a:t>
            </a:r>
            <a:r>
              <a:rPr lang="de-CH" sz="1200" dirty="0"/>
              <a:t>, </a:t>
            </a:r>
            <a:r>
              <a:rPr lang="de-CH" sz="1200" u="sng" dirty="0">
                <a:hlinkClick r:id="rId2"/>
              </a:rPr>
              <a:t>info.suisse@fibl.org</a:t>
            </a:r>
            <a:r>
              <a:rPr lang="de-CH" sz="1200" dirty="0"/>
              <a:t>, </a:t>
            </a:r>
            <a:r>
              <a:rPr lang="de-CH" sz="1200" u="sng" dirty="0">
                <a:hlinkClick r:id="rId3"/>
              </a:rPr>
              <a:t>www.fibl.org</a:t>
            </a:r>
            <a:endParaRPr lang="de-CH" sz="1200" dirty="0"/>
          </a:p>
          <a:p>
            <a:r>
              <a:rPr lang="de-CH" sz="1200" dirty="0"/>
              <a:t>Schweizerische Vogelwarte </a:t>
            </a:r>
            <a:r>
              <a:rPr lang="de-CH" sz="1200" dirty="0" err="1"/>
              <a:t>Sempach</a:t>
            </a:r>
            <a:r>
              <a:rPr lang="de-CH" sz="1200" dirty="0"/>
              <a:t>, </a:t>
            </a:r>
            <a:r>
              <a:rPr lang="de-CH" sz="1200" u="sng" dirty="0">
                <a:hlinkClick r:id="rId4"/>
              </a:rPr>
              <a:t>info@vogelwarte.ch</a:t>
            </a:r>
            <a:r>
              <a:rPr lang="de-CH" sz="1200" dirty="0"/>
              <a:t>, </a:t>
            </a:r>
            <a:r>
              <a:rPr lang="de-CH" sz="1200" u="sng" dirty="0">
                <a:hlinkClick r:id="rId5"/>
              </a:rPr>
              <a:t>www.vogelwarte.ch</a:t>
            </a:r>
            <a:endParaRPr lang="de-CH" sz="1200" dirty="0"/>
          </a:p>
          <a:p>
            <a:r>
              <a:rPr lang="fr-CH" sz="1200" b="1" dirty="0" err="1"/>
              <a:t>Autor</a:t>
            </a:r>
            <a:r>
              <a:rPr lang="fr-CH" sz="1200" b="1" dirty="0"/>
              <a:t>*</a:t>
            </a:r>
            <a:r>
              <a:rPr lang="fr-CH" sz="1200" b="1" dirty="0" err="1"/>
              <a:t>innen</a:t>
            </a:r>
            <a:r>
              <a:rPr lang="fr-CH" sz="1200" b="1" dirty="0"/>
              <a:t>: </a:t>
            </a:r>
            <a:r>
              <a:rPr lang="fr-CH" sz="1200" dirty="0"/>
              <a:t>Véronique Chevillat (FiBL) Roman Graf (Vogelwarte), Dominik Hagist (Vogelwarte) </a:t>
            </a:r>
            <a:endParaRPr lang="de-CH" sz="1200" dirty="0"/>
          </a:p>
          <a:p>
            <a:r>
              <a:rPr lang="de-CH" sz="1200" b="1" dirty="0"/>
              <a:t>Mitarbeit: </a:t>
            </a:r>
            <a:r>
              <a:rPr lang="de-CH" sz="1200" dirty="0"/>
              <a:t>Lukas Pfiffner (FiBL), Simon Birrer (Vogelwarte), Markus Jenny (Vogelwarte), Linda Riedel (Vogelwarte),  Anja Gramlich (</a:t>
            </a:r>
            <a:r>
              <a:rPr lang="de-CH" sz="1200" dirty="0" err="1"/>
              <a:t>Agridea</a:t>
            </a:r>
            <a:r>
              <a:rPr lang="de-CH" sz="1200" dirty="0"/>
              <a:t>), Pascale Cornuz (FiBL), Theres Rutz (FiBL), Cornelia Kupferschmid (FiBL)</a:t>
            </a:r>
          </a:p>
          <a:p>
            <a:r>
              <a:rPr lang="de-CH" sz="1200" b="1" dirty="0"/>
              <a:t>Redaktion: </a:t>
            </a:r>
            <a:r>
              <a:rPr lang="de-CH" sz="1200" dirty="0"/>
              <a:t>Gilles Weidmann (FiBL), Simona Moosmann (FiBL), Manuela Helbing (FiBL)</a:t>
            </a:r>
          </a:p>
          <a:p>
            <a:r>
              <a:rPr lang="de-CH" sz="1200" dirty="0"/>
              <a:t>Mit Grafiken von Brigitta Maurer (</a:t>
            </a:r>
            <a:r>
              <a:rPr lang="de-CH" sz="1200" dirty="0" err="1"/>
              <a:t>FiBL</a:t>
            </a:r>
            <a:r>
              <a:rPr lang="de-CH" sz="1200" dirty="0"/>
              <a:t>) und Illustrationen von Simon Müller (</a:t>
            </a:r>
            <a:r>
              <a:rPr lang="de-CH" sz="1200" dirty="0">
                <a:hlinkClick r:id="rId6"/>
              </a:rPr>
              <a:t>www.soio.ch</a:t>
            </a:r>
            <a:r>
              <a:rPr lang="de-CH" sz="1200" dirty="0"/>
              <a:t>).</a:t>
            </a:r>
          </a:p>
          <a:p>
            <a:r>
              <a:rPr lang="nn-NO" sz="1200" b="1" dirty="0"/>
              <a:t>FiBL Art.-Nr. </a:t>
            </a:r>
            <a:r>
              <a:rPr lang="nn-NO" sz="1200" dirty="0"/>
              <a:t>2504</a:t>
            </a:r>
          </a:p>
          <a:p>
            <a:r>
              <a:rPr lang="nn-NO" sz="1200" b="1" dirty="0"/>
              <a:t>Permalink: </a:t>
            </a:r>
            <a:r>
              <a:rPr lang="nn-NO" sz="1200" dirty="0">
                <a:hlinkClick r:id="rId7"/>
              </a:rPr>
              <a:t>orgprints.org/id/eprint/53314/</a:t>
            </a:r>
            <a:endParaRPr lang="nn-NO" sz="1200" dirty="0"/>
          </a:p>
          <a:p>
            <a:r>
              <a:rPr lang="de-CH" sz="1200" dirty="0"/>
              <a:t>Der Foliensatz wurde mit finanzieller Unterstützung von Bio Suisse, vom Bundesamt für Landwirtschaft, vom Bundesamt für Umwelt, vom Schweizer Bauernverband, vom Amt für Landschaft und Natur des Kantons Zürich, vom Landwirtschaftlichen Zentrum </a:t>
            </a:r>
            <a:r>
              <a:rPr lang="de-CH" sz="1200" dirty="0" err="1"/>
              <a:t>Ebenrain</a:t>
            </a:r>
            <a:r>
              <a:rPr lang="de-CH" sz="1200" dirty="0"/>
              <a:t> des Kantons Basel-Landschaft, vom Amt für Umwelt und Energie des Kantons Basel-Stadt, von der Dienststelle Landwirtschaft und Wald des Kantons Luzern sowie von der Dienststelle für Landwirtschaft und Weinbau des Kantons Waadt realisiert.</a:t>
            </a:r>
          </a:p>
          <a:p>
            <a:r>
              <a:rPr lang="de-CH" sz="1200" dirty="0"/>
              <a:t>Ausgabe 2024</a:t>
            </a:r>
          </a:p>
          <a:p>
            <a:r>
              <a:rPr lang="de-CH" sz="1200" dirty="0"/>
              <a:t>Der Foliensatz ist Bestandteil einer umfangreichen Foliensammlung zum Handbuch "Biodiversität auf dem Landwirtschaftsbetrieb. Ein Handbuch für die Praxis" von FiBL und Vogelwarte. Die Foliensammlung steht auf </a:t>
            </a:r>
            <a:r>
              <a:rPr lang="de-CH" sz="1200" u="sng" dirty="0">
                <a:hlinkClick r:id="rId8"/>
              </a:rPr>
              <a:t>agrinatur.ch</a:t>
            </a:r>
            <a:r>
              <a:rPr lang="de-CH" sz="1200" dirty="0"/>
              <a:t> zum kostenlosen Download zur Verfügung. Das Handbuch kann im FiBL-Shop auf </a:t>
            </a:r>
            <a:r>
              <a:rPr lang="de-CH" sz="1200" dirty="0">
                <a:hlinkClick r:id="rId9"/>
              </a:rPr>
              <a:t>shop.fibl.org</a:t>
            </a:r>
            <a:r>
              <a:rPr lang="de-CH" sz="1200" dirty="0"/>
              <a:t> als Druckversion bestellt oder kostenlos heruntergeladen werden.</a:t>
            </a:r>
          </a:p>
          <a:p>
            <a:r>
              <a:rPr lang="de-CH" sz="1200" b="1" dirty="0"/>
              <a:t>Copyright</a:t>
            </a:r>
            <a:r>
              <a:rPr lang="de-CH" sz="1200" dirty="0"/>
              <a:t>: Die  Fotos dürfen nur zu Aus- und Weiterbildungszwecken zum Thema Biodiversität auf dem Landwirtschaftsbetrieb verwendet werden.  Alle Rechte liegen bei den Autoren.</a:t>
            </a:r>
          </a:p>
        </p:txBody>
      </p:sp>
      <p:sp>
        <p:nvSpPr>
          <p:cNvPr id="3" name="Foliennummernplatzhalter 2"/>
          <p:cNvSpPr>
            <a:spLocks noGrp="1"/>
          </p:cNvSpPr>
          <p:nvPr>
            <p:ph type="sldNum" sz="quarter" idx="4"/>
          </p:nvPr>
        </p:nvSpPr>
        <p:spPr/>
        <p:txBody>
          <a:bodyPr/>
          <a:lstStyle/>
          <a:p>
            <a:fld id="{B295DEAF-E952-4796-AAEE-4201E40CA590}" type="slidenum">
              <a:rPr lang="de-CH" smtClean="0"/>
              <a:pPr/>
              <a:t>57</a:t>
            </a:fld>
            <a:endParaRPr lang="de-CH"/>
          </a:p>
        </p:txBody>
      </p:sp>
    </p:spTree>
    <p:extLst>
      <p:ext uri="{BB962C8B-B14F-4D97-AF65-F5344CB8AC3E}">
        <p14:creationId xmlns:p14="http://schemas.microsoft.com/office/powerpoint/2010/main" val="71618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6808" y="3620038"/>
            <a:ext cx="3297562" cy="2439030"/>
          </a:xfrm>
          <a:prstGeom prst="rect">
            <a:avLst/>
          </a:prstGeom>
        </p:spPr>
      </p:pic>
      <p:pic>
        <p:nvPicPr>
          <p:cNvPr id="12" name="Grafik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253" y="3615056"/>
            <a:ext cx="3226436" cy="2444012"/>
          </a:xfrm>
          <a:prstGeom prst="rect">
            <a:avLst/>
          </a:prstGeom>
        </p:spPr>
      </p:pic>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0434" y="986926"/>
            <a:ext cx="3303936" cy="2439095"/>
          </a:xfrm>
          <a:prstGeom prst="rect">
            <a:avLst/>
          </a:prstGeom>
        </p:spPr>
      </p:pic>
      <p:sp>
        <p:nvSpPr>
          <p:cNvPr id="2" name="Titel 1"/>
          <p:cNvSpPr>
            <a:spLocks noGrp="1"/>
          </p:cNvSpPr>
          <p:nvPr>
            <p:ph type="title"/>
          </p:nvPr>
        </p:nvSpPr>
        <p:spPr/>
        <p:txBody>
          <a:bodyPr/>
          <a:lstStyle/>
          <a:p>
            <a:r>
              <a:rPr lang="de-CH"/>
              <a:t>Typische Arten im Grünland</a:t>
            </a:r>
          </a:p>
        </p:txBody>
      </p:sp>
      <p:pic>
        <p:nvPicPr>
          <p:cNvPr id="5" name="Inhaltsplatzhalter 4"/>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l="-187"/>
          <a:stretch/>
        </p:blipFill>
        <p:spPr>
          <a:xfrm>
            <a:off x="1135252" y="989905"/>
            <a:ext cx="3228972" cy="2439095"/>
          </a:xfrm>
        </p:spPr>
      </p:pic>
      <p:sp>
        <p:nvSpPr>
          <p:cNvPr id="7" name="Textfeld 6"/>
          <p:cNvSpPr txBox="1"/>
          <p:nvPr/>
        </p:nvSpPr>
        <p:spPr>
          <a:xfrm>
            <a:off x="1110390" y="3073147"/>
            <a:ext cx="3312369" cy="369332"/>
          </a:xfrm>
          <a:prstGeom prst="rect">
            <a:avLst/>
          </a:prstGeom>
          <a:solidFill>
            <a:srgbClr val="FFFFFF">
              <a:alpha val="69804"/>
            </a:srgbClr>
          </a:solidFill>
        </p:spPr>
        <p:txBody>
          <a:bodyPr wrap="square" rtlCol="0">
            <a:spAutoFit/>
          </a:bodyPr>
          <a:lstStyle>
            <a:defPPr>
              <a:defRPr lang="de-DE"/>
            </a:defPPr>
          </a:lstStyle>
          <a:p>
            <a:r>
              <a:rPr lang="de-CH"/>
              <a:t>Feldgrille</a:t>
            </a:r>
          </a:p>
        </p:txBody>
      </p:sp>
      <p:sp>
        <p:nvSpPr>
          <p:cNvPr id="10" name="Textfeld 9"/>
          <p:cNvSpPr txBox="1"/>
          <p:nvPr/>
        </p:nvSpPr>
        <p:spPr>
          <a:xfrm>
            <a:off x="4571999" y="3079788"/>
            <a:ext cx="3600401" cy="369332"/>
          </a:xfrm>
          <a:prstGeom prst="rect">
            <a:avLst/>
          </a:prstGeom>
          <a:solidFill>
            <a:srgbClr val="FFFFFF">
              <a:alpha val="69804"/>
            </a:srgbClr>
          </a:solidFill>
        </p:spPr>
        <p:txBody>
          <a:bodyPr wrap="square" rtlCol="0">
            <a:spAutoFit/>
          </a:bodyPr>
          <a:lstStyle>
            <a:defPPr>
              <a:defRPr lang="de-DE"/>
            </a:defPPr>
          </a:lstStyle>
          <a:p>
            <a:r>
              <a:rPr lang="de-CH" dirty="0"/>
              <a:t>Braunkehlchen</a:t>
            </a:r>
          </a:p>
        </p:txBody>
      </p:sp>
      <p:sp>
        <p:nvSpPr>
          <p:cNvPr id="11" name="Textfeld 10"/>
          <p:cNvSpPr txBox="1"/>
          <p:nvPr/>
        </p:nvSpPr>
        <p:spPr>
          <a:xfrm>
            <a:off x="4580434" y="5689736"/>
            <a:ext cx="3303936" cy="369332"/>
          </a:xfrm>
          <a:prstGeom prst="rect">
            <a:avLst/>
          </a:prstGeom>
          <a:solidFill>
            <a:srgbClr val="FFFFFF">
              <a:alpha val="69804"/>
            </a:srgbClr>
          </a:solidFill>
        </p:spPr>
        <p:txBody>
          <a:bodyPr wrap="square" rtlCol="0">
            <a:spAutoFit/>
          </a:bodyPr>
          <a:lstStyle>
            <a:defPPr>
              <a:defRPr lang="de-DE"/>
            </a:defPPr>
          </a:lstStyle>
          <a:p>
            <a:r>
              <a:rPr lang="de-CH"/>
              <a:t>Schachbrettfalter</a:t>
            </a:r>
          </a:p>
        </p:txBody>
      </p:sp>
      <p:sp>
        <p:nvSpPr>
          <p:cNvPr id="15" name="Textfeld 14"/>
          <p:cNvSpPr txBox="1"/>
          <p:nvPr/>
        </p:nvSpPr>
        <p:spPr>
          <a:xfrm>
            <a:off x="1110390" y="5689262"/>
            <a:ext cx="3300395" cy="369332"/>
          </a:xfrm>
          <a:prstGeom prst="rect">
            <a:avLst/>
          </a:prstGeom>
          <a:solidFill>
            <a:srgbClr val="FFFFFF">
              <a:alpha val="69804"/>
            </a:srgbClr>
          </a:solidFill>
        </p:spPr>
        <p:txBody>
          <a:bodyPr wrap="square" rtlCol="0">
            <a:spAutoFit/>
          </a:bodyPr>
          <a:lstStyle>
            <a:defPPr>
              <a:defRPr lang="de-DE"/>
            </a:defPPr>
          </a:lstStyle>
          <a:p>
            <a:r>
              <a:rPr lang="de-CH"/>
              <a:t>Hummel</a:t>
            </a:r>
          </a:p>
        </p:txBody>
      </p:sp>
      <p:sp>
        <p:nvSpPr>
          <p:cNvPr id="3" name="Foliennummernplatzhalter 2"/>
          <p:cNvSpPr>
            <a:spLocks noGrp="1"/>
          </p:cNvSpPr>
          <p:nvPr>
            <p:ph type="sldNum" sz="quarter" idx="4"/>
          </p:nvPr>
        </p:nvSpPr>
        <p:spPr/>
        <p:txBody>
          <a:bodyPr/>
          <a:lstStyle/>
          <a:p>
            <a:fld id="{B295DEAF-E952-4796-AAEE-4201E40CA590}" type="slidenum">
              <a:rPr lang="de-CH" smtClean="0"/>
              <a:pPr/>
              <a:t>6</a:t>
            </a:fld>
            <a:endParaRPr lang="de-CH"/>
          </a:p>
        </p:txBody>
      </p:sp>
    </p:spTree>
    <p:extLst>
      <p:ext uri="{BB962C8B-B14F-4D97-AF65-F5344CB8AC3E}">
        <p14:creationId xmlns:p14="http://schemas.microsoft.com/office/powerpoint/2010/main" val="43217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274755" cy="629700"/>
          </a:xfrm>
        </p:spPr>
        <p:txBody>
          <a:bodyPr/>
          <a:lstStyle/>
          <a:p>
            <a:r>
              <a:rPr lang="de-CH"/>
              <a:t>Für die Biodiversität im Grünland schädliche Massnahmen</a:t>
            </a:r>
          </a:p>
        </p:txBody>
      </p:sp>
      <p:sp>
        <p:nvSpPr>
          <p:cNvPr id="3" name="Inhaltsplatzhalter 2"/>
          <p:cNvSpPr>
            <a:spLocks noGrp="1"/>
          </p:cNvSpPr>
          <p:nvPr>
            <p:ph idx="1"/>
          </p:nvPr>
        </p:nvSpPr>
        <p:spPr>
          <a:xfrm>
            <a:off x="605928" y="1268760"/>
            <a:ext cx="3859074" cy="4309944"/>
          </a:xfrm>
        </p:spPr>
        <p:txBody>
          <a:bodyPr/>
          <a:lstStyle/>
          <a:p>
            <a:pPr marL="342900" indent="-342900">
              <a:buFont typeface="Arial" panose="020B0604020202020204" pitchFamily="34" charset="0"/>
              <a:buChar char="•"/>
            </a:pPr>
            <a:r>
              <a:rPr lang="de-CH"/>
              <a:t>Häufige Mahd</a:t>
            </a:r>
          </a:p>
          <a:p>
            <a:pPr marL="342900" indent="-342900">
              <a:buFont typeface="Arial" panose="020B0604020202020204" pitchFamily="34" charset="0"/>
              <a:buChar char="•"/>
            </a:pPr>
            <a:r>
              <a:rPr lang="de-CH" err="1"/>
              <a:t>Mähaufbereiter</a:t>
            </a:r>
            <a:endParaRPr lang="de-CH"/>
          </a:p>
          <a:p>
            <a:pPr marL="342900" indent="-342900">
              <a:buFont typeface="Arial" panose="020B0604020202020204" pitchFamily="34" charset="0"/>
              <a:buChar char="•"/>
            </a:pPr>
            <a:r>
              <a:rPr lang="de-CH"/>
              <a:t>Hohes Fahrtempo</a:t>
            </a:r>
          </a:p>
          <a:p>
            <a:pPr marL="342900" indent="-342900">
              <a:buFont typeface="Arial" panose="020B0604020202020204" pitchFamily="34" charset="0"/>
              <a:buChar char="•"/>
            </a:pPr>
            <a:r>
              <a:rPr lang="de-CH"/>
              <a:t>Hohe Anzahl Durchfahrten</a:t>
            </a:r>
          </a:p>
          <a:p>
            <a:pPr marL="342900" indent="-342900">
              <a:buFontTx/>
              <a:buChar char="-"/>
            </a:pPr>
            <a:endParaRPr lang="de-CH"/>
          </a:p>
          <a:p>
            <a:pPr marL="342900" indent="-342900">
              <a:buFontTx/>
              <a:buChar char="-"/>
            </a:pPr>
            <a:endParaRPr lang="de-CH"/>
          </a:p>
        </p:txBody>
      </p:sp>
      <p:sp>
        <p:nvSpPr>
          <p:cNvPr id="6" name="Inhaltsplatzhalter 2"/>
          <p:cNvSpPr txBox="1">
            <a:spLocks/>
          </p:cNvSpPr>
          <p:nvPr/>
        </p:nvSpPr>
        <p:spPr>
          <a:xfrm>
            <a:off x="4526378" y="1268760"/>
            <a:ext cx="3574014" cy="172819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de-CH"/>
              <a:t>Falsche Schnittzeitpunkte</a:t>
            </a:r>
          </a:p>
          <a:p>
            <a:pPr marL="342900" indent="-342900">
              <a:buFont typeface="Arial" panose="020B0604020202020204" pitchFamily="34" charset="0"/>
              <a:buChar char="•"/>
            </a:pPr>
            <a:r>
              <a:rPr lang="de-CH"/>
              <a:t>Siloballen</a:t>
            </a:r>
          </a:p>
          <a:p>
            <a:pPr marL="342900" indent="-342900">
              <a:buFont typeface="Arial" panose="020B0604020202020204" pitchFamily="34" charset="0"/>
              <a:buChar char="•"/>
            </a:pPr>
            <a:r>
              <a:rPr lang="de-CH"/>
              <a:t>Übermässige Düngung (Stickstoff)</a:t>
            </a:r>
          </a:p>
          <a:p>
            <a:pPr marL="342900" indent="-342900">
              <a:buFont typeface="Arial" panose="020B0604020202020204" pitchFamily="34" charset="0"/>
              <a:buChar char="•"/>
            </a:pPr>
            <a:endParaRPr lang="de-CH"/>
          </a:p>
          <a:p>
            <a:pPr marL="342900" indent="-342900">
              <a:buFontTx/>
              <a:buChar char="-"/>
            </a:pPr>
            <a:endParaRPr lang="de-CH"/>
          </a:p>
          <a:p>
            <a:pPr marL="342900" indent="-342900">
              <a:buFontTx/>
              <a:buChar char="-"/>
            </a:pPr>
            <a:endParaRPr lang="de-CH"/>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724" y="3158621"/>
            <a:ext cx="3644295" cy="2733221"/>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1981" y="3158621"/>
            <a:ext cx="3644295" cy="2737319"/>
          </a:xfrm>
          <a:prstGeom prst="rect">
            <a:avLst/>
          </a:prstGeom>
        </p:spPr>
      </p:pic>
      <p:sp>
        <p:nvSpPr>
          <p:cNvPr id="5" name="Foliennummernplatzhalter 4"/>
          <p:cNvSpPr>
            <a:spLocks noGrp="1"/>
          </p:cNvSpPr>
          <p:nvPr>
            <p:ph type="sldNum" sz="quarter" idx="4"/>
          </p:nvPr>
        </p:nvSpPr>
        <p:spPr/>
        <p:txBody>
          <a:bodyPr/>
          <a:lstStyle/>
          <a:p>
            <a:fld id="{B295DEAF-E952-4796-AAEE-4201E40CA590}" type="slidenum">
              <a:rPr lang="de-CH" smtClean="0"/>
              <a:pPr/>
              <a:t>7</a:t>
            </a:fld>
            <a:endParaRPr lang="de-CH"/>
          </a:p>
        </p:txBody>
      </p:sp>
    </p:spTree>
    <p:extLst>
      <p:ext uri="{BB962C8B-B14F-4D97-AF65-F5344CB8AC3E}">
        <p14:creationId xmlns:p14="http://schemas.microsoft.com/office/powerpoint/2010/main" val="166284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1" name="Text Box 11"/>
          <p:cNvSpPr txBox="1">
            <a:spLocks noChangeArrowheads="1"/>
          </p:cNvSpPr>
          <p:nvPr/>
        </p:nvSpPr>
        <p:spPr bwMode="auto">
          <a:xfrm>
            <a:off x="248088" y="4779619"/>
            <a:ext cx="8585016" cy="1302921"/>
          </a:xfrm>
          <a:prstGeom prst="rect">
            <a:avLst/>
          </a:prstGeom>
          <a:solidFill>
            <a:schemeClr val="accent6">
              <a:lumMod val="20000"/>
              <a:lumOff val="80000"/>
            </a:schemeClr>
          </a:solidFill>
          <a:ln>
            <a:noFill/>
          </a:ln>
          <a:effectLst/>
        </p:spPr>
        <p:txBody>
          <a:bodyPr wrap="square">
            <a:spAutoFit/>
          </a:bodyPr>
          <a:lstStyle/>
          <a:p>
            <a:pPr marL="342900" indent="-342900" defTabSz="685800">
              <a:lnSpc>
                <a:spcPct val="90000"/>
              </a:lnSpc>
              <a:spcBef>
                <a:spcPts val="750"/>
              </a:spcBef>
              <a:buClr>
                <a:srgbClr val="006C8E"/>
              </a:buClr>
              <a:buFont typeface="Arial" panose="020B0604020202020204" pitchFamily="34" charset="0"/>
              <a:buChar char="•"/>
            </a:pPr>
            <a:r>
              <a:rPr lang="de-CH" altLang="de-DE" sz="2000" dirty="0"/>
              <a:t>Viele Insekten nutzen in ihrer Entwicklung </a:t>
            </a:r>
            <a:br>
              <a:rPr lang="de-CH" altLang="de-DE" sz="2000" dirty="0"/>
            </a:br>
            <a:r>
              <a:rPr lang="de-CH" altLang="de-DE" sz="2000" dirty="0"/>
              <a:t>(Ei, Larve, Puppe, Adulte) verschiedene Schichten.</a:t>
            </a:r>
          </a:p>
          <a:p>
            <a:pPr marL="342900" indent="-342900" defTabSz="685800">
              <a:lnSpc>
                <a:spcPct val="90000"/>
              </a:lnSpc>
              <a:spcBef>
                <a:spcPts val="750"/>
              </a:spcBef>
              <a:buClr>
                <a:srgbClr val="006C8E"/>
              </a:buClr>
              <a:buFont typeface="Arial" panose="020B0604020202020204" pitchFamily="34" charset="0"/>
              <a:buChar char="•"/>
            </a:pPr>
            <a:r>
              <a:rPr lang="de-CH" altLang="de-DE" sz="2000" dirty="0"/>
              <a:t>Die Fluchtchance ist von ihrer Mobilität abhängig. Immobile Stadien (Ei, Puppe, Nestlinge) sind besonders gefährdet.</a:t>
            </a:r>
            <a:endParaRPr lang="de-DE" altLang="de-DE" sz="2000" dirty="0"/>
          </a:p>
        </p:txBody>
      </p:sp>
      <p:sp>
        <p:nvSpPr>
          <p:cNvPr id="143362" name="Rectangle 2"/>
          <p:cNvSpPr>
            <a:spLocks noGrp="1" noChangeArrowheads="1"/>
          </p:cNvSpPr>
          <p:nvPr>
            <p:ph type="title"/>
          </p:nvPr>
        </p:nvSpPr>
        <p:spPr>
          <a:xfrm>
            <a:off x="539552" y="476672"/>
            <a:ext cx="7882827" cy="576064"/>
          </a:xfrm>
        </p:spPr>
        <p:txBody>
          <a:bodyPr vert="horz" lIns="0" tIns="0" rIns="0" bIns="0" rtlCol="0" anchor="t">
            <a:noAutofit/>
          </a:bodyPr>
          <a:lstStyle/>
          <a:p>
            <a:r>
              <a:rPr lang="de-CH" altLang="de-DE">
                <a:cs typeface="Arial"/>
              </a:rPr>
              <a:t>Bei der Mahd beeinträchtigte Tiergruppen</a:t>
            </a:r>
          </a:p>
        </p:txBody>
      </p:sp>
      <p:sp>
        <p:nvSpPr>
          <p:cNvPr id="143363" name="Rectangle 3"/>
          <p:cNvSpPr>
            <a:spLocks noGrp="1" noChangeArrowheads="1"/>
          </p:cNvSpPr>
          <p:nvPr>
            <p:ph type="body" idx="1"/>
          </p:nvPr>
        </p:nvSpPr>
        <p:spPr>
          <a:xfrm>
            <a:off x="447653" y="1060627"/>
            <a:ext cx="6867547" cy="3301061"/>
          </a:xfrm>
        </p:spPr>
        <p:txBody>
          <a:bodyPr/>
          <a:lstStyle/>
          <a:p>
            <a:pPr>
              <a:lnSpc>
                <a:spcPct val="200000"/>
              </a:lnSpc>
            </a:pPr>
            <a:r>
              <a:rPr lang="de-CH" altLang="de-DE" sz="2000" dirty="0"/>
              <a:t>Drei Lebensraumschichten sind betroffen:</a:t>
            </a:r>
          </a:p>
          <a:p>
            <a:pPr marL="342900" indent="-342900">
              <a:lnSpc>
                <a:spcPct val="100000"/>
              </a:lnSpc>
              <a:buFont typeface="Arial" panose="020B0604020202020204" pitchFamily="34" charset="0"/>
              <a:buChar char="•"/>
            </a:pPr>
            <a:r>
              <a:rPr lang="de-CH" altLang="de-DE" sz="2000" b="1" dirty="0">
                <a:solidFill>
                  <a:srgbClr val="7030A0"/>
                </a:solidFill>
              </a:rPr>
              <a:t>Blütenschicht: </a:t>
            </a:r>
            <a:r>
              <a:rPr lang="de-CH" altLang="de-DE" sz="2000" dirty="0"/>
              <a:t>Schmetterlinge, Bienen, Schwebfliegen</a:t>
            </a:r>
          </a:p>
          <a:p>
            <a:pPr marL="342900" indent="-342900">
              <a:lnSpc>
                <a:spcPct val="100000"/>
              </a:lnSpc>
              <a:buFont typeface="Arial" panose="020B0604020202020204" pitchFamily="34" charset="0"/>
              <a:buChar char="•"/>
            </a:pPr>
            <a:endParaRPr lang="de-CH" altLang="de-DE" sz="2000" b="0" dirty="0"/>
          </a:p>
          <a:p>
            <a:pPr marL="342900" indent="-342900">
              <a:lnSpc>
                <a:spcPct val="100000"/>
              </a:lnSpc>
              <a:buFont typeface="Arial" panose="020B0604020202020204" pitchFamily="34" charset="0"/>
              <a:buChar char="•"/>
            </a:pPr>
            <a:r>
              <a:rPr lang="de-CH" altLang="de-DE" sz="2000" b="1" dirty="0">
                <a:solidFill>
                  <a:schemeClr val="accent6"/>
                </a:solidFill>
              </a:rPr>
              <a:t>Krautschicht: </a:t>
            </a:r>
            <a:r>
              <a:rPr lang="de-CH" altLang="de-DE" sz="2000" b="0" dirty="0"/>
              <a:t>Radnetzspinnen, Wanzen, diverse Insektenlarven und –puppen</a:t>
            </a:r>
          </a:p>
          <a:p>
            <a:pPr marL="342900" indent="-342900">
              <a:lnSpc>
                <a:spcPct val="100000"/>
              </a:lnSpc>
              <a:buFont typeface="Arial" panose="020B0604020202020204" pitchFamily="34" charset="0"/>
              <a:buChar char="•"/>
            </a:pPr>
            <a:endParaRPr lang="de-CH" altLang="de-DE" sz="2000" b="0" dirty="0"/>
          </a:p>
          <a:p>
            <a:pPr marL="342900" indent="-342900">
              <a:lnSpc>
                <a:spcPct val="100000"/>
              </a:lnSpc>
              <a:buFont typeface="Arial" panose="020B0604020202020204" pitchFamily="34" charset="0"/>
              <a:buChar char="•"/>
            </a:pPr>
            <a:r>
              <a:rPr lang="de-CH" altLang="de-DE" sz="2000" b="1" dirty="0">
                <a:solidFill>
                  <a:schemeClr val="accent4">
                    <a:lumMod val="75000"/>
                  </a:schemeClr>
                </a:solidFill>
              </a:rPr>
              <a:t>Bodenschicht: </a:t>
            </a:r>
            <a:r>
              <a:rPr lang="de-CH" altLang="de-DE" sz="2000" dirty="0"/>
              <a:t>Käfer, Amphibien, bodenbrütende Vögel</a:t>
            </a:r>
            <a:endParaRPr lang="de-CH" altLang="de-DE" sz="2000" b="0" dirty="0"/>
          </a:p>
          <a:p>
            <a:pPr>
              <a:lnSpc>
                <a:spcPct val="100000"/>
              </a:lnSpc>
              <a:buFontTx/>
              <a:buNone/>
            </a:pPr>
            <a:endParaRPr lang="de-CH" altLang="de-DE" sz="2000" b="0" dirty="0"/>
          </a:p>
          <a:p>
            <a:pPr>
              <a:buFontTx/>
              <a:buNone/>
            </a:pPr>
            <a:endParaRPr lang="de-CH" altLang="de-DE" sz="2000" b="0" dirty="0"/>
          </a:p>
          <a:p>
            <a:pPr>
              <a:buFontTx/>
              <a:buNone/>
            </a:pPr>
            <a:endParaRPr lang="de-CH" altLang="de-DE" sz="2000" b="0" dirty="0"/>
          </a:p>
        </p:txBody>
      </p:sp>
      <p:pic>
        <p:nvPicPr>
          <p:cNvPr id="143367" name="Picture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95526" y="3793208"/>
            <a:ext cx="1726853" cy="1552313"/>
          </a:xfrm>
          <a:prstGeom prst="rect">
            <a:avLst/>
          </a:prstGeom>
          <a:noFill/>
          <a:extLst>
            <a:ext uri="{909E8E84-426E-40DD-AFC4-6F175D3DCCD1}">
              <a14:hiddenFill xmlns:a14="http://schemas.microsoft.com/office/drawing/2010/main">
                <a:solidFill>
                  <a:srgbClr val="FFFFFF"/>
                </a:solidFill>
              </a14:hiddenFill>
            </a:ext>
          </a:extLst>
        </p:spPr>
      </p:pic>
      <p:pic>
        <p:nvPicPr>
          <p:cNvPr id="143365" name="Picture 5" descr="WESPENS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95526" y="2165674"/>
            <a:ext cx="1726853" cy="155231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4187" y="578285"/>
            <a:ext cx="1728192" cy="1512168"/>
          </a:xfrm>
          <a:prstGeom prst="rect">
            <a:avLst/>
          </a:prstGeom>
        </p:spPr>
      </p:pic>
      <p:sp>
        <p:nvSpPr>
          <p:cNvPr id="3" name="Foliennummernplatzhalter 2"/>
          <p:cNvSpPr>
            <a:spLocks noGrp="1"/>
          </p:cNvSpPr>
          <p:nvPr>
            <p:ph type="sldNum" sz="quarter" idx="4"/>
          </p:nvPr>
        </p:nvSpPr>
        <p:spPr/>
        <p:txBody>
          <a:bodyPr/>
          <a:lstStyle/>
          <a:p>
            <a:fld id="{B295DEAF-E952-4796-AAEE-4201E40CA590}" type="slidenum">
              <a:rPr lang="de-CH" smtClean="0"/>
              <a:pPr/>
              <a:t>8</a:t>
            </a:fld>
            <a:endParaRPr lang="de-CH"/>
          </a:p>
        </p:txBody>
      </p:sp>
    </p:spTree>
    <p:extLst>
      <p:ext uri="{BB962C8B-B14F-4D97-AF65-F5344CB8AC3E}">
        <p14:creationId xmlns:p14="http://schemas.microsoft.com/office/powerpoint/2010/main" val="4059223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71"/>
                                        </p:tgtEl>
                                        <p:attrNameLst>
                                          <p:attrName>style.visibility</p:attrName>
                                        </p:attrNameLst>
                                      </p:cBhvr>
                                      <p:to>
                                        <p:strVal val="visible"/>
                                      </p:to>
                                    </p:set>
                                    <p:animEffect transition="in" filter="blinds(horizontal)">
                                      <p:cBhvr>
                                        <p:cTn id="7" dur="500"/>
                                        <p:tgtEl>
                                          <p:spTgt spid="143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22075" cy="629700"/>
          </a:xfrm>
        </p:spPr>
        <p:txBody>
          <a:bodyPr/>
          <a:lstStyle/>
          <a:p>
            <a:r>
              <a:rPr lang="de-CH"/>
              <a:t>Höhere Insektenverluste bei Verwendung </a:t>
            </a:r>
            <a:br>
              <a:rPr lang="de-CH"/>
            </a:br>
            <a:r>
              <a:rPr lang="de-CH"/>
              <a:t>von </a:t>
            </a:r>
            <a:r>
              <a:rPr lang="de-CH" err="1"/>
              <a:t>Mähaufbereitern</a:t>
            </a:r>
            <a:endParaRPr lang="de-CH"/>
          </a:p>
        </p:txBody>
      </p:sp>
      <p:pic>
        <p:nvPicPr>
          <p:cNvPr id="5" name="Inhaltsplatzhalt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23064" y="1412776"/>
            <a:ext cx="6624736" cy="3960998"/>
          </a:xfrm>
        </p:spPr>
      </p:pic>
      <p:sp>
        <p:nvSpPr>
          <p:cNvPr id="6" name="Textfeld 5"/>
          <p:cNvSpPr txBox="1"/>
          <p:nvPr/>
        </p:nvSpPr>
        <p:spPr>
          <a:xfrm>
            <a:off x="6084168" y="5535127"/>
            <a:ext cx="1829347" cy="261610"/>
          </a:xfrm>
          <a:prstGeom prst="rect">
            <a:avLst/>
          </a:prstGeom>
          <a:noFill/>
        </p:spPr>
        <p:txBody>
          <a:bodyPr wrap="none" rtlCol="0">
            <a:spAutoFit/>
          </a:bodyPr>
          <a:lstStyle/>
          <a:p>
            <a:r>
              <a:rPr lang="de-CH" sz="1100"/>
              <a:t>Quelle: Humbert et al. 2010 </a:t>
            </a:r>
          </a:p>
        </p:txBody>
      </p:sp>
      <p:sp>
        <p:nvSpPr>
          <p:cNvPr id="3" name="Foliennummernplatzhalter 2"/>
          <p:cNvSpPr>
            <a:spLocks noGrp="1"/>
          </p:cNvSpPr>
          <p:nvPr>
            <p:ph type="sldNum" sz="quarter" idx="4"/>
          </p:nvPr>
        </p:nvSpPr>
        <p:spPr/>
        <p:txBody>
          <a:bodyPr/>
          <a:lstStyle/>
          <a:p>
            <a:fld id="{B295DEAF-E952-4796-AAEE-4201E40CA590}" type="slidenum">
              <a:rPr lang="de-CH" smtClean="0"/>
              <a:pPr/>
              <a:t>9</a:t>
            </a:fld>
            <a:endParaRPr lang="de-CH"/>
          </a:p>
        </p:txBody>
      </p:sp>
    </p:spTree>
    <p:extLst>
      <p:ext uri="{BB962C8B-B14F-4D97-AF65-F5344CB8AC3E}">
        <p14:creationId xmlns:p14="http://schemas.microsoft.com/office/powerpoint/2010/main" val="2315033210"/>
      </p:ext>
    </p:extLst>
  </p:cSld>
  <p:clrMapOvr>
    <a:masterClrMapping/>
  </p:clrMapOvr>
</p:sld>
</file>

<file path=ppt/theme/theme1.xml><?xml version="1.0" encoding="utf-8"?>
<a:theme xmlns:a="http://schemas.openxmlformats.org/drawingml/2006/main" name="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5EC15E118EAF4AA9B0FBBB3A9E1B59" ma:contentTypeVersion="4" ma:contentTypeDescription="Create a new document." ma:contentTypeScope="" ma:versionID="a56eaa6783a0bb6f7d0615fea9efc95d">
  <xsd:schema xmlns:xsd="http://www.w3.org/2001/XMLSchema" xmlns:xs="http://www.w3.org/2001/XMLSchema" xmlns:p="http://schemas.microsoft.com/office/2006/metadata/properties" xmlns:ns3="40bf4f2f-9749-4727-8e68-3485f8b95699" targetNamespace="http://schemas.microsoft.com/office/2006/metadata/properties" ma:root="true" ma:fieldsID="1cfc67fee1375ae72540440518c37825" ns3:_="">
    <xsd:import namespace="40bf4f2f-9749-4727-8e68-3485f8b95699"/>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f4f2f-9749-4727-8e68-3485f8b956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5CF6B6-F600-4DF9-A534-F9E4E16E99A6}">
  <ds:schemaRefs>
    <ds:schemaRef ds:uri="http://schemas.microsoft.com/sharepoint/v3/contenttype/forms"/>
  </ds:schemaRefs>
</ds:datastoreItem>
</file>

<file path=customXml/itemProps2.xml><?xml version="1.0" encoding="utf-8"?>
<ds:datastoreItem xmlns:ds="http://schemas.openxmlformats.org/officeDocument/2006/customXml" ds:itemID="{052B2CE9-58ED-4AAD-AA15-34A7FA849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f4f2f-9749-4727-8e68-3485f8b956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1F0389-DCC4-4552-AF62-62FC06389D97}">
  <ds:schemaRefs>
    <ds:schemaRef ds:uri="http://schemas.microsoft.com/office/2006/documentManagement/types"/>
    <ds:schemaRef ds:uri="http://purl.org/dc/dcmitype/"/>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40bf4f2f-9749-4727-8e68-3485f8b9569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2570</Words>
  <Application>Microsoft Office PowerPoint</Application>
  <PresentationFormat>Bildschirmpräsentation (4:3)</PresentationFormat>
  <Paragraphs>516</Paragraphs>
  <Slides>57</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57</vt:i4>
      </vt:variant>
    </vt:vector>
  </HeadingPairs>
  <TitlesOfParts>
    <vt:vector size="68" baseType="lpstr">
      <vt:lpstr>Arial</vt:lpstr>
      <vt:lpstr>Arial Black</vt:lpstr>
      <vt:lpstr>Calibri</vt:lpstr>
      <vt:lpstr>Candara</vt:lpstr>
      <vt:lpstr>Frutiger-Light</vt:lpstr>
      <vt:lpstr>Gill Sans MT</vt:lpstr>
      <vt:lpstr>Symbol</vt:lpstr>
      <vt:lpstr>Times New Roman</vt:lpstr>
      <vt:lpstr>Wingdings</vt:lpstr>
      <vt:lpstr>Wingdings 2</vt:lpstr>
      <vt:lpstr>Vorlage-Foliensammlung-Biodiv</vt:lpstr>
      <vt:lpstr>PowerPoint-Präsentation</vt:lpstr>
      <vt:lpstr>Biodiversität in den Kulturen fördern, weil…</vt:lpstr>
      <vt:lpstr>Umweltfreundliche Bewirtschaftungsmassnahmen</vt:lpstr>
      <vt:lpstr>Ökosystemleistungen in den Kulturen: Beispiele</vt:lpstr>
      <vt:lpstr>Massnahmen im Grünland</vt:lpstr>
      <vt:lpstr>Typische Arten im Grünland</vt:lpstr>
      <vt:lpstr>Für die Biodiversität im Grünland schädliche Massnahmen</vt:lpstr>
      <vt:lpstr>Bei der Mahd beeinträchtigte Tiergruppen</vt:lpstr>
      <vt:lpstr>Höhere Insektenverluste bei Verwendung  von Mähaufbereitern</vt:lpstr>
      <vt:lpstr>Geringste Bienenverluste am frühen Morgen</vt:lpstr>
      <vt:lpstr>Altgrasstreifen als Rückzugsmöglichkeit für Heuschrecken</vt:lpstr>
      <vt:lpstr>Schnitttermine anpassen</vt:lpstr>
      <vt:lpstr>Zeitpunkt des ersten Schnitts im Berggebiet  </vt:lpstr>
      <vt:lpstr>Empfohlene Schnittmuster für Wiesen</vt:lpstr>
      <vt:lpstr>Rehkitze und Feldhasen vor der Mahd vergrämen </vt:lpstr>
      <vt:lpstr>"Kleeblüte in Trachtlücke" (Labiola, Kanton Aargau)</vt:lpstr>
      <vt:lpstr>Wichtigste Massnahmen zur Förderung der Biodiversität im Grünland</vt:lpstr>
      <vt:lpstr>Massnahmen in den Ackerkulturen</vt:lpstr>
      <vt:lpstr>Typische Arten im Ackerland </vt:lpstr>
      <vt:lpstr>Für die Biodiversität im Ackerland schädliche Massnahmen </vt:lpstr>
      <vt:lpstr>Gefährdung der Ackerbegleitflora</vt:lpstr>
      <vt:lpstr>Empfehlungen zur Förderung der Ackerbegleitflora</vt:lpstr>
      <vt:lpstr>Bestandsentwicklung ackerbewohnender Vogelarten</vt:lpstr>
      <vt:lpstr>Einfluss von Pflanzenschutzmitteln auf die Biodiversität</vt:lpstr>
      <vt:lpstr>Förderung von Bodenbrütern</vt:lpstr>
      <vt:lpstr>Förderung der Feldlerche in Andelfingen/ZH</vt:lpstr>
      <vt:lpstr>Weitere biodiversitätsfördernde Massnahmen im Acker</vt:lpstr>
      <vt:lpstr>Wichtigste biodiversitätsfördernde Massnahmen  in den Ackerkulturen</vt:lpstr>
      <vt:lpstr>Massnahmen in den Spezialkulturen</vt:lpstr>
      <vt:lpstr>Massnahmen im Obstbau</vt:lpstr>
      <vt:lpstr>Typische Arten im Obstbau  </vt:lpstr>
      <vt:lpstr>Für die Biodiversität im Obstbau schädliche Massnahmen </vt:lpstr>
      <vt:lpstr>Dauerbegrünte Fahrgassen …</vt:lpstr>
      <vt:lpstr>Nützlinge mit blühenden Strukturen fördern</vt:lpstr>
      <vt:lpstr>Weitere biodiversitätsfördernde Massnahmen im Obstbau  </vt:lpstr>
      <vt:lpstr>Wichtigste biodiversitätsfördernde Massnahmen im Obstbau</vt:lpstr>
      <vt:lpstr>Massnahmen im Gemüsebau</vt:lpstr>
      <vt:lpstr>Typische Arten im Gemüsebau</vt:lpstr>
      <vt:lpstr>Für die Biodiversität im Gemüsebau  schädliche Massnahmen</vt:lpstr>
      <vt:lpstr>Dauerbegrünung der Fahrgassen …</vt:lpstr>
      <vt:lpstr>Kombination von Begleitpflanzen und Blühstreifen</vt:lpstr>
      <vt:lpstr>Bodenbrüter nisten gerne in Gemüsefeldern!</vt:lpstr>
      <vt:lpstr>Wichtigste biodiversitätsfördernde Massnahmen im Gemüsebau</vt:lpstr>
      <vt:lpstr>Massnahmen im Rebbau</vt:lpstr>
      <vt:lpstr>Typische Arten im Rebbau</vt:lpstr>
      <vt:lpstr>Für die Biodiversität im Rebbau schädliche Massnahmen </vt:lpstr>
      <vt:lpstr>Alternierendes Mähen der Fahrgassen und offene Bodenstellen</vt:lpstr>
      <vt:lpstr>Bewirtschaftung der Fahrgassen</vt:lpstr>
      <vt:lpstr>Einfluss von verschiedenen Bewirtschaftungsverfahren auf die Pflanzenvielfalt in Fahrgassen</vt:lpstr>
      <vt:lpstr>Bodenbearbeitung für Zwiebelpflanzen</vt:lpstr>
      <vt:lpstr>Aufwertung der Fahrgassen mit Ansaaten</vt:lpstr>
      <vt:lpstr>Invasive Neophyten kontrollieren und bekämpfen !</vt:lpstr>
      <vt:lpstr>Weitere biodiversitätsfördernde Massnahmen im Rebbau</vt:lpstr>
      <vt:lpstr>Fachgerechte Montage der Rebnetze</vt:lpstr>
      <vt:lpstr>Wichtigste biodiversitätsfördernde Massnahmen im Rebbau</vt:lpstr>
      <vt:lpstr>Weiterführende Links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Weidmann Gilles</dc:creator>
  <cp:lastModifiedBy>Weidmann Gilles</cp:lastModifiedBy>
  <cp:revision>44</cp:revision>
  <cp:lastPrinted>2018-11-05T09:48:24Z</cp:lastPrinted>
  <dcterms:created xsi:type="dcterms:W3CDTF">2017-11-28T14:04:15Z</dcterms:created>
  <dcterms:modified xsi:type="dcterms:W3CDTF">2024-05-27T13:35:07Z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0x010100775EC15E118EAF4AA9B0FBBB3A9E1B59</vt:lpwstr>
  </property>
  <property fmtid="{D5CDD505-2E9C-101B-9397-08002B2CF9AE}" pid="3" name="MediaServiceImageTags">
    <vt:lpwstr/>
  </property>
</Properties>
</file>