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53"/>
  </p:notesMasterIdLst>
  <p:sldIdLst>
    <p:sldId id="256" r:id="rId5"/>
    <p:sldId id="302" r:id="rId6"/>
    <p:sldId id="480" r:id="rId7"/>
    <p:sldId id="481" r:id="rId8"/>
    <p:sldId id="482" r:id="rId9"/>
    <p:sldId id="444" r:id="rId10"/>
    <p:sldId id="483" r:id="rId11"/>
    <p:sldId id="425" r:id="rId12"/>
    <p:sldId id="432" r:id="rId13"/>
    <p:sldId id="484" r:id="rId14"/>
    <p:sldId id="485" r:id="rId15"/>
    <p:sldId id="486" r:id="rId16"/>
    <p:sldId id="324" r:id="rId17"/>
    <p:sldId id="487" r:id="rId18"/>
    <p:sldId id="488" r:id="rId19"/>
    <p:sldId id="489" r:id="rId20"/>
    <p:sldId id="428" r:id="rId21"/>
    <p:sldId id="418" r:id="rId22"/>
    <p:sldId id="490" r:id="rId23"/>
    <p:sldId id="328" r:id="rId24"/>
    <p:sldId id="362" r:id="rId25"/>
    <p:sldId id="491" r:id="rId26"/>
    <p:sldId id="430" r:id="rId27"/>
    <p:sldId id="492" r:id="rId28"/>
    <p:sldId id="441" r:id="rId29"/>
    <p:sldId id="431" r:id="rId30"/>
    <p:sldId id="493" r:id="rId31"/>
    <p:sldId id="494" r:id="rId32"/>
    <p:sldId id="332" r:id="rId33"/>
    <p:sldId id="333" r:id="rId34"/>
    <p:sldId id="334" r:id="rId35"/>
    <p:sldId id="335" r:id="rId36"/>
    <p:sldId id="336" r:id="rId37"/>
    <p:sldId id="337" r:id="rId38"/>
    <p:sldId id="338" r:id="rId39"/>
    <p:sldId id="445" r:id="rId40"/>
    <p:sldId id="339" r:id="rId41"/>
    <p:sldId id="340" r:id="rId42"/>
    <p:sldId id="341" r:id="rId43"/>
    <p:sldId id="342" r:id="rId44"/>
    <p:sldId id="343" r:id="rId45"/>
    <p:sldId id="344" r:id="rId46"/>
    <p:sldId id="345" r:id="rId47"/>
    <p:sldId id="446" r:id="rId48"/>
    <p:sldId id="346" r:id="rId49"/>
    <p:sldId id="416" r:id="rId50"/>
    <p:sldId id="447" r:id="rId51"/>
    <p:sldId id="347" r:id="rId52"/>
    <p:sldId id="348" r:id="rId53"/>
    <p:sldId id="349" r:id="rId54"/>
    <p:sldId id="350" r:id="rId55"/>
    <p:sldId id="351" r:id="rId56"/>
    <p:sldId id="303" r:id="rId57"/>
    <p:sldId id="279" r:id="rId58"/>
    <p:sldId id="280" r:id="rId59"/>
    <p:sldId id="470" r:id="rId60"/>
    <p:sldId id="473" r:id="rId61"/>
    <p:sldId id="282" r:id="rId62"/>
    <p:sldId id="414" r:id="rId63"/>
    <p:sldId id="421" r:id="rId64"/>
    <p:sldId id="293" r:id="rId65"/>
    <p:sldId id="294" r:id="rId66"/>
    <p:sldId id="295" r:id="rId67"/>
    <p:sldId id="296" r:id="rId68"/>
    <p:sldId id="298" r:id="rId69"/>
    <p:sldId id="299" r:id="rId70"/>
    <p:sldId id="474" r:id="rId71"/>
    <p:sldId id="313" r:id="rId72"/>
    <p:sldId id="283" r:id="rId73"/>
    <p:sldId id="420" r:id="rId74"/>
    <p:sldId id="423" r:id="rId75"/>
    <p:sldId id="316" r:id="rId76"/>
    <p:sldId id="317" r:id="rId77"/>
    <p:sldId id="318" r:id="rId78"/>
    <p:sldId id="284" r:id="rId79"/>
    <p:sldId id="353" r:id="rId80"/>
    <p:sldId id="354" r:id="rId81"/>
    <p:sldId id="355" r:id="rId82"/>
    <p:sldId id="356" r:id="rId83"/>
    <p:sldId id="495" r:id="rId84"/>
    <p:sldId id="285" r:id="rId85"/>
    <p:sldId id="357" r:id="rId86"/>
    <p:sldId id="464" r:id="rId87"/>
    <p:sldId id="358" r:id="rId88"/>
    <p:sldId id="460" r:id="rId89"/>
    <p:sldId id="360" r:id="rId90"/>
    <p:sldId id="458" r:id="rId91"/>
    <p:sldId id="461" r:id="rId92"/>
    <p:sldId id="463" r:id="rId93"/>
    <p:sldId id="477" r:id="rId94"/>
    <p:sldId id="363" r:id="rId95"/>
    <p:sldId id="424" r:id="rId96"/>
    <p:sldId id="412" r:id="rId97"/>
    <p:sldId id="365" r:id="rId98"/>
    <p:sldId id="366" r:id="rId99"/>
    <p:sldId id="472" r:id="rId100"/>
    <p:sldId id="368" r:id="rId101"/>
    <p:sldId id="370" r:id="rId102"/>
    <p:sldId id="369" r:id="rId103"/>
    <p:sldId id="407" r:id="rId104"/>
    <p:sldId id="371" r:id="rId105"/>
    <p:sldId id="372" r:id="rId106"/>
    <p:sldId id="373" r:id="rId107"/>
    <p:sldId id="411" r:id="rId108"/>
    <p:sldId id="374" r:id="rId109"/>
    <p:sldId id="375" r:id="rId110"/>
    <p:sldId id="449" r:id="rId111"/>
    <p:sldId id="376" r:id="rId112"/>
    <p:sldId id="377" r:id="rId113"/>
    <p:sldId id="409" r:id="rId114"/>
    <p:sldId id="379" r:id="rId115"/>
    <p:sldId id="380" r:id="rId116"/>
    <p:sldId id="381" r:id="rId117"/>
    <p:sldId id="382" r:id="rId118"/>
    <p:sldId id="383" r:id="rId119"/>
    <p:sldId id="384" r:id="rId120"/>
    <p:sldId id="385" r:id="rId121"/>
    <p:sldId id="386" r:id="rId122"/>
    <p:sldId id="387" r:id="rId123"/>
    <p:sldId id="466" r:id="rId124"/>
    <p:sldId id="467" r:id="rId125"/>
    <p:sldId id="468" r:id="rId126"/>
    <p:sldId id="388" r:id="rId127"/>
    <p:sldId id="389" r:id="rId128"/>
    <p:sldId id="390" r:id="rId129"/>
    <p:sldId id="391" r:id="rId130"/>
    <p:sldId id="392" r:id="rId131"/>
    <p:sldId id="393" r:id="rId132"/>
    <p:sldId id="475" r:id="rId133"/>
    <p:sldId id="394" r:id="rId134"/>
    <p:sldId id="395" r:id="rId135"/>
    <p:sldId id="396" r:id="rId136"/>
    <p:sldId id="397" r:id="rId137"/>
    <p:sldId id="398" r:id="rId138"/>
    <p:sldId id="399" r:id="rId139"/>
    <p:sldId id="400" r:id="rId140"/>
    <p:sldId id="401" r:id="rId141"/>
    <p:sldId id="402" r:id="rId142"/>
    <p:sldId id="403" r:id="rId143"/>
    <p:sldId id="404" r:id="rId144"/>
    <p:sldId id="405" r:id="rId145"/>
    <p:sldId id="406" r:id="rId146"/>
    <p:sldId id="435" r:id="rId147"/>
    <p:sldId id="436" r:id="rId148"/>
    <p:sldId id="438" r:id="rId149"/>
    <p:sldId id="440" r:id="rId150"/>
    <p:sldId id="257" r:id="rId151"/>
    <p:sldId id="451" r:id="rId152"/>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8595757D-2476-4F56-93B5-A959C0260AA5}">
          <p14:sldIdLst>
            <p14:sldId id="256"/>
            <p14:sldId id="302"/>
            <p14:sldId id="480"/>
            <p14:sldId id="481"/>
            <p14:sldId id="482"/>
            <p14:sldId id="444"/>
            <p14:sldId id="483"/>
            <p14:sldId id="425"/>
            <p14:sldId id="432"/>
            <p14:sldId id="484"/>
            <p14:sldId id="485"/>
            <p14:sldId id="486"/>
            <p14:sldId id="324"/>
            <p14:sldId id="487"/>
            <p14:sldId id="488"/>
            <p14:sldId id="489"/>
            <p14:sldId id="428"/>
            <p14:sldId id="418"/>
            <p14:sldId id="490"/>
            <p14:sldId id="328"/>
            <p14:sldId id="362"/>
            <p14:sldId id="491"/>
            <p14:sldId id="430"/>
            <p14:sldId id="492"/>
            <p14:sldId id="441"/>
            <p14:sldId id="431"/>
            <p14:sldId id="493"/>
            <p14:sldId id="494"/>
            <p14:sldId id="332"/>
            <p14:sldId id="333"/>
            <p14:sldId id="334"/>
            <p14:sldId id="335"/>
            <p14:sldId id="336"/>
            <p14:sldId id="337"/>
            <p14:sldId id="338"/>
            <p14:sldId id="445"/>
            <p14:sldId id="339"/>
            <p14:sldId id="340"/>
            <p14:sldId id="341"/>
            <p14:sldId id="342"/>
            <p14:sldId id="343"/>
            <p14:sldId id="344"/>
            <p14:sldId id="345"/>
            <p14:sldId id="446"/>
            <p14:sldId id="346"/>
            <p14:sldId id="416"/>
            <p14:sldId id="447"/>
            <p14:sldId id="347"/>
            <p14:sldId id="348"/>
            <p14:sldId id="349"/>
            <p14:sldId id="350"/>
            <p14:sldId id="351"/>
            <p14:sldId id="303"/>
            <p14:sldId id="279"/>
            <p14:sldId id="280"/>
            <p14:sldId id="470"/>
            <p14:sldId id="473"/>
            <p14:sldId id="282"/>
            <p14:sldId id="414"/>
            <p14:sldId id="421"/>
            <p14:sldId id="293"/>
            <p14:sldId id="294"/>
            <p14:sldId id="295"/>
            <p14:sldId id="296"/>
            <p14:sldId id="298"/>
            <p14:sldId id="299"/>
            <p14:sldId id="474"/>
            <p14:sldId id="313"/>
            <p14:sldId id="283"/>
            <p14:sldId id="420"/>
            <p14:sldId id="423"/>
            <p14:sldId id="316"/>
            <p14:sldId id="317"/>
            <p14:sldId id="318"/>
            <p14:sldId id="284"/>
            <p14:sldId id="353"/>
            <p14:sldId id="354"/>
            <p14:sldId id="355"/>
            <p14:sldId id="356"/>
            <p14:sldId id="495"/>
            <p14:sldId id="285"/>
            <p14:sldId id="357"/>
            <p14:sldId id="464"/>
            <p14:sldId id="358"/>
            <p14:sldId id="460"/>
            <p14:sldId id="360"/>
            <p14:sldId id="458"/>
            <p14:sldId id="461"/>
            <p14:sldId id="463"/>
            <p14:sldId id="477"/>
            <p14:sldId id="363"/>
            <p14:sldId id="424"/>
            <p14:sldId id="412"/>
            <p14:sldId id="365"/>
            <p14:sldId id="366"/>
            <p14:sldId id="472"/>
            <p14:sldId id="368"/>
            <p14:sldId id="370"/>
            <p14:sldId id="369"/>
            <p14:sldId id="407"/>
            <p14:sldId id="371"/>
            <p14:sldId id="372"/>
            <p14:sldId id="373"/>
            <p14:sldId id="411"/>
            <p14:sldId id="374"/>
            <p14:sldId id="375"/>
            <p14:sldId id="449"/>
            <p14:sldId id="376"/>
            <p14:sldId id="377"/>
            <p14:sldId id="409"/>
            <p14:sldId id="379"/>
            <p14:sldId id="380"/>
            <p14:sldId id="381"/>
            <p14:sldId id="382"/>
            <p14:sldId id="383"/>
            <p14:sldId id="384"/>
            <p14:sldId id="385"/>
            <p14:sldId id="386"/>
            <p14:sldId id="387"/>
            <p14:sldId id="466"/>
            <p14:sldId id="467"/>
            <p14:sldId id="468"/>
            <p14:sldId id="388"/>
            <p14:sldId id="389"/>
            <p14:sldId id="390"/>
            <p14:sldId id="391"/>
            <p14:sldId id="392"/>
            <p14:sldId id="393"/>
            <p14:sldId id="475"/>
            <p14:sldId id="394"/>
            <p14:sldId id="395"/>
            <p14:sldId id="396"/>
            <p14:sldId id="397"/>
            <p14:sldId id="398"/>
            <p14:sldId id="399"/>
            <p14:sldId id="400"/>
            <p14:sldId id="401"/>
            <p14:sldId id="402"/>
            <p14:sldId id="403"/>
            <p14:sldId id="404"/>
            <p14:sldId id="405"/>
            <p14:sldId id="406"/>
            <p14:sldId id="435"/>
            <p14:sldId id="436"/>
            <p14:sldId id="438"/>
            <p14:sldId id="440"/>
            <p14:sldId id="257"/>
            <p14:sldId id="45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90630B-1678-CCAA-E069-7A26619DCEBD}" name="Kupferschmid Cornelia" initials="KC" userId="S::cornelia.kupferschmid@fibl.org::6af7b3f7-aae7-42cc-9dec-34d099d83e7e" providerId="AD"/>
  <p188:author id="{D5459722-078E-DACE-148B-838D5B443889}" name="Cornuz Pascale" initials="CP" userId="S::pascale.cornuz@fibl.org::a67bcbb0-92f6-447d-b37e-d014ac9708c7" providerId="AD"/>
  <p188:author id="{A879E927-DF97-9CB4-00F1-2E45FE421D7B}" name="dominik.hagist" initials="do" userId="S::dominik.hagist_vogelwarte.ch#ext#@fibl.onmicrosoft.com::be243fe4-3b55-499e-b972-ea7ccce6d7e3" providerId="AD"/>
  <p188:author id="{DCEB7CA3-8454-9988-EA46-766D95586240}" name="Dominik Hagist" initials="DH" userId="S::dominik.hagist@vogelwarte.ch::2200316d-a347-459a-b141-125431ecce5a" providerId="AD"/>
  <p188:author id="{04155CA4-CBC8-6C65-0A5D-E9E9F3B6C8B3}" name="Linda Riedel" initials="LR" userId="S::linda.riedel_vogelwarte.ch#ext#@fibl.onmicrosoft.com::971e438d-5c9d-4c09-9faa-a700b69bad53" providerId="AD"/>
  <p188:author id="{45F3CCB5-7CC5-3201-6A03-AC2CB18906DF}" name="Chevillat Veronique" initials="CV" userId="S::veronique.chevillat@fibl.org::8e54c3e3-444d-40f9-b412-24f7a8b6a6e7" providerId="AD"/>
  <p188:author id="{9D69D7C5-6414-C99E-67C6-1430D33875C1}" name="Hubert Schürmann" initials="HS" userId="S::hubert.schuermann_vogelwarte.ch#ext#@fibl.onmicrosoft.com::224376e0-ad51-4dbf-8fb8-e0e4df8a1ae1" providerId="AD"/>
  <p188:author id="{2B1DF4E3-538D-5B91-08B7-B864554597DF}" name="Moosmann Simona" initials="MS" userId="S::simona.moosmann@fibl.org::ebafeefe-bb06-4125-853f-4b85193db33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Graf Roman" initials="RG" lastIdx="3" clrIdx="0"/>
  <p:cmAuthor id="1" name="Weidmann Gilles" initials="WG" lastIdx="1" clrIdx="1">
    <p:extLst>
      <p:ext uri="{19B8F6BF-5375-455C-9EA6-DF929625EA0E}">
        <p15:presenceInfo xmlns:p15="http://schemas.microsoft.com/office/powerpoint/2012/main" userId="S-1-5-21-1635401191-1135830115-316617838-1041" providerId="AD"/>
      </p:ext>
    </p:extLst>
  </p:cmAuthor>
  <p:cmAuthor id="2" name="Caminada Lena" initials="CL" lastIdx="1" clrIdx="2">
    <p:extLst>
      <p:ext uri="{19B8F6BF-5375-455C-9EA6-DF929625EA0E}">
        <p15:presenceInfo xmlns:p15="http://schemas.microsoft.com/office/powerpoint/2012/main" userId="S-1-5-21-1635401191-1135830115-316617838-758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DDC7F"/>
    <a:srgbClr val="FFCCCC"/>
    <a:srgbClr val="FFD966"/>
    <a:srgbClr val="CC9900"/>
    <a:srgbClr val="FE5F44"/>
    <a:srgbClr val="3A3A3A"/>
    <a:srgbClr val="8D534D"/>
    <a:srgbClr val="FCFF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unkle Formatvorlage 2 - Akzent 1/Akz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390" autoAdjust="0"/>
  </p:normalViewPr>
  <p:slideViewPr>
    <p:cSldViewPr snapToGrid="0">
      <p:cViewPr varScale="1">
        <p:scale>
          <a:sx n="82" d="100"/>
          <a:sy n="82" d="100"/>
        </p:scale>
        <p:origin x="1474" y="58"/>
      </p:cViewPr>
      <p:guideLst>
        <p:guide orient="horz" pos="2160"/>
        <p:guide pos="2880"/>
      </p:guideLst>
    </p:cSldViewPr>
  </p:slideViewPr>
  <p:outlineViewPr>
    <p:cViewPr>
      <p:scale>
        <a:sx n="33" d="100"/>
        <a:sy n="33" d="100"/>
      </p:scale>
      <p:origin x="0" y="-4836"/>
    </p:cViewPr>
  </p:outlineViewPr>
  <p:notesTextViewPr>
    <p:cViewPr>
      <p:scale>
        <a:sx n="1" d="1"/>
        <a:sy n="1" d="1"/>
      </p:scale>
      <p:origin x="0" y="0"/>
    </p:cViewPr>
  </p:notesTextViewPr>
  <p:sorterViewPr>
    <p:cViewPr>
      <p:scale>
        <a:sx n="100" d="100"/>
        <a:sy n="100" d="100"/>
      </p:scale>
      <p:origin x="0" y="-1176"/>
    </p:cViewPr>
  </p:sorterViewPr>
  <p:notesViewPr>
    <p:cSldViewPr snapToGrid="0">
      <p:cViewPr varScale="1">
        <p:scale>
          <a:sx n="56" d="100"/>
          <a:sy n="56" d="100"/>
        </p:scale>
        <p:origin x="2588" y="5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presProps" Target="presProp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viewProps" Target="view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notesMaster" Target="notesMasters/notes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commentAuthors" Target="commentAuthor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s>
</file>

<file path=ppt/charts/_rels/chart1.xml.rels><?xml version="1.0" encoding="UTF-8" standalone="yes"?>
<Relationships xmlns="http://schemas.openxmlformats.org/package/2006/relationships"><Relationship Id="rId1" Type="http://schemas.openxmlformats.org/officeDocument/2006/relationships/oleObject" Target="file:///\\fibl.ch\files\MVP-Vielfalt\TP6_Weiterbildung_Handbuch\Foliensammlung\Abbildungen\B&#228;ume_Insekte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5.2000538082412763E-2"/>
          <c:y val="2.9547623912280427E-2"/>
          <c:w val="0.93303001448012557"/>
          <c:h val="0.80928976692284726"/>
        </c:manualLayout>
      </c:layout>
      <c:bar3DChart>
        <c:barDir val="col"/>
        <c:grouping val="stacked"/>
        <c:varyColors val="0"/>
        <c:ser>
          <c:idx val="0"/>
          <c:order val="0"/>
          <c:tx>
            <c:strRef>
              <c:f>Deutschland!$F$1:$F$2</c:f>
              <c:strCache>
                <c:ptCount val="2"/>
                <c:pt idx="0">
                  <c:v>Käfer</c:v>
                </c:pt>
              </c:strCache>
            </c:strRef>
          </c:tx>
          <c:spPr>
            <a:solidFill>
              <a:srgbClr val="FF0000"/>
            </a:solidFill>
          </c:spPr>
          <c:invertIfNegative val="0"/>
          <c:cat>
            <c:strRef>
              <c:f>Deutschland!$B$3:$B$27</c:f>
              <c:strCache>
                <c:ptCount val="25"/>
                <c:pt idx="0">
                  <c:v>Eiche</c:v>
                </c:pt>
                <c:pt idx="1">
                  <c:v>Weide</c:v>
                </c:pt>
                <c:pt idx="2">
                  <c:v>Kiefer</c:v>
                </c:pt>
                <c:pt idx="3">
                  <c:v>Pappel</c:v>
                </c:pt>
                <c:pt idx="4">
                  <c:v>Fichte</c:v>
                </c:pt>
                <c:pt idx="5">
                  <c:v>Birke</c:v>
                </c:pt>
                <c:pt idx="6">
                  <c:v>Buche</c:v>
                </c:pt>
                <c:pt idx="7">
                  <c:v>Erle</c:v>
                </c:pt>
                <c:pt idx="8">
                  <c:v>Prunus</c:v>
                </c:pt>
                <c:pt idx="9">
                  <c:v>Hasel</c:v>
                </c:pt>
                <c:pt idx="10">
                  <c:v>Ulme</c:v>
                </c:pt>
                <c:pt idx="11">
                  <c:v>Weissdorn</c:v>
                </c:pt>
                <c:pt idx="12">
                  <c:v>Tanne</c:v>
                </c:pt>
                <c:pt idx="13">
                  <c:v>Wildbirne</c:v>
                </c:pt>
                <c:pt idx="14">
                  <c:v>Wildapfel</c:v>
                </c:pt>
                <c:pt idx="15">
                  <c:v>Hainbuche</c:v>
                </c:pt>
                <c:pt idx="16">
                  <c:v>Linde</c:v>
                </c:pt>
                <c:pt idx="17">
                  <c:v>Ahorn</c:v>
                </c:pt>
                <c:pt idx="18">
                  <c:v>Lärche</c:v>
                </c:pt>
                <c:pt idx="19">
                  <c:v>Esche</c:v>
                </c:pt>
                <c:pt idx="20">
                  <c:v>Sorbus</c:v>
                </c:pt>
                <c:pt idx="21">
                  <c:v>Kreuzdorn</c:v>
                </c:pt>
                <c:pt idx="22">
                  <c:v>Wacholder</c:v>
                </c:pt>
                <c:pt idx="23">
                  <c:v>Stechpalme</c:v>
                </c:pt>
                <c:pt idx="24">
                  <c:v>Eibe</c:v>
                </c:pt>
              </c:strCache>
            </c:strRef>
          </c:cat>
          <c:val>
            <c:numRef>
              <c:f>Deutschland!$F$4:$F$27</c:f>
              <c:numCache>
                <c:formatCode>General</c:formatCode>
                <c:ptCount val="24"/>
                <c:pt idx="0">
                  <c:v>197</c:v>
                </c:pt>
                <c:pt idx="1">
                  <c:v>160</c:v>
                </c:pt>
                <c:pt idx="2">
                  <c:v>139</c:v>
                </c:pt>
                <c:pt idx="3">
                  <c:v>127</c:v>
                </c:pt>
                <c:pt idx="4">
                  <c:v>106</c:v>
                </c:pt>
                <c:pt idx="5">
                  <c:v>99</c:v>
                </c:pt>
                <c:pt idx="6">
                  <c:v>96</c:v>
                </c:pt>
                <c:pt idx="7">
                  <c:v>90</c:v>
                </c:pt>
                <c:pt idx="8">
                  <c:v>90</c:v>
                </c:pt>
                <c:pt idx="9">
                  <c:v>81</c:v>
                </c:pt>
                <c:pt idx="10">
                  <c:v>73</c:v>
                </c:pt>
                <c:pt idx="11">
                  <c:v>73</c:v>
                </c:pt>
                <c:pt idx="12">
                  <c:v>56</c:v>
                </c:pt>
                <c:pt idx="13">
                  <c:v>55</c:v>
                </c:pt>
                <c:pt idx="14">
                  <c:v>53</c:v>
                </c:pt>
                <c:pt idx="15">
                  <c:v>52</c:v>
                </c:pt>
                <c:pt idx="16">
                  <c:v>51</c:v>
                </c:pt>
                <c:pt idx="17">
                  <c:v>48</c:v>
                </c:pt>
                <c:pt idx="18">
                  <c:v>41</c:v>
                </c:pt>
                <c:pt idx="19">
                  <c:v>36</c:v>
                </c:pt>
                <c:pt idx="20">
                  <c:v>13</c:v>
                </c:pt>
                <c:pt idx="21">
                  <c:v>11</c:v>
                </c:pt>
                <c:pt idx="22">
                  <c:v>6</c:v>
                </c:pt>
                <c:pt idx="23">
                  <c:v>1</c:v>
                </c:pt>
              </c:numCache>
            </c:numRef>
          </c:val>
          <c:extLst>
            <c:ext xmlns:c16="http://schemas.microsoft.com/office/drawing/2014/chart" uri="{C3380CC4-5D6E-409C-BE32-E72D297353CC}">
              <c16:uniqueId val="{00000000-6BDB-4A30-AC79-B0E417F06E48}"/>
            </c:ext>
          </c:extLst>
        </c:ser>
        <c:ser>
          <c:idx val="1"/>
          <c:order val="1"/>
          <c:tx>
            <c:strRef>
              <c:f>Deutschland!$I$1:$I$2</c:f>
              <c:strCache>
                <c:ptCount val="2"/>
                <c:pt idx="0">
                  <c:v>Wanzen</c:v>
                </c:pt>
              </c:strCache>
            </c:strRef>
          </c:tx>
          <c:spPr>
            <a:solidFill>
              <a:srgbClr val="FFFF00"/>
            </a:solidFill>
          </c:spPr>
          <c:invertIfNegative val="0"/>
          <c:cat>
            <c:strRef>
              <c:f>Deutschland!$B$3:$B$27</c:f>
              <c:strCache>
                <c:ptCount val="25"/>
                <c:pt idx="0">
                  <c:v>Eiche</c:v>
                </c:pt>
                <c:pt idx="1">
                  <c:v>Weide</c:v>
                </c:pt>
                <c:pt idx="2">
                  <c:v>Kiefer</c:v>
                </c:pt>
                <c:pt idx="3">
                  <c:v>Pappel</c:v>
                </c:pt>
                <c:pt idx="4">
                  <c:v>Fichte</c:v>
                </c:pt>
                <c:pt idx="5">
                  <c:v>Birke</c:v>
                </c:pt>
                <c:pt idx="6">
                  <c:v>Buche</c:v>
                </c:pt>
                <c:pt idx="7">
                  <c:v>Erle</c:v>
                </c:pt>
                <c:pt idx="8">
                  <c:v>Prunus</c:v>
                </c:pt>
                <c:pt idx="9">
                  <c:v>Hasel</c:v>
                </c:pt>
                <c:pt idx="10">
                  <c:v>Ulme</c:v>
                </c:pt>
                <c:pt idx="11">
                  <c:v>Weissdorn</c:v>
                </c:pt>
                <c:pt idx="12">
                  <c:v>Tanne</c:v>
                </c:pt>
                <c:pt idx="13">
                  <c:v>Wildbirne</c:v>
                </c:pt>
                <c:pt idx="14">
                  <c:v>Wildapfel</c:v>
                </c:pt>
                <c:pt idx="15">
                  <c:v>Hainbuche</c:v>
                </c:pt>
                <c:pt idx="16">
                  <c:v>Linde</c:v>
                </c:pt>
                <c:pt idx="17">
                  <c:v>Ahorn</c:v>
                </c:pt>
                <c:pt idx="18">
                  <c:v>Lärche</c:v>
                </c:pt>
                <c:pt idx="19">
                  <c:v>Esche</c:v>
                </c:pt>
                <c:pt idx="20">
                  <c:v>Sorbus</c:v>
                </c:pt>
                <c:pt idx="21">
                  <c:v>Kreuzdorn</c:v>
                </c:pt>
                <c:pt idx="22">
                  <c:v>Wacholder</c:v>
                </c:pt>
                <c:pt idx="23">
                  <c:v>Stechpalme</c:v>
                </c:pt>
                <c:pt idx="24">
                  <c:v>Eibe</c:v>
                </c:pt>
              </c:strCache>
            </c:strRef>
          </c:cat>
          <c:val>
            <c:numRef>
              <c:f>Deutschland!$I$4:$I$27</c:f>
              <c:numCache>
                <c:formatCode>General</c:formatCode>
                <c:ptCount val="24"/>
                <c:pt idx="0">
                  <c:v>26</c:v>
                </c:pt>
                <c:pt idx="1">
                  <c:v>26</c:v>
                </c:pt>
                <c:pt idx="2">
                  <c:v>10</c:v>
                </c:pt>
                <c:pt idx="3">
                  <c:v>21</c:v>
                </c:pt>
                <c:pt idx="4">
                  <c:v>8</c:v>
                </c:pt>
                <c:pt idx="5">
                  <c:v>12</c:v>
                </c:pt>
                <c:pt idx="6">
                  <c:v>17</c:v>
                </c:pt>
                <c:pt idx="7">
                  <c:v>4</c:v>
                </c:pt>
                <c:pt idx="8">
                  <c:v>13</c:v>
                </c:pt>
                <c:pt idx="9">
                  <c:v>9</c:v>
                </c:pt>
                <c:pt idx="10">
                  <c:v>2</c:v>
                </c:pt>
                <c:pt idx="11">
                  <c:v>6</c:v>
                </c:pt>
                <c:pt idx="12">
                  <c:v>9</c:v>
                </c:pt>
                <c:pt idx="13">
                  <c:v>5</c:v>
                </c:pt>
                <c:pt idx="14">
                  <c:v>3</c:v>
                </c:pt>
                <c:pt idx="15">
                  <c:v>9</c:v>
                </c:pt>
                <c:pt idx="16">
                  <c:v>6</c:v>
                </c:pt>
                <c:pt idx="17">
                  <c:v>5</c:v>
                </c:pt>
                <c:pt idx="18">
                  <c:v>10</c:v>
                </c:pt>
                <c:pt idx="19">
                  <c:v>1</c:v>
                </c:pt>
                <c:pt idx="20">
                  <c:v>4</c:v>
                </c:pt>
                <c:pt idx="21">
                  <c:v>13</c:v>
                </c:pt>
              </c:numCache>
            </c:numRef>
          </c:val>
          <c:extLst>
            <c:ext xmlns:c16="http://schemas.microsoft.com/office/drawing/2014/chart" uri="{C3380CC4-5D6E-409C-BE32-E72D297353CC}">
              <c16:uniqueId val="{00000001-6BDB-4A30-AC79-B0E417F06E48}"/>
            </c:ext>
          </c:extLst>
        </c:ser>
        <c:ser>
          <c:idx val="2"/>
          <c:order val="2"/>
          <c:tx>
            <c:strRef>
              <c:f>Deutschland!$J$1:$J$2</c:f>
              <c:strCache>
                <c:ptCount val="2"/>
                <c:pt idx="0">
                  <c:v>Zikaden</c:v>
                </c:pt>
              </c:strCache>
            </c:strRef>
          </c:tx>
          <c:invertIfNegative val="0"/>
          <c:cat>
            <c:strRef>
              <c:f>Deutschland!$B$3:$B$27</c:f>
              <c:strCache>
                <c:ptCount val="25"/>
                <c:pt idx="0">
                  <c:v>Eiche</c:v>
                </c:pt>
                <c:pt idx="1">
                  <c:v>Weide</c:v>
                </c:pt>
                <c:pt idx="2">
                  <c:v>Kiefer</c:v>
                </c:pt>
                <c:pt idx="3">
                  <c:v>Pappel</c:v>
                </c:pt>
                <c:pt idx="4">
                  <c:v>Fichte</c:v>
                </c:pt>
                <c:pt idx="5">
                  <c:v>Birke</c:v>
                </c:pt>
                <c:pt idx="6">
                  <c:v>Buche</c:v>
                </c:pt>
                <c:pt idx="7">
                  <c:v>Erle</c:v>
                </c:pt>
                <c:pt idx="8">
                  <c:v>Prunus</c:v>
                </c:pt>
                <c:pt idx="9">
                  <c:v>Hasel</c:v>
                </c:pt>
                <c:pt idx="10">
                  <c:v>Ulme</c:v>
                </c:pt>
                <c:pt idx="11">
                  <c:v>Weissdorn</c:v>
                </c:pt>
                <c:pt idx="12">
                  <c:v>Tanne</c:v>
                </c:pt>
                <c:pt idx="13">
                  <c:v>Wildbirne</c:v>
                </c:pt>
                <c:pt idx="14">
                  <c:v>Wildapfel</c:v>
                </c:pt>
                <c:pt idx="15">
                  <c:v>Hainbuche</c:v>
                </c:pt>
                <c:pt idx="16">
                  <c:v>Linde</c:v>
                </c:pt>
                <c:pt idx="17">
                  <c:v>Ahorn</c:v>
                </c:pt>
                <c:pt idx="18">
                  <c:v>Lärche</c:v>
                </c:pt>
                <c:pt idx="19">
                  <c:v>Esche</c:v>
                </c:pt>
                <c:pt idx="20">
                  <c:v>Sorbus</c:v>
                </c:pt>
                <c:pt idx="21">
                  <c:v>Kreuzdorn</c:v>
                </c:pt>
                <c:pt idx="22">
                  <c:v>Wacholder</c:v>
                </c:pt>
                <c:pt idx="23">
                  <c:v>Stechpalme</c:v>
                </c:pt>
                <c:pt idx="24">
                  <c:v>Eibe</c:v>
                </c:pt>
              </c:strCache>
            </c:strRef>
          </c:cat>
          <c:val>
            <c:numRef>
              <c:f>Deutschland!$J$4:$J$27</c:f>
              <c:numCache>
                <c:formatCode>General</c:formatCode>
                <c:ptCount val="24"/>
                <c:pt idx="0">
                  <c:v>30</c:v>
                </c:pt>
                <c:pt idx="1">
                  <c:v>5</c:v>
                </c:pt>
                <c:pt idx="2">
                  <c:v>19</c:v>
                </c:pt>
                <c:pt idx="3">
                  <c:v>6</c:v>
                </c:pt>
                <c:pt idx="4">
                  <c:v>20</c:v>
                </c:pt>
                <c:pt idx="5">
                  <c:v>7</c:v>
                </c:pt>
                <c:pt idx="6">
                  <c:v>27</c:v>
                </c:pt>
                <c:pt idx="7">
                  <c:v>9</c:v>
                </c:pt>
                <c:pt idx="8">
                  <c:v>11</c:v>
                </c:pt>
                <c:pt idx="9">
                  <c:v>13</c:v>
                </c:pt>
                <c:pt idx="10">
                  <c:v>11</c:v>
                </c:pt>
                <c:pt idx="11">
                  <c:v>3</c:v>
                </c:pt>
                <c:pt idx="12">
                  <c:v>2</c:v>
                </c:pt>
                <c:pt idx="13">
                  <c:v>4</c:v>
                </c:pt>
                <c:pt idx="14">
                  <c:v>8</c:v>
                </c:pt>
                <c:pt idx="15">
                  <c:v>8</c:v>
                </c:pt>
                <c:pt idx="16">
                  <c:v>11</c:v>
                </c:pt>
                <c:pt idx="18">
                  <c:v>2</c:v>
                </c:pt>
                <c:pt idx="19">
                  <c:v>6</c:v>
                </c:pt>
                <c:pt idx="20">
                  <c:v>4</c:v>
                </c:pt>
                <c:pt idx="21">
                  <c:v>2</c:v>
                </c:pt>
              </c:numCache>
            </c:numRef>
          </c:val>
          <c:extLst>
            <c:ext xmlns:c16="http://schemas.microsoft.com/office/drawing/2014/chart" uri="{C3380CC4-5D6E-409C-BE32-E72D297353CC}">
              <c16:uniqueId val="{00000002-6BDB-4A30-AC79-B0E417F06E48}"/>
            </c:ext>
          </c:extLst>
        </c:ser>
        <c:ser>
          <c:idx val="3"/>
          <c:order val="3"/>
          <c:tx>
            <c:strRef>
              <c:f>Deutschland!$L$1:$L$2</c:f>
              <c:strCache>
                <c:ptCount val="2"/>
                <c:pt idx="0">
                  <c:v>Blattläuse</c:v>
                </c:pt>
              </c:strCache>
            </c:strRef>
          </c:tx>
          <c:invertIfNegative val="0"/>
          <c:cat>
            <c:strRef>
              <c:f>Deutschland!$B$3:$B$27</c:f>
              <c:strCache>
                <c:ptCount val="25"/>
                <c:pt idx="0">
                  <c:v>Eiche</c:v>
                </c:pt>
                <c:pt idx="1">
                  <c:v>Weide</c:v>
                </c:pt>
                <c:pt idx="2">
                  <c:v>Kiefer</c:v>
                </c:pt>
                <c:pt idx="3">
                  <c:v>Pappel</c:v>
                </c:pt>
                <c:pt idx="4">
                  <c:v>Fichte</c:v>
                </c:pt>
                <c:pt idx="5">
                  <c:v>Birke</c:v>
                </c:pt>
                <c:pt idx="6">
                  <c:v>Buche</c:v>
                </c:pt>
                <c:pt idx="7">
                  <c:v>Erle</c:v>
                </c:pt>
                <c:pt idx="8">
                  <c:v>Prunus</c:v>
                </c:pt>
                <c:pt idx="9">
                  <c:v>Hasel</c:v>
                </c:pt>
                <c:pt idx="10">
                  <c:v>Ulme</c:v>
                </c:pt>
                <c:pt idx="11">
                  <c:v>Weissdorn</c:v>
                </c:pt>
                <c:pt idx="12">
                  <c:v>Tanne</c:v>
                </c:pt>
                <c:pt idx="13">
                  <c:v>Wildbirne</c:v>
                </c:pt>
                <c:pt idx="14">
                  <c:v>Wildapfel</c:v>
                </c:pt>
                <c:pt idx="15">
                  <c:v>Hainbuche</c:v>
                </c:pt>
                <c:pt idx="16">
                  <c:v>Linde</c:v>
                </c:pt>
                <c:pt idx="17">
                  <c:v>Ahorn</c:v>
                </c:pt>
                <c:pt idx="18">
                  <c:v>Lärche</c:v>
                </c:pt>
                <c:pt idx="19">
                  <c:v>Esche</c:v>
                </c:pt>
                <c:pt idx="20">
                  <c:v>Sorbus</c:v>
                </c:pt>
                <c:pt idx="21">
                  <c:v>Kreuzdorn</c:v>
                </c:pt>
                <c:pt idx="22">
                  <c:v>Wacholder</c:v>
                </c:pt>
                <c:pt idx="23">
                  <c:v>Stechpalme</c:v>
                </c:pt>
                <c:pt idx="24">
                  <c:v>Eibe</c:v>
                </c:pt>
              </c:strCache>
            </c:strRef>
          </c:cat>
          <c:val>
            <c:numRef>
              <c:f>Deutschland!$L$4:$L$27</c:f>
              <c:numCache>
                <c:formatCode>General</c:formatCode>
                <c:ptCount val="24"/>
                <c:pt idx="0">
                  <c:v>30</c:v>
                </c:pt>
                <c:pt idx="1">
                  <c:v>24</c:v>
                </c:pt>
                <c:pt idx="2">
                  <c:v>26</c:v>
                </c:pt>
                <c:pt idx="3">
                  <c:v>20</c:v>
                </c:pt>
                <c:pt idx="4">
                  <c:v>18</c:v>
                </c:pt>
                <c:pt idx="5">
                  <c:v>2</c:v>
                </c:pt>
                <c:pt idx="6">
                  <c:v>9</c:v>
                </c:pt>
                <c:pt idx="7">
                  <c:v>16</c:v>
                </c:pt>
                <c:pt idx="8">
                  <c:v>2</c:v>
                </c:pt>
                <c:pt idx="9">
                  <c:v>17</c:v>
                </c:pt>
                <c:pt idx="10">
                  <c:v>10</c:v>
                </c:pt>
                <c:pt idx="11">
                  <c:v>9</c:v>
                </c:pt>
                <c:pt idx="12">
                  <c:v>17</c:v>
                </c:pt>
                <c:pt idx="13">
                  <c:v>15</c:v>
                </c:pt>
                <c:pt idx="14">
                  <c:v>1</c:v>
                </c:pt>
                <c:pt idx="15">
                  <c:v>2</c:v>
                </c:pt>
                <c:pt idx="16">
                  <c:v>16</c:v>
                </c:pt>
                <c:pt idx="17">
                  <c:v>8</c:v>
                </c:pt>
                <c:pt idx="18">
                  <c:v>2</c:v>
                </c:pt>
                <c:pt idx="19">
                  <c:v>9</c:v>
                </c:pt>
                <c:pt idx="20">
                  <c:v>7</c:v>
                </c:pt>
                <c:pt idx="21">
                  <c:v>1</c:v>
                </c:pt>
                <c:pt idx="22">
                  <c:v>2</c:v>
                </c:pt>
              </c:numCache>
            </c:numRef>
          </c:val>
          <c:extLst>
            <c:ext xmlns:c16="http://schemas.microsoft.com/office/drawing/2014/chart" uri="{C3380CC4-5D6E-409C-BE32-E72D297353CC}">
              <c16:uniqueId val="{00000003-6BDB-4A30-AC79-B0E417F06E48}"/>
            </c:ext>
          </c:extLst>
        </c:ser>
        <c:ser>
          <c:idx val="4"/>
          <c:order val="4"/>
          <c:tx>
            <c:strRef>
              <c:f>Deutschland!$N$1:$N$2</c:f>
              <c:strCache>
                <c:ptCount val="2"/>
                <c:pt idx="0">
                  <c:v>Schildläuse</c:v>
                </c:pt>
              </c:strCache>
            </c:strRef>
          </c:tx>
          <c:invertIfNegative val="0"/>
          <c:cat>
            <c:strRef>
              <c:f>Deutschland!$B$3:$B$27</c:f>
              <c:strCache>
                <c:ptCount val="25"/>
                <c:pt idx="0">
                  <c:v>Eiche</c:v>
                </c:pt>
                <c:pt idx="1">
                  <c:v>Weide</c:v>
                </c:pt>
                <c:pt idx="2">
                  <c:v>Kiefer</c:v>
                </c:pt>
                <c:pt idx="3">
                  <c:v>Pappel</c:v>
                </c:pt>
                <c:pt idx="4">
                  <c:v>Fichte</c:v>
                </c:pt>
                <c:pt idx="5">
                  <c:v>Birke</c:v>
                </c:pt>
                <c:pt idx="6">
                  <c:v>Buche</c:v>
                </c:pt>
                <c:pt idx="7">
                  <c:v>Erle</c:v>
                </c:pt>
                <c:pt idx="8">
                  <c:v>Prunus</c:v>
                </c:pt>
                <c:pt idx="9">
                  <c:v>Hasel</c:v>
                </c:pt>
                <c:pt idx="10">
                  <c:v>Ulme</c:v>
                </c:pt>
                <c:pt idx="11">
                  <c:v>Weissdorn</c:v>
                </c:pt>
                <c:pt idx="12">
                  <c:v>Tanne</c:v>
                </c:pt>
                <c:pt idx="13">
                  <c:v>Wildbirne</c:v>
                </c:pt>
                <c:pt idx="14">
                  <c:v>Wildapfel</c:v>
                </c:pt>
                <c:pt idx="15">
                  <c:v>Hainbuche</c:v>
                </c:pt>
                <c:pt idx="16">
                  <c:v>Linde</c:v>
                </c:pt>
                <c:pt idx="17">
                  <c:v>Ahorn</c:v>
                </c:pt>
                <c:pt idx="18">
                  <c:v>Lärche</c:v>
                </c:pt>
                <c:pt idx="19">
                  <c:v>Esche</c:v>
                </c:pt>
                <c:pt idx="20">
                  <c:v>Sorbus</c:v>
                </c:pt>
                <c:pt idx="21">
                  <c:v>Kreuzdorn</c:v>
                </c:pt>
                <c:pt idx="22">
                  <c:v>Wacholder</c:v>
                </c:pt>
                <c:pt idx="23">
                  <c:v>Stechpalme</c:v>
                </c:pt>
                <c:pt idx="24">
                  <c:v>Eibe</c:v>
                </c:pt>
              </c:strCache>
            </c:strRef>
          </c:cat>
          <c:val>
            <c:numRef>
              <c:f>Deutschland!$N$4:$N$27</c:f>
              <c:numCache>
                <c:formatCode>General</c:formatCode>
                <c:ptCount val="24"/>
                <c:pt idx="0">
                  <c:v>10</c:v>
                </c:pt>
                <c:pt idx="1">
                  <c:v>11</c:v>
                </c:pt>
                <c:pt idx="2">
                  <c:v>10</c:v>
                </c:pt>
                <c:pt idx="3">
                  <c:v>8</c:v>
                </c:pt>
                <c:pt idx="4">
                  <c:v>13</c:v>
                </c:pt>
                <c:pt idx="5">
                  <c:v>12</c:v>
                </c:pt>
                <c:pt idx="6">
                  <c:v>9</c:v>
                </c:pt>
                <c:pt idx="7">
                  <c:v>12</c:v>
                </c:pt>
                <c:pt idx="8">
                  <c:v>11</c:v>
                </c:pt>
                <c:pt idx="9">
                  <c:v>7</c:v>
                </c:pt>
                <c:pt idx="10">
                  <c:v>11</c:v>
                </c:pt>
                <c:pt idx="11">
                  <c:v>11</c:v>
                </c:pt>
                <c:pt idx="12">
                  <c:v>15</c:v>
                </c:pt>
                <c:pt idx="13">
                  <c:v>14</c:v>
                </c:pt>
                <c:pt idx="14">
                  <c:v>10</c:v>
                </c:pt>
                <c:pt idx="15">
                  <c:v>11</c:v>
                </c:pt>
                <c:pt idx="16">
                  <c:v>13</c:v>
                </c:pt>
                <c:pt idx="18">
                  <c:v>12</c:v>
                </c:pt>
                <c:pt idx="19">
                  <c:v>10</c:v>
                </c:pt>
                <c:pt idx="20">
                  <c:v>5</c:v>
                </c:pt>
                <c:pt idx="21">
                  <c:v>4</c:v>
                </c:pt>
                <c:pt idx="22">
                  <c:v>2</c:v>
                </c:pt>
                <c:pt idx="23">
                  <c:v>3</c:v>
                </c:pt>
              </c:numCache>
            </c:numRef>
          </c:val>
          <c:extLst>
            <c:ext xmlns:c16="http://schemas.microsoft.com/office/drawing/2014/chart" uri="{C3380CC4-5D6E-409C-BE32-E72D297353CC}">
              <c16:uniqueId val="{00000004-6BDB-4A30-AC79-B0E417F06E48}"/>
            </c:ext>
          </c:extLst>
        </c:ser>
        <c:ser>
          <c:idx val="5"/>
          <c:order val="5"/>
          <c:tx>
            <c:strRef>
              <c:f>Deutschland!$Q$1:$Q$2</c:f>
              <c:strCache>
                <c:ptCount val="2"/>
                <c:pt idx="0">
                  <c:v>Grossschmetterlinge</c:v>
                </c:pt>
              </c:strCache>
            </c:strRef>
          </c:tx>
          <c:spPr>
            <a:solidFill>
              <a:srgbClr val="00B050"/>
            </a:solidFill>
          </c:spPr>
          <c:invertIfNegative val="0"/>
          <c:cat>
            <c:strRef>
              <c:f>Deutschland!$B$3:$B$27</c:f>
              <c:strCache>
                <c:ptCount val="25"/>
                <c:pt idx="0">
                  <c:v>Eiche</c:v>
                </c:pt>
                <c:pt idx="1">
                  <c:v>Weide</c:v>
                </c:pt>
                <c:pt idx="2">
                  <c:v>Kiefer</c:v>
                </c:pt>
                <c:pt idx="3">
                  <c:v>Pappel</c:v>
                </c:pt>
                <c:pt idx="4">
                  <c:v>Fichte</c:v>
                </c:pt>
                <c:pt idx="5">
                  <c:v>Birke</c:v>
                </c:pt>
                <c:pt idx="6">
                  <c:v>Buche</c:v>
                </c:pt>
                <c:pt idx="7">
                  <c:v>Erle</c:v>
                </c:pt>
                <c:pt idx="8">
                  <c:v>Prunus</c:v>
                </c:pt>
                <c:pt idx="9">
                  <c:v>Hasel</c:v>
                </c:pt>
                <c:pt idx="10">
                  <c:v>Ulme</c:v>
                </c:pt>
                <c:pt idx="11">
                  <c:v>Weissdorn</c:v>
                </c:pt>
                <c:pt idx="12">
                  <c:v>Tanne</c:v>
                </c:pt>
                <c:pt idx="13">
                  <c:v>Wildbirne</c:v>
                </c:pt>
                <c:pt idx="14">
                  <c:v>Wildapfel</c:v>
                </c:pt>
                <c:pt idx="15">
                  <c:v>Hainbuche</c:v>
                </c:pt>
                <c:pt idx="16">
                  <c:v>Linde</c:v>
                </c:pt>
                <c:pt idx="17">
                  <c:v>Ahorn</c:v>
                </c:pt>
                <c:pt idx="18">
                  <c:v>Lärche</c:v>
                </c:pt>
                <c:pt idx="19">
                  <c:v>Esche</c:v>
                </c:pt>
                <c:pt idx="20">
                  <c:v>Sorbus</c:v>
                </c:pt>
                <c:pt idx="21">
                  <c:v>Kreuzdorn</c:v>
                </c:pt>
                <c:pt idx="22">
                  <c:v>Wacholder</c:v>
                </c:pt>
                <c:pt idx="23">
                  <c:v>Stechpalme</c:v>
                </c:pt>
                <c:pt idx="24">
                  <c:v>Eibe</c:v>
                </c:pt>
              </c:strCache>
            </c:strRef>
          </c:cat>
          <c:val>
            <c:numRef>
              <c:f>Deutschland!$Q$4:$Q$27</c:f>
              <c:numCache>
                <c:formatCode>General</c:formatCode>
                <c:ptCount val="24"/>
                <c:pt idx="0">
                  <c:v>169</c:v>
                </c:pt>
                <c:pt idx="1">
                  <c:v>24</c:v>
                </c:pt>
                <c:pt idx="2">
                  <c:v>130</c:v>
                </c:pt>
                <c:pt idx="3">
                  <c:v>30</c:v>
                </c:pt>
                <c:pt idx="4">
                  <c:v>140</c:v>
                </c:pt>
                <c:pt idx="5">
                  <c:v>72</c:v>
                </c:pt>
                <c:pt idx="6">
                  <c:v>86</c:v>
                </c:pt>
                <c:pt idx="7">
                  <c:v>147</c:v>
                </c:pt>
                <c:pt idx="8">
                  <c:v>63</c:v>
                </c:pt>
                <c:pt idx="9">
                  <c:v>54</c:v>
                </c:pt>
                <c:pt idx="10">
                  <c:v>67</c:v>
                </c:pt>
                <c:pt idx="11">
                  <c:v>14</c:v>
                </c:pt>
                <c:pt idx="12">
                  <c:v>49</c:v>
                </c:pt>
                <c:pt idx="13">
                  <c:v>60</c:v>
                </c:pt>
                <c:pt idx="14">
                  <c:v>39</c:v>
                </c:pt>
                <c:pt idx="15">
                  <c:v>77</c:v>
                </c:pt>
                <c:pt idx="16">
                  <c:v>44</c:v>
                </c:pt>
                <c:pt idx="17">
                  <c:v>11</c:v>
                </c:pt>
                <c:pt idx="18">
                  <c:v>35</c:v>
                </c:pt>
                <c:pt idx="19">
                  <c:v>28</c:v>
                </c:pt>
                <c:pt idx="20">
                  <c:v>30</c:v>
                </c:pt>
                <c:pt idx="21">
                  <c:v>10</c:v>
                </c:pt>
                <c:pt idx="22">
                  <c:v>1</c:v>
                </c:pt>
                <c:pt idx="23">
                  <c:v>1</c:v>
                </c:pt>
              </c:numCache>
            </c:numRef>
          </c:val>
          <c:extLst>
            <c:ext xmlns:c16="http://schemas.microsoft.com/office/drawing/2014/chart" uri="{C3380CC4-5D6E-409C-BE32-E72D297353CC}">
              <c16:uniqueId val="{00000005-6BDB-4A30-AC79-B0E417F06E48}"/>
            </c:ext>
          </c:extLst>
        </c:ser>
        <c:ser>
          <c:idx val="6"/>
          <c:order val="6"/>
          <c:tx>
            <c:strRef>
              <c:f>Deutschland!$R$1:$R$2</c:f>
              <c:strCache>
                <c:ptCount val="2"/>
                <c:pt idx="0">
                  <c:v>Kleinschmetterlinge</c:v>
                </c:pt>
              </c:strCache>
            </c:strRef>
          </c:tx>
          <c:spPr>
            <a:effectLst>
              <a:outerShdw blurRad="50800" dist="482600" dir="5400000" sx="77000" sy="77000" algn="ctr" rotWithShape="0">
                <a:srgbClr val="000000"/>
              </a:outerShdw>
            </a:effectLst>
          </c:spPr>
          <c:invertIfNegative val="0"/>
          <c:cat>
            <c:strRef>
              <c:f>Deutschland!$B$3:$B$27</c:f>
              <c:strCache>
                <c:ptCount val="25"/>
                <c:pt idx="0">
                  <c:v>Eiche</c:v>
                </c:pt>
                <c:pt idx="1">
                  <c:v>Weide</c:v>
                </c:pt>
                <c:pt idx="2">
                  <c:v>Kiefer</c:v>
                </c:pt>
                <c:pt idx="3">
                  <c:v>Pappel</c:v>
                </c:pt>
                <c:pt idx="4">
                  <c:v>Fichte</c:v>
                </c:pt>
                <c:pt idx="5">
                  <c:v>Birke</c:v>
                </c:pt>
                <c:pt idx="6">
                  <c:v>Buche</c:v>
                </c:pt>
                <c:pt idx="7">
                  <c:v>Erle</c:v>
                </c:pt>
                <c:pt idx="8">
                  <c:v>Prunus</c:v>
                </c:pt>
                <c:pt idx="9">
                  <c:v>Hasel</c:v>
                </c:pt>
                <c:pt idx="10">
                  <c:v>Ulme</c:v>
                </c:pt>
                <c:pt idx="11">
                  <c:v>Weissdorn</c:v>
                </c:pt>
                <c:pt idx="12">
                  <c:v>Tanne</c:v>
                </c:pt>
                <c:pt idx="13">
                  <c:v>Wildbirne</c:v>
                </c:pt>
                <c:pt idx="14">
                  <c:v>Wildapfel</c:v>
                </c:pt>
                <c:pt idx="15">
                  <c:v>Hainbuche</c:v>
                </c:pt>
                <c:pt idx="16">
                  <c:v>Linde</c:v>
                </c:pt>
                <c:pt idx="17">
                  <c:v>Ahorn</c:v>
                </c:pt>
                <c:pt idx="18">
                  <c:v>Lärche</c:v>
                </c:pt>
                <c:pt idx="19">
                  <c:v>Esche</c:v>
                </c:pt>
                <c:pt idx="20">
                  <c:v>Sorbus</c:v>
                </c:pt>
                <c:pt idx="21">
                  <c:v>Kreuzdorn</c:v>
                </c:pt>
                <c:pt idx="22">
                  <c:v>Wacholder</c:v>
                </c:pt>
                <c:pt idx="23">
                  <c:v>Stechpalme</c:v>
                </c:pt>
                <c:pt idx="24">
                  <c:v>Eibe</c:v>
                </c:pt>
              </c:strCache>
            </c:strRef>
          </c:cat>
          <c:val>
            <c:numRef>
              <c:f>Deutschland!$R$4:$R$27</c:f>
              <c:numCache>
                <c:formatCode>General</c:formatCode>
                <c:ptCount val="24"/>
                <c:pt idx="0">
                  <c:v>97</c:v>
                </c:pt>
                <c:pt idx="1">
                  <c:v>43</c:v>
                </c:pt>
                <c:pt idx="2">
                  <c:v>71</c:v>
                </c:pt>
                <c:pt idx="3">
                  <c:v>34</c:v>
                </c:pt>
                <c:pt idx="4">
                  <c:v>115</c:v>
                </c:pt>
                <c:pt idx="5">
                  <c:v>47</c:v>
                </c:pt>
                <c:pt idx="6">
                  <c:v>52</c:v>
                </c:pt>
                <c:pt idx="7">
                  <c:v>121</c:v>
                </c:pt>
                <c:pt idx="8">
                  <c:v>38</c:v>
                </c:pt>
                <c:pt idx="9">
                  <c:v>36</c:v>
                </c:pt>
                <c:pt idx="10">
                  <c:v>68</c:v>
                </c:pt>
                <c:pt idx="11">
                  <c:v>31</c:v>
                </c:pt>
                <c:pt idx="12">
                  <c:v>58</c:v>
                </c:pt>
                <c:pt idx="13">
                  <c:v>75</c:v>
                </c:pt>
                <c:pt idx="14">
                  <c:v>27</c:v>
                </c:pt>
                <c:pt idx="15">
                  <c:v>26</c:v>
                </c:pt>
                <c:pt idx="16">
                  <c:v>37</c:v>
                </c:pt>
                <c:pt idx="17">
                  <c:v>15</c:v>
                </c:pt>
                <c:pt idx="18">
                  <c:v>16</c:v>
                </c:pt>
                <c:pt idx="19">
                  <c:v>47</c:v>
                </c:pt>
                <c:pt idx="20">
                  <c:v>20</c:v>
                </c:pt>
                <c:pt idx="21">
                  <c:v>15</c:v>
                </c:pt>
                <c:pt idx="23">
                  <c:v>1</c:v>
                </c:pt>
              </c:numCache>
            </c:numRef>
          </c:val>
          <c:extLst>
            <c:ext xmlns:c16="http://schemas.microsoft.com/office/drawing/2014/chart" uri="{C3380CC4-5D6E-409C-BE32-E72D297353CC}">
              <c16:uniqueId val="{00000006-6BDB-4A30-AC79-B0E417F06E48}"/>
            </c:ext>
          </c:extLst>
        </c:ser>
        <c:dLbls>
          <c:showLegendKey val="0"/>
          <c:showVal val="0"/>
          <c:showCatName val="0"/>
          <c:showSerName val="0"/>
          <c:showPercent val="0"/>
          <c:showBubbleSize val="0"/>
        </c:dLbls>
        <c:gapWidth val="150"/>
        <c:shape val="box"/>
        <c:axId val="230089856"/>
        <c:axId val="230091392"/>
        <c:axId val="0"/>
      </c:bar3DChart>
      <c:catAx>
        <c:axId val="230089856"/>
        <c:scaling>
          <c:orientation val="minMax"/>
        </c:scaling>
        <c:delete val="0"/>
        <c:axPos val="b"/>
        <c:numFmt formatCode="General" sourceLinked="0"/>
        <c:majorTickMark val="out"/>
        <c:minorTickMark val="none"/>
        <c:tickLblPos val="nextTo"/>
        <c:txPr>
          <a:bodyPr/>
          <a:lstStyle/>
          <a:p>
            <a:pPr>
              <a:defRPr sz="1200"/>
            </a:pPr>
            <a:endParaRPr lang="de-DE"/>
          </a:p>
        </c:txPr>
        <c:crossAx val="230091392"/>
        <c:crosses val="autoZero"/>
        <c:auto val="1"/>
        <c:lblAlgn val="ctr"/>
        <c:lblOffset val="100"/>
        <c:noMultiLvlLbl val="0"/>
      </c:catAx>
      <c:valAx>
        <c:axId val="230091392"/>
        <c:scaling>
          <c:orientation val="minMax"/>
        </c:scaling>
        <c:delete val="0"/>
        <c:axPos val="l"/>
        <c:majorGridlines/>
        <c:numFmt formatCode="General" sourceLinked="1"/>
        <c:majorTickMark val="out"/>
        <c:minorTickMark val="none"/>
        <c:tickLblPos val="nextTo"/>
        <c:txPr>
          <a:bodyPr/>
          <a:lstStyle/>
          <a:p>
            <a:pPr>
              <a:defRPr sz="1200"/>
            </a:pPr>
            <a:endParaRPr lang="de-DE"/>
          </a:p>
        </c:txPr>
        <c:crossAx val="230089856"/>
        <c:crosses val="autoZero"/>
        <c:crossBetween val="between"/>
      </c:valAx>
    </c:plotArea>
    <c:legend>
      <c:legendPos val="r"/>
      <c:layout>
        <c:manualLayout>
          <c:xMode val="edge"/>
          <c:yMode val="edge"/>
          <c:x val="0.72511599577106967"/>
          <c:y val="4.2488688813014285E-2"/>
          <c:w val="0.27488395647765795"/>
          <c:h val="0.36611111067494989"/>
        </c:manualLayout>
      </c:layout>
      <c:overlay val="0"/>
      <c:spPr>
        <a:solidFill>
          <a:schemeClr val="bg1"/>
        </a:solidFill>
        <a:ln>
          <a:solidFill>
            <a:sysClr val="windowText" lastClr="000000"/>
          </a:solidFill>
        </a:ln>
      </c:spPr>
      <c:txPr>
        <a:bodyPr/>
        <a:lstStyle/>
        <a:p>
          <a:pPr>
            <a:defRPr sz="1400"/>
          </a:pPr>
          <a:endParaRPr lang="de-DE"/>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B0CF8E-C138-4307-B66F-5CFD75F81BA9}" type="datetimeFigureOut">
              <a:rPr lang="de-CH" smtClean="0"/>
              <a:pPr/>
              <a:t>27.05.2024</a:t>
            </a:fld>
            <a:endParaRPr lang="de-CH"/>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976C48-313D-43E6-898F-7CCA8AB7B608}" type="slidenum">
              <a:rPr lang="de-CH" smtClean="0"/>
              <a:pPr/>
              <a:t>‹Nr.›</a:t>
            </a:fld>
            <a:endParaRPr lang="de-CH"/>
          </a:p>
        </p:txBody>
      </p:sp>
    </p:spTree>
    <p:extLst>
      <p:ext uri="{BB962C8B-B14F-4D97-AF65-F5344CB8AC3E}">
        <p14:creationId xmlns:p14="http://schemas.microsoft.com/office/powerpoint/2010/main" val="4255700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0" i="0" u="none" strike="noStrike" kern="1200" baseline="0">
                <a:solidFill>
                  <a:schemeClr val="tx1"/>
                </a:solidFill>
                <a:latin typeface="+mn-lt"/>
                <a:ea typeface="+mn-ea"/>
                <a:cs typeface="+mn-cs"/>
              </a:rPr>
              <a:t>Ein Auslassen des </a:t>
            </a:r>
            <a:r>
              <a:rPr lang="de-CH" sz="1200" b="0" i="0" u="none" strike="noStrike" kern="1200" baseline="0" err="1">
                <a:solidFill>
                  <a:schemeClr val="tx1"/>
                </a:solidFill>
                <a:latin typeface="+mn-lt"/>
                <a:ea typeface="+mn-ea"/>
                <a:cs typeface="+mn-cs"/>
              </a:rPr>
              <a:t>Emdschnitts</a:t>
            </a:r>
            <a:r>
              <a:rPr lang="de-CH" sz="1200" b="0" i="0" u="none" strike="noStrike" kern="1200" baseline="0">
                <a:solidFill>
                  <a:schemeClr val="tx1"/>
                </a:solidFill>
                <a:latin typeface="+mn-lt"/>
                <a:ea typeface="+mn-ea"/>
                <a:cs typeface="+mn-cs"/>
              </a:rPr>
              <a:t> führt im Vergleich zu den geemdeten Flächen zu einer </a:t>
            </a:r>
            <a:r>
              <a:rPr lang="de-CH" sz="1200" b="0" i="0" u="none" strike="noStrike" kern="1200" baseline="0" err="1">
                <a:solidFill>
                  <a:schemeClr val="tx1"/>
                </a:solidFill>
                <a:latin typeface="+mn-lt"/>
                <a:ea typeface="+mn-ea"/>
                <a:cs typeface="+mn-cs"/>
              </a:rPr>
              <a:t>Vergrasung</a:t>
            </a:r>
            <a:r>
              <a:rPr lang="de-CH" sz="1200" b="0" i="0" u="none" strike="noStrike" kern="1200" baseline="0">
                <a:solidFill>
                  <a:schemeClr val="tx1"/>
                </a:solidFill>
                <a:latin typeface="+mn-lt"/>
                <a:ea typeface="+mn-ea"/>
                <a:cs typeface="+mn-cs"/>
              </a:rPr>
              <a:t> und einer Abnahme des Deckungsgrads der kleinen Kräuter und Leguminosen.</a:t>
            </a:r>
            <a:endParaRPr lang="de-CH" b="0"/>
          </a:p>
        </p:txBody>
      </p:sp>
      <p:sp>
        <p:nvSpPr>
          <p:cNvPr id="4" name="Foliennummernplatzhalter 3"/>
          <p:cNvSpPr>
            <a:spLocks noGrp="1"/>
          </p:cNvSpPr>
          <p:nvPr>
            <p:ph type="sldNum" sz="quarter" idx="5"/>
          </p:nvPr>
        </p:nvSpPr>
        <p:spPr/>
        <p:txBody>
          <a:bodyPr/>
          <a:lstStyle/>
          <a:p>
            <a:fld id="{E9976C48-313D-43E6-898F-7CCA8AB7B608}" type="slidenum">
              <a:rPr lang="de-CH" smtClean="0"/>
              <a:pPr/>
              <a:t>24</a:t>
            </a:fld>
            <a:endParaRPr lang="de-CH"/>
          </a:p>
        </p:txBody>
      </p:sp>
    </p:spTree>
    <p:extLst>
      <p:ext uri="{BB962C8B-B14F-4D97-AF65-F5344CB8AC3E}">
        <p14:creationId xmlns:p14="http://schemas.microsoft.com/office/powerpoint/2010/main" val="24959143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8" name="Grafik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3893" y="423150"/>
            <a:ext cx="945779" cy="396000"/>
          </a:xfrm>
          <a:prstGeom prst="rect">
            <a:avLst/>
          </a:prstGeom>
        </p:spPr>
      </p:pic>
      <p:sp>
        <p:nvSpPr>
          <p:cNvPr id="4" name="Textplatzhalter 3"/>
          <p:cNvSpPr>
            <a:spLocks noGrp="1"/>
          </p:cNvSpPr>
          <p:nvPr>
            <p:ph type="body" sz="quarter" idx="16" hasCustomPrompt="1"/>
          </p:nvPr>
        </p:nvSpPr>
        <p:spPr>
          <a:xfrm>
            <a:off x="621074" y="6325966"/>
            <a:ext cx="6730277" cy="210567"/>
          </a:xfrm>
        </p:spPr>
        <p:txBody>
          <a:bodyPr anchor="b"/>
          <a:lstStyle>
            <a:lvl1pPr>
              <a:defRPr sz="1600" baseline="0"/>
            </a:lvl1pPr>
          </a:lstStyle>
          <a:p>
            <a:br>
              <a:rPr lang="de-CH" spc="20"/>
            </a:br>
            <a:br>
              <a:rPr lang="de-CH" spc="20"/>
            </a:br>
            <a:r>
              <a:rPr lang="de-CH" spc="20"/>
              <a:t>2017</a:t>
            </a:r>
          </a:p>
        </p:txBody>
      </p:sp>
      <p:sp>
        <p:nvSpPr>
          <p:cNvPr id="9" name="Textplatzhalter 8"/>
          <p:cNvSpPr>
            <a:spLocks noGrp="1"/>
          </p:cNvSpPr>
          <p:nvPr>
            <p:ph type="body" sz="quarter" idx="17" hasCustomPrompt="1"/>
          </p:nvPr>
        </p:nvSpPr>
        <p:spPr>
          <a:xfrm>
            <a:off x="7884813" y="6155999"/>
            <a:ext cx="648000" cy="363600"/>
          </a:xfrm>
        </p:spPr>
        <p:txBody>
          <a:bodyPr anchor="b"/>
          <a:lstStyle>
            <a:lvl1pPr algn="r">
              <a:defRPr sz="1200"/>
            </a:lvl1pPr>
          </a:lstStyle>
          <a:p>
            <a:pPr lvl="0"/>
            <a:fld id="{971F67A5-C303-47A8-9867-3C9FFB85B946}" type="slidenum">
              <a:rPr lang="de-CH" smtClean="0"/>
              <a:pPr lvl="0"/>
              <a:t>‹Nr.›</a:t>
            </a:fld>
            <a:endParaRPr lang="de-CH"/>
          </a:p>
        </p:txBody>
      </p:sp>
      <p:sp>
        <p:nvSpPr>
          <p:cNvPr id="15" name="Rechteck 14"/>
          <p:cNvSpPr/>
          <p:nvPr userDrawn="1"/>
        </p:nvSpPr>
        <p:spPr>
          <a:xfrm>
            <a:off x="4545933" y="1619747"/>
            <a:ext cx="1252800" cy="21600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Untertitel 2"/>
          <p:cNvSpPr txBox="1">
            <a:spLocks/>
          </p:cNvSpPr>
          <p:nvPr userDrawn="1"/>
        </p:nvSpPr>
        <p:spPr>
          <a:xfrm>
            <a:off x="614597" y="4156571"/>
            <a:ext cx="7920044" cy="935459"/>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800" b="1" kern="1200" spc="0" baseline="0">
                <a:solidFill>
                  <a:schemeClr val="tx1"/>
                </a:solidFill>
                <a:latin typeface="+mn-lt"/>
                <a:ea typeface="+mn-ea"/>
                <a:cs typeface="+mn-cs"/>
              </a:defRPr>
            </a:lvl1pPr>
            <a:lvl2pPr marL="342900" indent="0" algn="ctr" defTabSz="685800" rtl="0" eaLnBrk="1" latinLnBrk="0" hangingPunct="1">
              <a:lnSpc>
                <a:spcPct val="100000"/>
              </a:lnSpc>
              <a:spcBef>
                <a:spcPts val="400"/>
              </a:spcBef>
              <a:buClr>
                <a:srgbClr val="006C8E"/>
              </a:buClr>
              <a:buFont typeface="Arial" panose="020B0604020202020204" pitchFamily="34" charset="0"/>
              <a:buNone/>
              <a:defRPr sz="1500" kern="1200" spc="20" baseline="0">
                <a:solidFill>
                  <a:schemeClr val="tx1"/>
                </a:solidFill>
                <a:latin typeface="+mn-lt"/>
                <a:ea typeface="+mn-ea"/>
                <a:cs typeface="+mn-cs"/>
              </a:defRPr>
            </a:lvl2pPr>
            <a:lvl3pPr marL="685800" indent="0" algn="ctr" defTabSz="685800" rtl="0" eaLnBrk="1" latinLnBrk="0" hangingPunct="1">
              <a:lnSpc>
                <a:spcPct val="100000"/>
              </a:lnSpc>
              <a:spcBef>
                <a:spcPts val="400"/>
              </a:spcBef>
              <a:buClr>
                <a:srgbClr val="006C8E"/>
              </a:buClr>
              <a:buFont typeface="Symbol" panose="05050102010706020507" pitchFamily="18" charset="2"/>
              <a:buNone/>
              <a:defRPr sz="1350" kern="1200" spc="20" baseline="0">
                <a:solidFill>
                  <a:schemeClr val="tx1"/>
                </a:solidFill>
                <a:latin typeface="+mn-lt"/>
                <a:ea typeface="+mn-ea"/>
                <a:cs typeface="+mn-cs"/>
              </a:defRPr>
            </a:lvl3pPr>
            <a:lvl4pPr marL="1028700" indent="0" algn="ctr" defTabSz="685800" rtl="0" eaLnBrk="1" latinLnBrk="0" hangingPunct="1">
              <a:lnSpc>
                <a:spcPct val="100000"/>
              </a:lnSpc>
              <a:spcBef>
                <a:spcPts val="400"/>
              </a:spcBef>
              <a:buClr>
                <a:srgbClr val="006C8E"/>
              </a:buClr>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100000"/>
              </a:lnSpc>
              <a:spcBef>
                <a:spcPts val="800"/>
              </a:spcBef>
              <a:buClr>
                <a:srgbClr val="006C8E"/>
              </a:buClr>
              <a:buFont typeface="Arial" panose="020B0604020202020204" pitchFamily="34" charset="0"/>
              <a:buNone/>
              <a:defRPr sz="1200" kern="1200" spc="20" baseline="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fr-CH" err="1"/>
              <a:t>Biodiversität</a:t>
            </a:r>
            <a:r>
              <a:rPr lang="fr-CH"/>
              <a:t> </a:t>
            </a:r>
            <a:r>
              <a:rPr lang="fr-CH" err="1"/>
              <a:t>auf</a:t>
            </a:r>
            <a:r>
              <a:rPr lang="fr-CH"/>
              <a:t> </a:t>
            </a:r>
            <a:r>
              <a:rPr lang="fr-CH" err="1"/>
              <a:t>dem</a:t>
            </a:r>
            <a:r>
              <a:rPr lang="fr-CH"/>
              <a:t> </a:t>
            </a:r>
            <a:r>
              <a:rPr lang="fr-CH" err="1"/>
              <a:t>Landwirtschaftsbetrieb</a:t>
            </a:r>
            <a:endParaRPr lang="fr-CH"/>
          </a:p>
        </p:txBody>
      </p:sp>
      <p:sp>
        <p:nvSpPr>
          <p:cNvPr id="18" name="Textplatzhalter 3"/>
          <p:cNvSpPr>
            <a:spLocks noGrp="1"/>
          </p:cNvSpPr>
          <p:nvPr>
            <p:ph type="body" sz="quarter" idx="22" hasCustomPrompt="1"/>
          </p:nvPr>
        </p:nvSpPr>
        <p:spPr>
          <a:xfrm>
            <a:off x="614597" y="4821002"/>
            <a:ext cx="6730277" cy="210567"/>
          </a:xfrm>
        </p:spPr>
        <p:txBody>
          <a:bodyPr anchor="b"/>
          <a:lstStyle>
            <a:lvl1pPr>
              <a:defRPr sz="1600" baseline="0"/>
            </a:lvl1pPr>
          </a:lstStyle>
          <a:p>
            <a:r>
              <a:rPr lang="fr-CH" spc="20" noProof="0"/>
              <a:t>((</a:t>
            </a:r>
            <a:r>
              <a:rPr lang="fr-CH" spc="20" noProof="0" err="1"/>
              <a:t>Kapitel</a:t>
            </a:r>
            <a:r>
              <a:rPr lang="fr-CH" spc="20" noProof="0"/>
              <a:t>))</a:t>
            </a:r>
          </a:p>
        </p:txBody>
      </p:sp>
      <p:pic>
        <p:nvPicPr>
          <p:cNvPr id="19" name="Grafik 18"/>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38303" y="1619747"/>
            <a:ext cx="3793672" cy="2160000"/>
          </a:xfrm>
          <a:prstGeom prst="rect">
            <a:avLst/>
          </a:prstGeom>
        </p:spPr>
      </p:pic>
      <p:pic>
        <p:nvPicPr>
          <p:cNvPr id="20" name="Grafik 19"/>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282949" y="1622450"/>
            <a:ext cx="1252801" cy="2160000"/>
          </a:xfrm>
          <a:prstGeom prst="rect">
            <a:avLst/>
          </a:prstGeom>
        </p:spPr>
      </p:pic>
      <p:pic>
        <p:nvPicPr>
          <p:cNvPr id="21" name="Grafik 20"/>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5913749" y="1622450"/>
            <a:ext cx="1252801" cy="2160750"/>
          </a:xfrm>
          <a:prstGeom prst="rect">
            <a:avLst/>
          </a:prstGeom>
        </p:spPr>
      </p:pic>
      <p:pic>
        <p:nvPicPr>
          <p:cNvPr id="12" name="Grafik 11">
            <a:extLst>
              <a:ext uri="{FF2B5EF4-FFF2-40B4-BE49-F238E27FC236}">
                <a16:creationId xmlns:a16="http://schemas.microsoft.com/office/drawing/2014/main" id="{424792DE-D048-42E0-BA41-8E5008302B1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979712" y="366565"/>
            <a:ext cx="1927270" cy="541331"/>
          </a:xfrm>
          <a:prstGeom prst="rect">
            <a:avLst/>
          </a:prstGeom>
        </p:spPr>
      </p:pic>
    </p:spTree>
    <p:extLst>
      <p:ext uri="{BB962C8B-B14F-4D97-AF65-F5344CB8AC3E}">
        <p14:creationId xmlns:p14="http://schemas.microsoft.com/office/powerpoint/2010/main" val="1135996706"/>
      </p:ext>
    </p:extLst>
  </p:cSld>
  <p:clrMapOvr>
    <a:masterClrMapping/>
  </p:clrMapOvr>
  <p:extLst>
    <p:ext uri="{DCECCB84-F9BA-43D5-87BE-67443E8EF086}">
      <p15:sldGuideLst xmlns:p15="http://schemas.microsoft.com/office/powerpoint/2012/main">
        <p15:guide id="1" pos="21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a:t>Titelmasterformat durch Klicken bearbeiten</a:t>
            </a:r>
            <a:endParaRPr lang="de-CH"/>
          </a:p>
        </p:txBody>
      </p:sp>
      <p:sp>
        <p:nvSpPr>
          <p:cNvPr id="3" name="Inhaltsplatzhalter 2"/>
          <p:cNvSpPr>
            <a:spLocks noGrp="1"/>
          </p:cNvSpPr>
          <p:nvPr>
            <p:ph idx="1"/>
          </p:nvPr>
        </p:nvSpPr>
        <p:spPr>
          <a:xfrm>
            <a:off x="611188" y="1637999"/>
            <a:ext cx="3852000" cy="1980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9" name="Inhaltsplatzhalter 2"/>
          <p:cNvSpPr>
            <a:spLocks noGrp="1"/>
          </p:cNvSpPr>
          <p:nvPr>
            <p:ph idx="16"/>
          </p:nvPr>
        </p:nvSpPr>
        <p:spPr>
          <a:xfrm>
            <a:off x="4680000" y="1638000"/>
            <a:ext cx="3852000" cy="1980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0" name="Inhaltsplatzhalter 2"/>
          <p:cNvSpPr>
            <a:spLocks noGrp="1"/>
          </p:cNvSpPr>
          <p:nvPr>
            <p:ph idx="17"/>
          </p:nvPr>
        </p:nvSpPr>
        <p:spPr>
          <a:xfrm>
            <a:off x="611188" y="3789361"/>
            <a:ext cx="3870325" cy="215900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1" name="Inhaltsplatzhalter 2"/>
          <p:cNvSpPr>
            <a:spLocks noGrp="1"/>
          </p:cNvSpPr>
          <p:nvPr>
            <p:ph idx="18"/>
          </p:nvPr>
        </p:nvSpPr>
        <p:spPr>
          <a:xfrm>
            <a:off x="4680000" y="3789363"/>
            <a:ext cx="3852000" cy="2159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2"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3310014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a:t>Titelmasterformat durch Klicken bearbeiten</a:t>
            </a:r>
            <a:endParaRPr lang="de-CH"/>
          </a:p>
        </p:txBody>
      </p:sp>
      <p:sp>
        <p:nvSpPr>
          <p:cNvPr id="7" name="Inhaltsplatzhalter 2"/>
          <p:cNvSpPr>
            <a:spLocks noGrp="1"/>
          </p:cNvSpPr>
          <p:nvPr>
            <p:ph idx="14" hasCustomPrompt="1"/>
          </p:nvPr>
        </p:nvSpPr>
        <p:spPr>
          <a:xfrm>
            <a:off x="625209" y="1637999"/>
            <a:ext cx="2506929" cy="2052000"/>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10" name="Inhaltsplatzhalter 2"/>
          <p:cNvSpPr>
            <a:spLocks noGrp="1"/>
          </p:cNvSpPr>
          <p:nvPr>
            <p:ph idx="15" hasCustomPrompt="1"/>
          </p:nvPr>
        </p:nvSpPr>
        <p:spPr>
          <a:xfrm>
            <a:off x="3311525" y="1637999"/>
            <a:ext cx="2506929" cy="2052000"/>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11" name="Inhaltsplatzhalter 2"/>
          <p:cNvSpPr>
            <a:spLocks noGrp="1"/>
          </p:cNvSpPr>
          <p:nvPr>
            <p:ph idx="16" hasCustomPrompt="1"/>
          </p:nvPr>
        </p:nvSpPr>
        <p:spPr>
          <a:xfrm>
            <a:off x="6025884" y="1637999"/>
            <a:ext cx="2506929" cy="2052000"/>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12" name="Inhaltsplatzhalter 2"/>
          <p:cNvSpPr>
            <a:spLocks noGrp="1"/>
          </p:cNvSpPr>
          <p:nvPr>
            <p:ph idx="17" hasCustomPrompt="1"/>
          </p:nvPr>
        </p:nvSpPr>
        <p:spPr>
          <a:xfrm>
            <a:off x="625209" y="3897086"/>
            <a:ext cx="2506929" cy="205127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13" name="Inhaltsplatzhalter 2"/>
          <p:cNvSpPr>
            <a:spLocks noGrp="1"/>
          </p:cNvSpPr>
          <p:nvPr>
            <p:ph idx="18" hasCustomPrompt="1"/>
          </p:nvPr>
        </p:nvSpPr>
        <p:spPr>
          <a:xfrm>
            <a:off x="3311525" y="3897086"/>
            <a:ext cx="2506929" cy="205127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14" name="Inhaltsplatzhalter 2"/>
          <p:cNvSpPr>
            <a:spLocks noGrp="1"/>
          </p:cNvSpPr>
          <p:nvPr>
            <p:ph idx="19" hasCustomPrompt="1"/>
          </p:nvPr>
        </p:nvSpPr>
        <p:spPr>
          <a:xfrm>
            <a:off x="6025884" y="3897086"/>
            <a:ext cx="2506929" cy="205127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16"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785848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a:t>Titelmasterformat durch Klicken bearbeiten</a:t>
            </a:r>
            <a:endParaRPr lang="de-CH"/>
          </a:p>
        </p:txBody>
      </p:sp>
      <p:sp>
        <p:nvSpPr>
          <p:cNvPr id="7" name="Inhaltsplatzhalter 2"/>
          <p:cNvSpPr>
            <a:spLocks noGrp="1"/>
          </p:cNvSpPr>
          <p:nvPr>
            <p:ph idx="14" hasCustomPrompt="1"/>
          </p:nvPr>
        </p:nvSpPr>
        <p:spPr>
          <a:xfrm>
            <a:off x="625209" y="1637999"/>
            <a:ext cx="3852000" cy="4310364"/>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11" name="Inhaltsplatzhalter 2"/>
          <p:cNvSpPr>
            <a:spLocks noGrp="1"/>
          </p:cNvSpPr>
          <p:nvPr>
            <p:ph idx="16" hasCustomPrompt="1"/>
          </p:nvPr>
        </p:nvSpPr>
        <p:spPr>
          <a:xfrm>
            <a:off x="4680000" y="1637999"/>
            <a:ext cx="3852000" cy="2052000"/>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14" name="Inhaltsplatzhalter 2"/>
          <p:cNvSpPr>
            <a:spLocks noGrp="1"/>
          </p:cNvSpPr>
          <p:nvPr>
            <p:ph idx="19" hasCustomPrompt="1"/>
          </p:nvPr>
        </p:nvSpPr>
        <p:spPr>
          <a:xfrm>
            <a:off x="4680000" y="3897086"/>
            <a:ext cx="3852000" cy="205127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9"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2236763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a:t>Titelmasterformat durch Klicken bearbeiten</a:t>
            </a:r>
            <a:endParaRPr lang="de-CH"/>
          </a:p>
        </p:txBody>
      </p:sp>
      <p:sp>
        <p:nvSpPr>
          <p:cNvPr id="3" name="Inhaltsplatzhalter 2"/>
          <p:cNvSpPr>
            <a:spLocks noGrp="1"/>
          </p:cNvSpPr>
          <p:nvPr>
            <p:ph idx="1"/>
          </p:nvPr>
        </p:nvSpPr>
        <p:spPr>
          <a:xfrm>
            <a:off x="611188" y="4149725"/>
            <a:ext cx="7921625" cy="178899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Inhaltsplatzhalter 2"/>
          <p:cNvSpPr>
            <a:spLocks noGrp="1"/>
          </p:cNvSpPr>
          <p:nvPr>
            <p:ph idx="14" hasCustomPrompt="1"/>
          </p:nvPr>
        </p:nvSpPr>
        <p:spPr>
          <a:xfrm>
            <a:off x="611188" y="1652272"/>
            <a:ext cx="7921626"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8"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873372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8"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2490682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a:xfrm>
            <a:off x="4662488" y="1640006"/>
            <a:ext cx="3870325" cy="430835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Inhaltsplatzhalter 2"/>
          <p:cNvSpPr>
            <a:spLocks noGrp="1"/>
          </p:cNvSpPr>
          <p:nvPr>
            <p:ph idx="14" hasCustomPrompt="1"/>
          </p:nvPr>
        </p:nvSpPr>
        <p:spPr>
          <a:xfrm>
            <a:off x="611188" y="1652272"/>
            <a:ext cx="3870325" cy="3216591"/>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8" name="Rechteck 7"/>
          <p:cNvSpPr/>
          <p:nvPr userDrawn="1"/>
        </p:nvSpPr>
        <p:spPr>
          <a:xfrm>
            <a:off x="596559" y="4868863"/>
            <a:ext cx="973518" cy="280452"/>
          </a:xfrm>
          <a:prstGeom prst="rect">
            <a:avLst/>
          </a:prstGeom>
        </p:spPr>
        <p:txBody>
          <a:bodyPr wrap="none" lIns="72000" tIns="72000" rIns="72000" bIns="0">
            <a:spAutoFit/>
          </a:bodyPr>
          <a:lstStyle/>
          <a:p>
            <a:pPr marL="0" lvl="4" algn="l"/>
            <a:r>
              <a:rPr lang="de-DE" sz="1350" spc="20" baseline="0"/>
              <a:t>Bildlegende</a:t>
            </a:r>
            <a:endParaRPr lang="de-CH" sz="1350" spc="20" baseline="0"/>
          </a:p>
        </p:txBody>
      </p:sp>
      <p:sp>
        <p:nvSpPr>
          <p:cNvPr id="11"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2209877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8"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522017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361238" y="404813"/>
            <a:ext cx="1154112" cy="5543550"/>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628650" y="404813"/>
            <a:ext cx="6553200" cy="554355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2"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23686462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533400" y="228600"/>
            <a:ext cx="8251825" cy="698500"/>
          </a:xfrm>
        </p:spPr>
        <p:txBody>
          <a:bodyPr lIns="0" tIns="0"/>
          <a:lstStyle/>
          <a:p>
            <a:r>
              <a:rPr lang="de-DE"/>
              <a:t>Titelmasterformat durch Klicken bearbeiten</a:t>
            </a:r>
          </a:p>
        </p:txBody>
      </p:sp>
      <p:sp>
        <p:nvSpPr>
          <p:cNvPr id="3" name="Inhaltsplatzhalter 2"/>
          <p:cNvSpPr>
            <a:spLocks noGrp="1"/>
          </p:cNvSpPr>
          <p:nvPr>
            <p:ph sz="half" idx="1"/>
          </p:nvPr>
        </p:nvSpPr>
        <p:spPr>
          <a:xfrm>
            <a:off x="533401" y="1484313"/>
            <a:ext cx="3987800" cy="4681537"/>
          </a:xfrm>
        </p:spPr>
        <p:txBody>
          <a:bodyPr tIns="0"/>
          <a:lstStyle>
            <a:lvl1pPr>
              <a:buSzPct val="100000"/>
              <a:buFont typeface="Arial Black"/>
              <a:buChar char="›"/>
              <a:defRPr/>
            </a:lvl1pPr>
            <a:lvl2pPr>
              <a:buSzPct val="100000"/>
              <a:buFont typeface="Arial Black"/>
              <a:buChar char="›"/>
              <a:defRPr/>
            </a:lvl2pPr>
            <a:lvl3pPr>
              <a:buSzPct val="100000"/>
              <a:buFont typeface="Arial Black"/>
              <a:buChar char="›"/>
              <a:defRPr/>
            </a:lvl3pPr>
            <a:lvl4pPr>
              <a:buSzPct val="100000"/>
              <a:buFont typeface="Arial Black"/>
              <a:buChar char="›"/>
              <a:defRPr/>
            </a:lvl4pPr>
            <a:lvl5pPr>
              <a:buSzPct val="100000"/>
              <a:buFont typeface="Arial Black"/>
              <a:buChar cha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15"/>
          <p:cNvSpPr>
            <a:spLocks noGrp="1" noChangeArrowheads="1"/>
          </p:cNvSpPr>
          <p:nvPr>
            <p:ph type="sldNum" sz="quarter" idx="10"/>
          </p:nvPr>
        </p:nvSpPr>
        <p:spPr/>
        <p:txBody>
          <a:bodyPr/>
          <a:lstStyle>
            <a:lvl1pPr>
              <a:defRPr/>
            </a:lvl1pPr>
          </a:lstStyle>
          <a:p>
            <a:pPr>
              <a:defRPr/>
            </a:pPr>
            <a:fld id="{8E111EDD-A746-4E57-9E68-1651CE3C54B2}" type="slidenum">
              <a:rPr lang="de-DE"/>
              <a:pPr>
                <a:defRPr/>
              </a:pPr>
              <a:t>‹Nr.›</a:t>
            </a:fld>
            <a:endParaRPr lang="de-DE"/>
          </a:p>
        </p:txBody>
      </p:sp>
      <p:sp>
        <p:nvSpPr>
          <p:cNvPr id="6" name="Inhaltsplatzhalter 2"/>
          <p:cNvSpPr>
            <a:spLocks noGrp="1"/>
          </p:cNvSpPr>
          <p:nvPr>
            <p:ph sz="half" idx="11"/>
          </p:nvPr>
        </p:nvSpPr>
        <p:spPr>
          <a:xfrm>
            <a:off x="4708525" y="1484313"/>
            <a:ext cx="3987800" cy="4681537"/>
          </a:xfrm>
        </p:spPr>
        <p:txBody>
          <a:bodyPr tIns="0"/>
          <a:lstStyle>
            <a:lvl1pPr>
              <a:buSzPct val="100000"/>
              <a:buFont typeface="Arial Black"/>
              <a:buChar char="›"/>
              <a:defRPr/>
            </a:lvl1pPr>
            <a:lvl2pPr>
              <a:buSzPct val="100000"/>
              <a:buFont typeface="Arial Black"/>
              <a:buChar char="›"/>
              <a:defRPr/>
            </a:lvl2pPr>
            <a:lvl3pPr>
              <a:buSzPct val="100000"/>
              <a:buFont typeface="Arial Black"/>
              <a:buChar char="›"/>
              <a:defRPr/>
            </a:lvl3pPr>
            <a:lvl4pPr>
              <a:buSzPct val="100000"/>
              <a:buFont typeface="Arial Black"/>
              <a:buChar char="›"/>
              <a:defRPr/>
            </a:lvl4pPr>
            <a:lvl5pPr>
              <a:buSzPct val="100000"/>
              <a:buFont typeface="Arial Black"/>
              <a:buChar cha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518533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545043" y="222248"/>
            <a:ext cx="8251825" cy="717550"/>
          </a:xfrm>
        </p:spPr>
        <p:txBody>
          <a:bodyPr lIns="0" tIns="0"/>
          <a:lstStyle/>
          <a:p>
            <a:r>
              <a:rPr lang="de-DE"/>
              <a:t>Titelmasterformat durch Klicken bearbeiten</a:t>
            </a:r>
          </a:p>
        </p:txBody>
      </p:sp>
      <p:sp>
        <p:nvSpPr>
          <p:cNvPr id="8" name="Rectangle 15"/>
          <p:cNvSpPr>
            <a:spLocks noGrp="1" noChangeArrowheads="1"/>
          </p:cNvSpPr>
          <p:nvPr>
            <p:ph type="sldNum" sz="quarter" idx="21"/>
          </p:nvPr>
        </p:nvSpPr>
        <p:spPr>
          <a:ln/>
        </p:spPr>
        <p:txBody>
          <a:bodyPr/>
          <a:lstStyle>
            <a:lvl1pPr>
              <a:defRPr/>
            </a:lvl1pPr>
          </a:lstStyle>
          <a:p>
            <a:pPr>
              <a:defRPr/>
            </a:pPr>
            <a:fld id="{18245F4A-627C-46CC-A829-F961C7C41724}" type="slidenum">
              <a:rPr lang="de-DE"/>
              <a:pPr>
                <a:defRPr/>
              </a:pPr>
              <a:t>‹Nr.›</a:t>
            </a:fld>
            <a:endParaRPr lang="de-DE"/>
          </a:p>
        </p:txBody>
      </p:sp>
      <p:sp>
        <p:nvSpPr>
          <p:cNvPr id="20" name="Inhaltsplatzhalter 2"/>
          <p:cNvSpPr>
            <a:spLocks noGrp="1"/>
          </p:cNvSpPr>
          <p:nvPr>
            <p:ph sz="half" idx="28" hasCustomPrompt="1"/>
          </p:nvPr>
        </p:nvSpPr>
        <p:spPr>
          <a:xfrm>
            <a:off x="683568" y="3645024"/>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a:t>Bild</a:t>
            </a:r>
          </a:p>
        </p:txBody>
      </p:sp>
      <p:sp>
        <p:nvSpPr>
          <p:cNvPr id="21" name="Inhaltsplatzhalter 2"/>
          <p:cNvSpPr>
            <a:spLocks noGrp="1"/>
          </p:cNvSpPr>
          <p:nvPr>
            <p:ph sz="half" idx="29" hasCustomPrompt="1"/>
          </p:nvPr>
        </p:nvSpPr>
        <p:spPr>
          <a:xfrm>
            <a:off x="703701" y="1042275"/>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a:t>Bild</a:t>
            </a:r>
          </a:p>
        </p:txBody>
      </p:sp>
      <p:sp>
        <p:nvSpPr>
          <p:cNvPr id="22" name="Inhaltsplatzhalter 2"/>
          <p:cNvSpPr>
            <a:spLocks noGrp="1"/>
          </p:cNvSpPr>
          <p:nvPr>
            <p:ph sz="half" idx="30" hasCustomPrompt="1"/>
          </p:nvPr>
        </p:nvSpPr>
        <p:spPr>
          <a:xfrm>
            <a:off x="6167075" y="3641328"/>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a:t>Bild</a:t>
            </a:r>
          </a:p>
        </p:txBody>
      </p:sp>
      <p:sp>
        <p:nvSpPr>
          <p:cNvPr id="23" name="Inhaltsplatzhalter 2"/>
          <p:cNvSpPr>
            <a:spLocks noGrp="1"/>
          </p:cNvSpPr>
          <p:nvPr>
            <p:ph sz="half" idx="31" hasCustomPrompt="1"/>
          </p:nvPr>
        </p:nvSpPr>
        <p:spPr>
          <a:xfrm>
            <a:off x="6155574" y="1042275"/>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a:t>Bild</a:t>
            </a:r>
          </a:p>
        </p:txBody>
      </p:sp>
      <p:sp>
        <p:nvSpPr>
          <p:cNvPr id="24" name="Inhaltsplatzhalter 2"/>
          <p:cNvSpPr>
            <a:spLocks noGrp="1"/>
          </p:cNvSpPr>
          <p:nvPr>
            <p:ph sz="half" idx="32" hasCustomPrompt="1"/>
          </p:nvPr>
        </p:nvSpPr>
        <p:spPr>
          <a:xfrm>
            <a:off x="3482823" y="1042275"/>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a:t>Bild</a:t>
            </a:r>
          </a:p>
        </p:txBody>
      </p:sp>
      <p:sp>
        <p:nvSpPr>
          <p:cNvPr id="25" name="Inhaltsplatzhalter 2"/>
          <p:cNvSpPr>
            <a:spLocks noGrp="1"/>
          </p:cNvSpPr>
          <p:nvPr>
            <p:ph sz="half" idx="33" hasCustomPrompt="1"/>
          </p:nvPr>
        </p:nvSpPr>
        <p:spPr>
          <a:xfrm>
            <a:off x="3482823" y="3645024"/>
            <a:ext cx="2376264" cy="2500272"/>
          </a:xfrm>
        </p:spPr>
        <p:txBody>
          <a:bodyPr tIns="0"/>
          <a:lstStyle>
            <a:lvl1pPr algn="l">
              <a:spcAft>
                <a:spcPts val="1488"/>
              </a:spcAft>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a:t>Bild</a:t>
            </a:r>
          </a:p>
        </p:txBody>
      </p:sp>
    </p:spTree>
    <p:extLst>
      <p:ext uri="{BB962C8B-B14F-4D97-AF65-F5344CB8AC3E}">
        <p14:creationId xmlns:p14="http://schemas.microsoft.com/office/powerpoint/2010/main" val="4041238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folie">
    <p:spTree>
      <p:nvGrpSpPr>
        <p:cNvPr id="1" name=""/>
        <p:cNvGrpSpPr/>
        <p:nvPr/>
      </p:nvGrpSpPr>
      <p:grpSpPr>
        <a:xfrm>
          <a:off x="0" y="0"/>
          <a:ext cx="0" cy="0"/>
          <a:chOff x="0" y="0"/>
          <a:chExt cx="0" cy="0"/>
        </a:xfrm>
      </p:grpSpPr>
      <p:pic>
        <p:nvPicPr>
          <p:cNvPr id="8" name="Grafik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5473" y="423150"/>
            <a:ext cx="945779" cy="396000"/>
          </a:xfrm>
          <a:prstGeom prst="rect">
            <a:avLst/>
          </a:prstGeom>
        </p:spPr>
      </p:pic>
      <p:sp>
        <p:nvSpPr>
          <p:cNvPr id="17" name="Inhaltsplatzhalter 2"/>
          <p:cNvSpPr>
            <a:spLocks noGrp="1"/>
          </p:cNvSpPr>
          <p:nvPr>
            <p:ph idx="13" hasCustomPrompt="1"/>
          </p:nvPr>
        </p:nvSpPr>
        <p:spPr>
          <a:xfrm>
            <a:off x="3233404" y="1638000"/>
            <a:ext cx="2700337"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18" name="Inhaltsplatzhalter 2"/>
          <p:cNvSpPr>
            <a:spLocks noGrp="1"/>
          </p:cNvSpPr>
          <p:nvPr>
            <p:ph idx="14" hasCustomPrompt="1"/>
          </p:nvPr>
        </p:nvSpPr>
        <p:spPr>
          <a:xfrm>
            <a:off x="624160" y="1638000"/>
            <a:ext cx="2598465"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19" name="Inhaltsplatzhalter 2"/>
          <p:cNvSpPr>
            <a:spLocks noGrp="1"/>
          </p:cNvSpPr>
          <p:nvPr>
            <p:ph idx="15" hasCustomPrompt="1"/>
          </p:nvPr>
        </p:nvSpPr>
        <p:spPr>
          <a:xfrm>
            <a:off x="5917924" y="1638000"/>
            <a:ext cx="2614889"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cxnSp>
        <p:nvCxnSpPr>
          <p:cNvPr id="21" name="Gerader Verbinder 20"/>
          <p:cNvCxnSpPr/>
          <p:nvPr userDrawn="1"/>
        </p:nvCxnSpPr>
        <p:spPr>
          <a:xfrm>
            <a:off x="3222625" y="1638000"/>
            <a:ext cx="0" cy="217658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Gerader Verbinder 21"/>
          <p:cNvCxnSpPr/>
          <p:nvPr userDrawn="1"/>
        </p:nvCxnSpPr>
        <p:spPr>
          <a:xfrm>
            <a:off x="5933741" y="1638000"/>
            <a:ext cx="0" cy="217658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platzhalter 8"/>
          <p:cNvSpPr>
            <a:spLocks noGrp="1"/>
          </p:cNvSpPr>
          <p:nvPr>
            <p:ph type="body" sz="quarter" idx="17" hasCustomPrompt="1"/>
          </p:nvPr>
        </p:nvSpPr>
        <p:spPr>
          <a:xfrm>
            <a:off x="7884813" y="6155999"/>
            <a:ext cx="648000" cy="363600"/>
          </a:xfrm>
        </p:spPr>
        <p:txBody>
          <a:bodyPr anchor="b"/>
          <a:lstStyle>
            <a:lvl1pPr algn="r">
              <a:defRPr sz="1200"/>
            </a:lvl1pPr>
          </a:lstStyle>
          <a:p>
            <a:pPr lvl="0"/>
            <a:fld id="{971F67A5-C303-47A8-9867-3C9FFB85B946}" type="slidenum">
              <a:rPr lang="de-CH" smtClean="0"/>
              <a:pPr lvl="0"/>
              <a:t>‹Nr.›</a:t>
            </a:fld>
            <a:endParaRPr lang="de-CH"/>
          </a:p>
        </p:txBody>
      </p:sp>
    </p:spTree>
    <p:extLst>
      <p:ext uri="{BB962C8B-B14F-4D97-AF65-F5344CB8AC3E}">
        <p14:creationId xmlns:p14="http://schemas.microsoft.com/office/powerpoint/2010/main" val="1315925168"/>
      </p:ext>
    </p:extLst>
  </p:cSld>
  <p:clrMapOvr>
    <a:masterClrMapping/>
  </p:clrMapOvr>
  <p:extLst>
    <p:ext uri="{DCECCB84-F9BA-43D5-87BE-67443E8EF086}">
      <p15:sldGuideLst xmlns:p15="http://schemas.microsoft.com/office/powerpoint/2012/main">
        <p15:guide id="1" pos="21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536575" y="230718"/>
            <a:ext cx="8251825" cy="717550"/>
          </a:xfrm>
        </p:spPr>
        <p:txBody>
          <a:bodyPr lIns="0" tIns="0"/>
          <a:lstStyle/>
          <a:p>
            <a:r>
              <a:rPr lang="de-DE"/>
              <a:t>Titelmasterformat durch Klicken bearbeiten</a:t>
            </a:r>
          </a:p>
        </p:txBody>
      </p:sp>
      <p:sp>
        <p:nvSpPr>
          <p:cNvPr id="6" name="Inhaltsplatzhalter 2"/>
          <p:cNvSpPr>
            <a:spLocks noGrp="1"/>
          </p:cNvSpPr>
          <p:nvPr>
            <p:ph sz="half" idx="1"/>
          </p:nvPr>
        </p:nvSpPr>
        <p:spPr>
          <a:xfrm>
            <a:off x="539751" y="1484312"/>
            <a:ext cx="3993637" cy="2260037"/>
          </a:xfrm>
        </p:spPr>
        <p:txBody>
          <a:bodyPr tIns="0"/>
          <a:lstStyle>
            <a:lvl1pPr>
              <a:buSzPct val="100000"/>
              <a:buFont typeface="Arial Black"/>
              <a:buChar char="›"/>
              <a:defRPr/>
            </a:lvl1pPr>
            <a:lvl2pPr>
              <a:buSzPct val="100000"/>
              <a:buFont typeface="Arial"/>
              <a:buNone/>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DE"/>
              <a:t>Textmasterformat bearbeiten</a:t>
            </a:r>
          </a:p>
        </p:txBody>
      </p:sp>
      <p:sp>
        <p:nvSpPr>
          <p:cNvPr id="8" name="Inhaltsplatzhalter 2"/>
          <p:cNvSpPr>
            <a:spLocks noGrp="1"/>
          </p:cNvSpPr>
          <p:nvPr>
            <p:ph sz="half" idx="11" hasCustomPrompt="1"/>
          </p:nvPr>
        </p:nvSpPr>
        <p:spPr>
          <a:xfrm>
            <a:off x="539751" y="3922614"/>
            <a:ext cx="3993637" cy="2247850"/>
          </a:xfrm>
        </p:spPr>
        <p:txBody>
          <a:bodyPr tIns="0"/>
          <a:lstStyle>
            <a:lvl1pPr>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a:t>Bild</a:t>
            </a:r>
          </a:p>
        </p:txBody>
      </p:sp>
      <p:sp>
        <p:nvSpPr>
          <p:cNvPr id="12" name="Inhaltsplatzhalter 2"/>
          <p:cNvSpPr>
            <a:spLocks noGrp="1"/>
          </p:cNvSpPr>
          <p:nvPr>
            <p:ph sz="half" idx="14" hasCustomPrompt="1"/>
          </p:nvPr>
        </p:nvSpPr>
        <p:spPr>
          <a:xfrm>
            <a:off x="4702688" y="3922614"/>
            <a:ext cx="3993637" cy="2247850"/>
          </a:xfrm>
        </p:spPr>
        <p:txBody>
          <a:bodyPr tIns="0"/>
          <a:lstStyle>
            <a:lvl1pPr>
              <a:buSzPct val="100000"/>
              <a:buFontTx/>
              <a:buNone/>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CH"/>
              <a:t>Bild</a:t>
            </a:r>
          </a:p>
        </p:txBody>
      </p:sp>
      <p:sp>
        <p:nvSpPr>
          <p:cNvPr id="13" name="Inhaltsplatzhalter 2"/>
          <p:cNvSpPr>
            <a:spLocks noGrp="1"/>
          </p:cNvSpPr>
          <p:nvPr>
            <p:ph sz="half" idx="15"/>
          </p:nvPr>
        </p:nvSpPr>
        <p:spPr>
          <a:xfrm>
            <a:off x="4702688" y="1484312"/>
            <a:ext cx="3993637" cy="2260037"/>
          </a:xfrm>
        </p:spPr>
        <p:txBody>
          <a:bodyPr tIns="0"/>
          <a:lstStyle>
            <a:lvl1pPr>
              <a:buSzPct val="100000"/>
              <a:buFont typeface="Arial Black"/>
              <a:buChar char="›"/>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lvl="0"/>
            <a:r>
              <a:rPr lang="de-DE"/>
              <a:t>Textmasterformat bearbeiten</a:t>
            </a:r>
          </a:p>
        </p:txBody>
      </p:sp>
      <p:sp>
        <p:nvSpPr>
          <p:cNvPr id="7" name="Rectangle 15"/>
          <p:cNvSpPr>
            <a:spLocks noGrp="1" noChangeArrowheads="1"/>
          </p:cNvSpPr>
          <p:nvPr>
            <p:ph type="sldNum" sz="quarter" idx="16"/>
          </p:nvPr>
        </p:nvSpPr>
        <p:spPr>
          <a:ln/>
        </p:spPr>
        <p:txBody>
          <a:bodyPr/>
          <a:lstStyle>
            <a:lvl1pPr>
              <a:defRPr/>
            </a:lvl1pPr>
          </a:lstStyle>
          <a:p>
            <a:pPr>
              <a:defRPr/>
            </a:pPr>
            <a:fld id="{0E8FCD78-238A-4C8C-80E5-47069CD6179B}" type="slidenum">
              <a:rPr lang="de-DE"/>
              <a:pPr>
                <a:defRPr/>
              </a:pPr>
              <a:t>‹Nr.›</a:t>
            </a:fld>
            <a:endParaRPr lang="de-DE"/>
          </a:p>
        </p:txBody>
      </p:sp>
    </p:spTree>
    <p:extLst>
      <p:ext uri="{BB962C8B-B14F-4D97-AF65-F5344CB8AC3E}">
        <p14:creationId xmlns:p14="http://schemas.microsoft.com/office/powerpoint/2010/main" val="27596094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541867" y="222251"/>
            <a:ext cx="8251825" cy="717550"/>
          </a:xfrm>
        </p:spPr>
        <p:txBody>
          <a:bodyPr lIns="0" tIns="0"/>
          <a:lstStyle/>
          <a:p>
            <a:r>
              <a:rPr lang="de-DE"/>
              <a:t>Titelmasterformat durch Klicken bearbeiten</a:t>
            </a:r>
          </a:p>
        </p:txBody>
      </p:sp>
      <p:sp>
        <p:nvSpPr>
          <p:cNvPr id="12" name="Inhaltsplatzhalter 2"/>
          <p:cNvSpPr>
            <a:spLocks noGrp="1"/>
          </p:cNvSpPr>
          <p:nvPr>
            <p:ph sz="half" idx="15" hasCustomPrompt="1"/>
          </p:nvPr>
        </p:nvSpPr>
        <p:spPr>
          <a:xfrm>
            <a:off x="4914900" y="1136663"/>
            <a:ext cx="4230000" cy="2420224"/>
          </a:xfrm>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de-CH"/>
              <a:t>Bild</a:t>
            </a:r>
          </a:p>
          <a:p>
            <a:pPr lvl="0"/>
            <a:endParaRPr lang="de-CH"/>
          </a:p>
        </p:txBody>
      </p:sp>
      <p:sp>
        <p:nvSpPr>
          <p:cNvPr id="8" name="Inhaltsplatzhalter 2"/>
          <p:cNvSpPr>
            <a:spLocks noGrp="1"/>
          </p:cNvSpPr>
          <p:nvPr>
            <p:ph sz="half" idx="17" hasCustomPrompt="1"/>
          </p:nvPr>
        </p:nvSpPr>
        <p:spPr>
          <a:xfrm>
            <a:off x="546101" y="1136663"/>
            <a:ext cx="4195200" cy="2420224"/>
          </a:xfrm>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de-CH"/>
              <a:t>Bild</a:t>
            </a:r>
          </a:p>
          <a:p>
            <a:pPr lvl="0"/>
            <a:endParaRPr lang="de-CH"/>
          </a:p>
        </p:txBody>
      </p:sp>
      <p:sp>
        <p:nvSpPr>
          <p:cNvPr id="9" name="Inhaltsplatzhalter 2"/>
          <p:cNvSpPr>
            <a:spLocks noGrp="1"/>
          </p:cNvSpPr>
          <p:nvPr>
            <p:ph sz="half" idx="18" hasCustomPrompt="1"/>
          </p:nvPr>
        </p:nvSpPr>
        <p:spPr>
          <a:xfrm>
            <a:off x="546100" y="3751976"/>
            <a:ext cx="8597900" cy="2420224"/>
          </a:xfrm>
        </p:spPr>
        <p:txBody>
          <a:bodyPr tIns="0"/>
          <a:lstStyle>
            <a:lvl1pPr marL="361950" marR="0" indent="-361950" algn="l" defTabSz="623888" rtl="0" eaLnBrk="0" fontAlgn="base" latinLnBrk="0" hangingPunct="0">
              <a:lnSpc>
                <a:spcPct val="100000"/>
              </a:lnSpc>
              <a:spcBef>
                <a:spcPct val="10000"/>
              </a:spcBef>
              <a:spcAft>
                <a:spcPct val="10000"/>
              </a:spcAft>
              <a:buClr>
                <a:schemeClr val="tx1"/>
              </a:buClr>
              <a:buSzPct val="100000"/>
              <a:buFontTx/>
              <a:buNone/>
              <a:tabLst/>
              <a:defRPr/>
            </a:lvl1pPr>
            <a:lvl2pPr>
              <a:buSzPct val="100000"/>
              <a:buFontTx/>
              <a:buBlip>
                <a:blip r:embed="rId2"/>
              </a:buBlip>
              <a:defRPr/>
            </a:lvl2pPr>
            <a:lvl3pPr>
              <a:buSzPct val="100000"/>
              <a:buFontTx/>
              <a:buBlip>
                <a:blip r:embed="rId2"/>
              </a:buBlip>
              <a:defRPr/>
            </a:lvl3pPr>
            <a:lvl4pPr>
              <a:buSzPct val="100000"/>
              <a:buFontTx/>
              <a:buBlip>
                <a:blip r:embed="rId2"/>
              </a:buBlip>
              <a:defRPr/>
            </a:lvl4pPr>
            <a:lvl5pPr>
              <a:buSzPct val="100000"/>
              <a:buFontTx/>
              <a:buBlip>
                <a:blip r:embed="rId2"/>
              </a:buBlip>
              <a:defRPr/>
            </a:lvl5pPr>
          </a:lstStyle>
          <a:p>
            <a:pPr marL="361950" marR="0" lvl="0" indent="-361950" algn="l" defTabSz="623888" rtl="0" eaLnBrk="0" fontAlgn="base" latinLnBrk="0" hangingPunct="0">
              <a:lnSpc>
                <a:spcPct val="100000"/>
              </a:lnSpc>
              <a:spcBef>
                <a:spcPct val="10000"/>
              </a:spcBef>
              <a:spcAft>
                <a:spcPct val="10000"/>
              </a:spcAft>
              <a:buClr>
                <a:schemeClr val="tx1"/>
              </a:buClr>
              <a:buSzPct val="100000"/>
              <a:buFontTx/>
              <a:buNone/>
              <a:tabLst/>
              <a:defRPr/>
            </a:pPr>
            <a:r>
              <a:rPr lang="de-CH"/>
              <a:t>Bild</a:t>
            </a:r>
          </a:p>
          <a:p>
            <a:pPr lvl="0"/>
            <a:endParaRPr lang="de-CH"/>
          </a:p>
        </p:txBody>
      </p:sp>
      <p:sp>
        <p:nvSpPr>
          <p:cNvPr id="6" name="Rectangle 15"/>
          <p:cNvSpPr>
            <a:spLocks noGrp="1" noChangeArrowheads="1"/>
          </p:cNvSpPr>
          <p:nvPr>
            <p:ph type="sldNum" sz="quarter" idx="19"/>
          </p:nvPr>
        </p:nvSpPr>
        <p:spPr>
          <a:ln/>
        </p:spPr>
        <p:txBody>
          <a:bodyPr/>
          <a:lstStyle>
            <a:lvl1pPr>
              <a:defRPr/>
            </a:lvl1pPr>
          </a:lstStyle>
          <a:p>
            <a:pPr>
              <a:defRPr/>
            </a:pPr>
            <a:fld id="{72450796-6A5C-4112-86C2-50CABFE26A6A}" type="slidenum">
              <a:rPr lang="de-DE"/>
              <a:pPr>
                <a:defRPr/>
              </a:pPr>
              <a:t>‹Nr.›</a:t>
            </a:fld>
            <a:endParaRPr lang="de-DE"/>
          </a:p>
        </p:txBody>
      </p:sp>
    </p:spTree>
    <p:extLst>
      <p:ext uri="{BB962C8B-B14F-4D97-AF65-F5344CB8AC3E}">
        <p14:creationId xmlns:p14="http://schemas.microsoft.com/office/powerpoint/2010/main" val="4274657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a:t>Titelmasterformat durch Klicken bearbeiten</a:t>
            </a:r>
            <a:endParaRPr lang="de-CH"/>
          </a:p>
        </p:txBody>
      </p:sp>
      <p:sp>
        <p:nvSpPr>
          <p:cNvPr id="3" name="Inhaltsplatzhalter 2"/>
          <p:cNvSpPr>
            <a:spLocks noGrp="1"/>
          </p:cNvSpPr>
          <p:nvPr>
            <p:ph idx="1" hasCustomPrompt="1"/>
          </p:nvPr>
        </p:nvSpPr>
        <p:spPr>
          <a:xfrm>
            <a:off x="611188" y="1638000"/>
            <a:ext cx="7921625" cy="4309944"/>
          </a:xfrm>
        </p:spPr>
        <p:txBody>
          <a:bodyPr/>
          <a:lstStyle>
            <a:lvl1pPr>
              <a:defRPr sz="2200" baseline="0"/>
            </a:lvl1pPr>
            <a:lvl2pPr>
              <a:defRPr sz="2000"/>
            </a:lvl2pPr>
            <a:lvl3pPr>
              <a:defRPr sz="2000"/>
            </a:lvl3pPr>
            <a:lvl4pPr>
              <a:defRPr sz="1800"/>
            </a:lvl4pPr>
            <a:lvl5pPr>
              <a:defRPr sz="1600"/>
            </a:lvl5pPr>
          </a:lstStyle>
          <a:p>
            <a:pPr lvl="0"/>
            <a:r>
              <a:rPr lang="de-DE"/>
              <a:t>Erste Ebene </a:t>
            </a:r>
          </a:p>
          <a:p>
            <a:pPr lvl="1"/>
            <a:r>
              <a:rPr lang="de-DE"/>
              <a:t>Zweite Ebene</a:t>
            </a:r>
          </a:p>
          <a:p>
            <a:pPr lvl="2"/>
            <a:r>
              <a:rPr lang="de-DE"/>
              <a:t>Dritte Ebene</a:t>
            </a:r>
          </a:p>
          <a:p>
            <a:pPr lvl="3"/>
            <a:r>
              <a:rPr lang="de-DE"/>
              <a:t>Vierte Ebene</a:t>
            </a:r>
          </a:p>
          <a:p>
            <a:pPr lvl="4"/>
            <a:r>
              <a:rPr lang="de-DE"/>
              <a:t>Fünfte Ebene</a:t>
            </a:r>
            <a:endParaRPr lang="de-CH"/>
          </a:p>
        </p:txBody>
      </p:sp>
      <p:sp>
        <p:nvSpPr>
          <p:cNvPr id="12"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2591193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a:t>Titelmasterformat durch Klicken bearbeiten</a:t>
            </a:r>
            <a:endParaRPr lang="de-CH"/>
          </a:p>
        </p:txBody>
      </p:sp>
      <p:sp>
        <p:nvSpPr>
          <p:cNvPr id="3" name="Inhaltsplatzhalter 2"/>
          <p:cNvSpPr>
            <a:spLocks noGrp="1"/>
          </p:cNvSpPr>
          <p:nvPr>
            <p:ph idx="1" hasCustomPrompt="1"/>
          </p:nvPr>
        </p:nvSpPr>
        <p:spPr>
          <a:xfrm>
            <a:off x="4680000" y="1638000"/>
            <a:ext cx="3863786" cy="4309944"/>
          </a:xfrm>
        </p:spPr>
        <p:txBody>
          <a:bodyPr/>
          <a:lstStyle>
            <a:lvl1pPr>
              <a:defRPr baseline="0"/>
            </a:lvl1pPr>
          </a:lstStyle>
          <a:p>
            <a:pPr lvl="0"/>
            <a:r>
              <a:rPr lang="de-DE"/>
              <a:t>Erste Ebene </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Inhaltsplatzhalter 2"/>
          <p:cNvSpPr>
            <a:spLocks noGrp="1"/>
          </p:cNvSpPr>
          <p:nvPr>
            <p:ph idx="13" hasCustomPrompt="1"/>
          </p:nvPr>
        </p:nvSpPr>
        <p:spPr>
          <a:xfrm>
            <a:off x="612000" y="1638000"/>
            <a:ext cx="3858261" cy="4309944"/>
          </a:xfrm>
        </p:spPr>
        <p:txBody>
          <a:bodyPr/>
          <a:lstStyle>
            <a:lvl1pPr>
              <a:defRPr baseline="0"/>
            </a:lvl1pPr>
          </a:lstStyle>
          <a:p>
            <a:pPr lvl="0"/>
            <a:r>
              <a:rPr lang="de-DE"/>
              <a:t>Erste Ebene </a:t>
            </a:r>
          </a:p>
          <a:p>
            <a:pPr lvl="1"/>
            <a:r>
              <a:rPr lang="de-DE"/>
              <a:t>Zweite Ebene</a:t>
            </a:r>
          </a:p>
          <a:p>
            <a:pPr lvl="2"/>
            <a:r>
              <a:rPr lang="de-DE"/>
              <a:t>Dritte Ebene</a:t>
            </a:r>
          </a:p>
          <a:p>
            <a:pPr lvl="3"/>
            <a:r>
              <a:rPr lang="de-DE"/>
              <a:t>Vierte Ebene</a:t>
            </a:r>
          </a:p>
          <a:p>
            <a:pPr lvl="4"/>
            <a:r>
              <a:rPr lang="de-DE"/>
              <a:t>Fünfte Ebene</a:t>
            </a:r>
            <a:endParaRPr lang="de-CH"/>
          </a:p>
        </p:txBody>
      </p:sp>
      <p:sp>
        <p:nvSpPr>
          <p:cNvPr id="8"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3145188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a:t>Titelmasterformat durch Klicken bearbeiten</a:t>
            </a:r>
            <a:endParaRPr lang="de-CH"/>
          </a:p>
        </p:txBody>
      </p:sp>
      <p:sp>
        <p:nvSpPr>
          <p:cNvPr id="3" name="Inhaltsplatzhalter 2"/>
          <p:cNvSpPr>
            <a:spLocks noGrp="1"/>
          </p:cNvSpPr>
          <p:nvPr>
            <p:ph idx="1" hasCustomPrompt="1"/>
          </p:nvPr>
        </p:nvSpPr>
        <p:spPr>
          <a:xfrm>
            <a:off x="4680000" y="1638000"/>
            <a:ext cx="3852000" cy="4309944"/>
          </a:xfrm>
        </p:spPr>
        <p:txBody>
          <a:bodyPr/>
          <a:lstStyle>
            <a:lvl1pPr marL="0" marR="0" indent="0" algn="ctr"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baseline="0"/>
            </a:lvl1pPr>
          </a:lstStyle>
          <a:p>
            <a:pPr marL="0" marR="0" lvl="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a:pPr>
            <a:r>
              <a:rPr lang="de-DE"/>
              <a:t>Hier Bild einfügen</a:t>
            </a:r>
            <a:endParaRPr lang="de-CH"/>
          </a:p>
        </p:txBody>
      </p:sp>
      <p:sp>
        <p:nvSpPr>
          <p:cNvPr id="7" name="Inhaltsplatzhalter 2"/>
          <p:cNvSpPr>
            <a:spLocks noGrp="1"/>
          </p:cNvSpPr>
          <p:nvPr>
            <p:ph idx="13" hasCustomPrompt="1"/>
          </p:nvPr>
        </p:nvSpPr>
        <p:spPr>
          <a:xfrm>
            <a:off x="612000" y="1638000"/>
            <a:ext cx="3852000" cy="4309944"/>
          </a:xfrm>
        </p:spPr>
        <p:txBody>
          <a:bodyPr/>
          <a:lstStyle>
            <a:lvl1pPr>
              <a:defRPr baseline="0"/>
            </a:lvl1pPr>
          </a:lstStyle>
          <a:p>
            <a:pPr lvl="0"/>
            <a:r>
              <a:rPr lang="de-DE"/>
              <a:t>Erste Ebene </a:t>
            </a:r>
          </a:p>
          <a:p>
            <a:pPr lvl="1"/>
            <a:r>
              <a:rPr lang="de-DE"/>
              <a:t>Zweite Ebene</a:t>
            </a:r>
          </a:p>
          <a:p>
            <a:pPr lvl="2"/>
            <a:r>
              <a:rPr lang="de-DE"/>
              <a:t>Dritte Ebene</a:t>
            </a:r>
          </a:p>
          <a:p>
            <a:pPr lvl="3"/>
            <a:r>
              <a:rPr lang="de-DE"/>
              <a:t>Vierte Ebene</a:t>
            </a:r>
          </a:p>
          <a:p>
            <a:pPr lvl="4"/>
            <a:r>
              <a:rPr lang="de-DE"/>
              <a:t>Fünfte Ebene</a:t>
            </a:r>
            <a:endParaRPr lang="de-CH"/>
          </a:p>
        </p:txBody>
      </p:sp>
      <p:sp>
        <p:nvSpPr>
          <p:cNvPr id="8"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503487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a:t>Titelmasterformat durch Klicken bearbeiten</a:t>
            </a:r>
            <a:endParaRPr lang="de-CH"/>
          </a:p>
        </p:txBody>
      </p:sp>
      <p:sp>
        <p:nvSpPr>
          <p:cNvPr id="7" name="Inhaltsplatzhalter 2"/>
          <p:cNvSpPr>
            <a:spLocks noGrp="1"/>
          </p:cNvSpPr>
          <p:nvPr>
            <p:ph idx="13" hasCustomPrompt="1"/>
          </p:nvPr>
        </p:nvSpPr>
        <p:spPr>
          <a:xfrm>
            <a:off x="612000" y="2304000"/>
            <a:ext cx="3852000" cy="3644363"/>
          </a:xfrm>
        </p:spPr>
        <p:txBody>
          <a:bodyPr/>
          <a:lstStyle>
            <a:lvl1pPr>
              <a:defRPr baseline="0"/>
            </a:lvl1pPr>
          </a:lstStyle>
          <a:p>
            <a:pPr lvl="0"/>
            <a:r>
              <a:rPr lang="de-DE"/>
              <a:t>Erste Ebene </a:t>
            </a:r>
          </a:p>
          <a:p>
            <a:pPr lvl="1"/>
            <a:r>
              <a:rPr lang="de-DE"/>
              <a:t>Zweite Ebene</a:t>
            </a:r>
          </a:p>
          <a:p>
            <a:pPr lvl="2"/>
            <a:r>
              <a:rPr lang="de-DE"/>
              <a:t>Dritte Ebene</a:t>
            </a:r>
          </a:p>
          <a:p>
            <a:pPr lvl="3"/>
            <a:r>
              <a:rPr lang="de-DE"/>
              <a:t>Vierte Ebene</a:t>
            </a:r>
          </a:p>
          <a:p>
            <a:pPr lvl="4"/>
            <a:r>
              <a:rPr lang="de-DE"/>
              <a:t>Fünfte Ebene</a:t>
            </a:r>
            <a:endParaRPr lang="de-CH"/>
          </a:p>
        </p:txBody>
      </p:sp>
      <p:sp>
        <p:nvSpPr>
          <p:cNvPr id="8" name="Textplatzhalter 2"/>
          <p:cNvSpPr>
            <a:spLocks noGrp="1"/>
          </p:cNvSpPr>
          <p:nvPr>
            <p:ph type="body" idx="14" hasCustomPrompt="1"/>
          </p:nvPr>
        </p:nvSpPr>
        <p:spPr>
          <a:xfrm>
            <a:off x="611188" y="1620000"/>
            <a:ext cx="3852000" cy="458363"/>
          </a:xfrm>
        </p:spPr>
        <p:txBody>
          <a:bodyPr anchor="t"/>
          <a:lstStyle>
            <a:lvl1pPr marL="0" marR="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sz="2200" b="1"/>
            </a:lvl1pPr>
            <a:lvl2pPr marL="270000" marR="0" indent="-171450" algn="l" defTabSz="685800" rtl="0" eaLnBrk="1" fontAlgn="auto" latinLnBrk="0" hangingPunct="1">
              <a:lnSpc>
                <a:spcPct val="100000"/>
              </a:lnSpc>
              <a:spcBef>
                <a:spcPts val="400"/>
              </a:spcBef>
              <a:spcAft>
                <a:spcPts val="0"/>
              </a:spcAft>
              <a:buClr>
                <a:srgbClr val="006C8E"/>
              </a:buClr>
              <a:buSzTx/>
              <a:buFont typeface="Arial" panose="020B0604020202020204" pitchFamily="34" charset="0"/>
              <a:buChar char="•"/>
              <a:tabLst/>
              <a:defRPr sz="1500" b="1"/>
            </a:lvl2pPr>
            <a:lvl3pPr marL="540000" marR="0" indent="-171450" algn="l" defTabSz="685800" rtl="0" eaLnBrk="1" fontAlgn="auto" latinLnBrk="0" hangingPunct="1">
              <a:lnSpc>
                <a:spcPct val="100000"/>
              </a:lnSpc>
              <a:spcBef>
                <a:spcPts val="400"/>
              </a:spcBef>
              <a:spcAft>
                <a:spcPts val="0"/>
              </a:spcAft>
              <a:buClr>
                <a:srgbClr val="006C8E"/>
              </a:buClr>
              <a:buSzTx/>
              <a:buFont typeface="Symbol" panose="05050102010706020507" pitchFamily="18" charset="2"/>
              <a:buChar char="-"/>
              <a:tabLst/>
              <a:defRPr sz="1350" b="1"/>
            </a:lvl3pPr>
            <a:lvl4pPr marL="540000" marR="0" indent="-171450" algn="l" defTabSz="685800" rtl="0" eaLnBrk="1" fontAlgn="auto" latinLnBrk="0" hangingPunct="1">
              <a:lnSpc>
                <a:spcPct val="100000"/>
              </a:lnSpc>
              <a:spcBef>
                <a:spcPts val="400"/>
              </a:spcBef>
              <a:spcAft>
                <a:spcPts val="0"/>
              </a:spcAft>
              <a:buClr>
                <a:srgbClr val="006C8E"/>
              </a:buClr>
              <a:buSzTx/>
              <a:buFont typeface="Arial" panose="020B0604020202020204" pitchFamily="34" charset="0"/>
              <a:buChar char="•"/>
              <a:tabLst/>
              <a:defRPr sz="1200" b="1"/>
            </a:lvl4pPr>
            <a:lvl5pPr marL="0" marR="0" indent="0" algn="l" defTabSz="685800" rtl="0" eaLnBrk="1" fontAlgn="auto" latinLnBrk="0" hangingPunct="1">
              <a:lnSpc>
                <a:spcPct val="100000"/>
              </a:lnSpc>
              <a:spcBef>
                <a:spcPts val="800"/>
              </a:spcBef>
              <a:spcAft>
                <a:spcPts val="0"/>
              </a:spcAft>
              <a:buClr>
                <a:srgbClr val="006C8E"/>
              </a:buClr>
              <a:buSzTx/>
              <a:buFont typeface="Arial" panose="020B0604020202020204" pitchFamily="34" charset="0"/>
              <a:buNone/>
              <a:tabLst/>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marR="0" lvl="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a:pPr>
            <a:r>
              <a:rPr lang="de-DE"/>
              <a:t>Untertitelformat </a:t>
            </a:r>
            <a:br>
              <a:rPr lang="de-DE"/>
            </a:br>
            <a:r>
              <a:rPr lang="de-DE"/>
              <a:t>bearbeiten</a:t>
            </a:r>
          </a:p>
        </p:txBody>
      </p:sp>
      <p:sp>
        <p:nvSpPr>
          <p:cNvPr id="10" name="Inhaltsplatzhalter 2"/>
          <p:cNvSpPr>
            <a:spLocks noGrp="1"/>
          </p:cNvSpPr>
          <p:nvPr>
            <p:ph idx="15" hasCustomPrompt="1"/>
          </p:nvPr>
        </p:nvSpPr>
        <p:spPr>
          <a:xfrm>
            <a:off x="4680000" y="2304000"/>
            <a:ext cx="3852000" cy="3644363"/>
          </a:xfrm>
        </p:spPr>
        <p:txBody>
          <a:bodyPr/>
          <a:lstStyle>
            <a:lvl1pPr>
              <a:defRPr baseline="0"/>
            </a:lvl1pPr>
          </a:lstStyle>
          <a:p>
            <a:pPr lvl="0"/>
            <a:r>
              <a:rPr lang="de-DE"/>
              <a:t>Erste Ebene </a:t>
            </a:r>
          </a:p>
          <a:p>
            <a:pPr lvl="1"/>
            <a:r>
              <a:rPr lang="de-DE"/>
              <a:t>Zweite Ebene</a:t>
            </a:r>
          </a:p>
          <a:p>
            <a:pPr lvl="2"/>
            <a:r>
              <a:rPr lang="de-DE"/>
              <a:t>Dritte Ebene</a:t>
            </a:r>
          </a:p>
          <a:p>
            <a:pPr lvl="3"/>
            <a:r>
              <a:rPr lang="de-DE"/>
              <a:t>Vierte Ebene</a:t>
            </a:r>
          </a:p>
          <a:p>
            <a:pPr lvl="4"/>
            <a:r>
              <a:rPr lang="de-DE"/>
              <a:t>Fünfte Ebene</a:t>
            </a:r>
            <a:endParaRPr lang="de-CH"/>
          </a:p>
        </p:txBody>
      </p:sp>
      <p:sp>
        <p:nvSpPr>
          <p:cNvPr id="11" name="Textplatzhalter 2"/>
          <p:cNvSpPr>
            <a:spLocks noGrp="1"/>
          </p:cNvSpPr>
          <p:nvPr>
            <p:ph type="body" idx="16" hasCustomPrompt="1"/>
          </p:nvPr>
        </p:nvSpPr>
        <p:spPr>
          <a:xfrm>
            <a:off x="4680000" y="1620000"/>
            <a:ext cx="3852000" cy="458363"/>
          </a:xfrm>
        </p:spPr>
        <p:txBody>
          <a:bodyPr anchor="t"/>
          <a:lstStyle>
            <a:lvl1pPr marL="0" marR="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sz="2200" b="1"/>
            </a:lvl1pPr>
            <a:lvl2pPr marL="270000" marR="0" indent="-171450" algn="l" defTabSz="685800" rtl="0" eaLnBrk="1" fontAlgn="auto" latinLnBrk="0" hangingPunct="1">
              <a:lnSpc>
                <a:spcPct val="100000"/>
              </a:lnSpc>
              <a:spcBef>
                <a:spcPts val="400"/>
              </a:spcBef>
              <a:spcAft>
                <a:spcPts val="0"/>
              </a:spcAft>
              <a:buClr>
                <a:srgbClr val="006C8E"/>
              </a:buClr>
              <a:buSzTx/>
              <a:buFont typeface="Arial" panose="020B0604020202020204" pitchFamily="34" charset="0"/>
              <a:buChar char="•"/>
              <a:tabLst/>
              <a:defRPr sz="1500" b="1"/>
            </a:lvl2pPr>
            <a:lvl3pPr marL="540000" marR="0" indent="-171450" algn="l" defTabSz="685800" rtl="0" eaLnBrk="1" fontAlgn="auto" latinLnBrk="0" hangingPunct="1">
              <a:lnSpc>
                <a:spcPct val="100000"/>
              </a:lnSpc>
              <a:spcBef>
                <a:spcPts val="400"/>
              </a:spcBef>
              <a:spcAft>
                <a:spcPts val="0"/>
              </a:spcAft>
              <a:buClr>
                <a:srgbClr val="006C8E"/>
              </a:buClr>
              <a:buSzTx/>
              <a:buFont typeface="Symbol" panose="05050102010706020507" pitchFamily="18" charset="2"/>
              <a:buChar char="-"/>
              <a:tabLst/>
              <a:defRPr sz="1350" b="1"/>
            </a:lvl3pPr>
            <a:lvl4pPr marL="540000" marR="0" indent="-171450" algn="l" defTabSz="685800" rtl="0" eaLnBrk="1" fontAlgn="auto" latinLnBrk="0" hangingPunct="1">
              <a:lnSpc>
                <a:spcPct val="100000"/>
              </a:lnSpc>
              <a:spcBef>
                <a:spcPts val="400"/>
              </a:spcBef>
              <a:spcAft>
                <a:spcPts val="0"/>
              </a:spcAft>
              <a:buClr>
                <a:srgbClr val="006C8E"/>
              </a:buClr>
              <a:buSzTx/>
              <a:buFont typeface="Arial" panose="020B0604020202020204" pitchFamily="34" charset="0"/>
              <a:buChar char="•"/>
              <a:tabLst/>
              <a:defRPr sz="1200" b="1"/>
            </a:lvl4pPr>
            <a:lvl5pPr marL="0" marR="0" indent="0" algn="l" defTabSz="685800" rtl="0" eaLnBrk="1" fontAlgn="auto" latinLnBrk="0" hangingPunct="1">
              <a:lnSpc>
                <a:spcPct val="100000"/>
              </a:lnSpc>
              <a:spcBef>
                <a:spcPts val="800"/>
              </a:spcBef>
              <a:spcAft>
                <a:spcPts val="0"/>
              </a:spcAft>
              <a:buClr>
                <a:srgbClr val="006C8E"/>
              </a:buClr>
              <a:buSzTx/>
              <a:buFont typeface="Arial" panose="020B0604020202020204" pitchFamily="34" charset="0"/>
              <a:buNone/>
              <a:tabLst/>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marR="0" lvl="0" indent="0" algn="l" defTabSz="685800" rtl="0" eaLnBrk="1" fontAlgn="auto" latinLnBrk="0" hangingPunct="1">
              <a:lnSpc>
                <a:spcPct val="90000"/>
              </a:lnSpc>
              <a:spcBef>
                <a:spcPts val="750"/>
              </a:spcBef>
              <a:spcAft>
                <a:spcPts val="0"/>
              </a:spcAft>
              <a:buClr>
                <a:srgbClr val="006C8E"/>
              </a:buClr>
              <a:buSzTx/>
              <a:buFont typeface="Arial" panose="020B0604020202020204" pitchFamily="34" charset="0"/>
              <a:buNone/>
              <a:tabLst/>
              <a:defRPr/>
            </a:pPr>
            <a:r>
              <a:rPr lang="de-DE"/>
              <a:t>Untertitelformat </a:t>
            </a:r>
            <a:br>
              <a:rPr lang="de-DE"/>
            </a:br>
            <a:r>
              <a:rPr lang="de-DE"/>
              <a:t>bearbeiten</a:t>
            </a:r>
          </a:p>
        </p:txBody>
      </p:sp>
      <p:sp>
        <p:nvSpPr>
          <p:cNvPr id="13"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761994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611188" y="404813"/>
            <a:ext cx="7921625" cy="5543131"/>
          </a:xfrm>
        </p:spPr>
        <p:txBody>
          <a:bodyPr/>
          <a:lstStyle>
            <a:lvl1pPr>
              <a:defRPr baseline="0"/>
            </a:lvl1pPr>
          </a:lstStyle>
          <a:p>
            <a:pPr lvl="0"/>
            <a:r>
              <a:rPr kumimoji="0" lang="de-DE" sz="2400" b="1" i="0" u="none" strike="noStrike" kern="1200" cap="none" spc="0" normalizeH="0" baseline="0" noProof="0">
                <a:ln>
                  <a:noFill/>
                </a:ln>
                <a:solidFill>
                  <a:srgbClr val="000000"/>
                </a:solidFill>
                <a:effectLst/>
                <a:uLnTx/>
                <a:uFillTx/>
                <a:latin typeface="+mn-lt"/>
                <a:ea typeface="+mj-ea"/>
                <a:cs typeface="+mj-cs"/>
              </a:rPr>
              <a:t>Titelmasterformat durch Klicken bearbeiten</a:t>
            </a:r>
            <a:br>
              <a:rPr lang="de-DE"/>
            </a:br>
            <a:r>
              <a:rPr lang="de-DE"/>
              <a:t>Erste Ebene </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2037631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a:t>Titelmasterformat durch Klicken bearbeiten</a:t>
            </a:r>
            <a:endParaRPr lang="de-CH"/>
          </a:p>
        </p:txBody>
      </p:sp>
      <p:sp>
        <p:nvSpPr>
          <p:cNvPr id="3" name="Inhaltsplatzhalter 2"/>
          <p:cNvSpPr>
            <a:spLocks noGrp="1"/>
          </p:cNvSpPr>
          <p:nvPr>
            <p:ph idx="1"/>
          </p:nvPr>
        </p:nvSpPr>
        <p:spPr>
          <a:xfrm>
            <a:off x="611188" y="1637998"/>
            <a:ext cx="7921625" cy="1980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Inhaltsplatzhalter 2"/>
          <p:cNvSpPr>
            <a:spLocks noGrp="1"/>
          </p:cNvSpPr>
          <p:nvPr>
            <p:ph idx="14" hasCustomPrompt="1"/>
          </p:nvPr>
        </p:nvSpPr>
        <p:spPr>
          <a:xfrm>
            <a:off x="612000" y="3799006"/>
            <a:ext cx="3852000"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8" name="Inhaltsplatzhalter 2"/>
          <p:cNvSpPr>
            <a:spLocks noGrp="1"/>
          </p:cNvSpPr>
          <p:nvPr>
            <p:ph idx="15" hasCustomPrompt="1"/>
          </p:nvPr>
        </p:nvSpPr>
        <p:spPr>
          <a:xfrm>
            <a:off x="4680000" y="3805612"/>
            <a:ext cx="3852000"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10"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2770294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629700"/>
          </a:xfrm>
        </p:spPr>
        <p:txBody>
          <a:bodyPr/>
          <a:lstStyle/>
          <a:p>
            <a:r>
              <a:rPr lang="de-DE"/>
              <a:t>Titelmasterformat durch Klicken bearbeiten</a:t>
            </a:r>
            <a:endParaRPr lang="de-CH"/>
          </a:p>
        </p:txBody>
      </p:sp>
      <p:sp>
        <p:nvSpPr>
          <p:cNvPr id="3" name="Inhaltsplatzhalter 2"/>
          <p:cNvSpPr>
            <a:spLocks noGrp="1"/>
          </p:cNvSpPr>
          <p:nvPr>
            <p:ph idx="1"/>
          </p:nvPr>
        </p:nvSpPr>
        <p:spPr>
          <a:xfrm>
            <a:off x="611188" y="1637999"/>
            <a:ext cx="3852000" cy="1980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Inhaltsplatzhalter 2"/>
          <p:cNvSpPr>
            <a:spLocks noGrp="1"/>
          </p:cNvSpPr>
          <p:nvPr>
            <p:ph idx="14" hasCustomPrompt="1"/>
          </p:nvPr>
        </p:nvSpPr>
        <p:spPr>
          <a:xfrm>
            <a:off x="612000" y="3799006"/>
            <a:ext cx="3852000"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8" name="Inhaltsplatzhalter 2"/>
          <p:cNvSpPr>
            <a:spLocks noGrp="1"/>
          </p:cNvSpPr>
          <p:nvPr>
            <p:ph idx="15" hasCustomPrompt="1"/>
          </p:nvPr>
        </p:nvSpPr>
        <p:spPr>
          <a:xfrm>
            <a:off x="4680000" y="3805612"/>
            <a:ext cx="3852000" cy="2149357"/>
          </a:xfrm>
          <a:solidFill>
            <a:schemeClr val="accent1">
              <a:lumMod val="20000"/>
              <a:lumOff val="80000"/>
            </a:schemeClr>
          </a:solidFill>
        </p:spPr>
        <p:txBody>
          <a:bodyPr anchor="ctr"/>
          <a:lstStyle>
            <a:lvl1pPr marL="0" indent="0" algn="ctr">
              <a:buFontTx/>
              <a:buNone/>
              <a:defRPr>
                <a:solidFill>
                  <a:schemeClr val="bg1"/>
                </a:solidFill>
              </a:defRPr>
            </a:lvl1pPr>
          </a:lstStyle>
          <a:p>
            <a:pPr lvl="0"/>
            <a:r>
              <a:rPr lang="de-DE"/>
              <a:t>Hier Bild einfügen</a:t>
            </a:r>
            <a:endParaRPr lang="de-CH"/>
          </a:p>
        </p:txBody>
      </p:sp>
      <p:sp>
        <p:nvSpPr>
          <p:cNvPr id="9" name="Inhaltsplatzhalter 2"/>
          <p:cNvSpPr>
            <a:spLocks noGrp="1"/>
          </p:cNvSpPr>
          <p:nvPr>
            <p:ph idx="16"/>
          </p:nvPr>
        </p:nvSpPr>
        <p:spPr>
          <a:xfrm>
            <a:off x="4680000" y="1638000"/>
            <a:ext cx="3852000" cy="19800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2"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spTree>
    <p:extLst>
      <p:ext uri="{BB962C8B-B14F-4D97-AF65-F5344CB8AC3E}">
        <p14:creationId xmlns:p14="http://schemas.microsoft.com/office/powerpoint/2010/main" val="3687903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11919" y="410526"/>
            <a:ext cx="7908549" cy="629700"/>
          </a:xfrm>
          <a:prstGeom prst="rect">
            <a:avLst/>
          </a:prstGeom>
        </p:spPr>
        <p:txBody>
          <a:bodyPr vert="horz" lIns="0" tIns="0" rIns="0" bIns="0" rtlCol="0" anchor="t">
            <a:noAutofit/>
          </a:bodyPr>
          <a:lstStyle/>
          <a:p>
            <a:r>
              <a:rPr lang="de-DE"/>
              <a:t>Titelmasterformat durch Klicken bearbeiten</a:t>
            </a:r>
            <a:endParaRPr lang="de-CH"/>
          </a:p>
        </p:txBody>
      </p:sp>
      <p:sp>
        <p:nvSpPr>
          <p:cNvPr id="3" name="Textplatzhalter 2"/>
          <p:cNvSpPr>
            <a:spLocks noGrp="1"/>
          </p:cNvSpPr>
          <p:nvPr>
            <p:ph type="body" idx="1"/>
          </p:nvPr>
        </p:nvSpPr>
        <p:spPr>
          <a:xfrm>
            <a:off x="612000" y="1638000"/>
            <a:ext cx="7896204" cy="4310363"/>
          </a:xfrm>
          <a:prstGeom prst="rect">
            <a:avLst/>
          </a:prstGeom>
        </p:spPr>
        <p:txBody>
          <a:bodyPr vert="horz" lIns="0" tIns="0" rIns="0" bIns="0" rtlCol="0">
            <a:noAutofit/>
          </a:bodyPr>
          <a:lstStyle/>
          <a:p>
            <a:pPr lvl="0"/>
            <a:r>
              <a:rPr lang="de-DE"/>
              <a:t>Erste Ebene</a:t>
            </a:r>
          </a:p>
          <a:p>
            <a:pPr lvl="1"/>
            <a:r>
              <a:rPr lang="de-DE"/>
              <a:t>Zweite Ebene</a:t>
            </a:r>
          </a:p>
          <a:p>
            <a:pPr lvl="2"/>
            <a:r>
              <a:rPr lang="de-DE"/>
              <a:t>Dritte Ebene</a:t>
            </a:r>
          </a:p>
          <a:p>
            <a:pPr lvl="3"/>
            <a:r>
              <a:rPr lang="de-DE"/>
              <a:t>Vierte Ebene</a:t>
            </a:r>
          </a:p>
          <a:p>
            <a:pPr lvl="4"/>
            <a:r>
              <a:rPr lang="de-DE"/>
              <a:t>Fünfte Ebene, z.B. Legende</a:t>
            </a:r>
            <a:endParaRPr lang="de-CH"/>
          </a:p>
        </p:txBody>
      </p:sp>
      <p:pic>
        <p:nvPicPr>
          <p:cNvPr id="16" name="Grafik 15"/>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598735" y="6394589"/>
            <a:ext cx="258493" cy="107299"/>
          </a:xfrm>
          <a:prstGeom prst="rect">
            <a:avLst/>
          </a:prstGeom>
        </p:spPr>
      </p:pic>
      <p:sp>
        <p:nvSpPr>
          <p:cNvPr id="6" name="Foliennummernplatzhalter 5"/>
          <p:cNvSpPr>
            <a:spLocks noGrp="1"/>
          </p:cNvSpPr>
          <p:nvPr>
            <p:ph type="sldNum" sz="quarter" idx="4"/>
          </p:nvPr>
        </p:nvSpPr>
        <p:spPr>
          <a:xfrm>
            <a:off x="7747800" y="6219700"/>
            <a:ext cx="792000" cy="360000"/>
          </a:xfrm>
          <a:prstGeom prst="rect">
            <a:avLst/>
          </a:prstGeom>
        </p:spPr>
        <p:txBody>
          <a:bodyPr vert="horz" lIns="0" tIns="45720" rIns="0" bIns="45720" rtlCol="0" anchor="b"/>
          <a:lstStyle>
            <a:lvl1pPr algn="r">
              <a:defRPr sz="1200" spc="20" baseline="0">
                <a:solidFill>
                  <a:schemeClr val="tx1"/>
                </a:solidFill>
              </a:defRPr>
            </a:lvl1pPr>
          </a:lstStyle>
          <a:p>
            <a:fld id="{B295DEAF-E952-4796-AAEE-4201E40CA590}" type="slidenum">
              <a:rPr lang="de-CH" smtClean="0"/>
              <a:pPr/>
              <a:t>‹Nr.›</a:t>
            </a:fld>
            <a:endParaRPr lang="de-CH"/>
          </a:p>
        </p:txBody>
      </p:sp>
      <p:pic>
        <p:nvPicPr>
          <p:cNvPr id="9" name="Grafik 8">
            <a:extLst>
              <a:ext uri="{FF2B5EF4-FFF2-40B4-BE49-F238E27FC236}">
                <a16:creationId xmlns:a16="http://schemas.microsoft.com/office/drawing/2014/main" id="{D85B0875-B942-408D-89E0-480C23B5EC74}"/>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066088" y="6380849"/>
            <a:ext cx="560748" cy="157503"/>
          </a:xfrm>
          <a:prstGeom prst="rect">
            <a:avLst/>
          </a:prstGeom>
        </p:spPr>
      </p:pic>
      <p:sp>
        <p:nvSpPr>
          <p:cNvPr id="11" name="Textfeld 10">
            <a:extLst>
              <a:ext uri="{FF2B5EF4-FFF2-40B4-BE49-F238E27FC236}">
                <a16:creationId xmlns:a16="http://schemas.microsoft.com/office/drawing/2014/main" id="{5ACD1485-2E9C-4D88-8359-74408525DECD}"/>
              </a:ext>
            </a:extLst>
          </p:cNvPr>
          <p:cNvSpPr txBox="1"/>
          <p:nvPr userDrawn="1"/>
        </p:nvSpPr>
        <p:spPr>
          <a:xfrm>
            <a:off x="1835696" y="6333505"/>
            <a:ext cx="3168352" cy="230832"/>
          </a:xfrm>
          <a:prstGeom prst="rect">
            <a:avLst/>
          </a:prstGeom>
          <a:noFill/>
        </p:spPr>
        <p:txBody>
          <a:bodyPr wrap="square" rtlCol="0">
            <a:spAutoFit/>
          </a:bodyPr>
          <a:lstStyle/>
          <a:p>
            <a:r>
              <a:rPr lang="de-CH" sz="900" dirty="0"/>
              <a:t>Foliensammlung</a:t>
            </a:r>
            <a:r>
              <a:rPr lang="de-CH" sz="900" baseline="0" dirty="0"/>
              <a:t> Biodiversität auf dem Landwirtschaftsbetrieb</a:t>
            </a:r>
            <a:endParaRPr lang="de-CH" sz="900" dirty="0"/>
          </a:p>
        </p:txBody>
      </p:sp>
      <p:sp>
        <p:nvSpPr>
          <p:cNvPr id="13" name="Textfeld 12">
            <a:extLst>
              <a:ext uri="{FF2B5EF4-FFF2-40B4-BE49-F238E27FC236}">
                <a16:creationId xmlns:a16="http://schemas.microsoft.com/office/drawing/2014/main" id="{CC38CEB0-0100-42FB-A4AF-A14ADE6226B2}"/>
              </a:ext>
            </a:extLst>
          </p:cNvPr>
          <p:cNvSpPr txBox="1"/>
          <p:nvPr userDrawn="1"/>
        </p:nvSpPr>
        <p:spPr>
          <a:xfrm>
            <a:off x="5220072" y="6328263"/>
            <a:ext cx="2088232" cy="230832"/>
          </a:xfrm>
          <a:prstGeom prst="rect">
            <a:avLst/>
          </a:prstGeom>
          <a:noFill/>
        </p:spPr>
        <p:txBody>
          <a:bodyPr wrap="square" rtlCol="0">
            <a:spAutoFit/>
          </a:bodyPr>
          <a:lstStyle/>
          <a:p>
            <a:r>
              <a:rPr lang="de-CH" sz="900" dirty="0"/>
              <a:t>Biodiversitätsförderflächen</a:t>
            </a:r>
          </a:p>
        </p:txBody>
      </p:sp>
    </p:spTree>
    <p:extLst>
      <p:ext uri="{BB962C8B-B14F-4D97-AF65-F5344CB8AC3E}">
        <p14:creationId xmlns:p14="http://schemas.microsoft.com/office/powerpoint/2010/main" val="2270446537"/>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50" r:id="rId3"/>
    <p:sldLayoutId id="2147483663" r:id="rId4"/>
    <p:sldLayoutId id="2147483664" r:id="rId5"/>
    <p:sldLayoutId id="2147483665" r:id="rId6"/>
    <p:sldLayoutId id="2147483666" r:id="rId7"/>
    <p:sldLayoutId id="2147483662" r:id="rId8"/>
    <p:sldLayoutId id="2147483668" r:id="rId9"/>
    <p:sldLayoutId id="2147483669" r:id="rId10"/>
    <p:sldLayoutId id="2147483670" r:id="rId11"/>
    <p:sldLayoutId id="2147483671" r:id="rId12"/>
    <p:sldLayoutId id="2147483667" r:id="rId13"/>
    <p:sldLayoutId id="2147483661" r:id="rId14"/>
    <p:sldLayoutId id="2147483660" r:id="rId15"/>
    <p:sldLayoutId id="2147483654" r:id="rId16"/>
    <p:sldLayoutId id="2147483659" r:id="rId17"/>
    <p:sldLayoutId id="2147483673" r:id="rId18"/>
    <p:sldLayoutId id="2147483675" r:id="rId19"/>
    <p:sldLayoutId id="2147483676" r:id="rId20"/>
    <p:sldLayoutId id="2147483678" r:id="rId21"/>
  </p:sldLayoutIdLst>
  <p:hf hdr="0" ftr="0" dt="0"/>
  <p:txStyles>
    <p:titleStyle>
      <a:lvl1pPr algn="l" defTabSz="685800" rtl="0" eaLnBrk="1" latinLnBrk="0" hangingPunct="1">
        <a:lnSpc>
          <a:spcPct val="90000"/>
        </a:lnSpc>
        <a:spcBef>
          <a:spcPct val="0"/>
        </a:spcBef>
        <a:buNone/>
        <a:defRPr sz="2400" b="1" kern="1200" spc="0" baseline="0">
          <a:solidFill>
            <a:schemeClr val="tx1"/>
          </a:solidFill>
          <a:latin typeface="+mj-lt"/>
          <a:ea typeface="+mj-ea"/>
          <a:cs typeface="+mj-cs"/>
        </a:defRPr>
      </a:lvl1pPr>
    </p:titleStyle>
    <p:body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 userDrawn="1">
          <p15:clr>
            <a:srgbClr val="F26B43"/>
          </p15:clr>
        </p15:guide>
        <p15:guide id="2" pos="385" userDrawn="1">
          <p15:clr>
            <a:srgbClr val="F26B43"/>
          </p15:clr>
        </p15:guide>
        <p15:guide id="3" pos="5375" userDrawn="1">
          <p15:clr>
            <a:srgbClr val="F26B43"/>
          </p15:clr>
        </p15:guide>
        <p15:guide id="4" orient="horz" pos="4088" userDrawn="1">
          <p15:clr>
            <a:srgbClr val="F26B43"/>
          </p15:clr>
        </p15:guide>
        <p15:guide id="5" orient="horz" pos="1026" userDrawn="1">
          <p15:clr>
            <a:srgbClr val="F26B43"/>
          </p15:clr>
        </p15:guide>
        <p15:guide id="7" pos="2823" userDrawn="1">
          <p15:clr>
            <a:srgbClr val="F26B43"/>
          </p15:clr>
        </p15:guide>
        <p15:guide id="8" pos="1973" userDrawn="1">
          <p15:clr>
            <a:srgbClr val="F26B43"/>
          </p15:clr>
        </p15:guide>
        <p15:guide id="9" pos="1123" userDrawn="1">
          <p15:clr>
            <a:srgbClr val="F26B43"/>
          </p15:clr>
        </p15:guide>
        <p15:guide id="10" pos="3674" userDrawn="1">
          <p15:clr>
            <a:srgbClr val="F26B43"/>
          </p15:clr>
        </p15:guide>
        <p15:guide id="11" pos="4524" userDrawn="1">
          <p15:clr>
            <a:srgbClr val="F26B43"/>
          </p15:clr>
        </p15:guide>
        <p15:guide id="13" orient="horz" pos="3747" userDrawn="1">
          <p15:clr>
            <a:srgbClr val="F26B43"/>
          </p15:clr>
        </p15:guide>
        <p15:guide id="14" orient="horz" pos="3067" userDrawn="1">
          <p15:clr>
            <a:srgbClr val="F26B43"/>
          </p15:clr>
        </p15:guide>
        <p15:guide id="15" orient="horz" pos="1706" userDrawn="1">
          <p15:clr>
            <a:srgbClr val="F26B43"/>
          </p15:clr>
        </p15:guide>
        <p15:guide id="16" orient="horz" pos="2387" userDrawn="1">
          <p15:clr>
            <a:srgbClr val="F26B43"/>
          </p15:clr>
        </p15:guide>
        <p15:guide id="17" pos="2937" userDrawn="1">
          <p15:clr>
            <a:srgbClr val="F26B43"/>
          </p15:clr>
        </p15:guide>
        <p15:guide id="19" orient="horz" pos="2614" userDrawn="1">
          <p15:clr>
            <a:srgbClr val="F26B43"/>
          </p15:clr>
        </p15:guide>
        <p15:guide id="20" orient="horz" pos="2727" userDrawn="1">
          <p15:clr>
            <a:srgbClr val="F26B43"/>
          </p15:clr>
        </p15:guide>
        <p15:guide id="21" pos="1236" userDrawn="1">
          <p15:clr>
            <a:srgbClr val="F26B43"/>
          </p15:clr>
        </p15:guide>
        <p15:guide id="22" pos="2086" userDrawn="1">
          <p15:clr>
            <a:srgbClr val="F26B43"/>
          </p15:clr>
        </p15:guide>
        <p15:guide id="23" pos="3787" userDrawn="1">
          <p15:clr>
            <a:srgbClr val="F26B43"/>
          </p15:clr>
        </p15:guide>
        <p15:guide id="24" pos="4637" userDrawn="1">
          <p15:clr>
            <a:srgbClr val="F26B43"/>
          </p15:clr>
        </p15:guide>
        <p15:guide id="25" orient="horz" pos="51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8" Type="http://schemas.openxmlformats.org/officeDocument/2006/relationships/hyperlink" Target="https://www.youtube.com/watch?v=s74UJH_fb18" TargetMode="External"/><Relationship Id="rId3" Type="http://schemas.openxmlformats.org/officeDocument/2006/relationships/image" Target="../media/image179.jpeg"/><Relationship Id="rId7" Type="http://schemas.openxmlformats.org/officeDocument/2006/relationships/image" Target="../media/image183.jpeg"/><Relationship Id="rId2" Type="http://schemas.openxmlformats.org/officeDocument/2006/relationships/image" Target="../media/image178.jpeg"/><Relationship Id="rId1" Type="http://schemas.openxmlformats.org/officeDocument/2006/relationships/slideLayout" Target="../slideLayouts/slideLayout3.xml"/><Relationship Id="rId6" Type="http://schemas.openxmlformats.org/officeDocument/2006/relationships/image" Target="../media/image182.jpeg"/><Relationship Id="rId5" Type="http://schemas.openxmlformats.org/officeDocument/2006/relationships/image" Target="../media/image181.jpeg"/><Relationship Id="rId4" Type="http://schemas.openxmlformats.org/officeDocument/2006/relationships/image" Target="../media/image180.jpeg"/><Relationship Id="rId9" Type="http://schemas.openxmlformats.org/officeDocument/2006/relationships/image" Target="../media/image57.png"/></Relationships>
</file>

<file path=ppt/slides/_rels/slide101.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tiff"/><Relationship Id="rId1" Type="http://schemas.openxmlformats.org/officeDocument/2006/relationships/slideLayout" Target="../slideLayouts/slideLayout5.xml"/><Relationship Id="rId5" Type="http://schemas.openxmlformats.org/officeDocument/2006/relationships/image" Target="../media/image187.jpeg"/><Relationship Id="rId4" Type="http://schemas.openxmlformats.org/officeDocument/2006/relationships/image" Target="../media/image186.jpeg"/></Relationships>
</file>

<file path=ppt/slides/_rels/slide10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agrinatur.ch/" TargetMode="External"/><Relationship Id="rId1" Type="http://schemas.openxmlformats.org/officeDocument/2006/relationships/slideLayout" Target="../slideLayouts/slideLayout3.xml"/><Relationship Id="rId4" Type="http://schemas.openxmlformats.org/officeDocument/2006/relationships/image" Target="../media/image38.sv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5.xml"/><Relationship Id="rId5" Type="http://schemas.openxmlformats.org/officeDocument/2006/relationships/image" Target="../media/image191.jpeg"/><Relationship Id="rId4" Type="http://schemas.openxmlformats.org/officeDocument/2006/relationships/image" Target="../media/image190.jpeg"/></Relationships>
</file>

<file path=ppt/slides/_rels/slide10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agrinatur.ch/" TargetMode="External"/><Relationship Id="rId1" Type="http://schemas.openxmlformats.org/officeDocument/2006/relationships/slideLayout" Target="../slideLayouts/slideLayout3.xml"/><Relationship Id="rId4" Type="http://schemas.openxmlformats.org/officeDocument/2006/relationships/image" Target="../media/image38.sv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jpeg"/><Relationship Id="rId7" Type="http://schemas.microsoft.com/office/2007/relationships/hdphoto" Target="../media/hdphoto1.wdp"/><Relationship Id="rId2" Type="http://schemas.openxmlformats.org/officeDocument/2006/relationships/image" Target="../media/image27.jpeg"/><Relationship Id="rId1" Type="http://schemas.openxmlformats.org/officeDocument/2006/relationships/slideLayout" Target="../slideLayouts/slideLayout16.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 Id="rId9" Type="http://schemas.microsoft.com/office/2007/relationships/hdphoto" Target="../media/hdphoto2.wdp"/></Relationships>
</file>

<file path=ppt/slides/_rels/slide110.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hyperlink" Target="https://www.youtube.com/watch?v=5M8b-XrICf8" TargetMode="External"/></Relationships>
</file>

<file path=ppt/slides/_rels/slide111.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hyperlink" Target="https://youtu.be/zd2W7g350EQ" TargetMode="External"/><Relationship Id="rId2" Type="http://schemas.openxmlformats.org/officeDocument/2006/relationships/image" Target="../media/image196.jpeg"/><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hyperlink" Target="https://youtu.be/Yl8twoGiDJc"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3.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s>
</file>

<file path=ppt/slides/_rels/slide114.xml.rels><?xml version="1.0" encoding="UTF-8" standalone="yes"?>
<Relationships xmlns="http://schemas.openxmlformats.org/package/2006/relationships"><Relationship Id="rId3" Type="http://schemas.openxmlformats.org/officeDocument/2006/relationships/image" Target="../media/image203.tiff"/><Relationship Id="rId2" Type="http://schemas.openxmlformats.org/officeDocument/2006/relationships/image" Target="../media/image202.jpeg"/><Relationship Id="rId1" Type="http://schemas.openxmlformats.org/officeDocument/2006/relationships/slideLayout" Target="../slideLayouts/slideLayout5.xml"/><Relationship Id="rId5" Type="http://schemas.openxmlformats.org/officeDocument/2006/relationships/image" Target="../media/image205.jpeg"/><Relationship Id="rId4" Type="http://schemas.openxmlformats.org/officeDocument/2006/relationships/image" Target="../media/image204.jpeg"/></Relationships>
</file>

<file path=ppt/slides/_rels/slide1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agrinatur.ch/" TargetMode="Externa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116.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3.xml"/><Relationship Id="rId5" Type="http://schemas.openxmlformats.org/officeDocument/2006/relationships/image" Target="../media/image62.wmf"/><Relationship Id="rId4" Type="http://schemas.openxmlformats.org/officeDocument/2006/relationships/image" Target="../media/image61.wmf"/></Relationships>
</file>

<file path=ppt/slides/_rels/slide12.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jpeg"/><Relationship Id="rId1" Type="http://schemas.openxmlformats.org/officeDocument/2006/relationships/slideLayout" Target="../slideLayouts/slideLayout5.xml"/><Relationship Id="rId5" Type="http://schemas.openxmlformats.org/officeDocument/2006/relationships/image" Target="../media/image36.jpeg"/><Relationship Id="rId4" Type="http://schemas.openxmlformats.org/officeDocument/2006/relationships/image" Target="../media/image35.jpeg"/></Relationships>
</file>

<file path=ppt/slides/_rels/slide120.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5.xml"/><Relationship Id="rId5" Type="http://schemas.openxmlformats.org/officeDocument/2006/relationships/image" Target="../media/image213.jpeg"/><Relationship Id="rId4" Type="http://schemas.openxmlformats.org/officeDocument/2006/relationships/image" Target="../media/image212.jpeg"/></Relationships>
</file>

<file path=ppt/slides/_rels/slide1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agrinatur.ch/" TargetMode="Externa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122.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jpeg"/><Relationship Id="rId1" Type="http://schemas.openxmlformats.org/officeDocument/2006/relationships/slideLayout" Target="../slideLayouts/slideLayout3.xml"/><Relationship Id="rId5" Type="http://schemas.openxmlformats.org/officeDocument/2006/relationships/image" Target="../media/image218.jpeg"/><Relationship Id="rId4" Type="http://schemas.openxmlformats.org/officeDocument/2006/relationships/image" Target="../media/image217.jpeg"/></Relationships>
</file>

<file path=ppt/slides/_rels/slide124.xml.rels><?xml version="1.0" encoding="UTF-8" standalone="yes"?>
<Relationships xmlns="http://schemas.openxmlformats.org/package/2006/relationships"><Relationship Id="rId3" Type="http://schemas.openxmlformats.org/officeDocument/2006/relationships/image" Target="../media/image220.tiff"/><Relationship Id="rId2" Type="http://schemas.openxmlformats.org/officeDocument/2006/relationships/image" Target="../media/image219.jpeg"/><Relationship Id="rId1" Type="http://schemas.openxmlformats.org/officeDocument/2006/relationships/slideLayout" Target="../slideLayouts/slideLayout3.xml"/><Relationship Id="rId5" Type="http://schemas.openxmlformats.org/officeDocument/2006/relationships/image" Target="../media/image222.jpeg"/><Relationship Id="rId4" Type="http://schemas.openxmlformats.org/officeDocument/2006/relationships/image" Target="../media/image221.jpeg"/></Relationships>
</file>

<file path=ppt/slides/_rels/slide1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agrinatur.ch/" TargetMode="Externa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126.xml.rels><?xml version="1.0" encoding="UTF-8" standalone="yes"?>
<Relationships xmlns="http://schemas.openxmlformats.org/package/2006/relationships"><Relationship Id="rId3" Type="http://schemas.openxmlformats.org/officeDocument/2006/relationships/image" Target="../media/image224.tiff"/><Relationship Id="rId7" Type="http://schemas.openxmlformats.org/officeDocument/2006/relationships/image" Target="../media/image228.jpeg"/><Relationship Id="rId2" Type="http://schemas.openxmlformats.org/officeDocument/2006/relationships/image" Target="../media/image223.jpeg"/><Relationship Id="rId1" Type="http://schemas.openxmlformats.org/officeDocument/2006/relationships/slideLayout" Target="../slideLayouts/slideLayout3.xml"/><Relationship Id="rId6" Type="http://schemas.openxmlformats.org/officeDocument/2006/relationships/image" Target="../media/image227.jpeg"/><Relationship Id="rId5" Type="http://schemas.openxmlformats.org/officeDocument/2006/relationships/image" Target="../media/image226.jpeg"/><Relationship Id="rId4" Type="http://schemas.openxmlformats.org/officeDocument/2006/relationships/image" Target="../media/image225.jpeg"/></Relationships>
</file>

<file path=ppt/slides/_rels/slide127.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hyperlink" Target="http://www.karch.ch/" TargetMode="Externa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image" Target="../media/image231.jpeg"/><Relationship Id="rId1" Type="http://schemas.openxmlformats.org/officeDocument/2006/relationships/slideLayout" Target="../slideLayouts/slideLayout3.xml"/><Relationship Id="rId6" Type="http://schemas.openxmlformats.org/officeDocument/2006/relationships/hyperlink" Target="https://youtu.be/lkb0UsTz6rI?feature=shared" TargetMode="External"/><Relationship Id="rId5" Type="http://schemas.openxmlformats.org/officeDocument/2006/relationships/image" Target="../media/image234.png"/><Relationship Id="rId4" Type="http://schemas.openxmlformats.org/officeDocument/2006/relationships/image" Target="../media/image2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agrinatur.ch/" TargetMode="External"/><Relationship Id="rId1" Type="http://schemas.openxmlformats.org/officeDocument/2006/relationships/slideLayout" Target="../slideLayouts/slideLayout3.xml"/><Relationship Id="rId4" Type="http://schemas.openxmlformats.org/officeDocument/2006/relationships/image" Target="../media/image38.svg"/></Relationships>
</file>

<file path=ppt/slides/_rels/slide130.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238.tiff"/><Relationship Id="rId2" Type="http://schemas.openxmlformats.org/officeDocument/2006/relationships/image" Target="../media/image237.jpeg"/><Relationship Id="rId1" Type="http://schemas.openxmlformats.org/officeDocument/2006/relationships/slideLayout" Target="../slideLayouts/slideLayout3.xml"/><Relationship Id="rId5" Type="http://schemas.openxmlformats.org/officeDocument/2006/relationships/image" Target="../media/image240.tiff"/><Relationship Id="rId4" Type="http://schemas.openxmlformats.org/officeDocument/2006/relationships/image" Target="../media/image239.jpeg"/></Relationships>
</file>

<file path=ppt/slides/_rels/slide1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agrinatur.ch/" TargetMode="Externa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134.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hyperlink" Target="http://www.wieselnetz.ch/" TargetMode="External"/><Relationship Id="rId2" Type="http://schemas.openxmlformats.org/officeDocument/2006/relationships/image" Target="../media/image243.jpeg"/><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image" Target="../media/image245.jpeg"/><Relationship Id="rId1" Type="http://schemas.openxmlformats.org/officeDocument/2006/relationships/slideLayout" Target="../slideLayouts/slideLayout5.xml"/><Relationship Id="rId5" Type="http://schemas.openxmlformats.org/officeDocument/2006/relationships/image" Target="../media/image248.jpeg"/><Relationship Id="rId4" Type="http://schemas.openxmlformats.org/officeDocument/2006/relationships/image" Target="../media/image247.jpeg"/></Relationships>
</file>

<file path=ppt/slides/_rels/slide1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agrinatur.ch/" TargetMode="Externa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3.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40.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image" Target="../media/image251.tiff"/><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image" Target="../media/image253.jpeg"/><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8" Type="http://schemas.openxmlformats.org/officeDocument/2006/relationships/hyperlink" Target="http://www.prospecierara.ch/" TargetMode="External"/><Relationship Id="rId3" Type="http://schemas.openxmlformats.org/officeDocument/2006/relationships/hyperlink" Target="http://www.agridea.ch/" TargetMode="External"/><Relationship Id="rId7" Type="http://schemas.openxmlformats.org/officeDocument/2006/relationships/hyperlink" Target="http://www.hochstamm-suisse.ch/" TargetMode="External"/><Relationship Id="rId2" Type="http://schemas.openxmlformats.org/officeDocument/2006/relationships/hyperlink" Target="http://www.agrinatur.ch" TargetMode="External"/><Relationship Id="rId1" Type="http://schemas.openxmlformats.org/officeDocument/2006/relationships/slideLayout" Target="../slideLayouts/slideLayout3.xml"/><Relationship Id="rId6" Type="http://schemas.openxmlformats.org/officeDocument/2006/relationships/hyperlink" Target="http://www.vitiswiss.ch/" TargetMode="External"/><Relationship Id="rId11" Type="http://schemas.openxmlformats.org/officeDocument/2006/relationships/hyperlink" Target="http://www.wieselnetz.ch/" TargetMode="External"/><Relationship Id="rId5" Type="http://schemas.openxmlformats.org/officeDocument/2006/relationships/hyperlink" Target="https://www.rehkitzrettung.ch/" TargetMode="External"/><Relationship Id="rId10" Type="http://schemas.openxmlformats.org/officeDocument/2006/relationships/hyperlink" Target="http://www.karch.ch/" TargetMode="External"/><Relationship Id="rId4" Type="http://schemas.openxmlformats.org/officeDocument/2006/relationships/hyperlink" Target="http://www.regioflora.ch/" TargetMode="External"/><Relationship Id="rId9" Type="http://schemas.openxmlformats.org/officeDocument/2006/relationships/hyperlink" Target="http://www.fructus.ch/" TargetMode="External"/></Relationships>
</file>

<file path=ppt/slides/_rels/slide148.xml.rels><?xml version="1.0" encoding="UTF-8" standalone="yes"?>
<Relationships xmlns="http://schemas.openxmlformats.org/package/2006/relationships"><Relationship Id="rId8" Type="http://schemas.openxmlformats.org/officeDocument/2006/relationships/hyperlink" Target="http://www.agrinatur.ch/" TargetMode="External"/><Relationship Id="rId3" Type="http://schemas.openxmlformats.org/officeDocument/2006/relationships/hyperlink" Target="http://www.fibl.org/" TargetMode="External"/><Relationship Id="rId7" Type="http://schemas.openxmlformats.org/officeDocument/2006/relationships/hyperlink" Target="https://orgprints.org/id/eprint/53314/" TargetMode="External"/><Relationship Id="rId2" Type="http://schemas.openxmlformats.org/officeDocument/2006/relationships/hyperlink" Target="mailto:info.suisse@fibl.org" TargetMode="External"/><Relationship Id="rId1" Type="http://schemas.openxmlformats.org/officeDocument/2006/relationships/slideLayout" Target="../slideLayouts/slideLayout3.xml"/><Relationship Id="rId6" Type="http://schemas.openxmlformats.org/officeDocument/2006/relationships/hyperlink" Target="http://www.soio.ch/" TargetMode="External"/><Relationship Id="rId5" Type="http://schemas.openxmlformats.org/officeDocument/2006/relationships/hyperlink" Target="http://www.vogelwarte.ch/" TargetMode="External"/><Relationship Id="rId4" Type="http://schemas.openxmlformats.org/officeDocument/2006/relationships/hyperlink" Target="mailto:info@vogelwarte.ch" TargetMode="External"/><Relationship Id="rId9" Type="http://schemas.openxmlformats.org/officeDocument/2006/relationships/hyperlink" Target="https://shop.fibl.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hyperlink" Target="http://www.regioflora.ch/"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hyperlink" Target="http://www.regioflora.ch/" TargetMode="External"/><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3.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3.xml"/><Relationship Id="rId6" Type="http://schemas.openxmlformats.org/officeDocument/2006/relationships/hyperlink" Target="https://youtu.be/IsI8ivNB9u0" TargetMode="External"/><Relationship Id="rId5" Type="http://schemas.openxmlformats.org/officeDocument/2006/relationships/image" Target="../media/image57.png"/><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youtu.be/OeQglI33rd0"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png"/><Relationship Id="rId1" Type="http://schemas.openxmlformats.org/officeDocument/2006/relationships/slideLayout" Target="../slideLayouts/slideLayout14.xml"/><Relationship Id="rId4" Type="http://schemas.openxmlformats.org/officeDocument/2006/relationships/image" Target="../media/image62.wmf"/></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5.xml"/><Relationship Id="rId5" Type="http://schemas.openxmlformats.org/officeDocument/2006/relationships/image" Target="../media/image70.tiff"/><Relationship Id="rId4" Type="http://schemas.openxmlformats.org/officeDocument/2006/relationships/image" Target="../media/image69.jpeg"/></Relationships>
</file>

<file path=ppt/slides/_rels/slide2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agrinatur.ch/" TargetMode="Externa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74.jpeg"/><Relationship Id="rId1" Type="http://schemas.openxmlformats.org/officeDocument/2006/relationships/slideLayout" Target="../slideLayouts/slideLayout5.xml"/><Relationship Id="rId5" Type="http://schemas.openxmlformats.org/officeDocument/2006/relationships/image" Target="../media/image77.jpeg"/><Relationship Id="rId4" Type="http://schemas.openxmlformats.org/officeDocument/2006/relationships/image" Target="../media/image76.jpe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agrinatur.ch/" TargetMode="External"/><Relationship Id="rId1" Type="http://schemas.openxmlformats.org/officeDocument/2006/relationships/slideLayout" Target="../slideLayouts/slideLayout3.xml"/><Relationship Id="rId4" Type="http://schemas.openxmlformats.org/officeDocument/2006/relationships/image" Target="../media/image38.svg"/></Relationships>
</file>

<file path=ppt/slides/_rels/slide3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5.xml"/><Relationship Id="rId5" Type="http://schemas.openxmlformats.org/officeDocument/2006/relationships/image" Target="../media/image82.jpeg"/><Relationship Id="rId4" Type="http://schemas.openxmlformats.org/officeDocument/2006/relationships/image" Target="../media/image81.jpe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agrinatur.ch/" TargetMode="External"/><Relationship Id="rId1" Type="http://schemas.openxmlformats.org/officeDocument/2006/relationships/slideLayout" Target="../slideLayouts/slideLayout3.xml"/><Relationship Id="rId4" Type="http://schemas.openxmlformats.org/officeDocument/2006/relationships/image" Target="../media/image38.sv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4.xml"/><Relationship Id="rId5" Type="http://schemas.openxmlformats.org/officeDocument/2006/relationships/image" Target="../media/image86.jpeg"/><Relationship Id="rId4" Type="http://schemas.openxmlformats.org/officeDocument/2006/relationships/image" Target="../media/image8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tiff"/><Relationship Id="rId1" Type="http://schemas.openxmlformats.org/officeDocument/2006/relationships/slideLayout" Target="../slideLayouts/slideLayout5.xml"/><Relationship Id="rId5" Type="http://schemas.openxmlformats.org/officeDocument/2006/relationships/image" Target="../media/image94.tiff"/><Relationship Id="rId4" Type="http://schemas.openxmlformats.org/officeDocument/2006/relationships/image" Target="../media/image93.jpe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agrinatur.ch/" TargetMode="Externa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4.xml"/><Relationship Id="rId4" Type="http://schemas.openxmlformats.org/officeDocument/2006/relationships/image" Target="../media/image9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tiff"/><Relationship Id="rId1" Type="http://schemas.openxmlformats.org/officeDocument/2006/relationships/slideLayout" Target="../slideLayouts/slideLayout5.xml"/><Relationship Id="rId5" Type="http://schemas.openxmlformats.org/officeDocument/2006/relationships/image" Target="../media/image105.jpeg"/><Relationship Id="rId4" Type="http://schemas.openxmlformats.org/officeDocument/2006/relationships/image" Target="../media/image104.jpeg"/></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agrinatur.ch/" TargetMode="External"/><Relationship Id="rId1" Type="http://schemas.openxmlformats.org/officeDocument/2006/relationships/slideLayout" Target="../slideLayouts/slideLayout3.xml"/><Relationship Id="rId4" Type="http://schemas.openxmlformats.org/officeDocument/2006/relationships/image" Target="../media/image38.svg"/></Relationships>
</file>

<file path=ppt/slides/_rels/slide52.xml.rels><?xml version="1.0" encoding="UTF-8" standalone="yes"?>
<Relationships xmlns="http://schemas.openxmlformats.org/package/2006/relationships"><Relationship Id="rId3" Type="http://schemas.openxmlformats.org/officeDocument/2006/relationships/hyperlink" Target="http://www.patura-alpina.ch/" TargetMode="External"/><Relationship Id="rId2" Type="http://schemas.openxmlformats.org/officeDocument/2006/relationships/image" Target="../media/image106.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3.xml"/><Relationship Id="rId4" Type="http://schemas.openxmlformats.org/officeDocument/2006/relationships/image" Target="../media/image112.jpeg"/></Relationships>
</file>

<file path=ppt/slides/_rels/slide5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3.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0.jpeg"/></Relationships>
</file>

<file path=ppt/slides/_rels/slide5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1.xml"/><Relationship Id="rId5" Type="http://schemas.openxmlformats.org/officeDocument/2006/relationships/image" Target="../media/image119.jpeg"/><Relationship Id="rId4" Type="http://schemas.openxmlformats.org/officeDocument/2006/relationships/image" Target="../media/image118.jpeg"/></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agrinatur.ch/" TargetMode="External"/><Relationship Id="rId1" Type="http://schemas.openxmlformats.org/officeDocument/2006/relationships/slideLayout" Target="../slideLayouts/slideLayout3.xml"/><Relationship Id="rId4" Type="http://schemas.openxmlformats.org/officeDocument/2006/relationships/image" Target="../media/image38.sv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hyperlink" Target="https://youtu.be/eSRlU1t_zVQ" TargetMode="External"/><Relationship Id="rId2" Type="http://schemas.openxmlformats.org/officeDocument/2006/relationships/image" Target="../media/image122.jpeg"/><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6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8" Type="http://schemas.openxmlformats.org/officeDocument/2006/relationships/image" Target="../media/image57.png"/><Relationship Id="rId3" Type="http://schemas.microsoft.com/office/2007/relationships/hdphoto" Target="../media/hdphoto3.wdp"/><Relationship Id="rId7" Type="http://schemas.openxmlformats.org/officeDocument/2006/relationships/image" Target="../media/image130.jpeg"/><Relationship Id="rId2" Type="http://schemas.openxmlformats.org/officeDocument/2006/relationships/image" Target="../media/image127.png"/><Relationship Id="rId1" Type="http://schemas.openxmlformats.org/officeDocument/2006/relationships/slideLayout" Target="../slideLayouts/slideLayout3.xml"/><Relationship Id="rId6" Type="http://schemas.openxmlformats.org/officeDocument/2006/relationships/hyperlink" Target="https://youtu.be/iuLSDrqn_MU" TargetMode="External"/><Relationship Id="rId5" Type="http://schemas.openxmlformats.org/officeDocument/2006/relationships/image" Target="../media/image129.jpeg"/><Relationship Id="rId4" Type="http://schemas.openxmlformats.org/officeDocument/2006/relationships/image" Target="../media/image128.jpeg"/></Relationships>
</file>

<file path=ppt/slides/_rels/slide6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1.xml"/><Relationship Id="rId5" Type="http://schemas.openxmlformats.org/officeDocument/2006/relationships/image" Target="../media/image134.jpeg"/><Relationship Id="rId4" Type="http://schemas.openxmlformats.org/officeDocument/2006/relationships/image" Target="../media/image13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agrinatur.ch/" TargetMode="External"/><Relationship Id="rId1" Type="http://schemas.openxmlformats.org/officeDocument/2006/relationships/slideLayout" Target="../slideLayouts/slideLayout16.xml"/><Relationship Id="rId4" Type="http://schemas.openxmlformats.org/officeDocument/2006/relationships/image" Target="../media/image38.svg"/></Relationships>
</file>

<file path=ppt/slides/_rels/slide7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5.png"/><Relationship Id="rId1" Type="http://schemas.openxmlformats.org/officeDocument/2006/relationships/slideLayout" Target="../slideLayouts/slideLayout3.xml"/><Relationship Id="rId4" Type="http://schemas.openxmlformats.org/officeDocument/2006/relationships/image" Target="../media/image136.jpeg"/></Relationships>
</file>

<file path=ppt/slides/_rels/slide7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40.tiff"/><Relationship Id="rId2" Type="http://schemas.openxmlformats.org/officeDocument/2006/relationships/image" Target="../media/image139.jpeg"/><Relationship Id="rId1" Type="http://schemas.openxmlformats.org/officeDocument/2006/relationships/slideLayout" Target="../slideLayouts/slideLayout21.xml"/><Relationship Id="rId5" Type="http://schemas.openxmlformats.org/officeDocument/2006/relationships/image" Target="../media/image142.jpeg"/><Relationship Id="rId4" Type="http://schemas.openxmlformats.org/officeDocument/2006/relationships/image" Target="../media/image141.jpeg"/></Relationships>
</file>

<file path=ppt/slides/_rels/slide7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agrinatur.ch/" TargetMode="External"/><Relationship Id="rId1" Type="http://schemas.openxmlformats.org/officeDocument/2006/relationships/slideLayout" Target="../slideLayouts/slideLayout16.xml"/><Relationship Id="rId4" Type="http://schemas.openxmlformats.org/officeDocument/2006/relationships/image" Target="../media/image38.svg"/></Relationships>
</file>

<file path=ppt/slides/_rels/slide77.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1.xml"/><Relationship Id="rId5" Type="http://schemas.openxmlformats.org/officeDocument/2006/relationships/image" Target="../media/image152.jpeg"/><Relationship Id="rId4" Type="http://schemas.openxmlformats.org/officeDocument/2006/relationships/image" Target="../media/image151.jpeg"/></Relationships>
</file>

<file path=ppt/slides/_rels/slide8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agrinatur.ch/" TargetMode="External"/><Relationship Id="rId1" Type="http://schemas.openxmlformats.org/officeDocument/2006/relationships/slideLayout" Target="../slideLayouts/slideLayout16.xml"/><Relationship Id="rId4" Type="http://schemas.openxmlformats.org/officeDocument/2006/relationships/image" Target="../media/image38.svg"/></Relationships>
</file>

<file path=ppt/slides/_rels/slide83.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hyperlink" Target="https://youtu.be/22agty_NgeM" TargetMode="Externa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8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1.xml"/><Relationship Id="rId5" Type="http://schemas.openxmlformats.org/officeDocument/2006/relationships/image" Target="../media/image160.jpeg"/><Relationship Id="rId4" Type="http://schemas.openxmlformats.org/officeDocument/2006/relationships/image" Target="../media/image159.jpeg"/></Relationships>
</file>

<file path=ppt/slides/_rels/slide8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agrinatur.ch/" TargetMode="External"/><Relationship Id="rId1" Type="http://schemas.openxmlformats.org/officeDocument/2006/relationships/slideLayout" Target="../slideLayouts/slideLayout16.xml"/><Relationship Id="rId4" Type="http://schemas.openxmlformats.org/officeDocument/2006/relationships/image" Target="../media/image38.svg"/></Relationships>
</file>

<file path=ppt/slides/_rels/slide89.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hyperlink" Target="https://www.agrinatur.ch/tipps/neophyten" TargetMode="External"/><Relationship Id="rId2" Type="http://schemas.openxmlformats.org/officeDocument/2006/relationships/image" Target="../media/image21.jpeg"/><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1.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3.xml"/><Relationship Id="rId6" Type="http://schemas.openxmlformats.org/officeDocument/2006/relationships/image" Target="../media/image168.jpeg"/><Relationship Id="rId5" Type="http://schemas.openxmlformats.org/officeDocument/2006/relationships/image" Target="../media/image167.jpeg"/><Relationship Id="rId4" Type="http://schemas.openxmlformats.org/officeDocument/2006/relationships/image" Target="../media/image166.jpeg"/></Relationships>
</file>

<file path=ppt/slides/_rels/slide94.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5.xml"/><Relationship Id="rId5" Type="http://schemas.openxmlformats.org/officeDocument/2006/relationships/image" Target="../media/image172.jpeg"/><Relationship Id="rId4" Type="http://schemas.openxmlformats.org/officeDocument/2006/relationships/image" Target="../media/image171.tiff"/></Relationships>
</file>

<file path=ppt/slides/_rels/slide9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agrinatur.ch/" TargetMode="Externa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16.xml"/><Relationship Id="rId4" Type="http://schemas.openxmlformats.org/officeDocument/2006/relationships/image" Target="../media/image175.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53217" y="5013176"/>
            <a:ext cx="7993261" cy="661720"/>
          </a:xfrm>
          <a:prstGeom prst="rect">
            <a:avLst/>
          </a:prstGeom>
          <a:noFill/>
        </p:spPr>
        <p:txBody>
          <a:bodyPr wrap="square" lIns="91440" tIns="45720" rIns="91440" bIns="45720" rtlCol="0" anchor="t">
            <a:spAutoFit/>
          </a:bodyPr>
          <a:lstStyle/>
          <a:p>
            <a:pPr lvl="0"/>
            <a:r>
              <a:rPr lang="de-CH" dirty="0"/>
              <a:t>Biodiversitätsförderflächen</a:t>
            </a:r>
            <a:endParaRPr lang="de-CH" dirty="0">
              <a:solidFill>
                <a:prstClr val="black"/>
              </a:solidFill>
            </a:endParaRPr>
          </a:p>
          <a:p>
            <a:pPr lvl="0"/>
            <a:endParaRPr lang="de-CH" sz="800" dirty="0">
              <a:solidFill>
                <a:prstClr val="black"/>
              </a:solidFill>
            </a:endParaRPr>
          </a:p>
          <a:p>
            <a:pPr lvl="0"/>
            <a:r>
              <a:rPr lang="de-CH" sz="1100" dirty="0">
                <a:solidFill>
                  <a:prstClr val="black"/>
                </a:solidFill>
              </a:rPr>
              <a:t>Ausgabe 2024</a:t>
            </a:r>
          </a:p>
        </p:txBody>
      </p:sp>
      <p:sp>
        <p:nvSpPr>
          <p:cNvPr id="5" name="Textplatzhalter 2"/>
          <p:cNvSpPr>
            <a:spLocks noGrp="1"/>
          </p:cNvSpPr>
          <p:nvPr>
            <p:ph type="body" sz="quarter" idx="16"/>
          </p:nvPr>
        </p:nvSpPr>
        <p:spPr>
          <a:xfrm>
            <a:off x="621074" y="6325966"/>
            <a:ext cx="7047270" cy="210567"/>
          </a:xfrm>
        </p:spPr>
        <p:txBody>
          <a:bodyPr/>
          <a:lstStyle/>
          <a:p>
            <a:r>
              <a:rPr lang="de-CH" sz="1100"/>
              <a:t>Referenz: Handbuch «Biodiversität auf dem Landwirtschaftsbetrieb – ein Handbuch für die Praxis», Kapitel 4, Seiten 49-119</a:t>
            </a:r>
          </a:p>
        </p:txBody>
      </p:sp>
    </p:spTree>
    <p:extLst>
      <p:ext uri="{BB962C8B-B14F-4D97-AF65-F5344CB8AC3E}">
        <p14:creationId xmlns:p14="http://schemas.microsoft.com/office/powerpoint/2010/main" val="1261360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4.2 Biodiversitätsförderflächen auf Grünland</a:t>
            </a:r>
          </a:p>
        </p:txBody>
      </p:sp>
      <p:sp>
        <p:nvSpPr>
          <p:cNvPr id="4" name="Foliennummernplatzhalter 3"/>
          <p:cNvSpPr>
            <a:spLocks noGrp="1"/>
          </p:cNvSpPr>
          <p:nvPr>
            <p:ph type="sldNum" sz="quarter" idx="4"/>
          </p:nvPr>
        </p:nvSpPr>
        <p:spPr/>
        <p:txBody>
          <a:bodyPr/>
          <a:lstStyle/>
          <a:p>
            <a:fld id="{B295DEAF-E952-4796-AAEE-4201E40CA590}" type="slidenum">
              <a:rPr lang="de-CH" smtClean="0"/>
              <a:pPr/>
              <a:t>10</a:t>
            </a:fld>
            <a:endParaRPr lang="de-CH"/>
          </a:p>
        </p:txBody>
      </p:sp>
      <p:pic>
        <p:nvPicPr>
          <p:cNvPr id="5" name="Inhaltsplatzhalter 4"/>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617725" y="1034513"/>
            <a:ext cx="7922075" cy="4896545"/>
          </a:xfrm>
        </p:spPr>
      </p:pic>
      <p:sp>
        <p:nvSpPr>
          <p:cNvPr id="6" name="Welle 5"/>
          <p:cNvSpPr/>
          <p:nvPr/>
        </p:nvSpPr>
        <p:spPr>
          <a:xfrm>
            <a:off x="8172400" y="202661"/>
            <a:ext cx="953612" cy="543210"/>
          </a:xfrm>
          <a:prstGeom prst="wav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a:solidFill>
                  <a:schemeClr val="accent4">
                    <a:lumMod val="50000"/>
                  </a:schemeClr>
                </a:solidFill>
              </a:rPr>
              <a:t>S.56-75</a:t>
            </a:r>
          </a:p>
        </p:txBody>
      </p:sp>
      <p:sp>
        <p:nvSpPr>
          <p:cNvPr id="7" name="Textfeld 6"/>
          <p:cNvSpPr txBox="1"/>
          <p:nvPr/>
        </p:nvSpPr>
        <p:spPr>
          <a:xfrm>
            <a:off x="1810477" y="1772815"/>
            <a:ext cx="1952650" cy="307777"/>
          </a:xfrm>
          <a:prstGeom prst="rect">
            <a:avLst/>
          </a:prstGeom>
          <a:solidFill>
            <a:srgbClr val="FFFFFF">
              <a:alpha val="69804"/>
            </a:srgbClr>
          </a:solidFill>
        </p:spPr>
        <p:txBody>
          <a:bodyPr wrap="none" rtlCol="0">
            <a:spAutoFit/>
          </a:bodyPr>
          <a:lstStyle>
            <a:defPPr>
              <a:defRPr lang="de-DE"/>
            </a:defPPr>
            <a:lvl1pPr>
              <a:defRPr sz="1400"/>
            </a:lvl1pPr>
          </a:lstStyle>
          <a:p>
            <a:r>
              <a:rPr lang="de-CH"/>
              <a:t>extensiv genutzte Wiese</a:t>
            </a:r>
          </a:p>
        </p:txBody>
      </p:sp>
      <p:sp>
        <p:nvSpPr>
          <p:cNvPr id="9" name="Textfeld 8"/>
          <p:cNvSpPr txBox="1"/>
          <p:nvPr/>
        </p:nvSpPr>
        <p:spPr>
          <a:xfrm>
            <a:off x="5342511" y="1692033"/>
            <a:ext cx="1799339" cy="307777"/>
          </a:xfrm>
          <a:prstGeom prst="rect">
            <a:avLst/>
          </a:prstGeom>
          <a:solidFill>
            <a:srgbClr val="FFFFFF">
              <a:alpha val="69804"/>
            </a:srgbClr>
          </a:solidFill>
        </p:spPr>
        <p:txBody>
          <a:bodyPr wrap="none" rtlCol="0">
            <a:spAutoFit/>
          </a:bodyPr>
          <a:lstStyle>
            <a:defPPr>
              <a:defRPr lang="de-DE"/>
            </a:defPPr>
            <a:lvl1pPr>
              <a:defRPr sz="1400"/>
            </a:lvl1pPr>
          </a:lstStyle>
          <a:p>
            <a:r>
              <a:rPr lang="de-CH"/>
              <a:t>gebuchteter Waldrand</a:t>
            </a:r>
          </a:p>
        </p:txBody>
      </p:sp>
      <p:sp>
        <p:nvSpPr>
          <p:cNvPr id="10" name="Textfeld 9"/>
          <p:cNvSpPr txBox="1"/>
          <p:nvPr/>
        </p:nvSpPr>
        <p:spPr>
          <a:xfrm>
            <a:off x="2966992" y="2470595"/>
            <a:ext cx="1958934" cy="307777"/>
          </a:xfrm>
          <a:prstGeom prst="rect">
            <a:avLst/>
          </a:prstGeom>
          <a:solidFill>
            <a:srgbClr val="FFFFFF">
              <a:alpha val="69804"/>
            </a:srgbClr>
          </a:solidFill>
        </p:spPr>
        <p:txBody>
          <a:bodyPr wrap="none" rtlCol="0">
            <a:spAutoFit/>
          </a:bodyPr>
          <a:lstStyle>
            <a:defPPr>
              <a:defRPr lang="de-DE"/>
            </a:defPPr>
            <a:lvl1pPr>
              <a:defRPr sz="1400"/>
            </a:lvl1pPr>
          </a:lstStyle>
          <a:p>
            <a:r>
              <a:rPr lang="de-CH"/>
              <a:t>extensiv genutzte Weide</a:t>
            </a:r>
          </a:p>
        </p:txBody>
      </p:sp>
      <p:sp>
        <p:nvSpPr>
          <p:cNvPr id="11" name="Textfeld 10"/>
          <p:cNvSpPr txBox="1"/>
          <p:nvPr/>
        </p:nvSpPr>
        <p:spPr>
          <a:xfrm>
            <a:off x="1835696" y="4509120"/>
            <a:ext cx="1519968" cy="307777"/>
          </a:xfrm>
          <a:prstGeom prst="rect">
            <a:avLst/>
          </a:prstGeom>
          <a:solidFill>
            <a:srgbClr val="FFFFFF">
              <a:alpha val="69804"/>
            </a:srgbClr>
          </a:solidFill>
        </p:spPr>
        <p:txBody>
          <a:bodyPr wrap="none" rtlCol="0">
            <a:spAutoFit/>
          </a:bodyPr>
          <a:lstStyle>
            <a:defPPr>
              <a:defRPr lang="de-DE"/>
            </a:defPPr>
            <a:lvl1pPr>
              <a:defRPr sz="1400"/>
            </a:lvl1pPr>
          </a:lstStyle>
          <a:p>
            <a:r>
              <a:rPr lang="de-CH"/>
              <a:t>Hochstaudensaum</a:t>
            </a:r>
          </a:p>
        </p:txBody>
      </p:sp>
      <p:sp>
        <p:nvSpPr>
          <p:cNvPr id="12" name="Textfeld 11"/>
          <p:cNvSpPr txBox="1"/>
          <p:nvPr/>
        </p:nvSpPr>
        <p:spPr>
          <a:xfrm>
            <a:off x="2966992" y="5356700"/>
            <a:ext cx="1152239" cy="307777"/>
          </a:xfrm>
          <a:prstGeom prst="rect">
            <a:avLst/>
          </a:prstGeom>
          <a:solidFill>
            <a:srgbClr val="FFFFFF">
              <a:alpha val="69804"/>
            </a:srgbClr>
          </a:solidFill>
        </p:spPr>
        <p:txBody>
          <a:bodyPr wrap="none" rtlCol="0">
            <a:spAutoFit/>
          </a:bodyPr>
          <a:lstStyle>
            <a:defPPr>
              <a:defRPr lang="de-DE"/>
            </a:defPPr>
            <a:lvl1pPr>
              <a:defRPr sz="1400"/>
            </a:lvl1pPr>
          </a:lstStyle>
          <a:p>
            <a:r>
              <a:rPr lang="de-CH"/>
              <a:t>Pufferstreifen</a:t>
            </a:r>
          </a:p>
        </p:txBody>
      </p:sp>
      <p:sp>
        <p:nvSpPr>
          <p:cNvPr id="13" name="Textfeld 12"/>
          <p:cNvSpPr txBox="1"/>
          <p:nvPr/>
        </p:nvSpPr>
        <p:spPr>
          <a:xfrm>
            <a:off x="5342511" y="5356700"/>
            <a:ext cx="2593339" cy="307777"/>
          </a:xfrm>
          <a:prstGeom prst="rect">
            <a:avLst/>
          </a:prstGeom>
          <a:solidFill>
            <a:srgbClr val="FFFFFF">
              <a:alpha val="69804"/>
            </a:srgbClr>
          </a:solidFill>
        </p:spPr>
        <p:txBody>
          <a:bodyPr wrap="none" rtlCol="0">
            <a:spAutoFit/>
          </a:bodyPr>
          <a:lstStyle>
            <a:defPPr>
              <a:defRPr lang="de-DE"/>
            </a:defPPr>
            <a:lvl1pPr>
              <a:defRPr sz="1400"/>
            </a:lvl1pPr>
          </a:lstStyle>
          <a:p>
            <a:r>
              <a:rPr lang="de-CH"/>
              <a:t>Hecke mit Holz- und Steinhaufen</a:t>
            </a:r>
          </a:p>
        </p:txBody>
      </p:sp>
      <p:sp>
        <p:nvSpPr>
          <p:cNvPr id="15" name="Textfeld 14"/>
          <p:cNvSpPr txBox="1"/>
          <p:nvPr/>
        </p:nvSpPr>
        <p:spPr>
          <a:xfrm>
            <a:off x="665063" y="2668510"/>
            <a:ext cx="1072345" cy="307777"/>
          </a:xfrm>
          <a:prstGeom prst="rect">
            <a:avLst/>
          </a:prstGeom>
          <a:solidFill>
            <a:srgbClr val="FFFFFF">
              <a:alpha val="69804"/>
            </a:srgbClr>
          </a:solidFill>
        </p:spPr>
        <p:txBody>
          <a:bodyPr wrap="none" rtlCol="0">
            <a:spAutoFit/>
          </a:bodyPr>
          <a:lstStyle>
            <a:defPPr>
              <a:defRPr lang="de-DE"/>
            </a:defPPr>
            <a:lvl1pPr>
              <a:defRPr sz="1400"/>
            </a:lvl1pPr>
          </a:lstStyle>
          <a:p>
            <a:r>
              <a:rPr lang="de-CH" dirty="0" err="1"/>
              <a:t>Streuefläche</a:t>
            </a:r>
            <a:endParaRPr lang="de-CH" dirty="0"/>
          </a:p>
        </p:txBody>
      </p:sp>
      <p:sp>
        <p:nvSpPr>
          <p:cNvPr id="16" name="Textfeld 15"/>
          <p:cNvSpPr txBox="1"/>
          <p:nvPr/>
        </p:nvSpPr>
        <p:spPr>
          <a:xfrm>
            <a:off x="1829814" y="2973057"/>
            <a:ext cx="1238929" cy="307777"/>
          </a:xfrm>
          <a:prstGeom prst="rect">
            <a:avLst/>
          </a:prstGeom>
          <a:solidFill>
            <a:srgbClr val="FFFFFF">
              <a:alpha val="69804"/>
            </a:srgbClr>
          </a:solidFill>
        </p:spPr>
        <p:txBody>
          <a:bodyPr wrap="none" rtlCol="0">
            <a:spAutoFit/>
          </a:bodyPr>
          <a:lstStyle>
            <a:defPPr>
              <a:defRPr lang="de-DE"/>
            </a:defPPr>
            <a:lvl1pPr>
              <a:defRPr sz="1400"/>
            </a:lvl1pPr>
          </a:lstStyle>
          <a:p>
            <a:r>
              <a:rPr lang="de-CH"/>
              <a:t>Altgrasstreifen</a:t>
            </a:r>
          </a:p>
        </p:txBody>
      </p:sp>
      <p:sp>
        <p:nvSpPr>
          <p:cNvPr id="17" name="Textfeld 16"/>
          <p:cNvSpPr txBox="1"/>
          <p:nvPr/>
        </p:nvSpPr>
        <p:spPr>
          <a:xfrm>
            <a:off x="3339815" y="2928172"/>
            <a:ext cx="2375458" cy="307777"/>
          </a:xfrm>
          <a:prstGeom prst="rect">
            <a:avLst/>
          </a:prstGeom>
          <a:solidFill>
            <a:srgbClr val="FFFFFF">
              <a:alpha val="69804"/>
            </a:srgbClr>
          </a:solidFill>
        </p:spPr>
        <p:txBody>
          <a:bodyPr wrap="none" rtlCol="0">
            <a:spAutoFit/>
          </a:bodyPr>
          <a:lstStyle>
            <a:defPPr>
              <a:defRPr lang="de-DE"/>
            </a:defPPr>
            <a:lvl1pPr>
              <a:defRPr sz="1400"/>
            </a:lvl1pPr>
          </a:lstStyle>
          <a:p>
            <a:r>
              <a:rPr lang="de-CH"/>
              <a:t>wenig intensiv genutzte Wiese</a:t>
            </a:r>
          </a:p>
        </p:txBody>
      </p:sp>
      <p:sp>
        <p:nvSpPr>
          <p:cNvPr id="18" name="Textfeld 17"/>
          <p:cNvSpPr txBox="1"/>
          <p:nvPr/>
        </p:nvSpPr>
        <p:spPr>
          <a:xfrm>
            <a:off x="7035134" y="2651539"/>
            <a:ext cx="1121910" cy="307777"/>
          </a:xfrm>
          <a:prstGeom prst="rect">
            <a:avLst/>
          </a:prstGeom>
          <a:solidFill>
            <a:srgbClr val="FFFFFF">
              <a:alpha val="69804"/>
            </a:srgbClr>
          </a:solidFill>
        </p:spPr>
        <p:txBody>
          <a:bodyPr wrap="none" rtlCol="0">
            <a:spAutoFit/>
          </a:bodyPr>
          <a:lstStyle>
            <a:defPPr>
              <a:defRPr lang="de-DE"/>
            </a:defPPr>
            <a:lvl1pPr>
              <a:defRPr sz="1400"/>
            </a:lvl1pPr>
          </a:lstStyle>
          <a:p>
            <a:r>
              <a:rPr lang="de-CH"/>
              <a:t>Kleingehölze</a:t>
            </a:r>
          </a:p>
        </p:txBody>
      </p:sp>
    </p:spTree>
    <p:extLst>
      <p:ext uri="{BB962C8B-B14F-4D97-AF65-F5344CB8AC3E}">
        <p14:creationId xmlns:p14="http://schemas.microsoft.com/office/powerpoint/2010/main" val="314545360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fik 2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7401" y="1131284"/>
            <a:ext cx="2499252" cy="2147678"/>
          </a:xfrm>
          <a:prstGeom prst="rect">
            <a:avLst/>
          </a:prstGeom>
        </p:spPr>
      </p:pic>
      <p:pic>
        <p:nvPicPr>
          <p:cNvPr id="29" name="Grafik 2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7725" y="3501008"/>
            <a:ext cx="2517854" cy="2156819"/>
          </a:xfrm>
          <a:prstGeom prst="rect">
            <a:avLst/>
          </a:prstGeom>
        </p:spPr>
      </p:pic>
      <p:pic>
        <p:nvPicPr>
          <p:cNvPr id="28" name="Grafik 2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22928" y="3501008"/>
            <a:ext cx="2528138" cy="2154217"/>
          </a:xfrm>
          <a:prstGeom prst="rect">
            <a:avLst/>
          </a:prstGeom>
        </p:spPr>
      </p:pic>
      <p:pic>
        <p:nvPicPr>
          <p:cNvPr id="26" name="Grafik 2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5822" y="1131284"/>
            <a:ext cx="2514138" cy="2147677"/>
          </a:xfrm>
          <a:prstGeom prst="rect">
            <a:avLst/>
          </a:prstGeom>
        </p:spPr>
      </p:pic>
      <p:pic>
        <p:nvPicPr>
          <p:cNvPr id="25" name="Grafik 2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12136" y="1113901"/>
            <a:ext cx="2514138" cy="2156818"/>
          </a:xfrm>
          <a:prstGeom prst="rect">
            <a:avLst/>
          </a:prstGeom>
        </p:spPr>
      </p:pic>
      <p:pic>
        <p:nvPicPr>
          <p:cNvPr id="6" name="Grafik 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317401" y="3508224"/>
            <a:ext cx="2524044" cy="2149604"/>
          </a:xfrm>
          <a:prstGeom prst="rect">
            <a:avLst/>
          </a:prstGeom>
        </p:spPr>
      </p:pic>
      <p:sp>
        <p:nvSpPr>
          <p:cNvPr id="2" name="Titel 1"/>
          <p:cNvSpPr>
            <a:spLocks noGrp="1"/>
          </p:cNvSpPr>
          <p:nvPr>
            <p:ph type="title"/>
          </p:nvPr>
        </p:nvSpPr>
        <p:spPr/>
        <p:txBody>
          <a:bodyPr/>
          <a:lstStyle/>
          <a:p>
            <a:r>
              <a:rPr lang="de-CH"/>
              <a:t>Mögliche ökologische Aufwertung von Obstgärten</a:t>
            </a:r>
          </a:p>
        </p:txBody>
      </p:sp>
      <p:sp>
        <p:nvSpPr>
          <p:cNvPr id="3" name="Foliennummernplatzhalter 2"/>
          <p:cNvSpPr>
            <a:spLocks noGrp="1"/>
          </p:cNvSpPr>
          <p:nvPr>
            <p:ph type="sldNum" sz="quarter" idx="4"/>
          </p:nvPr>
        </p:nvSpPr>
        <p:spPr/>
        <p:txBody>
          <a:bodyPr/>
          <a:lstStyle/>
          <a:p>
            <a:fld id="{B295DEAF-E952-4796-AAEE-4201E40CA590}" type="slidenum">
              <a:rPr lang="de-CH" smtClean="0"/>
              <a:pPr/>
              <a:t>100</a:t>
            </a:fld>
            <a:endParaRPr lang="de-CH"/>
          </a:p>
        </p:txBody>
      </p:sp>
      <p:sp>
        <p:nvSpPr>
          <p:cNvPr id="15" name="Textfeld 14"/>
          <p:cNvSpPr txBox="1"/>
          <p:nvPr/>
        </p:nvSpPr>
        <p:spPr>
          <a:xfrm>
            <a:off x="3292609" y="2926661"/>
            <a:ext cx="2613439" cy="369332"/>
          </a:xfrm>
          <a:prstGeom prst="rect">
            <a:avLst/>
          </a:prstGeom>
          <a:solidFill>
            <a:srgbClr val="FFFFFF">
              <a:alpha val="69804"/>
            </a:srgbClr>
          </a:solidFill>
        </p:spPr>
        <p:txBody>
          <a:bodyPr wrap="square" rtlCol="0">
            <a:spAutoFit/>
          </a:bodyPr>
          <a:lstStyle>
            <a:defPPr>
              <a:defRPr lang="de-DE"/>
            </a:defPPr>
          </a:lstStyle>
          <a:p>
            <a:r>
              <a:rPr lang="de-CH"/>
              <a:t>Strukturelemente</a:t>
            </a:r>
          </a:p>
        </p:txBody>
      </p:sp>
      <p:sp>
        <p:nvSpPr>
          <p:cNvPr id="16" name="Textfeld 15"/>
          <p:cNvSpPr txBox="1"/>
          <p:nvPr/>
        </p:nvSpPr>
        <p:spPr>
          <a:xfrm>
            <a:off x="5998670" y="5025761"/>
            <a:ext cx="2681678" cy="646331"/>
          </a:xfrm>
          <a:prstGeom prst="rect">
            <a:avLst/>
          </a:prstGeom>
          <a:solidFill>
            <a:srgbClr val="FFFFFF">
              <a:alpha val="69804"/>
            </a:srgbClr>
          </a:solidFill>
        </p:spPr>
        <p:txBody>
          <a:bodyPr wrap="square" rtlCol="0">
            <a:spAutoFit/>
          </a:bodyPr>
          <a:lstStyle>
            <a:defPPr>
              <a:defRPr lang="de-DE"/>
            </a:defPPr>
          </a:lstStyle>
          <a:p>
            <a:pPr>
              <a:spcBef>
                <a:spcPts val="600"/>
              </a:spcBef>
              <a:spcAft>
                <a:spcPts val="600"/>
              </a:spcAft>
            </a:pPr>
            <a:r>
              <a:rPr lang="de-CH"/>
              <a:t>Alte und abgestorbene Bäume</a:t>
            </a:r>
          </a:p>
        </p:txBody>
      </p:sp>
      <p:sp>
        <p:nvSpPr>
          <p:cNvPr id="17" name="Textfeld 16"/>
          <p:cNvSpPr txBox="1"/>
          <p:nvPr/>
        </p:nvSpPr>
        <p:spPr>
          <a:xfrm>
            <a:off x="592554" y="2926661"/>
            <a:ext cx="2538930" cy="369332"/>
          </a:xfrm>
          <a:prstGeom prst="rect">
            <a:avLst/>
          </a:prstGeom>
          <a:solidFill>
            <a:srgbClr val="FFFFFF">
              <a:alpha val="69804"/>
            </a:srgbClr>
          </a:solidFill>
        </p:spPr>
        <p:txBody>
          <a:bodyPr wrap="square" rtlCol="0">
            <a:spAutoFit/>
          </a:bodyPr>
          <a:lstStyle>
            <a:defPPr>
              <a:defRPr lang="de-DE"/>
            </a:defPPr>
          </a:lstStyle>
          <a:p>
            <a:r>
              <a:rPr lang="de-CH"/>
              <a:t>Asthaufen aus Schnittgut</a:t>
            </a:r>
          </a:p>
        </p:txBody>
      </p:sp>
      <p:sp>
        <p:nvSpPr>
          <p:cNvPr id="21" name="Textfeld 20"/>
          <p:cNvSpPr txBox="1"/>
          <p:nvPr/>
        </p:nvSpPr>
        <p:spPr>
          <a:xfrm>
            <a:off x="3317401" y="5025761"/>
            <a:ext cx="2613439" cy="646331"/>
          </a:xfrm>
          <a:prstGeom prst="rect">
            <a:avLst/>
          </a:prstGeom>
          <a:solidFill>
            <a:srgbClr val="FFFFFF">
              <a:alpha val="69804"/>
            </a:srgbClr>
          </a:solidFill>
        </p:spPr>
        <p:txBody>
          <a:bodyPr wrap="square" rtlCol="0">
            <a:spAutoFit/>
          </a:bodyPr>
          <a:lstStyle>
            <a:defPPr>
              <a:defRPr lang="de-DE"/>
            </a:defPPr>
          </a:lstStyle>
          <a:p>
            <a:r>
              <a:rPr lang="de-CH"/>
              <a:t>Gestaffelter Schnitt des Unternutzens</a:t>
            </a:r>
          </a:p>
        </p:txBody>
      </p:sp>
      <p:sp>
        <p:nvSpPr>
          <p:cNvPr id="22" name="Textfeld 21"/>
          <p:cNvSpPr txBox="1"/>
          <p:nvPr/>
        </p:nvSpPr>
        <p:spPr>
          <a:xfrm>
            <a:off x="590179" y="5025761"/>
            <a:ext cx="2616238" cy="632066"/>
          </a:xfrm>
          <a:prstGeom prst="rect">
            <a:avLst/>
          </a:prstGeom>
          <a:solidFill>
            <a:srgbClr val="FFFFFF">
              <a:alpha val="69804"/>
            </a:srgbClr>
          </a:solidFill>
        </p:spPr>
        <p:txBody>
          <a:bodyPr wrap="square" rtlCol="0" anchor="ctr">
            <a:noAutofit/>
          </a:bodyPr>
          <a:lstStyle>
            <a:defPPr>
              <a:defRPr lang="de-DE"/>
            </a:defPPr>
          </a:lstStyle>
          <a:p>
            <a:r>
              <a:rPr lang="de-CH"/>
              <a:t>Einzelbüsche</a:t>
            </a:r>
          </a:p>
        </p:txBody>
      </p:sp>
      <p:sp>
        <p:nvSpPr>
          <p:cNvPr id="23" name="Textfeld 22"/>
          <p:cNvSpPr txBox="1"/>
          <p:nvPr/>
        </p:nvSpPr>
        <p:spPr>
          <a:xfrm>
            <a:off x="5999739" y="2915652"/>
            <a:ext cx="2551327" cy="369332"/>
          </a:xfrm>
          <a:prstGeom prst="rect">
            <a:avLst/>
          </a:prstGeom>
          <a:solidFill>
            <a:srgbClr val="FFFFFF">
              <a:alpha val="69804"/>
            </a:srgbClr>
          </a:solidFill>
        </p:spPr>
        <p:txBody>
          <a:bodyPr wrap="square" rtlCol="0">
            <a:spAutoFit/>
          </a:bodyPr>
          <a:lstStyle>
            <a:defPPr>
              <a:defRPr lang="de-DE"/>
            </a:defPPr>
          </a:lstStyle>
          <a:p>
            <a:r>
              <a:rPr lang="de-CH"/>
              <a:t>Nistkästen und -hilfen</a:t>
            </a:r>
          </a:p>
        </p:txBody>
      </p:sp>
      <p:sp>
        <p:nvSpPr>
          <p:cNvPr id="4" name="Textfeld 3"/>
          <p:cNvSpPr txBox="1"/>
          <p:nvPr/>
        </p:nvSpPr>
        <p:spPr>
          <a:xfrm>
            <a:off x="940994" y="5824815"/>
            <a:ext cx="6330539" cy="338554"/>
          </a:xfrm>
          <a:prstGeom prst="rect">
            <a:avLst/>
          </a:prstGeom>
          <a:noFill/>
        </p:spPr>
        <p:txBody>
          <a:bodyPr wrap="square" rtlCol="0">
            <a:spAutoFit/>
          </a:bodyPr>
          <a:lstStyle/>
          <a:p>
            <a:r>
              <a:rPr lang="de-CH" sz="1600">
                <a:solidFill>
                  <a:srgbClr val="FF0000"/>
                </a:solidFill>
                <a:hlinkClick r:id="rId8"/>
              </a:rPr>
              <a:t>Förderung der Biodiversität im Hochstamm-Obstgarten</a:t>
            </a:r>
            <a:endParaRPr lang="de-CH" sz="1600">
              <a:solidFill>
                <a:srgbClr val="FF0000"/>
              </a:solidFill>
            </a:endParaRPr>
          </a:p>
        </p:txBody>
      </p:sp>
      <p:pic>
        <p:nvPicPr>
          <p:cNvPr id="18" name="Grafik 1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7442" y="5824815"/>
            <a:ext cx="310897" cy="304801"/>
          </a:xfrm>
          <a:prstGeom prst="rect">
            <a:avLst/>
          </a:prstGeom>
        </p:spPr>
      </p:pic>
    </p:spTree>
    <p:extLst>
      <p:ext uri="{BB962C8B-B14F-4D97-AF65-F5344CB8AC3E}">
        <p14:creationId xmlns:p14="http://schemas.microsoft.com/office/powerpoint/2010/main" val="7749083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4667259" y="4301176"/>
            <a:ext cx="1870970" cy="1611682"/>
          </a:xfrm>
          <a:prstGeom prst="rect">
            <a:avLst/>
          </a:prstGeom>
        </p:spPr>
      </p:pic>
      <p:pic>
        <p:nvPicPr>
          <p:cNvPr id="7" name="Grafik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42678" y="4301176"/>
            <a:ext cx="1783596" cy="1611682"/>
          </a:xfrm>
          <a:prstGeom prst="rect">
            <a:avLst/>
          </a:prstGeom>
        </p:spPr>
      </p:pic>
      <p:pic>
        <p:nvPicPr>
          <p:cNvPr id="3" name="Grafik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99698" y="4301176"/>
            <a:ext cx="1863112" cy="1611682"/>
          </a:xfrm>
          <a:prstGeom prst="rect">
            <a:avLst/>
          </a:prstGeom>
        </p:spPr>
      </p:pic>
      <p:pic>
        <p:nvPicPr>
          <p:cNvPr id="9" name="Grafik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7724" y="4301177"/>
            <a:ext cx="1810569" cy="1611682"/>
          </a:xfrm>
          <a:prstGeom prst="rect">
            <a:avLst/>
          </a:prstGeom>
        </p:spPr>
      </p:pic>
      <p:sp>
        <p:nvSpPr>
          <p:cNvPr id="2" name="Titel 1"/>
          <p:cNvSpPr>
            <a:spLocks noGrp="1"/>
          </p:cNvSpPr>
          <p:nvPr>
            <p:ph type="title"/>
          </p:nvPr>
        </p:nvSpPr>
        <p:spPr/>
        <p:txBody>
          <a:bodyPr/>
          <a:lstStyle/>
          <a:p>
            <a:r>
              <a:rPr lang="de-CH"/>
              <a:t>Standortgerechte Einzelbäume und Alleen</a:t>
            </a:r>
          </a:p>
        </p:txBody>
      </p:sp>
      <p:sp>
        <p:nvSpPr>
          <p:cNvPr id="5" name="Inhaltsplatzhalter 4"/>
          <p:cNvSpPr>
            <a:spLocks noGrp="1"/>
          </p:cNvSpPr>
          <p:nvPr>
            <p:ph idx="1"/>
          </p:nvPr>
        </p:nvSpPr>
        <p:spPr>
          <a:xfrm>
            <a:off x="4667259" y="1134423"/>
            <a:ext cx="3859015" cy="3014657"/>
          </a:xfrm>
          <a:solidFill>
            <a:schemeClr val="accent4">
              <a:lumMod val="20000"/>
              <a:lumOff val="80000"/>
            </a:schemeClr>
          </a:solidFill>
        </p:spPr>
        <p:txBody>
          <a:bodyPr lIns="72000" tIns="72000" rIns="72000" bIns="72000"/>
          <a:lstStyle/>
          <a:p>
            <a:pPr algn="l">
              <a:spcBef>
                <a:spcPts val="600"/>
              </a:spcBef>
            </a:pPr>
            <a:r>
              <a:rPr lang="de-CH" sz="2000" b="1"/>
              <a:t>Ökologische Bedeutung</a:t>
            </a:r>
          </a:p>
          <a:p>
            <a:pPr marL="342900" indent="-342900" algn="l">
              <a:spcBef>
                <a:spcPts val="600"/>
              </a:spcBef>
              <a:buFont typeface="Arial" panose="020B0604020202020204" pitchFamily="34" charset="0"/>
              <a:buChar char="•"/>
            </a:pPr>
            <a:r>
              <a:rPr lang="de-CH" sz="2000"/>
              <a:t>Vernetzungselemente </a:t>
            </a:r>
            <a:br>
              <a:rPr lang="de-CH" sz="2000"/>
            </a:br>
            <a:r>
              <a:rPr lang="de-CH" sz="2000"/>
              <a:t>und Trittsteine</a:t>
            </a:r>
          </a:p>
          <a:p>
            <a:pPr marL="342900" indent="-342900" algn="l">
              <a:spcBef>
                <a:spcPts val="600"/>
              </a:spcBef>
              <a:buFont typeface="Arial" panose="020B0604020202020204" pitchFamily="34" charset="0"/>
              <a:buChar char="•"/>
            </a:pPr>
            <a:r>
              <a:rPr lang="de-CH" sz="2000"/>
              <a:t>Niststandorte und Schutz </a:t>
            </a:r>
            <a:br>
              <a:rPr lang="de-CH" sz="2000"/>
            </a:br>
            <a:r>
              <a:rPr lang="de-CH" sz="2000"/>
              <a:t>für Vögel und Fledermäuse</a:t>
            </a:r>
          </a:p>
          <a:p>
            <a:pPr marL="342900" indent="-342900" algn="l">
              <a:spcBef>
                <a:spcPts val="600"/>
              </a:spcBef>
              <a:buFont typeface="Arial" panose="020B0604020202020204" pitchFamily="34" charset="0"/>
              <a:buChar char="•"/>
            </a:pPr>
            <a:r>
              <a:rPr lang="de-CH" sz="2000"/>
              <a:t>Lebensraum für seltene Käferarten wie den Hirschkäfer</a:t>
            </a:r>
          </a:p>
          <a:p>
            <a:pPr marL="342900" indent="-342900" algn="l">
              <a:spcBef>
                <a:spcPts val="600"/>
              </a:spcBef>
              <a:buFont typeface="Arial" panose="020B0604020202020204" pitchFamily="34" charset="0"/>
              <a:buChar char="•"/>
            </a:pPr>
            <a:r>
              <a:rPr lang="de-CH" sz="2000"/>
              <a:t>Wuchsorte für Flechten, Moose und holzbewohnende Pilze</a:t>
            </a:r>
          </a:p>
        </p:txBody>
      </p:sp>
      <p:sp>
        <p:nvSpPr>
          <p:cNvPr id="6" name="Inhaltsplatzhalter 5"/>
          <p:cNvSpPr>
            <a:spLocks noGrp="1"/>
          </p:cNvSpPr>
          <p:nvPr>
            <p:ph idx="13"/>
          </p:nvPr>
        </p:nvSpPr>
        <p:spPr>
          <a:xfrm>
            <a:off x="617724" y="1134423"/>
            <a:ext cx="3845086" cy="3014657"/>
          </a:xfrm>
          <a:solidFill>
            <a:schemeClr val="accent6">
              <a:lumMod val="20000"/>
              <a:lumOff val="80000"/>
            </a:schemeClr>
          </a:solidFill>
        </p:spPr>
        <p:txBody>
          <a:bodyPr lIns="72000" tIns="72000" rIns="72000" bIns="72000"/>
          <a:lstStyle/>
          <a:p>
            <a:pPr>
              <a:spcBef>
                <a:spcPts val="600"/>
              </a:spcBef>
            </a:pPr>
            <a:r>
              <a:rPr lang="de-CH" sz="2000" b="1"/>
              <a:t>Agronomische Bedeutung</a:t>
            </a:r>
          </a:p>
          <a:p>
            <a:pPr marL="342900" indent="-342900">
              <a:spcBef>
                <a:spcPts val="600"/>
              </a:spcBef>
              <a:buFont typeface="Arial" panose="020B0604020202020204" pitchFamily="34" charset="0"/>
              <a:buChar char="•"/>
            </a:pPr>
            <a:r>
              <a:rPr lang="de-CH" sz="2000"/>
              <a:t>Schatten für Weidetiere</a:t>
            </a:r>
          </a:p>
          <a:p>
            <a:pPr marL="342900" indent="-342900">
              <a:spcBef>
                <a:spcPts val="600"/>
              </a:spcBef>
              <a:buFont typeface="Arial" panose="020B0604020202020204" pitchFamily="34" charset="0"/>
              <a:buChar char="•"/>
            </a:pPr>
            <a:r>
              <a:rPr lang="de-CH" sz="2000"/>
              <a:t>Landschaftsqualität</a:t>
            </a:r>
          </a:p>
          <a:p>
            <a:pPr marL="342900" indent="-342900">
              <a:spcBef>
                <a:spcPts val="600"/>
              </a:spcBef>
              <a:buFont typeface="Arial" panose="020B0604020202020204" pitchFamily="34" charset="0"/>
              <a:buChar char="•"/>
            </a:pPr>
            <a:r>
              <a:rPr lang="de-CH" sz="2000"/>
              <a:t>Gewinnung von </a:t>
            </a:r>
            <a:r>
              <a:rPr lang="de-CH" sz="2000" err="1"/>
              <a:t>Wertholz</a:t>
            </a:r>
            <a:endParaRPr lang="de-CH" sz="2000"/>
          </a:p>
          <a:p>
            <a:pPr>
              <a:spcBef>
                <a:spcPts val="600"/>
              </a:spcBef>
            </a:pPr>
            <a:endParaRPr lang="de-CH" sz="2000"/>
          </a:p>
        </p:txBody>
      </p:sp>
      <p:sp>
        <p:nvSpPr>
          <p:cNvPr id="4" name="Foliennummernplatzhalter 3"/>
          <p:cNvSpPr>
            <a:spLocks noGrp="1"/>
          </p:cNvSpPr>
          <p:nvPr>
            <p:ph type="sldNum" sz="quarter" idx="4"/>
          </p:nvPr>
        </p:nvSpPr>
        <p:spPr/>
        <p:txBody>
          <a:bodyPr/>
          <a:lstStyle/>
          <a:p>
            <a:fld id="{B295DEAF-E952-4796-AAEE-4201E40CA590}" type="slidenum">
              <a:rPr lang="de-CH" smtClean="0"/>
              <a:pPr/>
              <a:t>101</a:t>
            </a:fld>
            <a:endParaRPr lang="de-CH"/>
          </a:p>
        </p:txBody>
      </p:sp>
      <p:sp>
        <p:nvSpPr>
          <p:cNvPr id="14" name="Welle 13"/>
          <p:cNvSpPr/>
          <p:nvPr/>
        </p:nvSpPr>
        <p:spPr>
          <a:xfrm>
            <a:off x="8178371" y="160468"/>
            <a:ext cx="953612" cy="543210"/>
          </a:xfrm>
          <a:prstGeom prst="wav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a:solidFill>
                  <a:schemeClr val="accent4">
                    <a:lumMod val="50000"/>
                  </a:schemeClr>
                </a:solidFill>
              </a:rPr>
              <a:t>S.96</a:t>
            </a:r>
          </a:p>
        </p:txBody>
      </p:sp>
      <p:sp>
        <p:nvSpPr>
          <p:cNvPr id="19" name="Textfeld 18"/>
          <p:cNvSpPr txBox="1"/>
          <p:nvPr/>
        </p:nvSpPr>
        <p:spPr>
          <a:xfrm>
            <a:off x="6660232" y="5556269"/>
            <a:ext cx="2167050" cy="369332"/>
          </a:xfrm>
          <a:prstGeom prst="rect">
            <a:avLst/>
          </a:prstGeom>
          <a:solidFill>
            <a:srgbClr val="FFFFFF">
              <a:alpha val="69804"/>
            </a:srgbClr>
          </a:solidFill>
        </p:spPr>
        <p:txBody>
          <a:bodyPr wrap="square" rtlCol="0">
            <a:spAutoFit/>
          </a:bodyPr>
          <a:lstStyle>
            <a:defPPr>
              <a:defRPr lang="de-DE"/>
            </a:defPPr>
          </a:lstStyle>
          <a:p>
            <a:r>
              <a:rPr lang="de-CH"/>
              <a:t>Grüner Lindenbock</a:t>
            </a:r>
          </a:p>
        </p:txBody>
      </p:sp>
      <p:sp>
        <p:nvSpPr>
          <p:cNvPr id="20" name="Textfeld 19"/>
          <p:cNvSpPr txBox="1"/>
          <p:nvPr/>
        </p:nvSpPr>
        <p:spPr>
          <a:xfrm>
            <a:off x="4650011" y="5555437"/>
            <a:ext cx="1916966" cy="369332"/>
          </a:xfrm>
          <a:prstGeom prst="rect">
            <a:avLst/>
          </a:prstGeom>
          <a:solidFill>
            <a:srgbClr val="FFFFFF">
              <a:alpha val="69804"/>
            </a:srgbClr>
          </a:solidFill>
        </p:spPr>
        <p:txBody>
          <a:bodyPr wrap="square" rtlCol="0">
            <a:spAutoFit/>
          </a:bodyPr>
          <a:lstStyle>
            <a:defPPr>
              <a:defRPr lang="de-DE"/>
            </a:defPPr>
          </a:lstStyle>
          <a:p>
            <a:r>
              <a:rPr lang="de-CH"/>
              <a:t>Lindenschwärmer</a:t>
            </a:r>
          </a:p>
        </p:txBody>
      </p:sp>
      <p:sp>
        <p:nvSpPr>
          <p:cNvPr id="21" name="Textfeld 20"/>
          <p:cNvSpPr txBox="1"/>
          <p:nvPr/>
        </p:nvSpPr>
        <p:spPr>
          <a:xfrm>
            <a:off x="2599698" y="5554482"/>
            <a:ext cx="1874612" cy="369332"/>
          </a:xfrm>
          <a:prstGeom prst="rect">
            <a:avLst/>
          </a:prstGeom>
          <a:solidFill>
            <a:srgbClr val="FFFFFF">
              <a:alpha val="69804"/>
            </a:srgbClr>
          </a:solidFill>
        </p:spPr>
        <p:txBody>
          <a:bodyPr wrap="square" rtlCol="0">
            <a:spAutoFit/>
          </a:bodyPr>
          <a:lstStyle>
            <a:defPPr>
              <a:defRPr lang="de-DE"/>
            </a:defPPr>
          </a:lstStyle>
          <a:p>
            <a:r>
              <a:rPr lang="de-CH"/>
              <a:t>Gartenbaumläufer</a:t>
            </a:r>
          </a:p>
        </p:txBody>
      </p:sp>
      <p:sp>
        <p:nvSpPr>
          <p:cNvPr id="22" name="Textfeld 21"/>
          <p:cNvSpPr txBox="1"/>
          <p:nvPr/>
        </p:nvSpPr>
        <p:spPr>
          <a:xfrm>
            <a:off x="583825" y="5549174"/>
            <a:ext cx="1933427" cy="369332"/>
          </a:xfrm>
          <a:prstGeom prst="rect">
            <a:avLst/>
          </a:prstGeom>
          <a:solidFill>
            <a:srgbClr val="FFFFFF">
              <a:alpha val="69804"/>
            </a:srgbClr>
          </a:solidFill>
        </p:spPr>
        <p:txBody>
          <a:bodyPr wrap="square" rtlCol="0">
            <a:spAutoFit/>
          </a:bodyPr>
          <a:lstStyle>
            <a:defPPr>
              <a:defRPr lang="de-DE"/>
            </a:defPPr>
          </a:lstStyle>
          <a:p>
            <a:r>
              <a:rPr lang="de-CH"/>
              <a:t>Schwefelporling</a:t>
            </a:r>
          </a:p>
        </p:txBody>
      </p:sp>
    </p:spTree>
    <p:extLst>
      <p:ext uri="{BB962C8B-B14F-4D97-AF65-F5344CB8AC3E}">
        <p14:creationId xmlns:p14="http://schemas.microsoft.com/office/powerpoint/2010/main" val="12293587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nhaltsplatzhalter 7"/>
          <p:cNvGraphicFramePr>
            <a:graphicFrameLocks noGrp="1"/>
          </p:cNvGraphicFramePr>
          <p:nvPr>
            <p:ph idx="1"/>
            <p:extLst>
              <p:ext uri="{D42A27DB-BD31-4B8C-83A1-F6EECF244321}">
                <p14:modId xmlns:p14="http://schemas.microsoft.com/office/powerpoint/2010/main" val="3289901202"/>
              </p:ext>
            </p:extLst>
          </p:nvPr>
        </p:nvGraphicFramePr>
        <p:xfrm>
          <a:off x="585992" y="1628800"/>
          <a:ext cx="7921626" cy="2314541"/>
        </p:xfrm>
        <a:graphic>
          <a:graphicData uri="http://schemas.openxmlformats.org/drawingml/2006/table">
            <a:tbl>
              <a:tblPr firstRow="1" bandRow="1">
                <a:tableStyleId>{21E4AEA4-8DFA-4A89-87EB-49C32662AFE0}</a:tableStyleId>
              </a:tblPr>
              <a:tblGrid>
                <a:gridCol w="3960813">
                  <a:extLst>
                    <a:ext uri="{9D8B030D-6E8A-4147-A177-3AD203B41FA5}">
                      <a16:colId xmlns:a16="http://schemas.microsoft.com/office/drawing/2014/main" val="663254533"/>
                    </a:ext>
                  </a:extLst>
                </a:gridCol>
                <a:gridCol w="3960813">
                  <a:extLst>
                    <a:ext uri="{9D8B030D-6E8A-4147-A177-3AD203B41FA5}">
                      <a16:colId xmlns:a16="http://schemas.microsoft.com/office/drawing/2014/main" val="4090876185"/>
                    </a:ext>
                  </a:extLst>
                </a:gridCol>
              </a:tblGrid>
              <a:tr h="404214">
                <a:tc gridSpan="2">
                  <a:txBody>
                    <a:bodyPr/>
                    <a:lstStyle/>
                    <a:p>
                      <a:r>
                        <a:rPr lang="de-CH" sz="1800" b="1" i="0" u="none" strike="noStrike" kern="1200" baseline="0">
                          <a:solidFill>
                            <a:schemeClr val="lt1"/>
                          </a:solidFill>
                          <a:latin typeface="+mn-lt"/>
                          <a:ea typeface="+mn-ea"/>
                          <a:cs typeface="+mn-cs"/>
                        </a:rPr>
                        <a:t>BEDINGUNGEN FÜR BEITRÄGE NACH DZV</a:t>
                      </a:r>
                    </a:p>
                  </a:txBody>
                  <a:tcPr/>
                </a:tc>
                <a:tc hMerge="1">
                  <a:txBody>
                    <a:bodyPr/>
                    <a:lstStyle/>
                    <a:p>
                      <a:endParaRPr lang="de-CH"/>
                    </a:p>
                  </a:txBody>
                  <a:tcPr/>
                </a:tc>
                <a:extLst>
                  <a:ext uri="{0D108BD9-81ED-4DB2-BD59-A6C34878D82A}">
                    <a16:rowId xmlns:a16="http://schemas.microsoft.com/office/drawing/2014/main" val="3875646875"/>
                  </a:ext>
                </a:extLst>
              </a:tr>
              <a:tr h="404214">
                <a:tc>
                  <a:txBody>
                    <a:bodyPr/>
                    <a:lstStyle/>
                    <a:p>
                      <a:r>
                        <a:rPr lang="de-CH" sz="1800" b="1">
                          <a:solidFill>
                            <a:schemeClr val="tx1"/>
                          </a:solidFill>
                        </a:rPr>
                        <a:t>Anrechenbarkeit</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800" b="0" i="0" u="none" strike="noStrike" kern="1200" baseline="0">
                          <a:solidFill>
                            <a:schemeClr val="tx1"/>
                          </a:solidFill>
                          <a:latin typeface="+mn-lt"/>
                          <a:ea typeface="+mn-ea"/>
                          <a:cs typeface="+mn-cs"/>
                        </a:rPr>
                        <a:t>1 a pro einheimischen Baum</a:t>
                      </a:r>
                      <a:endParaRPr lang="de-CH" sz="1800" b="0"/>
                    </a:p>
                  </a:txBody>
                  <a:tcPr/>
                </a:tc>
                <a:extLst>
                  <a:ext uri="{0D108BD9-81ED-4DB2-BD59-A6C34878D82A}">
                    <a16:rowId xmlns:a16="http://schemas.microsoft.com/office/drawing/2014/main" val="3901737973"/>
                  </a:ext>
                </a:extLst>
              </a:tr>
              <a:tr h="40421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800" b="1" i="0" u="none" strike="noStrike" kern="1200" baseline="0">
                          <a:solidFill>
                            <a:schemeClr val="tx1"/>
                          </a:solidFill>
                          <a:latin typeface="+mn-lt"/>
                          <a:ea typeface="+mn-ea"/>
                          <a:cs typeface="+mn-cs"/>
                        </a:rPr>
                        <a:t>Abstand zwischen den Bäumen</a:t>
                      </a:r>
                    </a:p>
                  </a:txBody>
                  <a:tcPr/>
                </a:tc>
                <a:tc>
                  <a:txBody>
                    <a:bodyPr/>
                    <a:lstStyle/>
                    <a:p>
                      <a:r>
                        <a:rPr lang="de-CH" sz="1800" b="0" i="0" u="none" strike="noStrike" kern="1200" baseline="0">
                          <a:solidFill>
                            <a:schemeClr val="tx1"/>
                          </a:solidFill>
                          <a:latin typeface="+mn-lt"/>
                          <a:ea typeface="+mn-ea"/>
                          <a:cs typeface="+mn-cs"/>
                        </a:rPr>
                        <a:t>mindestens10 m</a:t>
                      </a:r>
                      <a:endParaRPr lang="de-CH" sz="1800" b="0"/>
                    </a:p>
                  </a:txBody>
                  <a:tcPr/>
                </a:tc>
                <a:extLst>
                  <a:ext uri="{0D108BD9-81ED-4DB2-BD59-A6C34878D82A}">
                    <a16:rowId xmlns:a16="http://schemas.microsoft.com/office/drawing/2014/main" val="1123736147"/>
                  </a:ext>
                </a:extLst>
              </a:tr>
              <a:tr h="697685">
                <a:tc>
                  <a:txBody>
                    <a:bodyPr/>
                    <a:lstStyle/>
                    <a:p>
                      <a:r>
                        <a:rPr lang="de-CH" sz="1800" b="1" i="0" u="none" strike="noStrike" kern="1200" baseline="0">
                          <a:solidFill>
                            <a:schemeClr val="tx1"/>
                          </a:solidFill>
                          <a:latin typeface="+mn-lt"/>
                          <a:ea typeface="+mn-ea"/>
                          <a:cs typeface="+mn-cs"/>
                        </a:rPr>
                        <a:t>Düngung</a:t>
                      </a:r>
                      <a:endParaRPr lang="de-CH" sz="1800" b="1">
                        <a:solidFill>
                          <a:schemeClr val="tx1"/>
                        </a:solidFill>
                      </a:endParaRP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de-CH" sz="1800" b="0" i="0" u="none" strike="noStrike" kern="1200" baseline="0">
                          <a:solidFill>
                            <a:schemeClr val="tx1"/>
                          </a:solidFill>
                          <a:latin typeface="+mn-lt"/>
                          <a:ea typeface="+mn-ea"/>
                          <a:cs typeface="+mn-cs"/>
                        </a:rPr>
                        <a:t>Unter Bäumen im Umkreis von mindestens 3 m verboten</a:t>
                      </a:r>
                    </a:p>
                  </a:txBody>
                  <a:tcPr/>
                </a:tc>
                <a:extLst>
                  <a:ext uri="{0D108BD9-81ED-4DB2-BD59-A6C34878D82A}">
                    <a16:rowId xmlns:a16="http://schemas.microsoft.com/office/drawing/2014/main" val="4224441914"/>
                  </a:ext>
                </a:extLst>
              </a:tr>
              <a:tr h="40421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800" b="1" i="0" u="none" strike="noStrike" kern="1200" baseline="0">
                          <a:solidFill>
                            <a:schemeClr val="tx1"/>
                          </a:solidFill>
                          <a:latin typeface="+mn-lt"/>
                          <a:ea typeface="+mn-ea"/>
                          <a:cs typeface="+mn-cs"/>
                        </a:rPr>
                        <a:t>Pflanzenschutzmittel</a:t>
                      </a:r>
                      <a:endParaRPr lang="de-CH" sz="1800" b="1">
                        <a:solidFill>
                          <a:schemeClr val="tx1"/>
                        </a:solidFill>
                      </a:endParaRPr>
                    </a:p>
                  </a:txBody>
                  <a:tcPr/>
                </a:tc>
                <a:tc>
                  <a:txBody>
                    <a:bodyPr/>
                    <a:lstStyle/>
                    <a:p>
                      <a:r>
                        <a:rPr lang="de-CH" sz="1800" b="0"/>
                        <a:t>verboten</a:t>
                      </a:r>
                    </a:p>
                  </a:txBody>
                  <a:tcPr/>
                </a:tc>
                <a:extLst>
                  <a:ext uri="{0D108BD9-81ED-4DB2-BD59-A6C34878D82A}">
                    <a16:rowId xmlns:a16="http://schemas.microsoft.com/office/drawing/2014/main" val="2711933918"/>
                  </a:ext>
                </a:extLst>
              </a:tr>
            </a:tbl>
          </a:graphicData>
        </a:graphic>
      </p:graphicFrame>
      <p:sp>
        <p:nvSpPr>
          <p:cNvPr id="5" name="Foliennummernplatzhalter 4"/>
          <p:cNvSpPr>
            <a:spLocks noGrp="1"/>
          </p:cNvSpPr>
          <p:nvPr>
            <p:ph type="sldNum" sz="quarter" idx="4"/>
          </p:nvPr>
        </p:nvSpPr>
        <p:spPr/>
        <p:txBody>
          <a:bodyPr/>
          <a:lstStyle/>
          <a:p>
            <a:fld id="{B295DEAF-E952-4796-AAEE-4201E40CA590}" type="slidenum">
              <a:rPr lang="de-CH" smtClean="0"/>
              <a:pPr/>
              <a:t>102</a:t>
            </a:fld>
            <a:endParaRPr lang="de-CH"/>
          </a:p>
        </p:txBody>
      </p:sp>
      <p:sp>
        <p:nvSpPr>
          <p:cNvPr id="4" name="Textfeld 3"/>
          <p:cNvSpPr txBox="1"/>
          <p:nvPr/>
        </p:nvSpPr>
        <p:spPr>
          <a:xfrm>
            <a:off x="8048828" y="0"/>
            <a:ext cx="1095172" cy="400110"/>
          </a:xfrm>
          <a:prstGeom prst="rect">
            <a:avLst/>
          </a:prstGeom>
          <a:solidFill>
            <a:schemeClr val="accent6">
              <a:lumMod val="40000"/>
              <a:lumOff val="60000"/>
            </a:schemeClr>
          </a:solidFill>
        </p:spPr>
        <p:txBody>
          <a:bodyPr wrap="none" rtlCol="0">
            <a:spAutoFit/>
          </a:bodyPr>
          <a:lstStyle/>
          <a:p>
            <a:r>
              <a:rPr lang="de-CH" sz="2000"/>
              <a:t>Handout</a:t>
            </a:r>
          </a:p>
        </p:txBody>
      </p:sp>
      <p:sp>
        <p:nvSpPr>
          <p:cNvPr id="6" name="Titel 1"/>
          <p:cNvSpPr>
            <a:spLocks noGrp="1"/>
          </p:cNvSpPr>
          <p:nvPr>
            <p:ph type="title"/>
          </p:nvPr>
        </p:nvSpPr>
        <p:spPr>
          <a:xfrm>
            <a:off x="617725" y="404813"/>
            <a:ext cx="7908549" cy="629700"/>
          </a:xfrm>
        </p:spPr>
        <p:txBody>
          <a:bodyPr/>
          <a:lstStyle/>
          <a:p>
            <a:r>
              <a:rPr lang="de-CH"/>
              <a:t>Standortgerechte Einzelbäume und Alleen</a:t>
            </a:r>
          </a:p>
        </p:txBody>
      </p:sp>
      <p:grpSp>
        <p:nvGrpSpPr>
          <p:cNvPr id="7" name="Gruppieren 6">
            <a:extLst>
              <a:ext uri="{FF2B5EF4-FFF2-40B4-BE49-F238E27FC236}">
                <a16:creationId xmlns:a16="http://schemas.microsoft.com/office/drawing/2014/main" id="{55F91A4B-D463-425F-A28A-A864E78CDF29}"/>
              </a:ext>
            </a:extLst>
          </p:cNvPr>
          <p:cNvGrpSpPr/>
          <p:nvPr/>
        </p:nvGrpSpPr>
        <p:grpSpPr>
          <a:xfrm>
            <a:off x="585992" y="1253948"/>
            <a:ext cx="4900037" cy="374852"/>
            <a:chOff x="104011" y="183120"/>
            <a:chExt cx="4900037" cy="374852"/>
          </a:xfrm>
        </p:grpSpPr>
        <p:sp>
          <p:nvSpPr>
            <p:cNvPr id="9" name="Textfeld 8">
              <a:extLst>
                <a:ext uri="{FF2B5EF4-FFF2-40B4-BE49-F238E27FC236}">
                  <a16:creationId xmlns:a16="http://schemas.microsoft.com/office/drawing/2014/main" id="{09B74EE8-D152-4091-8123-17E4F64C2A79}"/>
                </a:ext>
              </a:extLst>
            </p:cNvPr>
            <p:cNvSpPr txBox="1"/>
            <p:nvPr/>
          </p:nvSpPr>
          <p:spPr>
            <a:xfrm>
              <a:off x="179512" y="188640"/>
              <a:ext cx="4824536" cy="369332"/>
            </a:xfrm>
            <a:prstGeom prst="rect">
              <a:avLst/>
            </a:prstGeom>
            <a:noFill/>
          </p:spPr>
          <p:txBody>
            <a:bodyPr wrap="square" rtlCol="0">
              <a:spAutoFit/>
            </a:bodyPr>
            <a:lstStyle/>
            <a:p>
              <a:r>
                <a:rPr lang="de-CH" dirty="0"/>
                <a:t>    Aktuelle Anforderungen </a:t>
              </a:r>
              <a:r>
                <a:rPr lang="de-CH" dirty="0">
                  <a:hlinkClick r:id="rId2"/>
                </a:rPr>
                <a:t>www.agrinatur.ch</a:t>
              </a:r>
              <a:endParaRPr lang="de-CH" dirty="0"/>
            </a:p>
          </p:txBody>
        </p:sp>
        <p:pic>
          <p:nvPicPr>
            <p:cNvPr id="10" name="Grafik 9" descr="Auge">
              <a:extLst>
                <a:ext uri="{FF2B5EF4-FFF2-40B4-BE49-F238E27FC236}">
                  <a16:creationId xmlns:a16="http://schemas.microsoft.com/office/drawing/2014/main" id="{F4FB9268-F47B-4337-AA55-F018D273005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011" y="183120"/>
              <a:ext cx="360040" cy="360040"/>
            </a:xfrm>
            <a:prstGeom prst="rect">
              <a:avLst/>
            </a:prstGeom>
          </p:spPr>
        </p:pic>
      </p:grpSp>
    </p:spTree>
    <p:extLst>
      <p:ext uri="{BB962C8B-B14F-4D97-AF65-F5344CB8AC3E}">
        <p14:creationId xmlns:p14="http://schemas.microsoft.com/office/powerpoint/2010/main" val="291919235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Pflanzung standortgerechter Einzelbäume und Alleen</a:t>
            </a:r>
          </a:p>
        </p:txBody>
      </p:sp>
      <p:sp>
        <p:nvSpPr>
          <p:cNvPr id="3" name="Inhaltsplatzhalter 2"/>
          <p:cNvSpPr>
            <a:spLocks noGrp="1"/>
          </p:cNvSpPr>
          <p:nvPr>
            <p:ph idx="1"/>
          </p:nvPr>
        </p:nvSpPr>
        <p:spPr>
          <a:xfrm>
            <a:off x="617725" y="3501008"/>
            <a:ext cx="7921625" cy="1728192"/>
          </a:xfrm>
        </p:spPr>
        <p:txBody>
          <a:bodyPr/>
          <a:lstStyle/>
          <a:p>
            <a:pPr>
              <a:spcBef>
                <a:spcPts val="600"/>
              </a:spcBef>
            </a:pPr>
            <a:r>
              <a:rPr lang="de-CH" sz="2000" b="1"/>
              <a:t>Artenwahl</a:t>
            </a:r>
          </a:p>
          <a:p>
            <a:pPr marL="342900" indent="-342900">
              <a:spcBef>
                <a:spcPts val="600"/>
              </a:spcBef>
              <a:buFont typeface="Arial" panose="020B0604020202020204" pitchFamily="34" charset="0"/>
              <a:buChar char="•"/>
            </a:pPr>
            <a:r>
              <a:rPr lang="de-CH" sz="2000"/>
              <a:t>Standortgerechte Baumarten wählen, auch seltene und langsam wachsende Arten.</a:t>
            </a:r>
          </a:p>
          <a:p>
            <a:pPr marL="342900" indent="-342900">
              <a:spcBef>
                <a:spcPts val="600"/>
              </a:spcBef>
              <a:buFont typeface="Arial" panose="020B0604020202020204" pitchFamily="34" charset="0"/>
              <a:buChar char="•"/>
            </a:pPr>
            <a:r>
              <a:rPr lang="de-CH" sz="2000"/>
              <a:t>Alte Eichen und Weiden beherbergen zum Teil sehr gefährdete Insektenarten.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103</a:t>
            </a:fld>
            <a:endParaRPr lang="de-CH"/>
          </a:p>
        </p:txBody>
      </p:sp>
      <p:sp>
        <p:nvSpPr>
          <p:cNvPr id="5" name="Inhaltsplatzhalter 2"/>
          <p:cNvSpPr txBox="1">
            <a:spLocks/>
          </p:cNvSpPr>
          <p:nvPr/>
        </p:nvSpPr>
        <p:spPr>
          <a:xfrm>
            <a:off x="604649" y="1322545"/>
            <a:ext cx="7921625" cy="1818423"/>
          </a:xfrm>
          <a:prstGeom prst="rect">
            <a:avLst/>
          </a:prstGeom>
          <a:solidFill>
            <a:schemeClr val="accent6">
              <a:lumMod val="20000"/>
              <a:lumOff val="80000"/>
            </a:schemeClr>
          </a:solidFill>
        </p:spPr>
        <p:txBody>
          <a:bodyPr vert="horz" lIns="72000" tIns="72000" rIns="72000" bIns="72000" rtlCol="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600"/>
              </a:spcBef>
            </a:pPr>
            <a:r>
              <a:rPr lang="de-CH" sz="2000" b="1"/>
              <a:t>Standort</a:t>
            </a:r>
          </a:p>
          <a:p>
            <a:pPr marL="342900" indent="-342900">
              <a:spcBef>
                <a:spcPts val="600"/>
              </a:spcBef>
              <a:buFont typeface="Arial" panose="020B0604020202020204" pitchFamily="34" charset="0"/>
              <a:buChar char="•"/>
            </a:pPr>
            <a:r>
              <a:rPr lang="de-CH" sz="2000"/>
              <a:t>Fast alle Standorte und Höhenlagen möglich</a:t>
            </a:r>
          </a:p>
          <a:p>
            <a:pPr marL="342900" indent="-342900">
              <a:spcBef>
                <a:spcPts val="600"/>
              </a:spcBef>
              <a:buFont typeface="Arial" panose="020B0604020202020204" pitchFamily="34" charset="0"/>
              <a:buChar char="•"/>
            </a:pPr>
            <a:r>
              <a:rPr lang="de-CH" sz="2000"/>
              <a:t>Entlang von Wegen und Strassen, auf oder am Rand von Weiden, in Siedlungsnähe (z. B. Hofstelle)</a:t>
            </a:r>
          </a:p>
          <a:p>
            <a:pPr marL="342900" indent="-342900">
              <a:spcBef>
                <a:spcPts val="600"/>
              </a:spcBef>
              <a:buFont typeface="Arial" panose="020B0604020202020204" pitchFamily="34" charset="0"/>
              <a:buChar char="•"/>
            </a:pPr>
            <a:r>
              <a:rPr lang="de-CH" sz="2000"/>
              <a:t>Grenzabstände zu Strassen und Nachbargrundstücken einhalten!</a:t>
            </a:r>
          </a:p>
        </p:txBody>
      </p:sp>
    </p:spTree>
    <p:extLst>
      <p:ext uri="{BB962C8B-B14F-4D97-AF65-F5344CB8AC3E}">
        <p14:creationId xmlns:p14="http://schemas.microsoft.com/office/powerpoint/2010/main" val="988980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Welches sind die ökologisch wertvollsten Baumarten?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104</a:t>
            </a:fld>
            <a:endParaRPr lang="de-CH"/>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383151307"/>
              </p:ext>
            </p:extLst>
          </p:nvPr>
        </p:nvGraphicFramePr>
        <p:xfrm>
          <a:off x="755576" y="1459275"/>
          <a:ext cx="7097663" cy="4277241"/>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feld 2"/>
          <p:cNvSpPr txBox="1"/>
          <p:nvPr/>
        </p:nvSpPr>
        <p:spPr>
          <a:xfrm>
            <a:off x="6271636" y="5703059"/>
            <a:ext cx="2476828" cy="246221"/>
          </a:xfrm>
          <a:prstGeom prst="rect">
            <a:avLst/>
          </a:prstGeom>
          <a:noFill/>
        </p:spPr>
        <p:txBody>
          <a:bodyPr wrap="square" rtlCol="0">
            <a:spAutoFit/>
          </a:bodyPr>
          <a:lstStyle/>
          <a:p>
            <a:r>
              <a:rPr lang="de-CH" sz="1000"/>
              <a:t>Quelle: Roman Graf, Vogelwarte </a:t>
            </a:r>
            <a:r>
              <a:rPr lang="de-CH" sz="1000" err="1"/>
              <a:t>Sempach</a:t>
            </a:r>
            <a:endParaRPr lang="de-CH" sz="1000"/>
          </a:p>
        </p:txBody>
      </p:sp>
      <p:sp>
        <p:nvSpPr>
          <p:cNvPr id="7" name="Textfeld 6"/>
          <p:cNvSpPr txBox="1"/>
          <p:nvPr/>
        </p:nvSpPr>
        <p:spPr>
          <a:xfrm rot="16200000">
            <a:off x="-733573" y="3163034"/>
            <a:ext cx="2808313" cy="338554"/>
          </a:xfrm>
          <a:prstGeom prst="rect">
            <a:avLst/>
          </a:prstGeom>
          <a:noFill/>
        </p:spPr>
        <p:txBody>
          <a:bodyPr wrap="square" rtlCol="0">
            <a:spAutoFit/>
          </a:bodyPr>
          <a:lstStyle/>
          <a:p>
            <a:pPr algn="ctr"/>
            <a:r>
              <a:rPr lang="de-CH" sz="1600"/>
              <a:t>Anzahl Insektenarten</a:t>
            </a:r>
          </a:p>
        </p:txBody>
      </p:sp>
      <p:sp>
        <p:nvSpPr>
          <p:cNvPr id="8" name="Textfeld 7"/>
          <p:cNvSpPr txBox="1"/>
          <p:nvPr/>
        </p:nvSpPr>
        <p:spPr>
          <a:xfrm>
            <a:off x="501304" y="1196752"/>
            <a:ext cx="8247160" cy="369332"/>
          </a:xfrm>
          <a:prstGeom prst="rect">
            <a:avLst/>
          </a:prstGeom>
          <a:noFill/>
        </p:spPr>
        <p:txBody>
          <a:bodyPr wrap="square" rtlCol="0">
            <a:spAutoFit/>
          </a:bodyPr>
          <a:lstStyle/>
          <a:p>
            <a:r>
              <a:rPr lang="de-CH" b="1"/>
              <a:t>Anzahl auf Wildbäumen lebende Insektenarten in Europa</a:t>
            </a:r>
          </a:p>
        </p:txBody>
      </p:sp>
    </p:spTree>
    <p:extLst>
      <p:ext uri="{BB962C8B-B14F-4D97-AF65-F5344CB8AC3E}">
        <p14:creationId xmlns:p14="http://schemas.microsoft.com/office/powerpoint/2010/main" val="2580219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80000" y="4293096"/>
            <a:ext cx="1858230" cy="1613692"/>
          </a:xfrm>
          <a:prstGeom prst="rect">
            <a:avLst/>
          </a:prstGeom>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42677" y="4293096"/>
            <a:ext cx="1789763" cy="1631673"/>
          </a:xfrm>
          <a:prstGeom prst="rect">
            <a:avLst/>
          </a:prstGeom>
        </p:spPr>
      </p:pic>
      <p:pic>
        <p:nvPicPr>
          <p:cNvPr id="9" name="Grafik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04841" y="4295531"/>
            <a:ext cx="1857969" cy="1617327"/>
          </a:xfrm>
          <a:prstGeom prst="rect">
            <a:avLst/>
          </a:prstGeom>
        </p:spPr>
      </p:pic>
      <p:pic>
        <p:nvPicPr>
          <p:cNvPr id="8" name="Grafik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2000" y="4295531"/>
            <a:ext cx="1811997" cy="1617328"/>
          </a:xfrm>
          <a:prstGeom prst="rect">
            <a:avLst/>
          </a:prstGeom>
        </p:spPr>
      </p:pic>
      <p:sp>
        <p:nvSpPr>
          <p:cNvPr id="2" name="Titel 1"/>
          <p:cNvSpPr>
            <a:spLocks noGrp="1"/>
          </p:cNvSpPr>
          <p:nvPr>
            <p:ph type="title"/>
          </p:nvPr>
        </p:nvSpPr>
        <p:spPr/>
        <p:txBody>
          <a:bodyPr/>
          <a:lstStyle/>
          <a:p>
            <a:r>
              <a:rPr lang="de-CH"/>
              <a:t>Hecken, Ufer- und Feldgehölze</a:t>
            </a:r>
          </a:p>
        </p:txBody>
      </p:sp>
      <p:sp>
        <p:nvSpPr>
          <p:cNvPr id="5" name="Inhaltsplatzhalter 4"/>
          <p:cNvSpPr>
            <a:spLocks noGrp="1"/>
          </p:cNvSpPr>
          <p:nvPr>
            <p:ph idx="1"/>
          </p:nvPr>
        </p:nvSpPr>
        <p:spPr>
          <a:xfrm>
            <a:off x="4680000" y="1124744"/>
            <a:ext cx="3846274" cy="2736304"/>
          </a:xfrm>
          <a:solidFill>
            <a:schemeClr val="accent4">
              <a:lumMod val="20000"/>
              <a:lumOff val="80000"/>
            </a:schemeClr>
          </a:solidFill>
        </p:spPr>
        <p:txBody>
          <a:bodyPr lIns="72000" tIns="72000" rIns="72000" bIns="72000"/>
          <a:lstStyle/>
          <a:p>
            <a:pPr algn="l">
              <a:spcBef>
                <a:spcPts val="600"/>
              </a:spcBef>
            </a:pPr>
            <a:r>
              <a:rPr lang="de-CH" sz="2000" b="1" dirty="0"/>
              <a:t>Ökologische Bedeutung</a:t>
            </a:r>
          </a:p>
          <a:p>
            <a:pPr marL="342900" indent="-342900" algn="l">
              <a:spcBef>
                <a:spcPts val="600"/>
              </a:spcBef>
              <a:buFont typeface="Arial" panose="020B0604020202020204" pitchFamily="34" charset="0"/>
              <a:buChar char="•"/>
            </a:pPr>
            <a:r>
              <a:rPr lang="de-CH" sz="2000" dirty="0"/>
              <a:t>Schutz, Deckung und Überwinterungsort </a:t>
            </a:r>
            <a:br>
              <a:rPr lang="de-CH" sz="2000" dirty="0"/>
            </a:br>
            <a:r>
              <a:rPr lang="de-CH" sz="2000" dirty="0"/>
              <a:t>für viele Tiere</a:t>
            </a:r>
          </a:p>
          <a:p>
            <a:pPr marL="342900" indent="-342900" algn="l">
              <a:spcBef>
                <a:spcPts val="600"/>
              </a:spcBef>
              <a:buFont typeface="Arial" panose="020B0604020202020204" pitchFamily="34" charset="0"/>
              <a:buChar char="•"/>
            </a:pPr>
            <a:r>
              <a:rPr lang="de-CH" sz="2000" dirty="0"/>
              <a:t>Brutplätze für Vögel</a:t>
            </a:r>
          </a:p>
          <a:p>
            <a:pPr marL="342900" indent="-342900" algn="l">
              <a:spcBef>
                <a:spcPts val="600"/>
              </a:spcBef>
              <a:buFont typeface="Arial" panose="020B0604020202020204" pitchFamily="34" charset="0"/>
              <a:buChar char="•"/>
            </a:pPr>
            <a:r>
              <a:rPr lang="de-CH" sz="2000" dirty="0"/>
              <a:t>Blüten und Beeren </a:t>
            </a:r>
            <a:br>
              <a:rPr lang="de-CH" sz="2000" dirty="0"/>
            </a:br>
            <a:r>
              <a:rPr lang="de-CH" sz="2000" dirty="0"/>
              <a:t>für Vögel und Insekten</a:t>
            </a:r>
          </a:p>
        </p:txBody>
      </p:sp>
      <p:sp>
        <p:nvSpPr>
          <p:cNvPr id="6" name="Inhaltsplatzhalter 5"/>
          <p:cNvSpPr>
            <a:spLocks noGrp="1"/>
          </p:cNvSpPr>
          <p:nvPr>
            <p:ph idx="13"/>
          </p:nvPr>
        </p:nvSpPr>
        <p:spPr>
          <a:xfrm>
            <a:off x="583825" y="1124744"/>
            <a:ext cx="3878985" cy="2736304"/>
          </a:xfrm>
          <a:solidFill>
            <a:schemeClr val="accent6">
              <a:lumMod val="20000"/>
              <a:lumOff val="80000"/>
            </a:schemeClr>
          </a:solidFill>
        </p:spPr>
        <p:txBody>
          <a:bodyPr lIns="72000" tIns="72000" rIns="72000" bIns="72000"/>
          <a:lstStyle/>
          <a:p>
            <a:pPr>
              <a:spcBef>
                <a:spcPts val="600"/>
              </a:spcBef>
            </a:pPr>
            <a:r>
              <a:rPr lang="de-CH" sz="2000" b="1" dirty="0"/>
              <a:t>Agronomische Bedeutung</a:t>
            </a:r>
          </a:p>
          <a:p>
            <a:pPr marL="342900" indent="-342900">
              <a:spcBef>
                <a:spcPts val="600"/>
              </a:spcBef>
              <a:buFont typeface="Arial" panose="020B0604020202020204" pitchFamily="34" charset="0"/>
              <a:buChar char="•"/>
            </a:pPr>
            <a:r>
              <a:rPr lang="de-CH" sz="2000" dirty="0"/>
              <a:t>Zur Abgrenzung von Parzellen</a:t>
            </a:r>
          </a:p>
          <a:p>
            <a:pPr marL="342900" indent="-342900">
              <a:spcBef>
                <a:spcPts val="600"/>
              </a:spcBef>
              <a:buFont typeface="Arial" panose="020B0604020202020204" pitchFamily="34" charset="0"/>
              <a:buChar char="•"/>
            </a:pPr>
            <a:r>
              <a:rPr lang="de-CH" sz="2000" dirty="0"/>
              <a:t>Als Windschutz</a:t>
            </a:r>
          </a:p>
          <a:p>
            <a:pPr marL="342900" indent="-342900">
              <a:spcBef>
                <a:spcPts val="600"/>
              </a:spcBef>
              <a:buFont typeface="Arial" panose="020B0604020202020204" pitchFamily="34" charset="0"/>
              <a:buChar char="•"/>
            </a:pPr>
            <a:r>
              <a:rPr lang="de-CH" sz="2000" dirty="0"/>
              <a:t>Zur Gewinnung von </a:t>
            </a:r>
            <a:r>
              <a:rPr lang="de-CH" sz="2000" dirty="0" err="1"/>
              <a:t>Wertholz</a:t>
            </a:r>
            <a:r>
              <a:rPr lang="de-CH" sz="2000" dirty="0"/>
              <a:t>, Brennholz, Wildbeeren, Wildfrüchten und Nüssen</a:t>
            </a:r>
          </a:p>
          <a:p>
            <a:pPr marL="342900" indent="-342900">
              <a:spcBef>
                <a:spcPts val="600"/>
              </a:spcBef>
              <a:buFont typeface="Arial" panose="020B0604020202020204" pitchFamily="34" charset="0"/>
              <a:buChar char="•"/>
            </a:pPr>
            <a:r>
              <a:rPr lang="de-CH" sz="2000" dirty="0"/>
              <a:t>Förderung von Nützlingen </a:t>
            </a:r>
            <a:br>
              <a:rPr lang="de-CH" sz="2000" dirty="0"/>
            </a:br>
            <a:r>
              <a:rPr lang="de-CH" sz="2000" dirty="0"/>
              <a:t>und anderen Bestäubern</a:t>
            </a:r>
          </a:p>
        </p:txBody>
      </p:sp>
      <p:sp>
        <p:nvSpPr>
          <p:cNvPr id="4" name="Foliennummernplatzhalter 3"/>
          <p:cNvSpPr>
            <a:spLocks noGrp="1"/>
          </p:cNvSpPr>
          <p:nvPr>
            <p:ph type="sldNum" sz="quarter" idx="4"/>
          </p:nvPr>
        </p:nvSpPr>
        <p:spPr/>
        <p:txBody>
          <a:bodyPr/>
          <a:lstStyle/>
          <a:p>
            <a:fld id="{B295DEAF-E952-4796-AAEE-4201E40CA590}" type="slidenum">
              <a:rPr lang="de-CH" smtClean="0"/>
              <a:pPr/>
              <a:t>105</a:t>
            </a:fld>
            <a:endParaRPr lang="de-CH"/>
          </a:p>
        </p:txBody>
      </p:sp>
      <p:sp>
        <p:nvSpPr>
          <p:cNvPr id="14" name="Welle 13"/>
          <p:cNvSpPr/>
          <p:nvPr/>
        </p:nvSpPr>
        <p:spPr>
          <a:xfrm>
            <a:off x="8170508" y="191302"/>
            <a:ext cx="953612" cy="543210"/>
          </a:xfrm>
          <a:prstGeom prst="wav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a:solidFill>
                  <a:schemeClr val="accent4">
                    <a:lumMod val="50000"/>
                  </a:schemeClr>
                </a:solidFill>
              </a:rPr>
              <a:t>S.98</a:t>
            </a:r>
          </a:p>
        </p:txBody>
      </p:sp>
      <p:sp>
        <p:nvSpPr>
          <p:cNvPr id="19" name="Textfeld 18"/>
          <p:cNvSpPr txBox="1"/>
          <p:nvPr/>
        </p:nvSpPr>
        <p:spPr>
          <a:xfrm>
            <a:off x="6742678" y="5556269"/>
            <a:ext cx="1861770" cy="368500"/>
          </a:xfrm>
          <a:prstGeom prst="rect">
            <a:avLst/>
          </a:prstGeom>
          <a:solidFill>
            <a:srgbClr val="FFFFFF">
              <a:alpha val="69804"/>
            </a:srgbClr>
          </a:solidFill>
        </p:spPr>
        <p:txBody>
          <a:bodyPr wrap="square" rtlCol="0">
            <a:noAutofit/>
          </a:bodyPr>
          <a:lstStyle>
            <a:defPPr>
              <a:defRPr lang="de-DE"/>
            </a:defPPr>
          </a:lstStyle>
          <a:p>
            <a:r>
              <a:rPr lang="de-CH" sz="1600" dirty="0"/>
              <a:t>Gartengrasmücke</a:t>
            </a:r>
            <a:endParaRPr lang="de-CH" dirty="0"/>
          </a:p>
        </p:txBody>
      </p:sp>
      <p:sp>
        <p:nvSpPr>
          <p:cNvPr id="20" name="Textfeld 19"/>
          <p:cNvSpPr txBox="1"/>
          <p:nvPr/>
        </p:nvSpPr>
        <p:spPr>
          <a:xfrm>
            <a:off x="4641302" y="5555437"/>
            <a:ext cx="1916966" cy="369332"/>
          </a:xfrm>
          <a:prstGeom prst="rect">
            <a:avLst/>
          </a:prstGeom>
          <a:solidFill>
            <a:srgbClr val="FFFFFF">
              <a:alpha val="69804"/>
            </a:srgbClr>
          </a:solidFill>
        </p:spPr>
        <p:txBody>
          <a:bodyPr wrap="square" rtlCol="0">
            <a:noAutofit/>
          </a:bodyPr>
          <a:lstStyle>
            <a:defPPr>
              <a:defRPr lang="de-DE"/>
            </a:defPPr>
          </a:lstStyle>
          <a:p>
            <a:r>
              <a:rPr lang="de-CH" sz="1600" dirty="0"/>
              <a:t>Zitronenfalter</a:t>
            </a:r>
            <a:endParaRPr lang="de-CH" dirty="0"/>
          </a:p>
        </p:txBody>
      </p:sp>
      <p:sp>
        <p:nvSpPr>
          <p:cNvPr id="21" name="Textfeld 20"/>
          <p:cNvSpPr txBox="1"/>
          <p:nvPr/>
        </p:nvSpPr>
        <p:spPr>
          <a:xfrm>
            <a:off x="2563617" y="5556270"/>
            <a:ext cx="1940415" cy="369332"/>
          </a:xfrm>
          <a:prstGeom prst="rect">
            <a:avLst/>
          </a:prstGeom>
          <a:solidFill>
            <a:srgbClr val="FFFFFF">
              <a:alpha val="69804"/>
            </a:srgbClr>
          </a:solidFill>
        </p:spPr>
        <p:txBody>
          <a:bodyPr wrap="square" rtlCol="0">
            <a:noAutofit/>
          </a:bodyPr>
          <a:lstStyle>
            <a:defPPr>
              <a:defRPr lang="de-DE"/>
            </a:defPPr>
          </a:lstStyle>
          <a:p>
            <a:r>
              <a:rPr lang="de-CH" sz="1400" dirty="0"/>
              <a:t>Gemeine Sichelschrecke</a:t>
            </a:r>
            <a:endParaRPr lang="de-CH" dirty="0"/>
          </a:p>
        </p:txBody>
      </p:sp>
      <p:sp>
        <p:nvSpPr>
          <p:cNvPr id="22" name="Textfeld 21"/>
          <p:cNvSpPr txBox="1"/>
          <p:nvPr/>
        </p:nvSpPr>
        <p:spPr>
          <a:xfrm>
            <a:off x="583825" y="5549174"/>
            <a:ext cx="1933427" cy="376428"/>
          </a:xfrm>
          <a:prstGeom prst="rect">
            <a:avLst/>
          </a:prstGeom>
          <a:solidFill>
            <a:srgbClr val="FFFFFF">
              <a:alpha val="69804"/>
            </a:srgbClr>
          </a:solidFill>
        </p:spPr>
        <p:txBody>
          <a:bodyPr wrap="square" rtlCol="0">
            <a:noAutofit/>
          </a:bodyPr>
          <a:lstStyle>
            <a:defPPr>
              <a:defRPr lang="de-DE"/>
            </a:defPPr>
          </a:lstStyle>
          <a:p>
            <a:r>
              <a:rPr lang="de-CH" sz="1600" dirty="0"/>
              <a:t>Goldammer</a:t>
            </a:r>
            <a:endParaRPr lang="de-CH" dirty="0"/>
          </a:p>
        </p:txBody>
      </p:sp>
    </p:spTree>
    <p:extLst>
      <p:ext uri="{BB962C8B-B14F-4D97-AF65-F5344CB8AC3E}">
        <p14:creationId xmlns:p14="http://schemas.microsoft.com/office/powerpoint/2010/main" val="32478530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nhaltsplatzhalter 7"/>
          <p:cNvGraphicFramePr>
            <a:graphicFrameLocks noGrp="1"/>
          </p:cNvGraphicFramePr>
          <p:nvPr>
            <p:ph idx="1"/>
            <p:extLst>
              <p:ext uri="{D42A27DB-BD31-4B8C-83A1-F6EECF244321}">
                <p14:modId xmlns:p14="http://schemas.microsoft.com/office/powerpoint/2010/main" val="1993918185"/>
              </p:ext>
            </p:extLst>
          </p:nvPr>
        </p:nvGraphicFramePr>
        <p:xfrm>
          <a:off x="571500" y="1004416"/>
          <a:ext cx="7968300" cy="4485640"/>
        </p:xfrm>
        <a:graphic>
          <a:graphicData uri="http://schemas.openxmlformats.org/drawingml/2006/table">
            <a:tbl>
              <a:tblPr firstRow="1" bandRow="1">
                <a:tableStyleId>{21E4AEA4-8DFA-4A89-87EB-49C32662AFE0}</a:tableStyleId>
              </a:tblPr>
              <a:tblGrid>
                <a:gridCol w="2632347">
                  <a:extLst>
                    <a:ext uri="{9D8B030D-6E8A-4147-A177-3AD203B41FA5}">
                      <a16:colId xmlns:a16="http://schemas.microsoft.com/office/drawing/2014/main" val="3958998165"/>
                    </a:ext>
                  </a:extLst>
                </a:gridCol>
                <a:gridCol w="5335953">
                  <a:extLst>
                    <a:ext uri="{9D8B030D-6E8A-4147-A177-3AD203B41FA5}">
                      <a16:colId xmlns:a16="http://schemas.microsoft.com/office/drawing/2014/main" val="3003076709"/>
                    </a:ext>
                  </a:extLst>
                </a:gridCol>
              </a:tblGrid>
              <a:tr h="370840">
                <a:tc gridSpan="2">
                  <a:txBody>
                    <a:bodyPr/>
                    <a:lstStyle/>
                    <a:p>
                      <a:r>
                        <a:rPr lang="de-CH" sz="1600"/>
                        <a:t>Hecken, Ufer- und Feldgehölze</a:t>
                      </a:r>
                      <a:endParaRPr lang="de-CH" sz="1600" b="1" i="0" u="none" strike="noStrike" kern="1200" baseline="0">
                        <a:solidFill>
                          <a:schemeClr val="tx1"/>
                        </a:solidFill>
                        <a:latin typeface="+mn-lt"/>
                        <a:ea typeface="+mn-ea"/>
                        <a:cs typeface="+mn-cs"/>
                      </a:endParaRPr>
                    </a:p>
                  </a:txBody>
                  <a:tcPr/>
                </a:tc>
                <a:tc hMerge="1">
                  <a:txBody>
                    <a:bodyPr/>
                    <a:lstStyle/>
                    <a:p>
                      <a:endParaRPr lang="de-CH"/>
                    </a:p>
                  </a:txBody>
                  <a:tcPr/>
                </a:tc>
                <a:extLst>
                  <a:ext uri="{0D108BD9-81ED-4DB2-BD59-A6C34878D82A}">
                    <a16:rowId xmlns:a16="http://schemas.microsoft.com/office/drawing/2014/main" val="4025186923"/>
                  </a:ext>
                </a:extLst>
              </a:tr>
              <a:tr h="370840">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i="0" u="none" strike="noStrike" kern="1200" baseline="0">
                          <a:solidFill>
                            <a:schemeClr val="tx1"/>
                          </a:solidFill>
                          <a:latin typeface="+mn-lt"/>
                          <a:ea typeface="+mn-ea"/>
                          <a:cs typeface="+mn-cs"/>
                        </a:rPr>
                        <a:t>BEDINGUNGEN FÜR BEITRÄGE NACH DZV FÜR QUALITÄTSSTUFE I</a:t>
                      </a:r>
                    </a:p>
                  </a:txBody>
                  <a:tcPr/>
                </a:tc>
                <a:tc hMerge="1">
                  <a:txBody>
                    <a:bodyPr/>
                    <a:lstStyle/>
                    <a:p>
                      <a:endParaRPr lang="de-CH" sz="1600" b="0">
                        <a:solidFill>
                          <a:schemeClr val="tx1"/>
                        </a:solidFill>
                      </a:endParaRPr>
                    </a:p>
                  </a:txBody>
                  <a:tcPr/>
                </a:tc>
                <a:extLst>
                  <a:ext uri="{0D108BD9-81ED-4DB2-BD59-A6C34878D82A}">
                    <a16:rowId xmlns:a16="http://schemas.microsoft.com/office/drawing/2014/main" val="986252620"/>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i="0" u="none" strike="noStrike" kern="1200" baseline="0">
                          <a:solidFill>
                            <a:schemeClr val="tx1"/>
                          </a:solidFill>
                          <a:latin typeface="+mn-lt"/>
                          <a:ea typeface="+mn-ea"/>
                          <a:cs typeface="+mn-cs"/>
                        </a:rPr>
                        <a:t>Anrechenbare Fläche</a:t>
                      </a:r>
                    </a:p>
                  </a:txBody>
                  <a:tcPr/>
                </a:tc>
                <a:tc>
                  <a:txBody>
                    <a:bodyPr/>
                    <a:lstStyle/>
                    <a:p>
                      <a:r>
                        <a:rPr lang="de-CH" sz="1600" b="0" i="0" u="none" strike="noStrike" kern="1200" baseline="0">
                          <a:solidFill>
                            <a:schemeClr val="tx1"/>
                          </a:solidFill>
                          <a:latin typeface="+mn-lt"/>
                          <a:ea typeface="+mn-ea"/>
                          <a:cs typeface="+mn-cs"/>
                        </a:rPr>
                        <a:t>bestockte Fläche inklusive Krautsaum</a:t>
                      </a:r>
                      <a:endParaRPr lang="de-CH" sz="1600" b="0">
                        <a:solidFill>
                          <a:schemeClr val="tx1"/>
                        </a:solidFill>
                      </a:endParaRPr>
                    </a:p>
                  </a:txBody>
                  <a:tcPr/>
                </a:tc>
                <a:extLst>
                  <a:ext uri="{0D108BD9-81ED-4DB2-BD59-A6C34878D82A}">
                    <a16:rowId xmlns:a16="http://schemas.microsoft.com/office/drawing/2014/main" val="751805383"/>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i="0" u="none" strike="noStrike" kern="1200" baseline="0">
                          <a:solidFill>
                            <a:schemeClr val="tx1"/>
                          </a:solidFill>
                          <a:latin typeface="+mn-lt"/>
                          <a:ea typeface="+mn-ea"/>
                          <a:cs typeface="+mn-cs"/>
                        </a:rPr>
                        <a:t>Düngung</a:t>
                      </a:r>
                    </a:p>
                  </a:txBody>
                  <a:tcPr/>
                </a:tc>
                <a:tc>
                  <a:txBody>
                    <a:bodyPr/>
                    <a:lstStyle/>
                    <a:p>
                      <a:r>
                        <a:rPr lang="de-CH" sz="1600" b="0"/>
                        <a:t>keine</a:t>
                      </a:r>
                    </a:p>
                  </a:txBody>
                  <a:tcPr/>
                </a:tc>
                <a:extLst>
                  <a:ext uri="{0D108BD9-81ED-4DB2-BD59-A6C34878D82A}">
                    <a16:rowId xmlns:a16="http://schemas.microsoft.com/office/drawing/2014/main" val="2457851610"/>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i="0" u="none" strike="noStrike" kern="1200" baseline="0">
                          <a:solidFill>
                            <a:schemeClr val="tx1"/>
                          </a:solidFill>
                          <a:latin typeface="+mn-lt"/>
                          <a:ea typeface="+mn-ea"/>
                          <a:cs typeface="+mn-cs"/>
                        </a:rPr>
                        <a:t>Pflanzenschutzmittel</a:t>
                      </a:r>
                    </a:p>
                  </a:txBody>
                  <a:tcPr/>
                </a:tc>
                <a:tc>
                  <a:txBody>
                    <a:bodyPr/>
                    <a:lstStyle/>
                    <a:p>
                      <a:r>
                        <a:rPr lang="de-CH" sz="1600" b="0"/>
                        <a:t>verboten</a:t>
                      </a:r>
                    </a:p>
                  </a:txBody>
                  <a:tcPr/>
                </a:tc>
                <a:extLst>
                  <a:ext uri="{0D108BD9-81ED-4DB2-BD59-A6C34878D82A}">
                    <a16:rowId xmlns:a16="http://schemas.microsoft.com/office/drawing/2014/main" val="189099367"/>
                  </a:ext>
                </a:extLst>
              </a:tr>
              <a:tr h="370840">
                <a:tc>
                  <a:txBody>
                    <a:bodyPr/>
                    <a:lstStyle/>
                    <a:p>
                      <a:r>
                        <a:rPr lang="de-CH" sz="1600" b="1" i="0" u="none" strike="noStrike" kern="1200" baseline="0">
                          <a:solidFill>
                            <a:schemeClr val="tx1"/>
                          </a:solidFill>
                          <a:latin typeface="+mn-lt"/>
                          <a:ea typeface="+mn-ea"/>
                          <a:cs typeface="+mn-cs"/>
                        </a:rPr>
                        <a:t>Pflege</a:t>
                      </a:r>
                    </a:p>
                  </a:txBody>
                  <a:tcPr/>
                </a:tc>
                <a:tc>
                  <a:txBody>
                    <a:bodyPr/>
                    <a:lstStyle/>
                    <a:p>
                      <a:r>
                        <a:rPr lang="de-CH" sz="1600" b="0" i="0" u="none" strike="noStrike" kern="1200" baseline="0">
                          <a:solidFill>
                            <a:schemeClr val="tx1"/>
                          </a:solidFill>
                          <a:latin typeface="+mn-lt"/>
                          <a:ea typeface="+mn-ea"/>
                          <a:cs typeface="+mn-cs"/>
                        </a:rPr>
                        <a:t>mindestens alle 8 Jahre während der Vegetationsruhe abschnittsweise auf maximal einem Drittel der Länge</a:t>
                      </a:r>
                      <a:endParaRPr lang="de-CH" sz="1600" b="0">
                        <a:solidFill>
                          <a:schemeClr val="tx1"/>
                        </a:solidFill>
                      </a:endParaRPr>
                    </a:p>
                  </a:txBody>
                  <a:tcPr/>
                </a:tc>
                <a:extLst>
                  <a:ext uri="{0D108BD9-81ED-4DB2-BD59-A6C34878D82A}">
                    <a16:rowId xmlns:a16="http://schemas.microsoft.com/office/drawing/2014/main" val="517209644"/>
                  </a:ext>
                </a:extLst>
              </a:tr>
              <a:tr h="370840">
                <a:tc>
                  <a:txBody>
                    <a:bodyPr/>
                    <a:lstStyle/>
                    <a:p>
                      <a:r>
                        <a:rPr lang="de-CH" sz="1600" b="1" i="0" u="none" strike="noStrike" kern="1200" baseline="0">
                          <a:solidFill>
                            <a:schemeClr val="tx1"/>
                          </a:solidFill>
                          <a:latin typeface="+mn-lt"/>
                          <a:ea typeface="+mn-ea"/>
                          <a:cs typeface="+mn-cs"/>
                        </a:rPr>
                        <a:t>Krautsaum</a:t>
                      </a:r>
                    </a:p>
                  </a:txBody>
                  <a:tcPr/>
                </a:tc>
                <a:tc>
                  <a:txBody>
                    <a:bodyPr/>
                    <a:lstStyle/>
                    <a:p>
                      <a:r>
                        <a:rPr lang="de-CH" sz="1600" b="0" i="0" u="none" strike="noStrike" kern="1200" baseline="0">
                          <a:solidFill>
                            <a:schemeClr val="tx1"/>
                          </a:solidFill>
                          <a:latin typeface="+mn-lt"/>
                          <a:ea typeface="+mn-ea"/>
                          <a:cs typeface="+mn-cs"/>
                        </a:rPr>
                        <a:t>beidseitiger, 3-6 m breiter, extensiv genutzter Krautsaum</a:t>
                      </a:r>
                      <a:endParaRPr lang="de-CH" sz="1600" b="0">
                        <a:solidFill>
                          <a:schemeClr val="tx1"/>
                        </a:solidFill>
                      </a:endParaRPr>
                    </a:p>
                  </a:txBody>
                  <a:tcPr/>
                </a:tc>
                <a:extLst>
                  <a:ext uri="{0D108BD9-81ED-4DB2-BD59-A6C34878D82A}">
                    <a16:rowId xmlns:a16="http://schemas.microsoft.com/office/drawing/2014/main" val="2597037133"/>
                  </a:ext>
                </a:extLst>
              </a:tr>
              <a:tr h="370840">
                <a:tc>
                  <a:txBody>
                    <a:bodyPr/>
                    <a:lstStyle/>
                    <a:p>
                      <a:r>
                        <a:rPr lang="de-CH" sz="1600" b="1" i="0" u="none" strike="noStrike" kern="1200" baseline="0">
                          <a:solidFill>
                            <a:schemeClr val="tx1"/>
                          </a:solidFill>
                          <a:latin typeface="+mn-lt"/>
                          <a:ea typeface="+mn-ea"/>
                          <a:cs typeface="+mn-cs"/>
                        </a:rPr>
                        <a:t>Düngung und Schnitt </a:t>
                      </a:r>
                      <a:br>
                        <a:rPr lang="de-CH" sz="1600" b="1" i="0" u="none" strike="noStrike" kern="1200" baseline="0">
                          <a:solidFill>
                            <a:srgbClr val="000000"/>
                          </a:solidFill>
                          <a:latin typeface="+mn-lt"/>
                          <a:ea typeface="+mn-ea"/>
                          <a:cs typeface="+mn-cs"/>
                        </a:rPr>
                      </a:br>
                      <a:r>
                        <a:rPr lang="de-CH" sz="1600" b="1" i="0" u="none" strike="noStrike" kern="1200" baseline="0">
                          <a:solidFill>
                            <a:schemeClr val="tx1"/>
                          </a:solidFill>
                          <a:latin typeface="+mn-lt"/>
                          <a:ea typeface="+mn-ea"/>
                          <a:cs typeface="+mn-cs"/>
                        </a:rPr>
                        <a:t>des Krautsaums</a:t>
                      </a:r>
                    </a:p>
                  </a:txBody>
                  <a:tcPr/>
                </a:tc>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600" b="0" i="0" u="none" strike="noStrike" kern="1200" baseline="0" dirty="0">
                          <a:solidFill>
                            <a:schemeClr val="tx1"/>
                          </a:solidFill>
                          <a:latin typeface="+mn-lt"/>
                          <a:ea typeface="+mn-ea"/>
                          <a:cs typeface="+mn-cs"/>
                        </a:rPr>
                        <a:t>Keine Düngung, erster Schnitttermin oder erste Beweidung wie bei extensiv genutzten Wiesen</a:t>
                      </a:r>
                    </a:p>
                    <a:p>
                      <a:pPr marL="285750" marR="0" lvl="0" indent="-285750" algn="l">
                        <a:lnSpc>
                          <a:spcPct val="100000"/>
                        </a:lnSpc>
                        <a:spcBef>
                          <a:spcPts val="0"/>
                        </a:spcBef>
                        <a:spcAft>
                          <a:spcPts val="0"/>
                        </a:spcAft>
                        <a:buClrTx/>
                        <a:buSzTx/>
                        <a:buFont typeface="Arial" panose="020B0604020202020204" pitchFamily="34" charset="0"/>
                        <a:buChar char="•"/>
                      </a:pPr>
                      <a:r>
                        <a:rPr lang="de-CH" sz="1600" b="0" i="0" u="none" strike="noStrike" kern="1200" baseline="0" dirty="0">
                          <a:solidFill>
                            <a:schemeClr val="tx1"/>
                          </a:solidFill>
                          <a:latin typeface="+mn-lt"/>
                          <a:ea typeface="+mn-ea"/>
                          <a:cs typeface="+mn-cs"/>
                        </a:rPr>
                        <a:t>Schnitt mindestens alle 3 Jahre</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600" b="0" i="0" u="none" strike="noStrike" kern="1200" baseline="0" dirty="0">
                          <a:solidFill>
                            <a:schemeClr val="tx1"/>
                          </a:solidFill>
                          <a:latin typeface="+mn-lt"/>
                          <a:ea typeface="+mn-ea"/>
                          <a:cs typeface="+mn-cs"/>
                        </a:rPr>
                        <a:t>Mulchen verboten</a:t>
                      </a: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de-CH" sz="1600" b="0" i="0" u="none" strike="noStrike" kern="1200" baseline="0" dirty="0">
                          <a:solidFill>
                            <a:schemeClr val="tx1"/>
                          </a:solidFill>
                          <a:latin typeface="+mn-lt"/>
                          <a:ea typeface="+mn-ea"/>
                          <a:cs typeface="+mn-cs"/>
                        </a:rPr>
                        <a:t>Abführen des Schnittgutes obligatorisch</a:t>
                      </a:r>
                    </a:p>
                  </a:txBody>
                  <a:tcPr/>
                </a:tc>
                <a:extLst>
                  <a:ext uri="{0D108BD9-81ED-4DB2-BD59-A6C34878D82A}">
                    <a16:rowId xmlns:a16="http://schemas.microsoft.com/office/drawing/2014/main" val="171493140"/>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i="0" u="none" strike="noStrike" kern="1200" baseline="0">
                          <a:solidFill>
                            <a:schemeClr val="tx1"/>
                          </a:solidFill>
                          <a:latin typeface="+mn-lt"/>
                          <a:ea typeface="+mn-ea"/>
                          <a:cs typeface="+mn-cs"/>
                        </a:rPr>
                        <a:t>Mindestvertragsdauer</a:t>
                      </a:r>
                    </a:p>
                  </a:txBody>
                  <a:tcPr/>
                </a:tc>
                <a:tc>
                  <a:txBody>
                    <a:bodyPr/>
                    <a:lstStyle/>
                    <a:p>
                      <a:r>
                        <a:rPr lang="de-CH" sz="1600" b="0" i="0" u="none" strike="noStrike" kern="1200" baseline="0" dirty="0">
                          <a:solidFill>
                            <a:schemeClr val="tx1"/>
                          </a:solidFill>
                          <a:latin typeface="+mn-lt"/>
                          <a:ea typeface="+mn-ea"/>
                          <a:cs typeface="+mn-cs"/>
                        </a:rPr>
                        <a:t>8 Jahre</a:t>
                      </a:r>
                      <a:endParaRPr lang="de-CH" sz="1600" b="0" dirty="0">
                        <a:solidFill>
                          <a:schemeClr val="tx1"/>
                        </a:solidFill>
                      </a:endParaRPr>
                    </a:p>
                  </a:txBody>
                  <a:tcPr/>
                </a:tc>
                <a:extLst>
                  <a:ext uri="{0D108BD9-81ED-4DB2-BD59-A6C34878D82A}">
                    <a16:rowId xmlns:a16="http://schemas.microsoft.com/office/drawing/2014/main" val="3156554389"/>
                  </a:ext>
                </a:extLst>
              </a:tr>
            </a:tbl>
          </a:graphicData>
        </a:graphic>
      </p:graphicFrame>
      <p:sp>
        <p:nvSpPr>
          <p:cNvPr id="5" name="Foliennummernplatzhalter 4"/>
          <p:cNvSpPr>
            <a:spLocks noGrp="1"/>
          </p:cNvSpPr>
          <p:nvPr>
            <p:ph type="sldNum" sz="quarter" idx="4"/>
          </p:nvPr>
        </p:nvSpPr>
        <p:spPr/>
        <p:txBody>
          <a:bodyPr/>
          <a:lstStyle/>
          <a:p>
            <a:fld id="{B295DEAF-E952-4796-AAEE-4201E40CA590}" type="slidenum">
              <a:rPr lang="de-CH" smtClean="0"/>
              <a:pPr/>
              <a:t>106</a:t>
            </a:fld>
            <a:endParaRPr lang="de-CH"/>
          </a:p>
        </p:txBody>
      </p:sp>
      <p:sp>
        <p:nvSpPr>
          <p:cNvPr id="7" name="Textfeld 6"/>
          <p:cNvSpPr txBox="1"/>
          <p:nvPr/>
        </p:nvSpPr>
        <p:spPr>
          <a:xfrm>
            <a:off x="8048828" y="0"/>
            <a:ext cx="1095172" cy="400110"/>
          </a:xfrm>
          <a:prstGeom prst="rect">
            <a:avLst/>
          </a:prstGeom>
          <a:solidFill>
            <a:schemeClr val="accent6">
              <a:lumMod val="40000"/>
              <a:lumOff val="60000"/>
            </a:schemeClr>
          </a:solidFill>
        </p:spPr>
        <p:txBody>
          <a:bodyPr wrap="none" rtlCol="0">
            <a:spAutoFit/>
          </a:bodyPr>
          <a:lstStyle/>
          <a:p>
            <a:r>
              <a:rPr lang="de-CH" sz="2000"/>
              <a:t>Handout</a:t>
            </a:r>
          </a:p>
        </p:txBody>
      </p:sp>
      <p:grpSp>
        <p:nvGrpSpPr>
          <p:cNvPr id="6" name="Gruppieren 5">
            <a:extLst>
              <a:ext uri="{FF2B5EF4-FFF2-40B4-BE49-F238E27FC236}">
                <a16:creationId xmlns:a16="http://schemas.microsoft.com/office/drawing/2014/main" id="{F5DF3940-F922-4582-AE2F-8B408252AA30}"/>
              </a:ext>
            </a:extLst>
          </p:cNvPr>
          <p:cNvGrpSpPr/>
          <p:nvPr/>
        </p:nvGrpSpPr>
        <p:grpSpPr>
          <a:xfrm>
            <a:off x="571500" y="629564"/>
            <a:ext cx="4900037" cy="374852"/>
            <a:chOff x="104011" y="183120"/>
            <a:chExt cx="4900037" cy="374852"/>
          </a:xfrm>
        </p:grpSpPr>
        <p:sp>
          <p:nvSpPr>
            <p:cNvPr id="9" name="Textfeld 8">
              <a:extLst>
                <a:ext uri="{FF2B5EF4-FFF2-40B4-BE49-F238E27FC236}">
                  <a16:creationId xmlns:a16="http://schemas.microsoft.com/office/drawing/2014/main" id="{38A33F1F-6457-49A3-BA59-4A9FB01F1A04}"/>
                </a:ext>
              </a:extLst>
            </p:cNvPr>
            <p:cNvSpPr txBox="1"/>
            <p:nvPr/>
          </p:nvSpPr>
          <p:spPr>
            <a:xfrm>
              <a:off x="179512" y="188640"/>
              <a:ext cx="4824536" cy="369332"/>
            </a:xfrm>
            <a:prstGeom prst="rect">
              <a:avLst/>
            </a:prstGeom>
            <a:noFill/>
          </p:spPr>
          <p:txBody>
            <a:bodyPr wrap="square" rtlCol="0">
              <a:spAutoFit/>
            </a:bodyPr>
            <a:lstStyle/>
            <a:p>
              <a:r>
                <a:rPr lang="de-CH" dirty="0"/>
                <a:t>    Aktuelle Anforderungen </a:t>
              </a:r>
              <a:r>
                <a:rPr lang="de-CH" dirty="0">
                  <a:hlinkClick r:id="rId2"/>
                </a:rPr>
                <a:t>www.agrinatur.ch</a:t>
              </a:r>
              <a:endParaRPr lang="de-CH" dirty="0"/>
            </a:p>
          </p:txBody>
        </p:sp>
        <p:pic>
          <p:nvPicPr>
            <p:cNvPr id="10" name="Grafik 9" descr="Auge">
              <a:extLst>
                <a:ext uri="{FF2B5EF4-FFF2-40B4-BE49-F238E27FC236}">
                  <a16:creationId xmlns:a16="http://schemas.microsoft.com/office/drawing/2014/main" id="{48C5D92E-673D-4A9F-AD21-D0A52CC342A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011" y="183120"/>
              <a:ext cx="360040" cy="360040"/>
            </a:xfrm>
            <a:prstGeom prst="rect">
              <a:avLst/>
            </a:prstGeom>
          </p:spPr>
        </p:pic>
      </p:grpSp>
    </p:spTree>
    <p:extLst>
      <p:ext uri="{BB962C8B-B14F-4D97-AF65-F5344CB8AC3E}">
        <p14:creationId xmlns:p14="http://schemas.microsoft.com/office/powerpoint/2010/main" val="42846058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nhaltsplatzhalter 7"/>
          <p:cNvGraphicFramePr>
            <a:graphicFrameLocks noGrp="1"/>
          </p:cNvGraphicFramePr>
          <p:nvPr>
            <p:ph idx="1"/>
            <p:extLst>
              <p:ext uri="{D42A27DB-BD31-4B8C-83A1-F6EECF244321}">
                <p14:modId xmlns:p14="http://schemas.microsoft.com/office/powerpoint/2010/main" val="56828976"/>
              </p:ext>
            </p:extLst>
          </p:nvPr>
        </p:nvGraphicFramePr>
        <p:xfrm>
          <a:off x="571500" y="1008872"/>
          <a:ext cx="7968300" cy="3246120"/>
        </p:xfrm>
        <a:graphic>
          <a:graphicData uri="http://schemas.openxmlformats.org/drawingml/2006/table">
            <a:tbl>
              <a:tblPr firstRow="1" bandRow="1">
                <a:tableStyleId>{21E4AEA4-8DFA-4A89-87EB-49C32662AFE0}</a:tableStyleId>
              </a:tblPr>
              <a:tblGrid>
                <a:gridCol w="2632347">
                  <a:extLst>
                    <a:ext uri="{9D8B030D-6E8A-4147-A177-3AD203B41FA5}">
                      <a16:colId xmlns:a16="http://schemas.microsoft.com/office/drawing/2014/main" val="3958998165"/>
                    </a:ext>
                  </a:extLst>
                </a:gridCol>
                <a:gridCol w="5335953">
                  <a:extLst>
                    <a:ext uri="{9D8B030D-6E8A-4147-A177-3AD203B41FA5}">
                      <a16:colId xmlns:a16="http://schemas.microsoft.com/office/drawing/2014/main" val="3003076709"/>
                    </a:ext>
                  </a:extLst>
                </a:gridCol>
              </a:tblGrid>
              <a:tr h="370840">
                <a:tc gridSpan="2">
                  <a:txBody>
                    <a:bodyPr/>
                    <a:lstStyle/>
                    <a:p>
                      <a:r>
                        <a:rPr lang="de-CH" sz="1600"/>
                        <a:t>Hecken, Ufer- und Feldgehölze</a:t>
                      </a:r>
                      <a:endParaRPr lang="de-CH" sz="1600" b="1" i="0" u="none" strike="noStrike" kern="1200" baseline="0">
                        <a:solidFill>
                          <a:schemeClr val="tx1"/>
                        </a:solidFill>
                        <a:latin typeface="+mn-lt"/>
                        <a:ea typeface="+mn-ea"/>
                        <a:cs typeface="+mn-cs"/>
                      </a:endParaRPr>
                    </a:p>
                  </a:txBody>
                  <a:tcPr/>
                </a:tc>
                <a:tc hMerge="1">
                  <a:txBody>
                    <a:bodyPr/>
                    <a:lstStyle/>
                    <a:p>
                      <a:endParaRPr lang="de-CH"/>
                    </a:p>
                  </a:txBody>
                  <a:tcPr/>
                </a:tc>
                <a:extLst>
                  <a:ext uri="{0D108BD9-81ED-4DB2-BD59-A6C34878D82A}">
                    <a16:rowId xmlns:a16="http://schemas.microsoft.com/office/drawing/2014/main" val="4025186923"/>
                  </a:ext>
                </a:extLst>
              </a:tr>
              <a:tr h="370840">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i="0" u="none" strike="noStrike" kern="1200" baseline="0">
                          <a:solidFill>
                            <a:schemeClr val="tx1"/>
                          </a:solidFill>
                          <a:latin typeface="+mn-lt"/>
                          <a:ea typeface="+mn-ea"/>
                          <a:cs typeface="+mn-cs"/>
                        </a:rPr>
                        <a:t>BEDINGUNGEN FÜR BEITRÄGE NACH DZV FÜR QUALITÄTSSTUFE II</a:t>
                      </a:r>
                    </a:p>
                  </a:txBody>
                  <a:tcPr/>
                </a:tc>
                <a:tc hMerge="1">
                  <a:txBody>
                    <a:bodyPr/>
                    <a:lstStyle/>
                    <a:p>
                      <a:endParaRPr lang="de-CH" sz="1600" b="0">
                        <a:solidFill>
                          <a:schemeClr val="tx1"/>
                        </a:solidFill>
                      </a:endParaRPr>
                    </a:p>
                  </a:txBody>
                  <a:tcPr/>
                </a:tc>
                <a:extLst>
                  <a:ext uri="{0D108BD9-81ED-4DB2-BD59-A6C34878D82A}">
                    <a16:rowId xmlns:a16="http://schemas.microsoft.com/office/drawing/2014/main" val="986252620"/>
                  </a:ext>
                </a:extLst>
              </a:tr>
              <a:tr h="370840">
                <a:tc>
                  <a:txBody>
                    <a:bodyPr/>
                    <a:lstStyle/>
                    <a:p>
                      <a:pPr marL="0" marR="0" lvl="0" indent="0" algn="l" rtl="0" eaLnBrk="1" fontAlgn="auto" latinLnBrk="0" hangingPunct="1">
                        <a:lnSpc>
                          <a:spcPct val="100000"/>
                        </a:lnSpc>
                        <a:spcBef>
                          <a:spcPts val="0"/>
                        </a:spcBef>
                        <a:spcAft>
                          <a:spcPts val="0"/>
                        </a:spcAft>
                        <a:buClrTx/>
                        <a:buSzTx/>
                        <a:buFontTx/>
                        <a:buNone/>
                      </a:pPr>
                      <a:r>
                        <a:rPr lang="de-CH" sz="1600" b="1" i="0" u="none" strike="noStrike" kern="1200" baseline="0">
                          <a:solidFill>
                            <a:schemeClr val="tx1"/>
                          </a:solidFill>
                          <a:latin typeface="+mn-lt"/>
                          <a:ea typeface="+mn-ea"/>
                          <a:cs typeface="+mn-cs"/>
                        </a:rPr>
                        <a:t>Mindestbreite Gehölz</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0" i="0" u="none" strike="noStrike" kern="1200" baseline="0">
                          <a:solidFill>
                            <a:schemeClr val="tx1"/>
                          </a:solidFill>
                          <a:latin typeface="+mn-lt"/>
                          <a:ea typeface="+mn-ea"/>
                          <a:cs typeface="+mn-cs"/>
                        </a:rPr>
                        <a:t>2 m ohne Krautsaum</a:t>
                      </a:r>
                    </a:p>
                  </a:txBody>
                  <a:tcPr/>
                </a:tc>
                <a:extLst>
                  <a:ext uri="{0D108BD9-81ED-4DB2-BD59-A6C34878D82A}">
                    <a16:rowId xmlns:a16="http://schemas.microsoft.com/office/drawing/2014/main" val="751805383"/>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i="0" u="none" strike="noStrike" kern="1200" baseline="0">
                          <a:solidFill>
                            <a:schemeClr val="tx1"/>
                          </a:solidFill>
                          <a:latin typeface="+mn-lt"/>
                          <a:ea typeface="+mn-ea"/>
                          <a:cs typeface="+mn-cs"/>
                        </a:rPr>
                        <a:t>Artenzusammensetzung</a:t>
                      </a:r>
                    </a:p>
                  </a:txBody>
                  <a:tcPr/>
                </a:tc>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600" b="0" i="0" u="none" strike="noStrike" kern="1200" baseline="0">
                          <a:solidFill>
                            <a:schemeClr val="tx1"/>
                          </a:solidFill>
                          <a:latin typeface="+mn-lt"/>
                          <a:ea typeface="+mn-ea"/>
                          <a:cs typeface="+mn-cs"/>
                        </a:rPr>
                        <a:t>mindestens 5 einheimische Strauch- und Baumarten pro </a:t>
                      </a:r>
                      <a:br>
                        <a:rPr lang="de-CH" sz="1600" b="0" i="0" u="none" strike="noStrike" kern="1200" baseline="0">
                          <a:solidFill>
                            <a:srgbClr val="000000"/>
                          </a:solidFill>
                          <a:latin typeface="+mn-lt"/>
                          <a:ea typeface="+mn-ea"/>
                          <a:cs typeface="+mn-cs"/>
                        </a:rPr>
                      </a:br>
                      <a:r>
                        <a:rPr lang="de-CH" sz="1600" b="0" i="0" u="none" strike="noStrike" kern="1200" baseline="0">
                          <a:solidFill>
                            <a:schemeClr val="tx1"/>
                          </a:solidFill>
                          <a:latin typeface="+mn-lt"/>
                          <a:ea typeface="+mn-ea"/>
                          <a:cs typeface="+mn-cs"/>
                        </a:rPr>
                        <a:t>10 m Länge</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600" b="0" i="0" u="none" strike="noStrike" kern="1200" baseline="0">
                          <a:solidFill>
                            <a:schemeClr val="tx1"/>
                          </a:solidFill>
                          <a:latin typeface="+mn-lt"/>
                          <a:ea typeface="+mn-ea"/>
                          <a:cs typeface="+mn-cs"/>
                        </a:rPr>
                        <a:t>mindestens 20 % der Strauchschicht mit dornentragenden Sträuchern </a:t>
                      </a:r>
                      <a:r>
                        <a:rPr lang="de-CH" sz="1600" b="0" i="1" u="none" strike="noStrike" kern="1200" baseline="0">
                          <a:solidFill>
                            <a:schemeClr val="tx1"/>
                          </a:solidFill>
                          <a:latin typeface="+mn-lt"/>
                          <a:ea typeface="+mn-ea"/>
                          <a:cs typeface="+mn-cs"/>
                        </a:rPr>
                        <a:t>oder</a:t>
                      </a:r>
                      <a:r>
                        <a:rPr lang="de-CH" sz="1600" b="0" i="0" u="none" strike="noStrike" kern="1200" baseline="0">
                          <a:solidFill>
                            <a:schemeClr val="tx1"/>
                          </a:solidFill>
                          <a:latin typeface="+mn-lt"/>
                          <a:ea typeface="+mn-ea"/>
                          <a:cs typeface="+mn-cs"/>
                        </a:rPr>
                        <a:t> pro 30 m mindestens 1 landschafts-typischer Baum (auf 1,5 m Höhe mind. 170 cm Umfang)</a:t>
                      </a:r>
                    </a:p>
                  </a:txBody>
                  <a:tcPr/>
                </a:tc>
                <a:extLst>
                  <a:ext uri="{0D108BD9-81ED-4DB2-BD59-A6C34878D82A}">
                    <a16:rowId xmlns:a16="http://schemas.microsoft.com/office/drawing/2014/main" val="2457851610"/>
                  </a:ext>
                </a:extLst>
              </a:tr>
              <a:tr h="741680">
                <a:tc>
                  <a:txBody>
                    <a:bodyPr/>
                    <a:lstStyle/>
                    <a:p>
                      <a:r>
                        <a:rPr lang="de-CH" sz="1600" b="1" i="0" u="none" strike="noStrike" kern="1200" baseline="0">
                          <a:solidFill>
                            <a:schemeClr val="tx1"/>
                          </a:solidFill>
                          <a:latin typeface="+mn-lt"/>
                          <a:ea typeface="+mn-ea"/>
                          <a:cs typeface="+mn-cs"/>
                        </a:rPr>
                        <a:t>Nutzung des Krautsaums</a:t>
                      </a:r>
                    </a:p>
                  </a:txBody>
                  <a:tcPr/>
                </a:tc>
                <a:tc>
                  <a:txBody>
                    <a:bodyPr/>
                    <a:lstStyle/>
                    <a:p>
                      <a:pPr marL="285750" indent="-285750">
                        <a:buFont typeface="Arial" panose="020B0604020202020204" pitchFamily="34" charset="0"/>
                        <a:buChar char="•"/>
                      </a:pPr>
                      <a:r>
                        <a:rPr lang="de-CH" sz="1600" b="0" i="0" u="none" strike="noStrike" kern="1200" baseline="0" dirty="0">
                          <a:solidFill>
                            <a:schemeClr val="tx1"/>
                          </a:solidFill>
                          <a:latin typeface="+mn-lt"/>
                          <a:ea typeface="+mn-ea"/>
                          <a:cs typeface="+mn-cs"/>
                        </a:rPr>
                        <a:t>max. 2 Schnitt- oder Weidenutzungen pro Jahr</a:t>
                      </a:r>
                    </a:p>
                    <a:p>
                      <a:pPr marL="285750" lvl="0" indent="-285750">
                        <a:buFont typeface="Arial" panose="020B0604020202020204" pitchFamily="34" charset="0"/>
                        <a:buChar char="•"/>
                      </a:pPr>
                      <a:r>
                        <a:rPr lang="de-CH" sz="1600" b="0" i="0" u="none" strike="noStrike" kern="1200" baseline="0" dirty="0">
                          <a:solidFill>
                            <a:schemeClr val="tx1"/>
                          </a:solidFill>
                          <a:latin typeface="+mn-lt"/>
                          <a:ea typeface="+mn-ea"/>
                          <a:cs typeface="+mn-cs"/>
                        </a:rPr>
                        <a:t>2. Nutzung frühestens 6 Wochen nach der 1. Nutzung</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600" b="0" i="0" u="none" strike="noStrike" kern="1200" baseline="0" dirty="0">
                          <a:solidFill>
                            <a:schemeClr val="tx1"/>
                          </a:solidFill>
                          <a:latin typeface="+mn-lt"/>
                          <a:ea typeface="+mn-ea"/>
                          <a:cs typeface="+mn-cs"/>
                        </a:rPr>
                        <a:t>Mähaufbereiter verboten</a:t>
                      </a:r>
                      <a:endParaRPr lang="de-CH" sz="1600" b="0" dirty="0">
                        <a:solidFill>
                          <a:schemeClr val="tx1"/>
                        </a:solidFill>
                      </a:endParaRPr>
                    </a:p>
                  </a:txBody>
                  <a:tcPr/>
                </a:tc>
                <a:extLst>
                  <a:ext uri="{0D108BD9-81ED-4DB2-BD59-A6C34878D82A}">
                    <a16:rowId xmlns:a16="http://schemas.microsoft.com/office/drawing/2014/main" val="517209644"/>
                  </a:ext>
                </a:extLst>
              </a:tr>
            </a:tbl>
          </a:graphicData>
        </a:graphic>
      </p:graphicFrame>
      <p:sp>
        <p:nvSpPr>
          <p:cNvPr id="5" name="Foliennummernplatzhalter 4"/>
          <p:cNvSpPr>
            <a:spLocks noGrp="1"/>
          </p:cNvSpPr>
          <p:nvPr>
            <p:ph type="sldNum" sz="quarter" idx="4"/>
          </p:nvPr>
        </p:nvSpPr>
        <p:spPr/>
        <p:txBody>
          <a:bodyPr/>
          <a:lstStyle/>
          <a:p>
            <a:fld id="{B295DEAF-E952-4796-AAEE-4201E40CA590}" type="slidenum">
              <a:rPr lang="de-CH" smtClean="0"/>
              <a:pPr/>
              <a:t>107</a:t>
            </a:fld>
            <a:endParaRPr lang="de-CH"/>
          </a:p>
        </p:txBody>
      </p:sp>
      <p:sp>
        <p:nvSpPr>
          <p:cNvPr id="7" name="Textfeld 6"/>
          <p:cNvSpPr txBox="1"/>
          <p:nvPr/>
        </p:nvSpPr>
        <p:spPr>
          <a:xfrm>
            <a:off x="8048828" y="0"/>
            <a:ext cx="1095172" cy="400110"/>
          </a:xfrm>
          <a:prstGeom prst="rect">
            <a:avLst/>
          </a:prstGeom>
          <a:solidFill>
            <a:schemeClr val="accent6">
              <a:lumMod val="40000"/>
              <a:lumOff val="60000"/>
            </a:schemeClr>
          </a:solidFill>
        </p:spPr>
        <p:txBody>
          <a:bodyPr wrap="none" rtlCol="0">
            <a:spAutoFit/>
          </a:bodyPr>
          <a:lstStyle/>
          <a:p>
            <a:r>
              <a:rPr lang="de-CH" sz="2000"/>
              <a:t>Handout</a:t>
            </a:r>
          </a:p>
        </p:txBody>
      </p:sp>
    </p:spTree>
    <p:extLst>
      <p:ext uri="{BB962C8B-B14F-4D97-AF65-F5344CB8AC3E}">
        <p14:creationId xmlns:p14="http://schemas.microsoft.com/office/powerpoint/2010/main" val="368290859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Hecken, Ufer- und Feldgehölze: Standortwahl</a:t>
            </a:r>
          </a:p>
        </p:txBody>
      </p:sp>
      <p:sp>
        <p:nvSpPr>
          <p:cNvPr id="3" name="Inhaltsplatzhalter 2"/>
          <p:cNvSpPr>
            <a:spLocks noGrp="1"/>
          </p:cNvSpPr>
          <p:nvPr>
            <p:ph idx="1"/>
          </p:nvPr>
        </p:nvSpPr>
        <p:spPr>
          <a:xfrm>
            <a:off x="620111" y="1051389"/>
            <a:ext cx="7906163" cy="2809659"/>
          </a:xfrm>
        </p:spPr>
        <p:txBody>
          <a:bodyPr vert="horz" lIns="0" tIns="0" rIns="0" bIns="0" rtlCol="0" anchor="t">
            <a:noAutofit/>
          </a:bodyPr>
          <a:lstStyle/>
          <a:p>
            <a:pPr marL="342900" indent="-342900">
              <a:spcBef>
                <a:spcPts val="600"/>
              </a:spcBef>
              <a:buFont typeface="Arial" panose="020B0604020202020204" pitchFamily="34" charset="0"/>
              <a:buChar char="•"/>
            </a:pPr>
            <a:r>
              <a:rPr lang="de-CH" sz="2000" dirty="0"/>
              <a:t>Ideal an Parzellengrenzen und Böschungen</a:t>
            </a:r>
          </a:p>
          <a:p>
            <a:pPr marL="342900" indent="-342900">
              <a:spcBef>
                <a:spcPts val="600"/>
              </a:spcBef>
              <a:buFont typeface="Arial" panose="020B0604020202020204" pitchFamily="34" charset="0"/>
              <a:buChar char="•"/>
            </a:pPr>
            <a:r>
              <a:rPr lang="de-CH" sz="2000" dirty="0"/>
              <a:t>Als Verbindungselement zwischen Gehölzen</a:t>
            </a:r>
          </a:p>
          <a:p>
            <a:pPr marL="342900" indent="-342900">
              <a:spcBef>
                <a:spcPts val="600"/>
              </a:spcBef>
              <a:buFont typeface="Arial" panose="020B0604020202020204" pitchFamily="34" charset="0"/>
              <a:buChar char="•"/>
            </a:pPr>
            <a:r>
              <a:rPr lang="de-CH" sz="2000" dirty="0"/>
              <a:t>Wo mindestens 8 m Breite (Hecke plus Krautsaum) möglich sind</a:t>
            </a:r>
          </a:p>
          <a:p>
            <a:pPr marL="342900" indent="-342900">
              <a:spcBef>
                <a:spcPts val="600"/>
              </a:spcBef>
              <a:buFont typeface="Arial" panose="020B0604020202020204" pitchFamily="34" charset="0"/>
              <a:buChar char="•"/>
            </a:pPr>
            <a:r>
              <a:rPr lang="de-CH" sz="2000" dirty="0"/>
              <a:t>Auf Pachtland und an Betriebsgrenzen nur in Absprache mit dem Besitzer oder Nachbarn</a:t>
            </a:r>
          </a:p>
          <a:p>
            <a:pPr marL="342900" indent="-342900">
              <a:spcBef>
                <a:spcPts val="600"/>
              </a:spcBef>
              <a:buFont typeface="Arial" panose="020B0604020202020204" pitchFamily="34" charset="0"/>
              <a:buChar char="•"/>
            </a:pPr>
            <a:r>
              <a:rPr lang="de-CH" sz="2000" dirty="0"/>
              <a:t>Gesetzl. Mindestabstände zu Nachbarland und Strassen beachten!</a:t>
            </a:r>
          </a:p>
          <a:p>
            <a:pPr marL="342900" indent="-342900">
              <a:spcBef>
                <a:spcPts val="600"/>
              </a:spcBef>
              <a:buFont typeface="Arial" panose="020B0604020202020204" pitchFamily="34" charset="0"/>
              <a:buChar char="•"/>
            </a:pPr>
            <a:r>
              <a:rPr lang="de-CH" sz="2000" dirty="0"/>
              <a:t>Nicht auf artenreichen Wiesen und Böschungen!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108</a:t>
            </a:fld>
            <a:endParaRPr lang="de-CH"/>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9670" y="3874429"/>
            <a:ext cx="7936604" cy="1800200"/>
          </a:xfrm>
          <a:prstGeom prst="rect">
            <a:avLst/>
          </a:prstGeom>
        </p:spPr>
      </p:pic>
    </p:spTree>
    <p:extLst>
      <p:ext uri="{BB962C8B-B14F-4D97-AF65-F5344CB8AC3E}">
        <p14:creationId xmlns:p14="http://schemas.microsoft.com/office/powerpoint/2010/main" val="209100941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de-CH"/>
            </a:br>
            <a:endParaRPr lang="de-CH"/>
          </a:p>
        </p:txBody>
      </p:sp>
      <p:sp>
        <p:nvSpPr>
          <p:cNvPr id="3" name="Inhaltsplatzhalter 2"/>
          <p:cNvSpPr>
            <a:spLocks noGrp="1"/>
          </p:cNvSpPr>
          <p:nvPr>
            <p:ph idx="1"/>
          </p:nvPr>
        </p:nvSpPr>
        <p:spPr>
          <a:xfrm>
            <a:off x="550624" y="1228428"/>
            <a:ext cx="7966356" cy="2664296"/>
          </a:xfrm>
          <a:solidFill>
            <a:schemeClr val="accent6">
              <a:lumMod val="20000"/>
              <a:lumOff val="80000"/>
            </a:schemeClr>
          </a:solidFill>
        </p:spPr>
        <p:txBody>
          <a:bodyPr lIns="72000" tIns="72000" rIns="72000" bIns="72000"/>
          <a:lstStyle/>
          <a:p>
            <a:pPr>
              <a:spcBef>
                <a:spcPts val="600"/>
              </a:spcBef>
            </a:pPr>
            <a:r>
              <a:rPr lang="de-CH" sz="2000" b="1"/>
              <a:t>Pflanzmaterial</a:t>
            </a:r>
            <a:r>
              <a:rPr lang="de-CH" sz="2000"/>
              <a:t> </a:t>
            </a:r>
          </a:p>
          <a:p>
            <a:pPr marL="342900" indent="-342900">
              <a:buFont typeface="Arial" panose="020B0604020202020204" pitchFamily="34" charset="0"/>
              <a:buChar char="•"/>
            </a:pPr>
            <a:r>
              <a:rPr lang="de-CH" sz="2000"/>
              <a:t>10–15 einheimische und regionaltypische Baum- und Straucharten</a:t>
            </a:r>
          </a:p>
          <a:p>
            <a:pPr marL="342900" indent="-342900">
              <a:buFont typeface="Arial" panose="020B0604020202020204" pitchFamily="34" charset="0"/>
              <a:buChar char="•"/>
            </a:pPr>
            <a:r>
              <a:rPr lang="de-CH" sz="2000"/>
              <a:t>Heckentyp und Höhenlage beachten</a:t>
            </a:r>
          </a:p>
          <a:p>
            <a:pPr marL="342900" indent="-342900">
              <a:buFont typeface="Arial" panose="020B0604020202020204" pitchFamily="34" charset="0"/>
              <a:buChar char="•"/>
            </a:pPr>
            <a:r>
              <a:rPr lang="de-CH" sz="2000"/>
              <a:t>Mehrheitlich langsam wachsende und nur wenige schnellwüchsige Arten</a:t>
            </a:r>
          </a:p>
          <a:p>
            <a:pPr marL="342900" indent="-342900">
              <a:buFont typeface="Arial" panose="020B0604020202020204" pitchFamily="34" charset="0"/>
              <a:buChar char="•"/>
            </a:pPr>
            <a:r>
              <a:rPr lang="de-CH" sz="2000"/>
              <a:t>Auf nährstoffreichen Böden keine Sträucher wählen, die Wurzelbrut bilden (Schwarzdorn, Hartriegel, Zitterpappel)</a:t>
            </a:r>
          </a:p>
          <a:p>
            <a:pPr marL="342900" indent="-342900">
              <a:buFont typeface="Arial" panose="020B0604020202020204" pitchFamily="34" charset="0"/>
              <a:buChar char="•"/>
            </a:pPr>
            <a:r>
              <a:rPr lang="de-CH" sz="2000"/>
              <a:t>Für die Q II sind mindestens 20 % dornentragende Arten nötig</a:t>
            </a:r>
            <a:r>
              <a:rPr lang="de-CH" sz="2000" b="1"/>
              <a:t> </a:t>
            </a:r>
          </a:p>
        </p:txBody>
      </p:sp>
      <p:sp>
        <p:nvSpPr>
          <p:cNvPr id="4" name="Foliennummernplatzhalter 3"/>
          <p:cNvSpPr>
            <a:spLocks noGrp="1"/>
          </p:cNvSpPr>
          <p:nvPr>
            <p:ph type="sldNum" sz="quarter" idx="4"/>
          </p:nvPr>
        </p:nvSpPr>
        <p:spPr/>
        <p:txBody>
          <a:bodyPr/>
          <a:lstStyle/>
          <a:p>
            <a:fld id="{B295DEAF-E952-4796-AAEE-4201E40CA590}" type="slidenum">
              <a:rPr lang="de-CH" smtClean="0"/>
              <a:pPr/>
              <a:t>109</a:t>
            </a:fld>
            <a:endParaRPr lang="de-CH"/>
          </a:p>
        </p:txBody>
      </p:sp>
      <p:sp>
        <p:nvSpPr>
          <p:cNvPr id="5" name="Inhaltsplatzhalter 2"/>
          <p:cNvSpPr txBox="1">
            <a:spLocks/>
          </p:cNvSpPr>
          <p:nvPr/>
        </p:nvSpPr>
        <p:spPr>
          <a:xfrm>
            <a:off x="579527" y="4149080"/>
            <a:ext cx="7908549" cy="1584176"/>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600"/>
              </a:spcBef>
            </a:pPr>
            <a:r>
              <a:rPr lang="de-CH" sz="2000" b="1"/>
              <a:t>Pflanzzeitpunkt</a:t>
            </a:r>
          </a:p>
          <a:p>
            <a:pPr marL="342900" indent="-342900">
              <a:spcBef>
                <a:spcPts val="600"/>
              </a:spcBef>
              <a:buFont typeface="Arial" panose="020B0604020202020204" pitchFamily="34" charset="0"/>
              <a:buChar char="•"/>
            </a:pPr>
            <a:r>
              <a:rPr lang="de-CH" sz="2000"/>
              <a:t>Während der Vegetationsruhe bei frost- und schneefreien Bedingungen</a:t>
            </a:r>
          </a:p>
          <a:p>
            <a:pPr marL="342900" indent="-342900">
              <a:spcBef>
                <a:spcPts val="600"/>
              </a:spcBef>
              <a:buFont typeface="Arial" panose="020B0604020202020204" pitchFamily="34" charset="0"/>
              <a:buChar char="•"/>
            </a:pPr>
            <a:r>
              <a:rPr lang="de-CH" sz="2000" b="1"/>
              <a:t>Auf leichten Böden: </a:t>
            </a:r>
            <a:r>
              <a:rPr lang="de-CH" sz="2000"/>
              <a:t>Herbstpflanzung</a:t>
            </a:r>
          </a:p>
          <a:p>
            <a:pPr marL="342900" indent="-342900">
              <a:spcBef>
                <a:spcPts val="600"/>
              </a:spcBef>
              <a:buFont typeface="Arial" panose="020B0604020202020204" pitchFamily="34" charset="0"/>
              <a:buChar char="•"/>
            </a:pPr>
            <a:r>
              <a:rPr lang="de-CH" sz="2000" b="1"/>
              <a:t>Auf schweren Böden: </a:t>
            </a:r>
            <a:r>
              <a:rPr lang="de-CH" sz="2000"/>
              <a:t>Frühlingspflanzung</a:t>
            </a:r>
          </a:p>
          <a:p>
            <a:pPr marL="342900" indent="-342900">
              <a:spcBef>
                <a:spcPts val="600"/>
              </a:spcBef>
              <a:buFont typeface="Arial" panose="020B0604020202020204" pitchFamily="34" charset="0"/>
              <a:buChar char="•"/>
            </a:pPr>
            <a:endParaRPr lang="de-CH" sz="2000"/>
          </a:p>
        </p:txBody>
      </p:sp>
      <p:sp>
        <p:nvSpPr>
          <p:cNvPr id="6" name="Rechteck 5"/>
          <p:cNvSpPr/>
          <p:nvPr/>
        </p:nvSpPr>
        <p:spPr>
          <a:xfrm>
            <a:off x="550624" y="350331"/>
            <a:ext cx="7937452" cy="461665"/>
          </a:xfrm>
          <a:prstGeom prst="rect">
            <a:avLst/>
          </a:prstGeom>
        </p:spPr>
        <p:txBody>
          <a:bodyPr wrap="square">
            <a:spAutoFit/>
          </a:bodyPr>
          <a:lstStyle/>
          <a:p>
            <a:r>
              <a:rPr lang="de-CH" sz="2400" b="1">
                <a:latin typeface="+mj-lt"/>
                <a:ea typeface="+mj-ea"/>
                <a:cs typeface="+mj-cs"/>
              </a:rPr>
              <a:t>Hecken, Ufer- und Feldgehölze: Pflanzung</a:t>
            </a:r>
          </a:p>
        </p:txBody>
      </p:sp>
    </p:spTree>
    <p:extLst>
      <p:ext uri="{BB962C8B-B14F-4D97-AF65-F5344CB8AC3E}">
        <p14:creationId xmlns:p14="http://schemas.microsoft.com/office/powerpoint/2010/main" val="546993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59190" y="3465061"/>
            <a:ext cx="2561278" cy="2201380"/>
          </a:xfrm>
          <a:prstGeom prst="rect">
            <a:avLst/>
          </a:prstGeom>
        </p:spPr>
      </p:pic>
      <p:pic>
        <p:nvPicPr>
          <p:cNvPr id="17" name="Grafik 1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49117" y="3465062"/>
            <a:ext cx="2568078" cy="2201379"/>
          </a:xfrm>
          <a:prstGeom prst="rect">
            <a:avLst/>
          </a:prstGeom>
        </p:spPr>
      </p:pic>
      <p:pic>
        <p:nvPicPr>
          <p:cNvPr id="3" name="Grafik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4461" y="3471854"/>
            <a:ext cx="2551818" cy="2200873"/>
          </a:xfrm>
          <a:prstGeom prst="rect">
            <a:avLst/>
          </a:prstGeom>
        </p:spPr>
      </p:pic>
      <p:pic>
        <p:nvPicPr>
          <p:cNvPr id="14" name="Grafik 1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53831" y="1080482"/>
            <a:ext cx="2543355" cy="2180119"/>
          </a:xfrm>
          <a:prstGeom prst="rect">
            <a:avLst/>
          </a:prstGeom>
        </p:spPr>
      </p:pic>
      <p:pic>
        <p:nvPicPr>
          <p:cNvPr id="5" name="Grafik 4"/>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a:xfrm>
            <a:off x="3261105" y="1095322"/>
            <a:ext cx="2539027" cy="2180119"/>
          </a:xfrm>
          <a:prstGeom prst="rect">
            <a:avLst/>
          </a:prstGeom>
        </p:spPr>
      </p:pic>
      <p:pic>
        <p:nvPicPr>
          <p:cNvPr id="16" name="Grafik 15"/>
          <p:cNvPicPr>
            <a:picLocks noChangeAspect="1"/>
          </p:cNvPicPr>
          <p:nvPr/>
        </p:nvPicPr>
        <p:blipFill rotWithShape="1">
          <a:blip r:embed="rId8" cstate="screen">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rcRect/>
          <a:stretch/>
        </p:blipFill>
        <p:spPr>
          <a:xfrm>
            <a:off x="575018" y="1088216"/>
            <a:ext cx="2532388" cy="2187226"/>
          </a:xfrm>
          <a:prstGeom prst="rect">
            <a:avLst/>
          </a:prstGeom>
        </p:spPr>
      </p:pic>
      <p:sp>
        <p:nvSpPr>
          <p:cNvPr id="2" name="Titel 1"/>
          <p:cNvSpPr>
            <a:spLocks noGrp="1"/>
          </p:cNvSpPr>
          <p:nvPr>
            <p:ph type="title"/>
          </p:nvPr>
        </p:nvSpPr>
        <p:spPr/>
        <p:txBody>
          <a:bodyPr/>
          <a:lstStyle/>
          <a:p>
            <a:r>
              <a:rPr lang="de-CH"/>
              <a:t>BFF Typen auf Grünland</a:t>
            </a:r>
          </a:p>
        </p:txBody>
      </p:sp>
      <p:sp>
        <p:nvSpPr>
          <p:cNvPr id="4" name="Foliennummernplatzhalter 3"/>
          <p:cNvSpPr>
            <a:spLocks noGrp="1"/>
          </p:cNvSpPr>
          <p:nvPr>
            <p:ph type="sldNum" sz="quarter" idx="4"/>
          </p:nvPr>
        </p:nvSpPr>
        <p:spPr/>
        <p:txBody>
          <a:bodyPr/>
          <a:lstStyle/>
          <a:p>
            <a:fld id="{B295DEAF-E952-4796-AAEE-4201E40CA590}" type="slidenum">
              <a:rPr lang="de-CH" smtClean="0"/>
              <a:pPr/>
              <a:t>11</a:t>
            </a:fld>
            <a:endParaRPr lang="de-CH"/>
          </a:p>
        </p:txBody>
      </p:sp>
      <p:sp>
        <p:nvSpPr>
          <p:cNvPr id="8" name="Textfeld 7"/>
          <p:cNvSpPr txBox="1"/>
          <p:nvPr/>
        </p:nvSpPr>
        <p:spPr>
          <a:xfrm>
            <a:off x="558472" y="2638653"/>
            <a:ext cx="2578442" cy="646331"/>
          </a:xfrm>
          <a:prstGeom prst="rect">
            <a:avLst/>
          </a:prstGeom>
          <a:solidFill>
            <a:srgbClr val="FFFFFF">
              <a:alpha val="69804"/>
            </a:srgbClr>
          </a:solidFill>
        </p:spPr>
        <p:txBody>
          <a:bodyPr wrap="square" rtlCol="0">
            <a:spAutoFit/>
          </a:bodyPr>
          <a:lstStyle>
            <a:defPPr>
              <a:defRPr lang="de-DE"/>
            </a:defPPr>
          </a:lstStyle>
          <a:p>
            <a:r>
              <a:rPr lang="de-CH"/>
              <a:t>Extensiv und wenig intensiv genutzte Wiese</a:t>
            </a:r>
          </a:p>
        </p:txBody>
      </p:sp>
      <p:sp>
        <p:nvSpPr>
          <p:cNvPr id="9" name="Textfeld 8"/>
          <p:cNvSpPr txBox="1"/>
          <p:nvPr/>
        </p:nvSpPr>
        <p:spPr>
          <a:xfrm>
            <a:off x="3247785" y="2638653"/>
            <a:ext cx="2569410" cy="646331"/>
          </a:xfrm>
          <a:prstGeom prst="rect">
            <a:avLst/>
          </a:prstGeom>
          <a:solidFill>
            <a:srgbClr val="FFFFFF">
              <a:alpha val="69804"/>
            </a:srgbClr>
          </a:solidFill>
        </p:spPr>
        <p:txBody>
          <a:bodyPr wrap="square" rtlCol="0" anchor="ctr">
            <a:noAutofit/>
          </a:bodyPr>
          <a:lstStyle>
            <a:defPPr>
              <a:defRPr lang="de-DE"/>
            </a:defPPr>
          </a:lstStyle>
          <a:p>
            <a:r>
              <a:rPr lang="de-CH" dirty="0" err="1"/>
              <a:t>Streuefläche</a:t>
            </a:r>
            <a:endParaRPr lang="de-CH" dirty="0"/>
          </a:p>
        </p:txBody>
      </p:sp>
      <p:sp>
        <p:nvSpPr>
          <p:cNvPr id="10" name="Textfeld 9"/>
          <p:cNvSpPr txBox="1"/>
          <p:nvPr/>
        </p:nvSpPr>
        <p:spPr>
          <a:xfrm>
            <a:off x="537900" y="5030169"/>
            <a:ext cx="2562941" cy="646331"/>
          </a:xfrm>
          <a:prstGeom prst="rect">
            <a:avLst/>
          </a:prstGeom>
          <a:solidFill>
            <a:srgbClr val="FFFFFF">
              <a:alpha val="69804"/>
            </a:srgbClr>
          </a:solidFill>
        </p:spPr>
        <p:txBody>
          <a:bodyPr wrap="square" lIns="91440" tIns="45720" rIns="91440" bIns="45720" rtlCol="0" anchor="t">
            <a:spAutoFit/>
          </a:bodyPr>
          <a:lstStyle>
            <a:defPPr>
              <a:defRPr lang="de-DE"/>
            </a:defPPr>
          </a:lstStyle>
          <a:p>
            <a:r>
              <a:rPr lang="de-CH"/>
              <a:t>Uferwiese entlang </a:t>
            </a:r>
            <a:br>
              <a:rPr lang="de-CH"/>
            </a:br>
            <a:r>
              <a:rPr lang="de-CH"/>
              <a:t>von Gewässern</a:t>
            </a:r>
          </a:p>
        </p:txBody>
      </p:sp>
      <p:sp>
        <p:nvSpPr>
          <p:cNvPr id="11" name="Textfeld 10"/>
          <p:cNvSpPr txBox="1"/>
          <p:nvPr/>
        </p:nvSpPr>
        <p:spPr>
          <a:xfrm>
            <a:off x="5921372" y="2638653"/>
            <a:ext cx="2645860" cy="621948"/>
          </a:xfrm>
          <a:prstGeom prst="rect">
            <a:avLst/>
          </a:prstGeom>
          <a:solidFill>
            <a:srgbClr val="FFFFFF">
              <a:alpha val="69804"/>
            </a:srgbClr>
          </a:solidFill>
        </p:spPr>
        <p:txBody>
          <a:bodyPr wrap="square" rtlCol="0" anchor="ctr">
            <a:noAutofit/>
          </a:bodyPr>
          <a:lstStyle>
            <a:defPPr>
              <a:defRPr lang="de-DE"/>
            </a:defPPr>
          </a:lstStyle>
          <a:p>
            <a:r>
              <a:rPr lang="de-CH" dirty="0"/>
              <a:t>Extensiv genutzte Weide</a:t>
            </a:r>
          </a:p>
        </p:txBody>
      </p:sp>
      <p:sp>
        <p:nvSpPr>
          <p:cNvPr id="12" name="Textfeld 11"/>
          <p:cNvSpPr txBox="1"/>
          <p:nvPr/>
        </p:nvSpPr>
        <p:spPr>
          <a:xfrm>
            <a:off x="5953831" y="5026961"/>
            <a:ext cx="2688367" cy="639480"/>
          </a:xfrm>
          <a:prstGeom prst="rect">
            <a:avLst/>
          </a:prstGeom>
          <a:solidFill>
            <a:srgbClr val="FFFFFF">
              <a:alpha val="69804"/>
            </a:srgbClr>
          </a:solidFill>
        </p:spPr>
        <p:txBody>
          <a:bodyPr wrap="square" rtlCol="0" anchor="ctr">
            <a:noAutofit/>
          </a:bodyPr>
          <a:lstStyle>
            <a:defPPr>
              <a:defRPr lang="de-DE"/>
            </a:defPPr>
          </a:lstStyle>
          <a:p>
            <a:r>
              <a:rPr lang="de-CH" dirty="0"/>
              <a:t>Wald- und </a:t>
            </a:r>
            <a:r>
              <a:rPr lang="de-CH" dirty="0" err="1"/>
              <a:t>Wytweiden</a:t>
            </a:r>
            <a:endParaRPr lang="de-CH" dirty="0"/>
          </a:p>
        </p:txBody>
      </p:sp>
      <p:sp>
        <p:nvSpPr>
          <p:cNvPr id="13" name="Textfeld 12"/>
          <p:cNvSpPr txBox="1"/>
          <p:nvPr/>
        </p:nvSpPr>
        <p:spPr>
          <a:xfrm>
            <a:off x="3227941" y="5030169"/>
            <a:ext cx="2604160" cy="646331"/>
          </a:xfrm>
          <a:prstGeom prst="rect">
            <a:avLst/>
          </a:prstGeom>
          <a:solidFill>
            <a:srgbClr val="FFFFFF">
              <a:alpha val="69804"/>
            </a:srgbClr>
          </a:solidFill>
        </p:spPr>
        <p:txBody>
          <a:bodyPr wrap="square" rtlCol="0" anchor="ctr">
            <a:noAutofit/>
          </a:bodyPr>
          <a:lstStyle>
            <a:defPPr>
              <a:defRPr lang="de-DE"/>
            </a:defPPr>
          </a:lstStyle>
          <a:p>
            <a:r>
              <a:rPr lang="de-CH" sz="1400" dirty="0"/>
              <a:t>Artenreiche Grün- und </a:t>
            </a:r>
          </a:p>
          <a:p>
            <a:r>
              <a:rPr lang="de-CH" sz="1400" dirty="0" err="1"/>
              <a:t>Streueflächen</a:t>
            </a:r>
            <a:r>
              <a:rPr lang="de-CH" sz="1400" dirty="0"/>
              <a:t> </a:t>
            </a:r>
            <a:br>
              <a:rPr lang="de-CH" sz="1400" dirty="0"/>
            </a:br>
            <a:r>
              <a:rPr lang="de-CH" sz="1400" dirty="0"/>
              <a:t>im Sömmerungsgebiet</a:t>
            </a:r>
          </a:p>
        </p:txBody>
      </p:sp>
    </p:spTree>
    <p:extLst>
      <p:ext uri="{BB962C8B-B14F-4D97-AF65-F5344CB8AC3E}">
        <p14:creationId xmlns:p14="http://schemas.microsoft.com/office/powerpoint/2010/main" val="363209884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Hecken, Ufer- und Feldgehölze: Pflanzung</a:t>
            </a:r>
            <a:br>
              <a:rPr lang="de-CH"/>
            </a:br>
            <a:endParaRPr lang="de-CH"/>
          </a:p>
        </p:txBody>
      </p:sp>
      <p:sp>
        <p:nvSpPr>
          <p:cNvPr id="3" name="Inhaltsplatzhalter 2"/>
          <p:cNvSpPr>
            <a:spLocks noGrp="1"/>
          </p:cNvSpPr>
          <p:nvPr>
            <p:ph idx="1"/>
          </p:nvPr>
        </p:nvSpPr>
        <p:spPr>
          <a:xfrm>
            <a:off x="617725" y="1063847"/>
            <a:ext cx="7908549" cy="2725193"/>
          </a:xfrm>
        </p:spPr>
        <p:txBody>
          <a:bodyPr/>
          <a:lstStyle/>
          <a:p>
            <a:pPr>
              <a:spcBef>
                <a:spcPts val="500"/>
              </a:spcBef>
            </a:pPr>
            <a:r>
              <a:rPr lang="de-CH" sz="2000" b="1" dirty="0"/>
              <a:t>Wie vorgehen?</a:t>
            </a:r>
          </a:p>
          <a:p>
            <a:pPr marL="342900" indent="-342900">
              <a:spcBef>
                <a:spcPts val="500"/>
              </a:spcBef>
              <a:buFont typeface="Arial" panose="020B0604020202020204" pitchFamily="34" charset="0"/>
              <a:buChar char="•"/>
            </a:pPr>
            <a:r>
              <a:rPr lang="de-CH" sz="2000" dirty="0"/>
              <a:t>Vor und während der Pflanzung die Wurzeln der Sträucher vor Austrocknung schützen.</a:t>
            </a:r>
          </a:p>
          <a:p>
            <a:pPr marL="342900" indent="-342900">
              <a:spcBef>
                <a:spcPts val="500"/>
              </a:spcBef>
              <a:buFont typeface="Arial" panose="020B0604020202020204" pitchFamily="34" charset="0"/>
              <a:buChar char="•"/>
            </a:pPr>
            <a:r>
              <a:rPr lang="de-CH" sz="2000" dirty="0"/>
              <a:t>Wurzeln etwas zurückschneiden.</a:t>
            </a:r>
          </a:p>
          <a:p>
            <a:pPr marL="342900" indent="-342900">
              <a:spcBef>
                <a:spcPts val="500"/>
              </a:spcBef>
              <a:buFont typeface="Arial" panose="020B0604020202020204" pitchFamily="34" charset="0"/>
              <a:buChar char="•"/>
            </a:pPr>
            <a:r>
              <a:rPr lang="de-CH" sz="2000" dirty="0"/>
              <a:t>Bei sehr trockener Witterung nach dem Pflanzen die Bäume und Sträucher wässern.</a:t>
            </a:r>
          </a:p>
          <a:p>
            <a:pPr marL="342900" indent="-342900">
              <a:spcBef>
                <a:spcPts val="500"/>
              </a:spcBef>
              <a:buFont typeface="Arial" panose="020B0604020202020204" pitchFamily="34" charset="0"/>
              <a:buChar char="•"/>
            </a:pPr>
            <a:r>
              <a:rPr lang="de-CH" sz="2000" dirty="0"/>
              <a:t>Junge Hecke mit einem Zaun vor Wild und Weidetieren schützen.</a:t>
            </a:r>
          </a:p>
          <a:p>
            <a:pPr marL="342900" indent="-342900">
              <a:spcBef>
                <a:spcPts val="500"/>
              </a:spcBef>
              <a:buFont typeface="Arial" panose="020B0604020202020204" pitchFamily="34" charset="0"/>
              <a:buChar char="•"/>
            </a:pPr>
            <a:r>
              <a:rPr lang="de-CH" sz="2000" dirty="0"/>
              <a:t>Gras um die Sträucher niedertrampeln statt </a:t>
            </a:r>
            <a:r>
              <a:rPr lang="de-CH" sz="2000" dirty="0" err="1"/>
              <a:t>ausmähen</a:t>
            </a:r>
            <a:r>
              <a:rPr lang="de-CH" sz="2000" dirty="0"/>
              <a:t>.</a:t>
            </a:r>
          </a:p>
        </p:txBody>
      </p:sp>
      <p:sp>
        <p:nvSpPr>
          <p:cNvPr id="4" name="Foliennummernplatzhalter 3"/>
          <p:cNvSpPr>
            <a:spLocks noGrp="1"/>
          </p:cNvSpPr>
          <p:nvPr>
            <p:ph type="sldNum" sz="quarter" idx="4"/>
          </p:nvPr>
        </p:nvSpPr>
        <p:spPr/>
        <p:txBody>
          <a:bodyPr/>
          <a:lstStyle/>
          <a:p>
            <a:fld id="{B295DEAF-E952-4796-AAEE-4201E40CA590}" type="slidenum">
              <a:rPr lang="de-CH" smtClean="0"/>
              <a:pPr/>
              <a:t>110</a:t>
            </a:fld>
            <a:endParaRPr lang="de-CH"/>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7006" y="3861047"/>
            <a:ext cx="7909268" cy="1857389"/>
          </a:xfrm>
          <a:prstGeom prst="rect">
            <a:avLst/>
          </a:prstGeom>
        </p:spPr>
      </p:pic>
      <p:pic>
        <p:nvPicPr>
          <p:cNvPr id="7" name="Grafik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59724" y="3496928"/>
            <a:ext cx="1368152" cy="1306899"/>
          </a:xfrm>
          <a:prstGeom prst="rect">
            <a:avLst/>
          </a:prstGeom>
          <a:ln w="19050">
            <a:solidFill>
              <a:schemeClr val="bg1"/>
            </a:solidFill>
          </a:ln>
          <a:effectLst>
            <a:outerShdw blurRad="292100" dist="139700" dir="2700000" algn="tl" rotWithShape="0">
              <a:srgbClr val="333333">
                <a:alpha val="65000"/>
              </a:srgbClr>
            </a:outerShdw>
          </a:effectLst>
        </p:spPr>
      </p:pic>
      <p:sp>
        <p:nvSpPr>
          <p:cNvPr id="8" name="Rechteck 7"/>
          <p:cNvSpPr/>
          <p:nvPr/>
        </p:nvSpPr>
        <p:spPr>
          <a:xfrm>
            <a:off x="928622" y="5826750"/>
            <a:ext cx="1927451" cy="338554"/>
          </a:xfrm>
          <a:prstGeom prst="rect">
            <a:avLst/>
          </a:prstGeom>
        </p:spPr>
        <p:txBody>
          <a:bodyPr wrap="none">
            <a:spAutoFit/>
          </a:bodyPr>
          <a:lstStyle/>
          <a:p>
            <a:r>
              <a:rPr lang="de-CH" sz="1600">
                <a:hlinkClick r:id="rId4"/>
              </a:rPr>
              <a:t>Pflanzen einer Hecke</a:t>
            </a:r>
            <a:endParaRPr lang="de-CH" sz="1600"/>
          </a:p>
        </p:txBody>
      </p:sp>
      <p:pic>
        <p:nvPicPr>
          <p:cNvPr id="9" name="Grafik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7725" y="5826750"/>
            <a:ext cx="310897" cy="304801"/>
          </a:xfrm>
          <a:prstGeom prst="rect">
            <a:avLst/>
          </a:prstGeom>
        </p:spPr>
      </p:pic>
    </p:spTree>
    <p:extLst>
      <p:ext uri="{BB962C8B-B14F-4D97-AF65-F5344CB8AC3E}">
        <p14:creationId xmlns:p14="http://schemas.microsoft.com/office/powerpoint/2010/main" val="406164694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8274755" cy="629700"/>
          </a:xfrm>
        </p:spPr>
        <p:txBody>
          <a:bodyPr/>
          <a:lstStyle/>
          <a:p>
            <a:r>
              <a:rPr lang="de-CH"/>
              <a:t>Hecken, Ufer- und Feldgehölze: Pflanzplanbeispiel</a:t>
            </a:r>
          </a:p>
        </p:txBody>
      </p:sp>
      <p:sp>
        <p:nvSpPr>
          <p:cNvPr id="4" name="Foliennummernplatzhalter 3"/>
          <p:cNvSpPr>
            <a:spLocks noGrp="1"/>
          </p:cNvSpPr>
          <p:nvPr>
            <p:ph type="sldNum" sz="quarter" idx="4"/>
          </p:nvPr>
        </p:nvSpPr>
        <p:spPr/>
        <p:txBody>
          <a:bodyPr/>
          <a:lstStyle/>
          <a:p>
            <a:fld id="{B295DEAF-E952-4796-AAEE-4201E40CA590}" type="slidenum">
              <a:rPr lang="de-CH" smtClean="0"/>
              <a:pPr/>
              <a:t>111</a:t>
            </a:fld>
            <a:endParaRPr lang="de-CH"/>
          </a:p>
        </p:txBody>
      </p:sp>
      <p:sp>
        <p:nvSpPr>
          <p:cNvPr id="5" name="Rechteck 4"/>
          <p:cNvSpPr/>
          <p:nvPr/>
        </p:nvSpPr>
        <p:spPr>
          <a:xfrm>
            <a:off x="565864" y="1127646"/>
            <a:ext cx="8233604" cy="1077218"/>
          </a:xfrm>
          <a:prstGeom prst="rect">
            <a:avLst/>
          </a:prstGeom>
        </p:spPr>
        <p:txBody>
          <a:bodyPr wrap="square" lIns="91440" tIns="45720" rIns="91440" bIns="45720" anchor="t">
            <a:spAutoFit/>
          </a:bodyPr>
          <a:lstStyle/>
          <a:p>
            <a:pPr marL="342900" indent="-342900" defTabSz="685800">
              <a:lnSpc>
                <a:spcPct val="90000"/>
              </a:lnSpc>
              <a:spcBef>
                <a:spcPts val="600"/>
              </a:spcBef>
              <a:buClr>
                <a:srgbClr val="006C8E"/>
              </a:buClr>
              <a:buFont typeface="Arial" panose="020B0604020202020204" pitchFamily="34" charset="0"/>
              <a:buChar char="•"/>
            </a:pPr>
            <a:r>
              <a:rPr lang="de-CH" sz="2000"/>
              <a:t>Mehrere kurze Heckengruppen mit Abständen von maximal 10 m pflanzen.</a:t>
            </a:r>
          </a:p>
          <a:p>
            <a:pPr marL="342900" indent="-342900" defTabSz="685800">
              <a:lnSpc>
                <a:spcPct val="90000"/>
              </a:lnSpc>
              <a:spcBef>
                <a:spcPts val="600"/>
              </a:spcBef>
              <a:buClr>
                <a:srgbClr val="006C8E"/>
              </a:buClr>
              <a:buFont typeface="Arial" panose="020B0604020202020204" pitchFamily="34" charset="0"/>
              <a:buChar char="•"/>
            </a:pPr>
            <a:r>
              <a:rPr lang="de-CH" sz="2000"/>
              <a:t>Jeweils 4-6 Exemplare einer Strauchart gruppieren. </a:t>
            </a:r>
          </a:p>
          <a:p>
            <a:pPr marL="342900" indent="-342900" defTabSz="685800">
              <a:lnSpc>
                <a:spcPct val="90000"/>
              </a:lnSpc>
              <a:spcBef>
                <a:spcPts val="600"/>
              </a:spcBef>
              <a:buClr>
                <a:srgbClr val="006C8E"/>
              </a:buClr>
              <a:buFont typeface="Arial" panose="020B0604020202020204" pitchFamily="34" charset="0"/>
              <a:buChar char="•"/>
            </a:pPr>
            <a:r>
              <a:rPr lang="de-CH" sz="2000"/>
              <a:t>Mindestens 3-reihig mit einem Abstand von zirka 1 m anordnen.</a:t>
            </a:r>
          </a:p>
        </p:txBody>
      </p:sp>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576" y="2420888"/>
            <a:ext cx="7698690" cy="3650455"/>
          </a:xfrm>
          <a:prstGeom prst="rect">
            <a:avLst/>
          </a:prstGeom>
        </p:spPr>
      </p:pic>
    </p:spTree>
    <p:extLst>
      <p:ext uri="{BB962C8B-B14F-4D97-AF65-F5344CB8AC3E}">
        <p14:creationId xmlns:p14="http://schemas.microsoft.com/office/powerpoint/2010/main" val="358513324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9552" y="3972661"/>
            <a:ext cx="8023912" cy="1800200"/>
          </a:xfrm>
          <a:prstGeom prst="rect">
            <a:avLst/>
          </a:prstGeom>
        </p:spPr>
      </p:pic>
      <p:sp>
        <p:nvSpPr>
          <p:cNvPr id="2" name="Titel 1"/>
          <p:cNvSpPr>
            <a:spLocks noGrp="1"/>
          </p:cNvSpPr>
          <p:nvPr>
            <p:ph type="title"/>
          </p:nvPr>
        </p:nvSpPr>
        <p:spPr/>
        <p:txBody>
          <a:bodyPr/>
          <a:lstStyle/>
          <a:p>
            <a:r>
              <a:rPr lang="de-CH"/>
              <a:t>Hecken, Ufer- und Feldgehölze: Pflege und Aufwertung</a:t>
            </a:r>
            <a:br>
              <a:rPr lang="de-CH"/>
            </a:br>
            <a:endParaRPr lang="de-CH"/>
          </a:p>
        </p:txBody>
      </p:sp>
      <p:sp>
        <p:nvSpPr>
          <p:cNvPr id="3" name="Inhaltsplatzhalter 2"/>
          <p:cNvSpPr>
            <a:spLocks noGrp="1"/>
          </p:cNvSpPr>
          <p:nvPr>
            <p:ph idx="1"/>
          </p:nvPr>
        </p:nvSpPr>
        <p:spPr>
          <a:xfrm>
            <a:off x="539552" y="1124744"/>
            <a:ext cx="8110672" cy="2701382"/>
          </a:xfrm>
        </p:spPr>
        <p:txBody>
          <a:bodyPr vert="horz" lIns="0" tIns="0" rIns="0" bIns="0" rtlCol="0" anchor="t">
            <a:noAutofit/>
          </a:bodyPr>
          <a:lstStyle/>
          <a:p>
            <a:pPr marL="342900" indent="-342900">
              <a:spcBef>
                <a:spcPts val="500"/>
              </a:spcBef>
              <a:buFont typeface="Arial" panose="020B0604020202020204" pitchFamily="34" charset="0"/>
              <a:buChar char="•"/>
            </a:pPr>
            <a:r>
              <a:rPr lang="de-CH" sz="2000" b="1" dirty="0"/>
              <a:t>Pflegeeingriffe nur im Winterhalbjahr</a:t>
            </a:r>
            <a:endParaRPr lang="de-CH" sz="2000" dirty="0"/>
          </a:p>
          <a:p>
            <a:pPr marL="342900" indent="-342900">
              <a:spcBef>
                <a:spcPts val="500"/>
              </a:spcBef>
              <a:buFont typeface="Arial" panose="020B0604020202020204" pitchFamily="34" charset="0"/>
              <a:buChar char="•"/>
            </a:pPr>
            <a:r>
              <a:rPr lang="de-CH" sz="2000" dirty="0"/>
              <a:t>Alle 4-8 Jahre schnellwüchsige Arten abschnittweise </a:t>
            </a:r>
            <a:r>
              <a:rPr lang="de-CH" sz="2000" b="1" dirty="0"/>
              <a:t>auf höchstens einem Drittel der Länge</a:t>
            </a:r>
            <a:r>
              <a:rPr lang="de-CH" sz="2000" dirty="0"/>
              <a:t> der Hecke oder selektiv auf den Stock setzen. </a:t>
            </a:r>
          </a:p>
          <a:p>
            <a:pPr marL="342900" indent="-342900">
              <a:spcBef>
                <a:spcPts val="500"/>
              </a:spcBef>
              <a:buFont typeface="Arial" panose="020B0604020202020204" pitchFamily="34" charset="0"/>
              <a:buChar char="•"/>
            </a:pPr>
            <a:r>
              <a:rPr lang="de-CH" sz="2000" dirty="0"/>
              <a:t>Alte, grosse Bäume mit abgestorbenen Ästen und viel Totholz stehen lassen.</a:t>
            </a:r>
          </a:p>
          <a:p>
            <a:pPr marL="342900" indent="-342900">
              <a:spcBef>
                <a:spcPts val="500"/>
              </a:spcBef>
              <a:buFont typeface="Arial" panose="020B0604020202020204" pitchFamily="34" charset="0"/>
              <a:buChar char="•"/>
            </a:pPr>
            <a:r>
              <a:rPr lang="de-CH" sz="2000" dirty="0"/>
              <a:t>Schnittholz als Struktur in der Hecke deponieren.</a:t>
            </a:r>
          </a:p>
          <a:p>
            <a:pPr marL="342900" indent="-342900">
              <a:spcBef>
                <a:spcPts val="500"/>
              </a:spcBef>
              <a:buFont typeface="Arial" panose="020B0604020202020204" pitchFamily="34" charset="0"/>
              <a:buChar char="•"/>
            </a:pPr>
            <a:r>
              <a:rPr lang="de-CH" sz="2000" b="1" dirty="0"/>
              <a:t>An sonnigen Lagen </a:t>
            </a:r>
            <a:r>
              <a:rPr lang="de-CH" sz="2000" dirty="0"/>
              <a:t>Kleinstrukturen wie Ast- und Steinhaufen anlegen </a:t>
            </a:r>
            <a:br>
              <a:rPr lang="de-CH" sz="2000" dirty="0"/>
            </a:br>
            <a:r>
              <a:rPr lang="de-CH" sz="2000" dirty="0"/>
              <a:t>und freihalten.</a:t>
            </a:r>
          </a:p>
          <a:p>
            <a:pPr marL="342900" indent="-342900">
              <a:spcBef>
                <a:spcPts val="500"/>
              </a:spcBef>
              <a:buFont typeface="Arial" panose="020B0604020202020204" pitchFamily="34" charset="0"/>
              <a:buChar char="•"/>
            </a:pPr>
            <a:r>
              <a:rPr lang="de-CH" sz="2000" dirty="0"/>
              <a:t>Efeu tolerieren.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112</a:t>
            </a:fld>
            <a:endParaRPr lang="de-CH"/>
          </a:p>
        </p:txBody>
      </p:sp>
      <p:sp>
        <p:nvSpPr>
          <p:cNvPr id="6" name="Textfeld 5"/>
          <p:cNvSpPr txBox="1"/>
          <p:nvPr/>
        </p:nvSpPr>
        <p:spPr>
          <a:xfrm>
            <a:off x="875268" y="5754742"/>
            <a:ext cx="8521268" cy="338554"/>
          </a:xfrm>
          <a:prstGeom prst="rect">
            <a:avLst/>
          </a:prstGeom>
          <a:noFill/>
        </p:spPr>
        <p:txBody>
          <a:bodyPr wrap="square" rtlCol="0">
            <a:spAutoFit/>
          </a:bodyPr>
          <a:lstStyle/>
          <a:p>
            <a:r>
              <a:rPr lang="de-CH" sz="1600">
                <a:hlinkClick r:id="rId3"/>
              </a:rPr>
              <a:t>Effiziente Heckenpflege mit Maschinen und Motorsäge</a:t>
            </a:r>
            <a:r>
              <a:rPr lang="de-CH" sz="1600"/>
              <a:t>, </a:t>
            </a:r>
            <a:r>
              <a:rPr lang="de-CH" sz="1600">
                <a:hlinkClick r:id="rId4"/>
              </a:rPr>
              <a:t>Selektive Pflege von Haselhecken</a:t>
            </a:r>
            <a:endParaRPr lang="de-CH" sz="1600"/>
          </a:p>
        </p:txBody>
      </p:sp>
      <p:pic>
        <p:nvPicPr>
          <p:cNvPr id="8" name="Grafik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4371" y="5772861"/>
            <a:ext cx="310897" cy="304801"/>
          </a:xfrm>
          <a:prstGeom prst="rect">
            <a:avLst/>
          </a:prstGeom>
        </p:spPr>
      </p:pic>
    </p:spTree>
    <p:extLst>
      <p:ext uri="{BB962C8B-B14F-4D97-AF65-F5344CB8AC3E}">
        <p14:creationId xmlns:p14="http://schemas.microsoft.com/office/powerpoint/2010/main" val="14148880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Hecken, Ufer- und Feldgehölze: </a:t>
            </a:r>
            <a:br>
              <a:rPr lang="de-CH"/>
            </a:br>
            <a:r>
              <a:rPr lang="de-CH"/>
              <a:t>Empfehlung gestaffelte Nutzung des Krautsaums</a:t>
            </a:r>
          </a:p>
        </p:txBody>
      </p:sp>
      <p:sp>
        <p:nvSpPr>
          <p:cNvPr id="4" name="Foliennummernplatzhalter 3"/>
          <p:cNvSpPr>
            <a:spLocks noGrp="1"/>
          </p:cNvSpPr>
          <p:nvPr>
            <p:ph type="sldNum" sz="quarter" idx="4"/>
          </p:nvPr>
        </p:nvSpPr>
        <p:spPr/>
        <p:txBody>
          <a:bodyPr/>
          <a:lstStyle/>
          <a:p>
            <a:fld id="{B295DEAF-E952-4796-AAEE-4201E40CA590}" type="slidenum">
              <a:rPr lang="de-CH" smtClean="0"/>
              <a:pPr/>
              <a:t>113</a:t>
            </a:fld>
            <a:endParaRPr lang="de-CH"/>
          </a:p>
        </p:txBody>
      </p:sp>
      <p:pic>
        <p:nvPicPr>
          <p:cNvPr id="8" name="Grafik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2603" y="2128014"/>
            <a:ext cx="3969650" cy="1740882"/>
          </a:xfrm>
          <a:prstGeom prst="rect">
            <a:avLst/>
          </a:prstGeom>
        </p:spPr>
      </p:pic>
      <p:sp>
        <p:nvSpPr>
          <p:cNvPr id="9" name="Textfeld 8"/>
          <p:cNvSpPr txBox="1"/>
          <p:nvPr/>
        </p:nvSpPr>
        <p:spPr>
          <a:xfrm>
            <a:off x="395536" y="1408600"/>
            <a:ext cx="2186752" cy="369332"/>
          </a:xfrm>
          <a:prstGeom prst="rect">
            <a:avLst/>
          </a:prstGeom>
          <a:noFill/>
        </p:spPr>
        <p:txBody>
          <a:bodyPr wrap="none" rtlCol="0">
            <a:spAutoFit/>
          </a:bodyPr>
          <a:lstStyle/>
          <a:p>
            <a:r>
              <a:rPr lang="de-CH" b="1"/>
              <a:t>Zweiseitiger Saum</a:t>
            </a:r>
          </a:p>
        </p:txBody>
      </p:sp>
      <p:pic>
        <p:nvPicPr>
          <p:cNvPr id="10" name="Grafik 9"/>
          <p:cNvPicPr>
            <a:picLocks noChangeAspect="1"/>
          </p:cNvPicPr>
          <p:nvPr/>
        </p:nvPicPr>
        <p:blipFill rotWithShape="1">
          <a:blip r:embed="rId3" cstate="screen">
            <a:extLst>
              <a:ext uri="{28A0092B-C50C-407E-A947-70E740481C1C}">
                <a14:useLocalDpi xmlns:a14="http://schemas.microsoft.com/office/drawing/2010/main"/>
              </a:ext>
            </a:extLst>
          </a:blip>
          <a:srcRect l="-1321"/>
          <a:stretch/>
        </p:blipFill>
        <p:spPr>
          <a:xfrm>
            <a:off x="4706824" y="2089977"/>
            <a:ext cx="3960440" cy="1646617"/>
          </a:xfrm>
          <a:prstGeom prst="rect">
            <a:avLst/>
          </a:prstGeom>
        </p:spPr>
      </p:pic>
      <p:sp>
        <p:nvSpPr>
          <p:cNvPr id="11" name="Textfeld 10"/>
          <p:cNvSpPr txBox="1"/>
          <p:nvPr/>
        </p:nvSpPr>
        <p:spPr>
          <a:xfrm>
            <a:off x="4571999" y="1385972"/>
            <a:ext cx="2003818" cy="369332"/>
          </a:xfrm>
          <a:prstGeom prst="rect">
            <a:avLst/>
          </a:prstGeom>
          <a:noFill/>
        </p:spPr>
        <p:txBody>
          <a:bodyPr wrap="none" rtlCol="0">
            <a:spAutoFit/>
          </a:bodyPr>
          <a:lstStyle/>
          <a:p>
            <a:r>
              <a:rPr lang="de-CH" b="1"/>
              <a:t>Einseitiger Saum</a:t>
            </a:r>
          </a:p>
        </p:txBody>
      </p:sp>
      <p:pic>
        <p:nvPicPr>
          <p:cNvPr id="12" name="Grafik 11"/>
          <p:cNvPicPr>
            <a:picLocks noChangeAspect="1"/>
          </p:cNvPicPr>
          <p:nvPr/>
        </p:nvPicPr>
        <p:blipFill rotWithShape="1">
          <a:blip r:embed="rId4" cstate="screen">
            <a:extLst>
              <a:ext uri="{28A0092B-C50C-407E-A947-70E740481C1C}">
                <a14:useLocalDpi xmlns:a14="http://schemas.microsoft.com/office/drawing/2010/main"/>
              </a:ext>
            </a:extLst>
          </a:blip>
          <a:srcRect l="-1890"/>
          <a:stretch/>
        </p:blipFill>
        <p:spPr>
          <a:xfrm>
            <a:off x="4706824" y="4354249"/>
            <a:ext cx="4020186" cy="1437165"/>
          </a:xfrm>
          <a:prstGeom prst="rect">
            <a:avLst/>
          </a:prstGeom>
        </p:spPr>
      </p:pic>
      <p:sp>
        <p:nvSpPr>
          <p:cNvPr id="13" name="Textfeld 12"/>
          <p:cNvSpPr txBox="1"/>
          <p:nvPr/>
        </p:nvSpPr>
        <p:spPr>
          <a:xfrm>
            <a:off x="4640924" y="1878516"/>
            <a:ext cx="1668436" cy="369332"/>
          </a:xfrm>
          <a:prstGeom prst="rect">
            <a:avLst/>
          </a:prstGeom>
          <a:noFill/>
        </p:spPr>
        <p:txBody>
          <a:bodyPr wrap="square" rtlCol="0">
            <a:spAutoFit/>
          </a:bodyPr>
          <a:lstStyle/>
          <a:p>
            <a:r>
              <a:rPr lang="de-CH" b="1" dirty="0"/>
              <a:t>Variante A</a:t>
            </a:r>
          </a:p>
        </p:txBody>
      </p:sp>
      <p:sp>
        <p:nvSpPr>
          <p:cNvPr id="14" name="Textfeld 13"/>
          <p:cNvSpPr txBox="1"/>
          <p:nvPr/>
        </p:nvSpPr>
        <p:spPr>
          <a:xfrm>
            <a:off x="4706824" y="3984917"/>
            <a:ext cx="1328184" cy="369332"/>
          </a:xfrm>
          <a:prstGeom prst="rect">
            <a:avLst/>
          </a:prstGeom>
          <a:noFill/>
        </p:spPr>
        <p:txBody>
          <a:bodyPr wrap="none" rtlCol="0">
            <a:spAutoFit/>
          </a:bodyPr>
          <a:lstStyle/>
          <a:p>
            <a:r>
              <a:rPr lang="de-CH" b="1" dirty="0"/>
              <a:t>Variante B</a:t>
            </a:r>
          </a:p>
        </p:txBody>
      </p:sp>
      <p:pic>
        <p:nvPicPr>
          <p:cNvPr id="5" name="Grafik 4">
            <a:extLst>
              <a:ext uri="{FF2B5EF4-FFF2-40B4-BE49-F238E27FC236}">
                <a16:creationId xmlns:a16="http://schemas.microsoft.com/office/drawing/2014/main" id="{4E33D598-357E-2A56-B7B9-DBC572DE0003}"/>
              </a:ext>
            </a:extLst>
          </p:cNvPr>
          <p:cNvPicPr>
            <a:picLocks noChangeAspect="1"/>
          </p:cNvPicPr>
          <p:nvPr/>
        </p:nvPicPr>
        <p:blipFill>
          <a:blip r:embed="rId5"/>
          <a:stretch>
            <a:fillRect/>
          </a:stretch>
        </p:blipFill>
        <p:spPr>
          <a:xfrm>
            <a:off x="7228108" y="5198303"/>
            <a:ext cx="231256" cy="182967"/>
          </a:xfrm>
          <a:prstGeom prst="rect">
            <a:avLst/>
          </a:prstGeom>
        </p:spPr>
      </p:pic>
      <p:pic>
        <p:nvPicPr>
          <p:cNvPr id="6" name="Grafik 5">
            <a:extLst>
              <a:ext uri="{FF2B5EF4-FFF2-40B4-BE49-F238E27FC236}">
                <a16:creationId xmlns:a16="http://schemas.microsoft.com/office/drawing/2014/main" id="{4562545B-0188-FEFD-53BA-79AE5BF14988}"/>
              </a:ext>
            </a:extLst>
          </p:cNvPr>
          <p:cNvPicPr>
            <a:picLocks noChangeAspect="1"/>
          </p:cNvPicPr>
          <p:nvPr/>
        </p:nvPicPr>
        <p:blipFill>
          <a:blip r:embed="rId6"/>
          <a:stretch>
            <a:fillRect/>
          </a:stretch>
        </p:blipFill>
        <p:spPr>
          <a:xfrm>
            <a:off x="7094094" y="5480571"/>
            <a:ext cx="365270" cy="211542"/>
          </a:xfrm>
          <a:prstGeom prst="rect">
            <a:avLst/>
          </a:prstGeom>
        </p:spPr>
      </p:pic>
      <p:cxnSp>
        <p:nvCxnSpPr>
          <p:cNvPr id="7" name="Gerader Verbinder 6">
            <a:extLst>
              <a:ext uri="{FF2B5EF4-FFF2-40B4-BE49-F238E27FC236}">
                <a16:creationId xmlns:a16="http://schemas.microsoft.com/office/drawing/2014/main" id="{2580801F-46D6-40C4-8279-DC04FB9878CB}"/>
              </a:ext>
            </a:extLst>
          </p:cNvPr>
          <p:cNvCxnSpPr>
            <a:cxnSpLocks/>
          </p:cNvCxnSpPr>
          <p:nvPr/>
        </p:nvCxnSpPr>
        <p:spPr>
          <a:xfrm flipV="1">
            <a:off x="4551793" y="1279060"/>
            <a:ext cx="1" cy="451235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658908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42676" y="4292264"/>
            <a:ext cx="1783598" cy="1614524"/>
          </a:xfrm>
          <a:prstGeom prst="rect">
            <a:avLst/>
          </a:prstGeom>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41300" y="4293095"/>
            <a:ext cx="1860583" cy="1613693"/>
          </a:xfrm>
          <a:prstGeom prst="rect">
            <a:avLst/>
          </a:prstGeom>
        </p:spPr>
      </p:pic>
      <p:pic>
        <p:nvPicPr>
          <p:cNvPr id="8" name="Grafik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98924" y="4293097"/>
            <a:ext cx="1857969" cy="1613692"/>
          </a:xfrm>
          <a:prstGeom prst="rect">
            <a:avLst/>
          </a:prstGeom>
        </p:spPr>
      </p:pic>
      <p:pic>
        <p:nvPicPr>
          <p:cNvPr id="9" name="Grafik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1999" y="4293097"/>
            <a:ext cx="1808433" cy="1625410"/>
          </a:xfrm>
          <a:prstGeom prst="rect">
            <a:avLst/>
          </a:prstGeom>
        </p:spPr>
      </p:pic>
      <p:sp>
        <p:nvSpPr>
          <p:cNvPr id="2" name="Titel 1"/>
          <p:cNvSpPr>
            <a:spLocks noGrp="1"/>
          </p:cNvSpPr>
          <p:nvPr>
            <p:ph type="title"/>
          </p:nvPr>
        </p:nvSpPr>
        <p:spPr/>
        <p:txBody>
          <a:bodyPr/>
          <a:lstStyle/>
          <a:p>
            <a:r>
              <a:rPr lang="de-CH"/>
              <a:t>Rebflächen mit natürlicher Artenvielfalt</a:t>
            </a:r>
          </a:p>
        </p:txBody>
      </p:sp>
      <p:sp>
        <p:nvSpPr>
          <p:cNvPr id="5" name="Inhaltsplatzhalter 4"/>
          <p:cNvSpPr>
            <a:spLocks noGrp="1"/>
          </p:cNvSpPr>
          <p:nvPr>
            <p:ph idx="1"/>
          </p:nvPr>
        </p:nvSpPr>
        <p:spPr>
          <a:xfrm>
            <a:off x="4641300" y="1196752"/>
            <a:ext cx="3884974" cy="2592288"/>
          </a:xfrm>
          <a:solidFill>
            <a:schemeClr val="accent4">
              <a:lumMod val="20000"/>
              <a:lumOff val="80000"/>
            </a:schemeClr>
          </a:solidFill>
        </p:spPr>
        <p:txBody>
          <a:bodyPr lIns="72000" tIns="72000" rIns="72000" bIns="72000"/>
          <a:lstStyle/>
          <a:p>
            <a:pPr algn="l"/>
            <a:r>
              <a:rPr lang="de-CH" sz="2000" b="1" dirty="0"/>
              <a:t>Ökologische Bedeutung</a:t>
            </a:r>
          </a:p>
          <a:p>
            <a:pPr marL="342900" indent="-342900" algn="l">
              <a:buFont typeface="Arial" panose="020B0604020202020204" pitchFamily="34" charset="0"/>
              <a:buChar char="•"/>
            </a:pPr>
            <a:r>
              <a:rPr lang="de-CH" sz="2000" dirty="0"/>
              <a:t>Förderung typischer Pflanzenarten der Rebflächen</a:t>
            </a:r>
          </a:p>
          <a:p>
            <a:pPr marL="342900" indent="-342900" algn="l">
              <a:buFont typeface="Arial" panose="020B0604020202020204" pitchFamily="34" charset="0"/>
              <a:buChar char="•"/>
            </a:pPr>
            <a:r>
              <a:rPr lang="de-CH" sz="2000" dirty="0"/>
              <a:t>Förderung gefährdeter Reptilien, Wildbienen, Schmetterlinge und seltener Vogelarten wie Wiedehopf, Zaunammer oder Heidelerche</a:t>
            </a:r>
          </a:p>
        </p:txBody>
      </p:sp>
      <p:sp>
        <p:nvSpPr>
          <p:cNvPr id="6" name="Inhaltsplatzhalter 5"/>
          <p:cNvSpPr>
            <a:spLocks noGrp="1"/>
          </p:cNvSpPr>
          <p:nvPr>
            <p:ph idx="13"/>
          </p:nvPr>
        </p:nvSpPr>
        <p:spPr>
          <a:xfrm>
            <a:off x="612648" y="1196752"/>
            <a:ext cx="3844245" cy="2592288"/>
          </a:xfrm>
          <a:solidFill>
            <a:schemeClr val="accent6">
              <a:lumMod val="20000"/>
              <a:lumOff val="80000"/>
            </a:schemeClr>
          </a:solidFill>
        </p:spPr>
        <p:txBody>
          <a:bodyPr lIns="72000" tIns="72000" rIns="72000" bIns="72000"/>
          <a:lstStyle/>
          <a:p>
            <a:r>
              <a:rPr lang="de-CH" sz="2000" b="1"/>
              <a:t>Agronomische Bedeutung</a:t>
            </a:r>
          </a:p>
          <a:p>
            <a:pPr marL="342900" indent="-342900">
              <a:buFont typeface="Arial" panose="020B0604020202020204" pitchFamily="34" charset="0"/>
              <a:buChar char="•"/>
            </a:pPr>
            <a:r>
              <a:rPr lang="de-CH" sz="2000" err="1"/>
              <a:t>Nützlingsförderung</a:t>
            </a:r>
            <a:endParaRPr lang="de-CH" sz="2000"/>
          </a:p>
          <a:p>
            <a:pPr marL="342900" indent="-342900">
              <a:buFont typeface="Arial" panose="020B0604020202020204" pitchFamily="34" charset="0"/>
              <a:buChar char="•"/>
            </a:pPr>
            <a:r>
              <a:rPr lang="de-CH" sz="2000"/>
              <a:t>Boden- und Erosionsschutz</a:t>
            </a:r>
          </a:p>
          <a:p>
            <a:pPr marL="342900" indent="-342900">
              <a:buFont typeface="Arial" panose="020B0604020202020204" pitchFamily="34" charset="0"/>
              <a:buChar char="•"/>
            </a:pPr>
            <a:r>
              <a:rPr lang="de-CH" sz="2000"/>
              <a:t>Imageförderung</a:t>
            </a:r>
          </a:p>
        </p:txBody>
      </p:sp>
      <p:sp>
        <p:nvSpPr>
          <p:cNvPr id="4" name="Foliennummernplatzhalter 3"/>
          <p:cNvSpPr>
            <a:spLocks noGrp="1"/>
          </p:cNvSpPr>
          <p:nvPr>
            <p:ph type="sldNum" sz="quarter" idx="4"/>
          </p:nvPr>
        </p:nvSpPr>
        <p:spPr/>
        <p:txBody>
          <a:bodyPr/>
          <a:lstStyle/>
          <a:p>
            <a:fld id="{B295DEAF-E952-4796-AAEE-4201E40CA590}" type="slidenum">
              <a:rPr lang="de-CH" smtClean="0"/>
              <a:pPr/>
              <a:t>114</a:t>
            </a:fld>
            <a:endParaRPr lang="de-CH"/>
          </a:p>
        </p:txBody>
      </p:sp>
      <p:sp>
        <p:nvSpPr>
          <p:cNvPr id="14" name="Welle 13"/>
          <p:cNvSpPr/>
          <p:nvPr/>
        </p:nvSpPr>
        <p:spPr>
          <a:xfrm>
            <a:off x="8172400" y="263602"/>
            <a:ext cx="953612" cy="543210"/>
          </a:xfrm>
          <a:prstGeom prst="wav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a:solidFill>
                  <a:schemeClr val="accent4">
                    <a:lumMod val="50000"/>
                  </a:schemeClr>
                </a:solidFill>
              </a:rPr>
              <a:t>S.102</a:t>
            </a:r>
          </a:p>
        </p:txBody>
      </p:sp>
      <p:sp>
        <p:nvSpPr>
          <p:cNvPr id="28" name="Textfeld 27"/>
          <p:cNvSpPr txBox="1"/>
          <p:nvPr/>
        </p:nvSpPr>
        <p:spPr>
          <a:xfrm>
            <a:off x="6742678" y="5556269"/>
            <a:ext cx="1861770" cy="369332"/>
          </a:xfrm>
          <a:prstGeom prst="rect">
            <a:avLst/>
          </a:prstGeom>
          <a:solidFill>
            <a:srgbClr val="FFFFFF">
              <a:alpha val="69804"/>
            </a:srgbClr>
          </a:solidFill>
        </p:spPr>
        <p:txBody>
          <a:bodyPr wrap="square" rtlCol="0">
            <a:spAutoFit/>
          </a:bodyPr>
          <a:lstStyle>
            <a:defPPr>
              <a:defRPr lang="de-DE"/>
            </a:defPPr>
          </a:lstStyle>
          <a:p>
            <a:r>
              <a:rPr lang="de-CH"/>
              <a:t>Schlingnatter</a:t>
            </a:r>
          </a:p>
        </p:txBody>
      </p:sp>
      <p:sp>
        <p:nvSpPr>
          <p:cNvPr id="29" name="Textfeld 28"/>
          <p:cNvSpPr txBox="1"/>
          <p:nvPr/>
        </p:nvSpPr>
        <p:spPr>
          <a:xfrm>
            <a:off x="4641302" y="5555437"/>
            <a:ext cx="1916966" cy="369332"/>
          </a:xfrm>
          <a:prstGeom prst="rect">
            <a:avLst/>
          </a:prstGeom>
          <a:solidFill>
            <a:srgbClr val="FFFFFF">
              <a:alpha val="69804"/>
            </a:srgbClr>
          </a:solidFill>
        </p:spPr>
        <p:txBody>
          <a:bodyPr wrap="square" rtlCol="0">
            <a:spAutoFit/>
          </a:bodyPr>
          <a:lstStyle>
            <a:defPPr>
              <a:defRPr lang="de-DE"/>
            </a:defPPr>
          </a:lstStyle>
          <a:p>
            <a:r>
              <a:rPr lang="de-CH"/>
              <a:t>Weinbergtulpe</a:t>
            </a:r>
          </a:p>
        </p:txBody>
      </p:sp>
      <p:sp>
        <p:nvSpPr>
          <p:cNvPr id="30" name="Textfeld 29"/>
          <p:cNvSpPr txBox="1"/>
          <p:nvPr/>
        </p:nvSpPr>
        <p:spPr>
          <a:xfrm>
            <a:off x="2588819" y="5556506"/>
            <a:ext cx="1940415" cy="369332"/>
          </a:xfrm>
          <a:prstGeom prst="rect">
            <a:avLst/>
          </a:prstGeom>
          <a:solidFill>
            <a:srgbClr val="FFFFFF">
              <a:alpha val="69804"/>
            </a:srgbClr>
          </a:solidFill>
        </p:spPr>
        <p:txBody>
          <a:bodyPr wrap="square" rtlCol="0">
            <a:spAutoFit/>
          </a:bodyPr>
          <a:lstStyle>
            <a:defPPr>
              <a:defRPr lang="de-DE"/>
            </a:defPPr>
          </a:lstStyle>
          <a:p>
            <a:r>
              <a:rPr lang="de-CH"/>
              <a:t>Zaunammer</a:t>
            </a:r>
          </a:p>
        </p:txBody>
      </p:sp>
      <p:sp>
        <p:nvSpPr>
          <p:cNvPr id="31" name="Textfeld 30"/>
          <p:cNvSpPr txBox="1"/>
          <p:nvPr/>
        </p:nvSpPr>
        <p:spPr>
          <a:xfrm>
            <a:off x="583825" y="5549174"/>
            <a:ext cx="1933427" cy="369332"/>
          </a:xfrm>
          <a:prstGeom prst="rect">
            <a:avLst/>
          </a:prstGeom>
          <a:solidFill>
            <a:srgbClr val="FFFFFF">
              <a:alpha val="69804"/>
            </a:srgbClr>
          </a:solidFill>
        </p:spPr>
        <p:txBody>
          <a:bodyPr wrap="square" rtlCol="0">
            <a:spAutoFit/>
          </a:bodyPr>
          <a:lstStyle>
            <a:defPPr>
              <a:defRPr lang="de-DE"/>
            </a:defPPr>
          </a:lstStyle>
          <a:p>
            <a:r>
              <a:rPr lang="de-CH"/>
              <a:t>Mauerfuchs</a:t>
            </a:r>
          </a:p>
        </p:txBody>
      </p:sp>
    </p:spTree>
    <p:extLst>
      <p:ext uri="{BB962C8B-B14F-4D97-AF65-F5344CB8AC3E}">
        <p14:creationId xmlns:p14="http://schemas.microsoft.com/office/powerpoint/2010/main" val="42492497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Inhaltsplatzhalter 8"/>
          <p:cNvGraphicFramePr>
            <a:graphicFrameLocks noGrp="1"/>
          </p:cNvGraphicFramePr>
          <p:nvPr>
            <p:ph idx="1"/>
            <p:extLst>
              <p:ext uri="{D42A27DB-BD31-4B8C-83A1-F6EECF244321}">
                <p14:modId xmlns:p14="http://schemas.microsoft.com/office/powerpoint/2010/main" val="243676143"/>
              </p:ext>
            </p:extLst>
          </p:nvPr>
        </p:nvGraphicFramePr>
        <p:xfrm>
          <a:off x="566961" y="420900"/>
          <a:ext cx="7972839" cy="5596520"/>
        </p:xfrm>
        <a:graphic>
          <a:graphicData uri="http://schemas.openxmlformats.org/drawingml/2006/table">
            <a:tbl>
              <a:tblPr firstRow="1" bandRow="1">
                <a:tableStyleId>{21E4AEA4-8DFA-4A89-87EB-49C32662AFE0}</a:tableStyleId>
              </a:tblPr>
              <a:tblGrid>
                <a:gridCol w="1633608">
                  <a:extLst>
                    <a:ext uri="{9D8B030D-6E8A-4147-A177-3AD203B41FA5}">
                      <a16:colId xmlns:a16="http://schemas.microsoft.com/office/drawing/2014/main" val="469176039"/>
                    </a:ext>
                  </a:extLst>
                </a:gridCol>
                <a:gridCol w="6339231">
                  <a:extLst>
                    <a:ext uri="{9D8B030D-6E8A-4147-A177-3AD203B41FA5}">
                      <a16:colId xmlns:a16="http://schemas.microsoft.com/office/drawing/2014/main" val="4244152260"/>
                    </a:ext>
                  </a:extLst>
                </a:gridCol>
              </a:tblGrid>
              <a:tr h="324482">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500" b="1"/>
                        <a:t>Rebflächen mit natürlicher Artenvielfalt</a:t>
                      </a:r>
                    </a:p>
                  </a:txBody>
                  <a:tcPr/>
                </a:tc>
                <a:tc hMerge="1">
                  <a:txBody>
                    <a:bodyPr/>
                    <a:lstStyle/>
                    <a:p>
                      <a:endParaRPr lang="de-CH">
                        <a:solidFill>
                          <a:schemeClr val="tx1"/>
                        </a:solidFill>
                      </a:endParaRPr>
                    </a:p>
                  </a:txBody>
                  <a:tcPr/>
                </a:tc>
                <a:extLst>
                  <a:ext uri="{0D108BD9-81ED-4DB2-BD59-A6C34878D82A}">
                    <a16:rowId xmlns:a16="http://schemas.microsoft.com/office/drawing/2014/main" val="3112203139"/>
                  </a:ext>
                </a:extLst>
              </a:tr>
              <a:tr h="324482">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500" b="1" i="0" u="none" strike="noStrike" kern="1200" baseline="0">
                          <a:solidFill>
                            <a:schemeClr val="tx1"/>
                          </a:solidFill>
                          <a:latin typeface="+mn-lt"/>
                          <a:ea typeface="+mn-ea"/>
                          <a:cs typeface="+mn-cs"/>
                        </a:rPr>
                        <a:t>BEDINGUNGEN FÜR BEITRÄGE NACH DZV FÜR QUALITÄTSSTUFE I</a:t>
                      </a:r>
                    </a:p>
                  </a:txBody>
                  <a:tcPr/>
                </a:tc>
                <a:tc hMerge="1">
                  <a:txBody>
                    <a:bodyPr/>
                    <a:lstStyle/>
                    <a:p>
                      <a:endParaRPr lang="de-CH" sz="1600" b="0" i="0" u="none" strike="noStrike" kern="1200" baseline="0">
                        <a:solidFill>
                          <a:schemeClr val="tx1"/>
                        </a:solidFill>
                        <a:latin typeface="+mn-lt"/>
                        <a:ea typeface="+mn-ea"/>
                        <a:cs typeface="+mn-cs"/>
                      </a:endParaRPr>
                    </a:p>
                  </a:txBody>
                  <a:tcPr/>
                </a:tc>
                <a:extLst>
                  <a:ext uri="{0D108BD9-81ED-4DB2-BD59-A6C34878D82A}">
                    <a16:rowId xmlns:a16="http://schemas.microsoft.com/office/drawing/2014/main" val="1097170057"/>
                  </a:ext>
                </a:extLst>
              </a:tr>
              <a:tr h="560469">
                <a:tc>
                  <a:txBody>
                    <a:bodyPr/>
                    <a:lstStyle/>
                    <a:p>
                      <a:r>
                        <a:rPr lang="de-CH" sz="1500" b="1" i="0" u="none" strike="noStrike" kern="1200" baseline="0">
                          <a:solidFill>
                            <a:schemeClr val="tx1"/>
                          </a:solidFill>
                          <a:latin typeface="+mn-lt"/>
                          <a:ea typeface="+mn-ea"/>
                          <a:cs typeface="+mn-cs"/>
                        </a:rPr>
                        <a:t>Anrechenbare Fläche</a:t>
                      </a:r>
                    </a:p>
                  </a:txBody>
                  <a:tcPr/>
                </a:tc>
                <a:tc>
                  <a:txBody>
                    <a:bodyPr/>
                    <a:lstStyle/>
                    <a:p>
                      <a:r>
                        <a:rPr lang="de-CH" sz="1500" b="0" i="0" u="none" strike="noStrike" kern="1200" baseline="0" dirty="0">
                          <a:solidFill>
                            <a:schemeClr val="tx1"/>
                          </a:solidFill>
                          <a:latin typeface="+mn-lt"/>
                          <a:ea typeface="+mn-ea"/>
                          <a:cs typeface="+mn-cs"/>
                        </a:rPr>
                        <a:t>Flächen mit Q l sind an die erforderlichen BFF anrechenbar. </a:t>
                      </a:r>
                      <a:br>
                        <a:rPr lang="de-CH" sz="1500" b="0" i="0" u="none" strike="noStrike" kern="1200" baseline="0" dirty="0">
                          <a:solidFill>
                            <a:srgbClr val="000000"/>
                          </a:solidFill>
                          <a:latin typeface="+mn-lt"/>
                          <a:ea typeface="+mn-ea"/>
                          <a:cs typeface="+mn-cs"/>
                        </a:rPr>
                      </a:br>
                      <a:r>
                        <a:rPr lang="de-CH" sz="1500" b="0" i="0" u="none" strike="noStrike" kern="1200" baseline="0" dirty="0">
                          <a:solidFill>
                            <a:schemeClr val="tx1"/>
                          </a:solidFill>
                          <a:latin typeface="+mn-lt"/>
                          <a:ea typeface="+mn-ea"/>
                          <a:cs typeface="+mn-cs"/>
                        </a:rPr>
                        <a:t>Beiträge werden jedoch nur für Flächen mit Q </a:t>
                      </a:r>
                      <a:r>
                        <a:rPr lang="de-CH" sz="1500" b="0" i="0" u="none" strike="noStrike" kern="1200" baseline="0" dirty="0" err="1">
                          <a:solidFill>
                            <a:schemeClr val="tx1"/>
                          </a:solidFill>
                          <a:latin typeface="+mn-lt"/>
                          <a:ea typeface="+mn-ea"/>
                          <a:cs typeface="+mn-cs"/>
                        </a:rPr>
                        <a:t>ll</a:t>
                      </a:r>
                      <a:r>
                        <a:rPr lang="de-CH" sz="1500" b="0" i="0" u="none" strike="noStrike" kern="1200" baseline="0" dirty="0">
                          <a:solidFill>
                            <a:schemeClr val="tx1"/>
                          </a:solidFill>
                          <a:latin typeface="+mn-lt"/>
                          <a:ea typeface="+mn-ea"/>
                          <a:cs typeface="+mn-cs"/>
                        </a:rPr>
                        <a:t> bezahlt.</a:t>
                      </a:r>
                    </a:p>
                  </a:txBody>
                  <a:tcPr/>
                </a:tc>
                <a:extLst>
                  <a:ext uri="{0D108BD9-81ED-4DB2-BD59-A6C34878D82A}">
                    <a16:rowId xmlns:a16="http://schemas.microsoft.com/office/drawing/2014/main" val="4097851456"/>
                  </a:ext>
                </a:extLst>
              </a:tr>
              <a:tr h="560469">
                <a:tc>
                  <a:txBody>
                    <a:bodyPr/>
                    <a:lstStyle/>
                    <a:p>
                      <a:r>
                        <a:rPr lang="de-CH" sz="1500" b="1" i="0" u="none" strike="noStrike" kern="1200" baseline="0">
                          <a:solidFill>
                            <a:schemeClr val="tx1"/>
                          </a:solidFill>
                          <a:latin typeface="+mn-lt"/>
                          <a:ea typeface="+mn-ea"/>
                          <a:cs typeface="+mn-cs"/>
                        </a:rPr>
                        <a:t>Bedingungen</a:t>
                      </a:r>
                    </a:p>
                  </a:txBody>
                  <a:tcPr/>
                </a:tc>
                <a:tc>
                  <a:txBody>
                    <a:bodyPr/>
                    <a:lstStyle/>
                    <a:p>
                      <a:r>
                        <a:rPr lang="de-CH" sz="1500" b="0" i="0" u="none" strike="noStrike" kern="1200" baseline="0">
                          <a:solidFill>
                            <a:schemeClr val="tx1"/>
                          </a:solidFill>
                          <a:latin typeface="+mn-lt"/>
                          <a:ea typeface="+mn-ea"/>
                          <a:cs typeface="+mn-cs"/>
                        </a:rPr>
                        <a:t>Natürliche Vegetation in den Rebflächen und Wendezonen mit max. 66 % Fettwiesengräsern und Löwenzahn und max. 5 % Neophyten</a:t>
                      </a:r>
                    </a:p>
                  </a:txBody>
                  <a:tcPr/>
                </a:tc>
                <a:extLst>
                  <a:ext uri="{0D108BD9-81ED-4DB2-BD59-A6C34878D82A}">
                    <a16:rowId xmlns:a16="http://schemas.microsoft.com/office/drawing/2014/main" val="3652986732"/>
                  </a:ext>
                </a:extLst>
              </a:tr>
              <a:tr h="32448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500" b="1" i="0" u="none" strike="noStrike" kern="1200" baseline="0">
                          <a:solidFill>
                            <a:schemeClr val="tx1"/>
                          </a:solidFill>
                          <a:latin typeface="+mn-lt"/>
                          <a:ea typeface="+mn-ea"/>
                          <a:cs typeface="+mn-cs"/>
                        </a:rPr>
                        <a:t>Düngung</a:t>
                      </a:r>
                    </a:p>
                  </a:txBody>
                  <a:tcPr/>
                </a:tc>
                <a:tc>
                  <a:txBody>
                    <a:bodyPr/>
                    <a:lstStyle/>
                    <a:p>
                      <a:r>
                        <a:rPr lang="de-CH" sz="1500" b="0" i="0" u="none" strike="noStrike" kern="1200" baseline="0">
                          <a:solidFill>
                            <a:schemeClr val="tx1"/>
                          </a:solidFill>
                          <a:latin typeface="+mn-lt"/>
                          <a:ea typeface="+mn-ea"/>
                          <a:cs typeface="+mn-cs"/>
                        </a:rPr>
                        <a:t>Nur im Unterstockbereich erlaubt</a:t>
                      </a:r>
                      <a:endParaRPr lang="de-CH" sz="1500" b="0">
                        <a:solidFill>
                          <a:schemeClr val="tx1"/>
                        </a:solidFill>
                      </a:endParaRPr>
                    </a:p>
                  </a:txBody>
                  <a:tcPr/>
                </a:tc>
                <a:extLst>
                  <a:ext uri="{0D108BD9-81ED-4DB2-BD59-A6C34878D82A}">
                    <a16:rowId xmlns:a16="http://schemas.microsoft.com/office/drawing/2014/main" val="695789924"/>
                  </a:ext>
                </a:extLst>
              </a:tr>
              <a:tr h="56046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500" b="1" i="0" u="none" strike="noStrike" kern="1200" baseline="0">
                          <a:solidFill>
                            <a:schemeClr val="tx1"/>
                          </a:solidFill>
                          <a:latin typeface="+mn-lt"/>
                          <a:ea typeface="+mn-ea"/>
                          <a:cs typeface="+mn-cs"/>
                        </a:rPr>
                        <a:t>Pflanzen-schutzmittel</a:t>
                      </a:r>
                    </a:p>
                  </a:txBody>
                  <a:tcPr/>
                </a:tc>
                <a:tc>
                  <a:txBody>
                    <a:bodyPr/>
                    <a:lstStyle/>
                    <a:p>
                      <a:pPr marL="285750" indent="-285750">
                        <a:buFont typeface="Arial"/>
                        <a:buChar char="•"/>
                      </a:pPr>
                      <a:r>
                        <a:rPr lang="de-CH" sz="1500" b="0" i="0" u="none" strike="noStrike" kern="1200" baseline="0" dirty="0">
                          <a:solidFill>
                            <a:schemeClr val="tx1"/>
                          </a:solidFill>
                          <a:latin typeface="+mn-lt"/>
                          <a:ea typeface="+mn-ea"/>
                          <a:cs typeface="+mn-cs"/>
                        </a:rPr>
                        <a:t>nur Blattherbizide im Unterstockbereich auf Breite von max. 50 cm</a:t>
                      </a:r>
                    </a:p>
                    <a:p>
                      <a:pPr marL="285750" lvl="0" indent="-285750">
                        <a:buFont typeface="Arial"/>
                        <a:buChar char="•"/>
                      </a:pPr>
                      <a:r>
                        <a:rPr lang="de-CH" sz="1600" b="0" i="0" u="none" strike="noStrike" kern="1200" baseline="0" noProof="0" dirty="0">
                          <a:solidFill>
                            <a:schemeClr val="tx1"/>
                          </a:solidFill>
                          <a:latin typeface="Gill Sans MT"/>
                        </a:rPr>
                        <a:t>Einzelstockbehandlung</a:t>
                      </a:r>
                      <a:r>
                        <a:rPr lang="de-CH" sz="1600" b="0" i="0" u="none" strike="noStrike" kern="1200" baseline="0" noProof="0" dirty="0">
                          <a:solidFill>
                            <a:srgbClr val="000000"/>
                          </a:solidFill>
                          <a:latin typeface="Gill Sans MT"/>
                        </a:rPr>
                        <a:t> </a:t>
                      </a:r>
                      <a:r>
                        <a:rPr lang="de-CH" sz="1500" b="0" i="0" u="none" strike="noStrike" kern="1200" baseline="0" dirty="0">
                          <a:solidFill>
                            <a:schemeClr val="tx1"/>
                          </a:solidFill>
                          <a:latin typeface="+mn-lt"/>
                          <a:ea typeface="+mn-ea"/>
                          <a:cs typeface="+mn-cs"/>
                        </a:rPr>
                        <a:t>von Problempflanzen</a:t>
                      </a:r>
                    </a:p>
                    <a:p>
                      <a:pPr marL="285750" lvl="0" indent="-285750">
                        <a:buFont typeface="Arial"/>
                        <a:buChar char="•"/>
                      </a:pPr>
                      <a:r>
                        <a:rPr lang="de-CH" sz="1500" b="0" i="0" u="none" strike="noStrike" kern="1200" baseline="0" dirty="0">
                          <a:solidFill>
                            <a:schemeClr val="tx1"/>
                          </a:solidFill>
                          <a:latin typeface="+mn-lt"/>
                          <a:ea typeface="+mn-ea"/>
                          <a:cs typeface="+mn-cs"/>
                        </a:rPr>
                        <a:t>biologische oder biotechnische Methoden gegen Insekten, Milben und Pilzkrankheiten oder chemisch-synthetische Produkte Klasse N (schonend für Raubmilben, Bienen, und </a:t>
                      </a:r>
                      <a:r>
                        <a:rPr lang="de-CH" sz="1500" b="0" i="0" u="none" strike="noStrike" kern="1200" baseline="0" dirty="0" err="1">
                          <a:solidFill>
                            <a:schemeClr val="tx1"/>
                          </a:solidFill>
                          <a:latin typeface="+mn-lt"/>
                          <a:ea typeface="+mn-ea"/>
                          <a:cs typeface="+mn-cs"/>
                        </a:rPr>
                        <a:t>Parasitoide</a:t>
                      </a:r>
                      <a:r>
                        <a:rPr lang="de-CH" sz="1500" b="0" i="0" u="none" strike="noStrike" kern="1200" baseline="0" dirty="0">
                          <a:solidFill>
                            <a:schemeClr val="tx1"/>
                          </a:solidFill>
                          <a:latin typeface="+mn-lt"/>
                          <a:ea typeface="+mn-ea"/>
                          <a:cs typeface="+mn-cs"/>
                        </a:rPr>
                        <a:t>)</a:t>
                      </a:r>
                    </a:p>
                  </a:txBody>
                  <a:tcPr/>
                </a:tc>
                <a:extLst>
                  <a:ext uri="{0D108BD9-81ED-4DB2-BD59-A6C34878D82A}">
                    <a16:rowId xmlns:a16="http://schemas.microsoft.com/office/drawing/2014/main" val="1639993313"/>
                  </a:ext>
                </a:extLst>
              </a:tr>
              <a:tr h="807036">
                <a:tc>
                  <a:txBody>
                    <a:bodyPr/>
                    <a:lstStyle/>
                    <a:p>
                      <a:r>
                        <a:rPr lang="de-CH" sz="1500" b="1" i="0" u="none" strike="noStrike" kern="1200" baseline="0">
                          <a:solidFill>
                            <a:schemeClr val="tx1"/>
                          </a:solidFill>
                          <a:latin typeface="+mn-lt"/>
                          <a:ea typeface="+mn-ea"/>
                          <a:cs typeface="+mn-cs"/>
                        </a:rPr>
                        <a:t>Pflege der Fahrgassen</a:t>
                      </a:r>
                    </a:p>
                  </a:txBody>
                  <a:tcPr/>
                </a:tc>
                <a:tc>
                  <a:txBody>
                    <a:bodyPr/>
                    <a:lstStyle/>
                    <a:p>
                      <a:pPr marL="285750" indent="-285750">
                        <a:buFont typeface="Arial" panose="020B0604020202020204" pitchFamily="34" charset="0"/>
                        <a:buChar char="•"/>
                      </a:pPr>
                      <a:r>
                        <a:rPr lang="de-CH" sz="1500" b="0" i="0" u="none" strike="noStrike" kern="1200" baseline="0" dirty="0">
                          <a:solidFill>
                            <a:schemeClr val="tx1"/>
                          </a:solidFill>
                          <a:latin typeface="+mn-lt"/>
                          <a:ea typeface="+mn-ea"/>
                          <a:cs typeface="+mn-cs"/>
                        </a:rPr>
                        <a:t>alternierender Schnitt in jeder 2. Fahrgasse im Abstand von mind. 6 Wo</a:t>
                      </a:r>
                    </a:p>
                    <a:p>
                      <a:pPr marL="285750" indent="-285750">
                        <a:buFont typeface="Arial" panose="020B0604020202020204" pitchFamily="34" charset="0"/>
                        <a:buChar char="•"/>
                      </a:pPr>
                      <a:r>
                        <a:rPr lang="de-CH" sz="1500" b="0" i="0" u="none" strike="noStrike" kern="1200" baseline="0" dirty="0">
                          <a:solidFill>
                            <a:schemeClr val="tx1"/>
                          </a:solidFill>
                          <a:latin typeface="+mn-lt"/>
                          <a:ea typeface="+mn-ea"/>
                          <a:cs typeface="+mn-cs"/>
                        </a:rPr>
                        <a:t>Kurz vor der Traubenernte Schnitt auf der ganzen Fläche möglich</a:t>
                      </a:r>
                    </a:p>
                    <a:p>
                      <a:pPr marL="285750" indent="-285750">
                        <a:buFont typeface="Arial" panose="020B0604020202020204" pitchFamily="34" charset="0"/>
                        <a:buChar char="•"/>
                      </a:pPr>
                      <a:r>
                        <a:rPr lang="de-CH" sz="1500" b="0" i="0" u="none" strike="noStrike" kern="1200" baseline="0" dirty="0">
                          <a:solidFill>
                            <a:schemeClr val="tx1"/>
                          </a:solidFill>
                          <a:latin typeface="+mn-lt"/>
                          <a:ea typeface="+mn-ea"/>
                          <a:cs typeface="+mn-cs"/>
                        </a:rPr>
                        <a:t>Mulchen erlaubt</a:t>
                      </a:r>
                    </a:p>
                  </a:txBody>
                  <a:tcPr/>
                </a:tc>
                <a:extLst>
                  <a:ext uri="{0D108BD9-81ED-4DB2-BD59-A6C34878D82A}">
                    <a16:rowId xmlns:a16="http://schemas.microsoft.com/office/drawing/2014/main" val="307160634"/>
                  </a:ext>
                </a:extLst>
              </a:tr>
              <a:tr h="560469">
                <a:tc>
                  <a:txBody>
                    <a:bodyPr/>
                    <a:lstStyle/>
                    <a:p>
                      <a:r>
                        <a:rPr lang="de-CH" sz="1500" b="1" i="0" u="none" strike="noStrike" kern="1200" baseline="0">
                          <a:solidFill>
                            <a:schemeClr val="tx1"/>
                          </a:solidFill>
                          <a:latin typeface="+mn-lt"/>
                          <a:ea typeface="+mn-ea"/>
                          <a:cs typeface="+mn-cs"/>
                        </a:rPr>
                        <a:t>Boden-bearbeitung</a:t>
                      </a:r>
                    </a:p>
                  </a:txBody>
                  <a:tcPr/>
                </a:tc>
                <a:tc>
                  <a:txBody>
                    <a:bodyPr/>
                    <a:lstStyle/>
                    <a:p>
                      <a:r>
                        <a:rPr lang="de-CH" sz="1500" b="0" i="0" u="none" strike="noStrike" kern="1200" baseline="0">
                          <a:solidFill>
                            <a:schemeClr val="tx1"/>
                          </a:solidFill>
                          <a:latin typeface="+mn-lt"/>
                          <a:ea typeface="+mn-ea"/>
                          <a:cs typeface="+mn-cs"/>
                        </a:rPr>
                        <a:t>1-mal jährlich oberflächiges Einarbeiten des organischen Materials in jeder zweiten Fahrgasse erlaubt</a:t>
                      </a:r>
                    </a:p>
                  </a:txBody>
                  <a:tcPr/>
                </a:tc>
                <a:extLst>
                  <a:ext uri="{0D108BD9-81ED-4DB2-BD59-A6C34878D82A}">
                    <a16:rowId xmlns:a16="http://schemas.microsoft.com/office/drawing/2014/main" val="1227225949"/>
                  </a:ext>
                </a:extLst>
              </a:tr>
              <a:tr h="32448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500" b="1" i="0" u="none" strike="noStrike" kern="1200" baseline="0">
                          <a:solidFill>
                            <a:schemeClr val="tx1"/>
                          </a:solidFill>
                          <a:latin typeface="+mn-lt"/>
                          <a:ea typeface="+mn-ea"/>
                          <a:cs typeface="+mn-cs"/>
                        </a:rPr>
                        <a:t>Vertragsdauer</a:t>
                      </a:r>
                    </a:p>
                  </a:txBody>
                  <a:tcPr/>
                </a:tc>
                <a:tc>
                  <a:txBody>
                    <a:bodyPr/>
                    <a:lstStyle/>
                    <a:p>
                      <a:r>
                        <a:rPr lang="de-CH" sz="1500" b="0" i="0" u="none" strike="noStrike" kern="1200" baseline="0">
                          <a:solidFill>
                            <a:schemeClr val="tx1"/>
                          </a:solidFill>
                          <a:latin typeface="+mn-lt"/>
                          <a:ea typeface="+mn-ea"/>
                          <a:cs typeface="+mn-cs"/>
                        </a:rPr>
                        <a:t>mindestens 8 Jahre</a:t>
                      </a:r>
                      <a:endParaRPr lang="de-CH" sz="1500" b="0">
                        <a:solidFill>
                          <a:schemeClr val="tx1"/>
                        </a:solidFill>
                      </a:endParaRPr>
                    </a:p>
                  </a:txBody>
                  <a:tcPr/>
                </a:tc>
                <a:extLst>
                  <a:ext uri="{0D108BD9-81ED-4DB2-BD59-A6C34878D82A}">
                    <a16:rowId xmlns:a16="http://schemas.microsoft.com/office/drawing/2014/main" val="1849487120"/>
                  </a:ext>
                </a:extLst>
              </a:tr>
              <a:tr h="560469">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500" b="1" i="0" u="none" strike="noStrike" kern="1200" baseline="0" dirty="0">
                          <a:solidFill>
                            <a:schemeClr val="tx1"/>
                          </a:solidFill>
                          <a:latin typeface="+mn-lt"/>
                          <a:ea typeface="+mn-ea"/>
                          <a:cs typeface="+mn-cs"/>
                        </a:rPr>
                        <a:t>Q II: </a:t>
                      </a:r>
                      <a:r>
                        <a:rPr lang="de-CH" sz="1500" b="0" i="0" u="none" strike="noStrike" kern="1200" baseline="0" dirty="0">
                          <a:solidFill>
                            <a:schemeClr val="tx1"/>
                          </a:solidFill>
                          <a:latin typeface="+mn-lt"/>
                          <a:ea typeface="+mn-ea"/>
                          <a:cs typeface="+mn-cs"/>
                        </a:rPr>
                        <a:t>Der ökologische Wert wird anhand von Zeigerpflanzen und Strukturelementen bewertet. Weitere Kriterien können von den kantonalen Fachstellen festgelegt werden.</a:t>
                      </a:r>
                      <a:endParaRPr lang="de-CH" sz="1500" b="0" dirty="0">
                        <a:solidFill>
                          <a:schemeClr val="tx1"/>
                        </a:solidFill>
                      </a:endParaRPr>
                    </a:p>
                  </a:txBody>
                  <a:tcPr/>
                </a:tc>
                <a:tc hMerge="1">
                  <a:txBody>
                    <a:bodyPr/>
                    <a:lstStyle/>
                    <a:p>
                      <a:endParaRPr lang="de-CH">
                        <a:solidFill>
                          <a:schemeClr val="tx1"/>
                        </a:solidFill>
                      </a:endParaRPr>
                    </a:p>
                  </a:txBody>
                  <a:tcPr/>
                </a:tc>
                <a:extLst>
                  <a:ext uri="{0D108BD9-81ED-4DB2-BD59-A6C34878D82A}">
                    <a16:rowId xmlns:a16="http://schemas.microsoft.com/office/drawing/2014/main" val="1982123501"/>
                  </a:ext>
                </a:extLst>
              </a:tr>
            </a:tbl>
          </a:graphicData>
        </a:graphic>
      </p:graphicFrame>
      <p:sp>
        <p:nvSpPr>
          <p:cNvPr id="5" name="Foliennummernplatzhalter 4"/>
          <p:cNvSpPr>
            <a:spLocks noGrp="1"/>
          </p:cNvSpPr>
          <p:nvPr>
            <p:ph type="sldNum" sz="quarter" idx="4"/>
          </p:nvPr>
        </p:nvSpPr>
        <p:spPr/>
        <p:txBody>
          <a:bodyPr/>
          <a:lstStyle/>
          <a:p>
            <a:fld id="{B295DEAF-E952-4796-AAEE-4201E40CA590}" type="slidenum">
              <a:rPr lang="de-CH" smtClean="0"/>
              <a:pPr/>
              <a:t>115</a:t>
            </a:fld>
            <a:endParaRPr lang="de-CH"/>
          </a:p>
        </p:txBody>
      </p:sp>
      <p:sp>
        <p:nvSpPr>
          <p:cNvPr id="4" name="Textfeld 3"/>
          <p:cNvSpPr txBox="1"/>
          <p:nvPr/>
        </p:nvSpPr>
        <p:spPr>
          <a:xfrm>
            <a:off x="8054111" y="0"/>
            <a:ext cx="1095172" cy="400110"/>
          </a:xfrm>
          <a:prstGeom prst="rect">
            <a:avLst/>
          </a:prstGeom>
          <a:solidFill>
            <a:schemeClr val="accent6">
              <a:lumMod val="40000"/>
              <a:lumOff val="60000"/>
            </a:schemeClr>
          </a:solidFill>
        </p:spPr>
        <p:txBody>
          <a:bodyPr wrap="none" rtlCol="0">
            <a:spAutoFit/>
          </a:bodyPr>
          <a:lstStyle/>
          <a:p>
            <a:r>
              <a:rPr lang="de-CH" sz="2000"/>
              <a:t>Handout</a:t>
            </a:r>
          </a:p>
        </p:txBody>
      </p:sp>
      <p:grpSp>
        <p:nvGrpSpPr>
          <p:cNvPr id="6" name="Gruppieren 5">
            <a:extLst>
              <a:ext uri="{FF2B5EF4-FFF2-40B4-BE49-F238E27FC236}">
                <a16:creationId xmlns:a16="http://schemas.microsoft.com/office/drawing/2014/main" id="{060A4DB8-B943-491E-B1AB-092229F3772D}"/>
              </a:ext>
            </a:extLst>
          </p:cNvPr>
          <p:cNvGrpSpPr/>
          <p:nvPr/>
        </p:nvGrpSpPr>
        <p:grpSpPr>
          <a:xfrm>
            <a:off x="566961" y="84027"/>
            <a:ext cx="4900037" cy="374852"/>
            <a:chOff x="104011" y="183120"/>
            <a:chExt cx="4900037" cy="374852"/>
          </a:xfrm>
        </p:grpSpPr>
        <p:sp>
          <p:nvSpPr>
            <p:cNvPr id="7" name="Textfeld 6">
              <a:extLst>
                <a:ext uri="{FF2B5EF4-FFF2-40B4-BE49-F238E27FC236}">
                  <a16:creationId xmlns:a16="http://schemas.microsoft.com/office/drawing/2014/main" id="{E281FF41-1C6A-4A02-9606-FEBD9BF13E47}"/>
                </a:ext>
              </a:extLst>
            </p:cNvPr>
            <p:cNvSpPr txBox="1"/>
            <p:nvPr/>
          </p:nvSpPr>
          <p:spPr>
            <a:xfrm>
              <a:off x="179512" y="188640"/>
              <a:ext cx="4824536" cy="369332"/>
            </a:xfrm>
            <a:prstGeom prst="rect">
              <a:avLst/>
            </a:prstGeom>
            <a:noFill/>
          </p:spPr>
          <p:txBody>
            <a:bodyPr wrap="square" rtlCol="0">
              <a:spAutoFit/>
            </a:bodyPr>
            <a:lstStyle/>
            <a:p>
              <a:r>
                <a:rPr lang="de-CH" dirty="0"/>
                <a:t>    Aktuelle Anforderungen </a:t>
              </a:r>
              <a:r>
                <a:rPr lang="de-CH" dirty="0">
                  <a:hlinkClick r:id="rId2"/>
                </a:rPr>
                <a:t>www.agrinatur.ch</a:t>
              </a:r>
              <a:endParaRPr lang="de-CH" dirty="0"/>
            </a:p>
          </p:txBody>
        </p:sp>
        <p:pic>
          <p:nvPicPr>
            <p:cNvPr id="8" name="Grafik 7" descr="Auge">
              <a:extLst>
                <a:ext uri="{FF2B5EF4-FFF2-40B4-BE49-F238E27FC236}">
                  <a16:creationId xmlns:a16="http://schemas.microsoft.com/office/drawing/2014/main" id="{942EC3DF-71BA-4FDF-845F-AEEA7C1008B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011" y="183120"/>
              <a:ext cx="360040" cy="360040"/>
            </a:xfrm>
            <a:prstGeom prst="rect">
              <a:avLst/>
            </a:prstGeom>
          </p:spPr>
        </p:pic>
      </p:grpSp>
    </p:spTree>
    <p:extLst>
      <p:ext uri="{BB962C8B-B14F-4D97-AF65-F5344CB8AC3E}">
        <p14:creationId xmlns:p14="http://schemas.microsoft.com/office/powerpoint/2010/main" val="41337756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CH"/>
              <a:t>Rebflächen mit natürlicher Artenvielfalt</a:t>
            </a:r>
            <a:br>
              <a:rPr lang="de-CH"/>
            </a:br>
            <a:endParaRPr lang="de-CH"/>
          </a:p>
        </p:txBody>
      </p:sp>
      <p:sp>
        <p:nvSpPr>
          <p:cNvPr id="5" name="Inhaltsplatzhalter 4"/>
          <p:cNvSpPr>
            <a:spLocks noGrp="1"/>
          </p:cNvSpPr>
          <p:nvPr>
            <p:ph idx="1"/>
          </p:nvPr>
        </p:nvSpPr>
        <p:spPr>
          <a:xfrm>
            <a:off x="617725" y="1034512"/>
            <a:ext cx="5825093" cy="5130791"/>
          </a:xfrm>
        </p:spPr>
        <p:txBody>
          <a:bodyPr vert="horz" lIns="0" tIns="0" rIns="0" bIns="0" rtlCol="0" anchor="t">
            <a:noAutofit/>
          </a:bodyPr>
          <a:lstStyle/>
          <a:p>
            <a:pPr>
              <a:spcBef>
                <a:spcPts val="500"/>
              </a:spcBef>
            </a:pPr>
            <a:r>
              <a:rPr lang="de-CH" sz="2000" b="1"/>
              <a:t>Wie die Pflanzenvielfalt fördern?</a:t>
            </a:r>
          </a:p>
          <a:p>
            <a:pPr marL="342900" indent="-342900">
              <a:spcBef>
                <a:spcPts val="500"/>
              </a:spcBef>
              <a:buFont typeface="Arial" panose="020B0604020202020204" pitchFamily="34" charset="0"/>
              <a:buChar char="•"/>
            </a:pPr>
            <a:r>
              <a:rPr lang="de-CH" sz="2000"/>
              <a:t>N-Düngung reduzieren. </a:t>
            </a:r>
          </a:p>
          <a:p>
            <a:pPr marL="342900" indent="-342900">
              <a:spcBef>
                <a:spcPts val="500"/>
              </a:spcBef>
              <a:buFont typeface="Arial" panose="020B0604020202020204" pitchFamily="34" charset="0"/>
              <a:buChar char="•"/>
            </a:pPr>
            <a:r>
              <a:rPr lang="de-CH" sz="2000"/>
              <a:t>Organische Dünger wie Mist, Kompost oder Trester verwenden.</a:t>
            </a:r>
          </a:p>
          <a:p>
            <a:pPr marL="342900" indent="-342900">
              <a:spcBef>
                <a:spcPts val="500"/>
              </a:spcBef>
              <a:buFont typeface="Arial" panose="020B0604020202020204" pitchFamily="34" charset="0"/>
              <a:buChar char="•"/>
            </a:pPr>
            <a:r>
              <a:rPr lang="de-CH" sz="2000"/>
              <a:t>Zur Förderung einjähriger Pflanzen den Boden alle 3–4 Jahre mit der Spatenmaschine bearbeiten.</a:t>
            </a:r>
          </a:p>
          <a:p>
            <a:pPr marL="342900" indent="-342900">
              <a:spcBef>
                <a:spcPts val="500"/>
              </a:spcBef>
              <a:buFont typeface="Arial" panose="020B0604020202020204" pitchFamily="34" charset="0"/>
              <a:buChar char="•"/>
            </a:pPr>
            <a:r>
              <a:rPr lang="de-CH" sz="2000"/>
              <a:t>Fahrgassen im Frühjahr möglichst spät schneiden.</a:t>
            </a:r>
          </a:p>
          <a:p>
            <a:pPr marL="342900" indent="-342900">
              <a:spcBef>
                <a:spcPts val="500"/>
              </a:spcBef>
              <a:buFont typeface="Arial" panose="020B0604020202020204" pitchFamily="34" charset="0"/>
              <a:buChar char="•"/>
            </a:pPr>
            <a:r>
              <a:rPr lang="de-CH" sz="2000"/>
              <a:t>Anzahl Mäh- und </a:t>
            </a:r>
            <a:r>
              <a:rPr lang="de-CH" sz="2000" err="1"/>
              <a:t>Mulchdurchgänge</a:t>
            </a:r>
            <a:r>
              <a:rPr lang="de-CH" sz="2000"/>
              <a:t> reduzieren. </a:t>
            </a:r>
          </a:p>
          <a:p>
            <a:pPr marL="342900" indent="-342900">
              <a:spcBef>
                <a:spcPts val="500"/>
              </a:spcBef>
              <a:buFont typeface="Arial" panose="020B0604020202020204" pitchFamily="34" charset="0"/>
              <a:buChar char="•"/>
            </a:pPr>
            <a:r>
              <a:rPr lang="de-CH" sz="2000"/>
              <a:t>Mähen oder rollen statt mulchen.</a:t>
            </a:r>
          </a:p>
          <a:p>
            <a:pPr marL="342900" indent="-342900">
              <a:spcBef>
                <a:spcPts val="500"/>
              </a:spcBef>
              <a:buFont typeface="Arial" panose="020B0604020202020204" pitchFamily="34" charset="0"/>
              <a:buChar char="•"/>
            </a:pPr>
            <a:r>
              <a:rPr lang="de-CH" sz="2000"/>
              <a:t>Dichten </a:t>
            </a:r>
            <a:r>
              <a:rPr lang="de-CH" sz="2000" err="1"/>
              <a:t>Grasfilz</a:t>
            </a:r>
            <a:r>
              <a:rPr lang="de-CH" sz="2000"/>
              <a:t> im Frühjahr mit der Spatenmaschine aufreissen.</a:t>
            </a:r>
          </a:p>
          <a:p>
            <a:pPr marL="342900" indent="-342900">
              <a:spcBef>
                <a:spcPts val="500"/>
              </a:spcBef>
              <a:buFont typeface="Arial" panose="020B0604020202020204" pitchFamily="34" charset="0"/>
              <a:buChar char="•"/>
            </a:pPr>
            <a:r>
              <a:rPr lang="de-CH" sz="2000"/>
              <a:t>Bei vielen Quecken den Boden höchstens alle 3–4 Jahre bearbeiten und im Sommer häufiger mähen oder mulchen.</a:t>
            </a:r>
          </a:p>
          <a:p>
            <a:pPr marL="342900" indent="-342900">
              <a:spcBef>
                <a:spcPts val="500"/>
              </a:spcBef>
              <a:buFont typeface="Arial" panose="020B0604020202020204" pitchFamily="34" charset="0"/>
              <a:buChar char="•"/>
            </a:pPr>
            <a:r>
              <a:rPr lang="de-CH" sz="2000"/>
              <a:t>Neophyten wie die Kanadische Goldrute oder </a:t>
            </a:r>
            <a:br>
              <a:rPr lang="de-CH" sz="2000"/>
            </a:br>
            <a:r>
              <a:rPr lang="de-CH" sz="2000"/>
              <a:t>das Einjährige Berufkraut sofort ausreissen.</a:t>
            </a:r>
          </a:p>
          <a:p>
            <a:pPr marL="342900" indent="-342900">
              <a:spcBef>
                <a:spcPts val="500"/>
              </a:spcBef>
              <a:buFont typeface="Arial" panose="020B0604020202020204" pitchFamily="34" charset="0"/>
              <a:buChar char="•"/>
            </a:pPr>
            <a:endParaRPr lang="de-CH" sz="2000"/>
          </a:p>
        </p:txBody>
      </p:sp>
      <p:sp>
        <p:nvSpPr>
          <p:cNvPr id="3" name="Foliennummernplatzhalter 2"/>
          <p:cNvSpPr>
            <a:spLocks noGrp="1"/>
          </p:cNvSpPr>
          <p:nvPr>
            <p:ph type="sldNum" sz="quarter" idx="4"/>
          </p:nvPr>
        </p:nvSpPr>
        <p:spPr/>
        <p:txBody>
          <a:bodyPr/>
          <a:lstStyle/>
          <a:p>
            <a:fld id="{B295DEAF-E952-4796-AAEE-4201E40CA590}" type="slidenum">
              <a:rPr lang="de-CH" smtClean="0"/>
              <a:pPr/>
              <a:t>116</a:t>
            </a:fld>
            <a:endParaRPr lang="de-CH"/>
          </a:p>
        </p:txBody>
      </p:sp>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88224" y="1048511"/>
            <a:ext cx="2027717" cy="4900769"/>
          </a:xfrm>
          <a:prstGeom prst="rect">
            <a:avLst/>
          </a:prstGeom>
        </p:spPr>
      </p:pic>
    </p:spTree>
    <p:extLst>
      <p:ext uri="{BB962C8B-B14F-4D97-AF65-F5344CB8AC3E}">
        <p14:creationId xmlns:p14="http://schemas.microsoft.com/office/powerpoint/2010/main" val="392688354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Rebflächen mit natürlicher Artenvielfalt</a:t>
            </a:r>
            <a:br>
              <a:rPr lang="de-CH"/>
            </a:br>
            <a:br>
              <a:rPr lang="de-CH"/>
            </a:br>
            <a:endParaRPr lang="de-CH"/>
          </a:p>
        </p:txBody>
      </p:sp>
      <p:sp>
        <p:nvSpPr>
          <p:cNvPr id="3" name="Inhaltsplatzhalter 2"/>
          <p:cNvSpPr>
            <a:spLocks noGrp="1"/>
          </p:cNvSpPr>
          <p:nvPr>
            <p:ph idx="1"/>
          </p:nvPr>
        </p:nvSpPr>
        <p:spPr>
          <a:xfrm>
            <a:off x="616522" y="1052736"/>
            <a:ext cx="7909752" cy="3826264"/>
          </a:xfrm>
        </p:spPr>
        <p:txBody>
          <a:bodyPr/>
          <a:lstStyle/>
          <a:p>
            <a:pPr>
              <a:spcBef>
                <a:spcPts val="500"/>
              </a:spcBef>
            </a:pPr>
            <a:r>
              <a:rPr lang="de-CH" sz="2000" b="1"/>
              <a:t>Wie pflegen und aufwerten?</a:t>
            </a:r>
          </a:p>
          <a:p>
            <a:pPr marL="342900" indent="-342900">
              <a:spcBef>
                <a:spcPts val="500"/>
              </a:spcBef>
              <a:buFont typeface="Arial" panose="020B0604020202020204" pitchFamily="34" charset="0"/>
              <a:buChar char="•"/>
            </a:pPr>
            <a:r>
              <a:rPr lang="de-CH" sz="2000"/>
              <a:t>Pflanzenschutzmittel- und Düngereinsatz reduzieren.</a:t>
            </a:r>
          </a:p>
          <a:p>
            <a:pPr marL="342900" indent="-342900">
              <a:spcBef>
                <a:spcPts val="500"/>
              </a:spcBef>
              <a:buFont typeface="Arial" panose="020B0604020202020204" pitchFamily="34" charset="0"/>
              <a:buChar char="•"/>
            </a:pPr>
            <a:r>
              <a:rPr lang="de-CH" sz="2000"/>
              <a:t>Wendezonen und Böschungen extensiv pflegen.</a:t>
            </a:r>
          </a:p>
          <a:p>
            <a:pPr marL="342900" indent="-342900">
              <a:spcBef>
                <a:spcPts val="500"/>
              </a:spcBef>
              <a:buFont typeface="Arial" panose="020B0604020202020204" pitchFamily="34" charset="0"/>
              <a:buChar char="•"/>
            </a:pPr>
            <a:r>
              <a:rPr lang="de-CH" sz="2000"/>
              <a:t>In der Schädlingsregulierung </a:t>
            </a:r>
            <a:r>
              <a:rPr lang="de-CH" sz="2000" err="1"/>
              <a:t>nützlingsschonende</a:t>
            </a:r>
            <a:r>
              <a:rPr lang="de-CH" sz="2000"/>
              <a:t> Produkte verwenden.</a:t>
            </a:r>
          </a:p>
          <a:p>
            <a:pPr marL="342900" indent="-342900">
              <a:spcBef>
                <a:spcPts val="500"/>
              </a:spcBef>
              <a:buFont typeface="Arial" panose="020B0604020202020204" pitchFamily="34" charset="0"/>
              <a:buChar char="•"/>
            </a:pPr>
            <a:r>
              <a:rPr lang="de-CH" sz="2000"/>
              <a:t>Resistente Sorten anbauen.</a:t>
            </a:r>
          </a:p>
          <a:p>
            <a:pPr marL="342900" indent="-342900">
              <a:spcBef>
                <a:spcPts val="500"/>
              </a:spcBef>
              <a:buFont typeface="Arial" panose="020B0604020202020204" pitchFamily="34" charset="0"/>
              <a:buChar char="•"/>
            </a:pPr>
            <a:r>
              <a:rPr lang="de-CH" sz="2000"/>
              <a:t>Vorhandene Trockenmauern erhalten und pflegen, neue bauen.</a:t>
            </a:r>
          </a:p>
          <a:p>
            <a:pPr marL="342900" indent="-342900">
              <a:spcBef>
                <a:spcPts val="500"/>
              </a:spcBef>
              <a:buFont typeface="Arial" panose="020B0604020202020204" pitchFamily="34" charset="0"/>
              <a:buChar char="•"/>
            </a:pPr>
            <a:r>
              <a:rPr lang="de-CH" sz="2000"/>
              <a:t>Sträucher und Gebüsche setzen.</a:t>
            </a:r>
          </a:p>
          <a:p>
            <a:pPr marL="342900" indent="-342900">
              <a:spcBef>
                <a:spcPts val="500"/>
              </a:spcBef>
              <a:buFont typeface="Arial" panose="020B0604020202020204" pitchFamily="34" charset="0"/>
              <a:buChar char="•"/>
            </a:pPr>
            <a:r>
              <a:rPr lang="de-CH" sz="2000"/>
              <a:t>Typische Weinbergbäume wie Weinbergpfirsich, Feigenbaum, Mandelbaum, etc. pflanzen.</a:t>
            </a:r>
          </a:p>
          <a:p>
            <a:pPr marL="342900" indent="-342900">
              <a:spcBef>
                <a:spcPts val="500"/>
              </a:spcBef>
              <a:buFont typeface="Arial" panose="020B0604020202020204" pitchFamily="34" charset="0"/>
              <a:buChar char="•"/>
            </a:pPr>
            <a:r>
              <a:rPr lang="de-CH" sz="2000"/>
              <a:t>Auf Remontierungsflächen Brachen säen. </a:t>
            </a:r>
          </a:p>
          <a:p>
            <a:pPr marL="342900" indent="-342900">
              <a:spcBef>
                <a:spcPts val="500"/>
              </a:spcBef>
              <a:buFont typeface="Arial" panose="020B0604020202020204" pitchFamily="34" charset="0"/>
              <a:buChar char="•"/>
            </a:pPr>
            <a:r>
              <a:rPr lang="de-CH" sz="2000"/>
              <a:t>In der Nähe der Rebberge weitere BFF anlegen bzw. pflegen.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117</a:t>
            </a:fld>
            <a:endParaRPr lang="de-CH"/>
          </a:p>
        </p:txBody>
      </p:sp>
      <p:sp>
        <p:nvSpPr>
          <p:cNvPr id="6" name="Titel 3"/>
          <p:cNvSpPr txBox="1">
            <a:spLocks/>
          </p:cNvSpPr>
          <p:nvPr/>
        </p:nvSpPr>
        <p:spPr>
          <a:xfrm>
            <a:off x="770125" y="557213"/>
            <a:ext cx="7908549" cy="629700"/>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400" b="1" kern="1200" spc="0" baseline="0">
                <a:solidFill>
                  <a:schemeClr val="tx1"/>
                </a:solidFill>
                <a:latin typeface="+mj-lt"/>
                <a:ea typeface="+mj-ea"/>
                <a:cs typeface="+mj-cs"/>
              </a:defRPr>
            </a:lvl1pPr>
          </a:lstStyle>
          <a:p>
            <a:endParaRPr lang="de-CH"/>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6522" y="4797152"/>
            <a:ext cx="7923278" cy="1368152"/>
          </a:xfrm>
          <a:prstGeom prst="rect">
            <a:avLst/>
          </a:prstGeom>
        </p:spPr>
      </p:pic>
    </p:spTree>
    <p:extLst>
      <p:ext uri="{BB962C8B-B14F-4D97-AF65-F5344CB8AC3E}">
        <p14:creationId xmlns:p14="http://schemas.microsoft.com/office/powerpoint/2010/main" val="199075547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B295DEAF-E952-4796-AAEE-4201E40CA590}" type="slidenum">
              <a:rPr lang="de-CH" smtClean="0"/>
              <a:pPr/>
              <a:t>118</a:t>
            </a:fld>
            <a:endParaRPr lang="de-CH"/>
          </a:p>
        </p:txBody>
      </p:sp>
      <p:sp>
        <p:nvSpPr>
          <p:cNvPr id="6" name="Textfeld 5"/>
          <p:cNvSpPr txBox="1"/>
          <p:nvPr/>
        </p:nvSpPr>
        <p:spPr>
          <a:xfrm>
            <a:off x="8048828" y="4703"/>
            <a:ext cx="1095172" cy="400110"/>
          </a:xfrm>
          <a:prstGeom prst="rect">
            <a:avLst/>
          </a:prstGeom>
          <a:solidFill>
            <a:schemeClr val="accent6">
              <a:lumMod val="40000"/>
              <a:lumOff val="60000"/>
            </a:schemeClr>
          </a:solidFill>
        </p:spPr>
        <p:txBody>
          <a:bodyPr wrap="none" rtlCol="0">
            <a:spAutoFit/>
          </a:bodyPr>
          <a:lstStyle/>
          <a:p>
            <a:r>
              <a:rPr lang="de-CH" sz="2000"/>
              <a:t>Handout</a:t>
            </a:r>
          </a:p>
        </p:txBody>
      </p:sp>
      <p:graphicFrame>
        <p:nvGraphicFramePr>
          <p:cNvPr id="7" name="Tabelle 6"/>
          <p:cNvGraphicFramePr>
            <a:graphicFrameLocks noGrp="1"/>
          </p:cNvGraphicFramePr>
          <p:nvPr>
            <p:extLst>
              <p:ext uri="{D42A27DB-BD31-4B8C-83A1-F6EECF244321}">
                <p14:modId xmlns:p14="http://schemas.microsoft.com/office/powerpoint/2010/main" val="2310457890"/>
              </p:ext>
            </p:extLst>
          </p:nvPr>
        </p:nvGraphicFramePr>
        <p:xfrm>
          <a:off x="551359" y="578451"/>
          <a:ext cx="7988441" cy="5351723"/>
        </p:xfrm>
        <a:graphic>
          <a:graphicData uri="http://schemas.openxmlformats.org/drawingml/2006/table">
            <a:tbl>
              <a:tblPr>
                <a:tableStyleId>{21E4AEA4-8DFA-4A89-87EB-49C32662AFE0}</a:tableStyleId>
              </a:tblPr>
              <a:tblGrid>
                <a:gridCol w="2157052">
                  <a:extLst>
                    <a:ext uri="{9D8B030D-6E8A-4147-A177-3AD203B41FA5}">
                      <a16:colId xmlns:a16="http://schemas.microsoft.com/office/drawing/2014/main" val="449201297"/>
                    </a:ext>
                  </a:extLst>
                </a:gridCol>
                <a:gridCol w="1354343">
                  <a:extLst>
                    <a:ext uri="{9D8B030D-6E8A-4147-A177-3AD203B41FA5}">
                      <a16:colId xmlns:a16="http://schemas.microsoft.com/office/drawing/2014/main" val="1397211296"/>
                    </a:ext>
                  </a:extLst>
                </a:gridCol>
                <a:gridCol w="1737431">
                  <a:extLst>
                    <a:ext uri="{9D8B030D-6E8A-4147-A177-3AD203B41FA5}">
                      <a16:colId xmlns:a16="http://schemas.microsoft.com/office/drawing/2014/main" val="624419749"/>
                    </a:ext>
                  </a:extLst>
                </a:gridCol>
                <a:gridCol w="132014">
                  <a:extLst>
                    <a:ext uri="{9D8B030D-6E8A-4147-A177-3AD203B41FA5}">
                      <a16:colId xmlns:a16="http://schemas.microsoft.com/office/drawing/2014/main" val="1948765863"/>
                    </a:ext>
                  </a:extLst>
                </a:gridCol>
                <a:gridCol w="1162217">
                  <a:extLst>
                    <a:ext uri="{9D8B030D-6E8A-4147-A177-3AD203B41FA5}">
                      <a16:colId xmlns:a16="http://schemas.microsoft.com/office/drawing/2014/main" val="3428645486"/>
                    </a:ext>
                  </a:extLst>
                </a:gridCol>
                <a:gridCol w="1445384">
                  <a:extLst>
                    <a:ext uri="{9D8B030D-6E8A-4147-A177-3AD203B41FA5}">
                      <a16:colId xmlns:a16="http://schemas.microsoft.com/office/drawing/2014/main" val="2093333925"/>
                    </a:ext>
                  </a:extLst>
                </a:gridCol>
              </a:tblGrid>
              <a:tr h="635692">
                <a:tc gridSpan="6">
                  <a:txBody>
                    <a:bodyPr/>
                    <a:lstStyle/>
                    <a:p>
                      <a:pPr>
                        <a:lnSpc>
                          <a:spcPct val="107000"/>
                        </a:lnSpc>
                        <a:spcAft>
                          <a:spcPts val="800"/>
                        </a:spcAft>
                      </a:pPr>
                      <a:r>
                        <a:rPr lang="de-DE" sz="1800" b="1">
                          <a:effectLst/>
                        </a:rPr>
                        <a:t>Vegetationszeit einiger seltener Frühlingszwiebelpflanzen </a:t>
                      </a:r>
                      <a:br>
                        <a:rPr lang="de-DE" sz="1800" b="1">
                          <a:effectLst/>
                        </a:rPr>
                      </a:br>
                      <a:r>
                        <a:rPr lang="de-DE" sz="1800" b="1">
                          <a:effectLst/>
                        </a:rPr>
                        <a:t>und Empfehlungen für die Boden­bearbeitung</a:t>
                      </a:r>
                      <a:endParaRPr lang="de-CH" sz="1800" b="1">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40000"/>
                        <a:lumOff val="60000"/>
                      </a:schemeClr>
                    </a:solidFill>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3092777165"/>
                  </a:ext>
                </a:extLst>
              </a:tr>
              <a:tr h="635692">
                <a:tc>
                  <a:txBody>
                    <a:bodyPr/>
                    <a:lstStyle/>
                    <a:p>
                      <a:pPr>
                        <a:lnSpc>
                          <a:spcPct val="107000"/>
                        </a:lnSpc>
                        <a:spcAft>
                          <a:spcPts val="800"/>
                        </a:spcAft>
                      </a:pPr>
                      <a:r>
                        <a:rPr lang="de-CH" sz="1600">
                          <a:effectLst/>
                        </a:rPr>
                        <a:t> </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tc>
                  <a:txBody>
                    <a:bodyPr/>
                    <a:lstStyle/>
                    <a:p>
                      <a:pPr>
                        <a:lnSpc>
                          <a:spcPct val="107000"/>
                        </a:lnSpc>
                        <a:spcAft>
                          <a:spcPts val="800"/>
                        </a:spcAft>
                      </a:pPr>
                      <a:r>
                        <a:rPr lang="de-DE" sz="1600" b="1">
                          <a:effectLst/>
                        </a:rPr>
                        <a:t>Acker-</a:t>
                      </a:r>
                      <a:br>
                        <a:rPr lang="de-DE" sz="1600" b="1">
                          <a:effectLst/>
                        </a:rPr>
                      </a:br>
                      <a:r>
                        <a:rPr lang="de-DE" sz="1600" b="1">
                          <a:effectLst/>
                        </a:rPr>
                        <a:t>Gelbstern</a:t>
                      </a:r>
                      <a:endParaRPr lang="de-CH" sz="1600" b="1">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tc gridSpan="2">
                  <a:txBody>
                    <a:bodyPr/>
                    <a:lstStyle/>
                    <a:p>
                      <a:pPr>
                        <a:lnSpc>
                          <a:spcPct val="107000"/>
                        </a:lnSpc>
                        <a:spcAft>
                          <a:spcPts val="800"/>
                        </a:spcAft>
                      </a:pPr>
                      <a:r>
                        <a:rPr lang="de-DE" sz="1600" b="1">
                          <a:effectLst/>
                        </a:rPr>
                        <a:t>Weinberg-</a:t>
                      </a:r>
                      <a:br>
                        <a:rPr lang="de-DE" sz="1600" b="1">
                          <a:effectLst/>
                        </a:rPr>
                      </a:br>
                      <a:r>
                        <a:rPr lang="de-DE" sz="1600" b="1">
                          <a:effectLst/>
                        </a:rPr>
                        <a:t>Traubenhyazinthe</a:t>
                      </a:r>
                      <a:endParaRPr lang="de-CH" sz="1600" b="1">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tc hMerge="1">
                  <a:txBody>
                    <a:bodyPr/>
                    <a:lstStyle/>
                    <a:p>
                      <a:pPr>
                        <a:lnSpc>
                          <a:spcPct val="107000"/>
                        </a:lnSpc>
                        <a:spcAft>
                          <a:spcPts val="800"/>
                        </a:spcAft>
                      </a:pPr>
                      <a:endParaRPr lang="de-CH" sz="1600" b="1">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tc>
                  <a:txBody>
                    <a:bodyPr/>
                    <a:lstStyle/>
                    <a:p>
                      <a:pPr>
                        <a:lnSpc>
                          <a:spcPct val="107000"/>
                        </a:lnSpc>
                        <a:spcAft>
                          <a:spcPts val="800"/>
                        </a:spcAft>
                      </a:pPr>
                      <a:r>
                        <a:rPr lang="de-DE" sz="1600" b="1">
                          <a:effectLst/>
                        </a:rPr>
                        <a:t>Weinberg-tulpe</a:t>
                      </a:r>
                      <a:endParaRPr lang="de-CH" sz="1600" b="1">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tc>
                  <a:txBody>
                    <a:bodyPr/>
                    <a:lstStyle/>
                    <a:p>
                      <a:pPr>
                        <a:lnSpc>
                          <a:spcPct val="107000"/>
                        </a:lnSpc>
                        <a:spcAft>
                          <a:spcPts val="800"/>
                        </a:spcAft>
                      </a:pPr>
                      <a:r>
                        <a:rPr lang="de-DE" sz="1600" b="1">
                          <a:effectLst/>
                        </a:rPr>
                        <a:t>Doldiger </a:t>
                      </a:r>
                      <a:br>
                        <a:rPr lang="de-DE" sz="1600" b="1">
                          <a:effectLst/>
                        </a:rPr>
                      </a:br>
                      <a:r>
                        <a:rPr lang="de-DE" sz="1600" b="1">
                          <a:effectLst/>
                        </a:rPr>
                        <a:t>Milchstern</a:t>
                      </a:r>
                      <a:endParaRPr lang="de-CH" sz="1600" b="1">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extLst>
                  <a:ext uri="{0D108BD9-81ED-4DB2-BD59-A6C34878D82A}">
                    <a16:rowId xmlns:a16="http://schemas.microsoft.com/office/drawing/2014/main" val="595286388"/>
                  </a:ext>
                </a:extLst>
              </a:tr>
              <a:tr h="890771">
                <a:tc>
                  <a:txBody>
                    <a:bodyPr/>
                    <a:lstStyle/>
                    <a:p>
                      <a:pPr>
                        <a:lnSpc>
                          <a:spcPct val="107000"/>
                        </a:lnSpc>
                        <a:spcAft>
                          <a:spcPts val="800"/>
                        </a:spcAft>
                      </a:pPr>
                      <a:r>
                        <a:rPr lang="de-DE" sz="1600" b="1">
                          <a:effectLst/>
                        </a:rPr>
                        <a:t>Vermehrungseinheit</a:t>
                      </a:r>
                      <a:endParaRPr lang="de-CH" sz="1600" b="1">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tc>
                  <a:txBody>
                    <a:bodyPr/>
                    <a:lstStyle/>
                    <a:p>
                      <a:pPr>
                        <a:lnSpc>
                          <a:spcPct val="107000"/>
                        </a:lnSpc>
                        <a:spcAft>
                          <a:spcPts val="800"/>
                        </a:spcAft>
                      </a:pPr>
                      <a:r>
                        <a:rPr lang="de-DE" sz="1600">
                          <a:effectLst/>
                        </a:rPr>
                        <a:t>1 Neben-zwiebel, Samen</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tc gridSpan="2">
                  <a:txBody>
                    <a:bodyPr/>
                    <a:lstStyle/>
                    <a:p>
                      <a:pPr>
                        <a:lnSpc>
                          <a:spcPct val="107000"/>
                        </a:lnSpc>
                        <a:spcAft>
                          <a:spcPts val="800"/>
                        </a:spcAft>
                      </a:pPr>
                      <a:r>
                        <a:rPr lang="de-DE" sz="1600">
                          <a:effectLst/>
                        </a:rPr>
                        <a:t>viele Tochter-zwiebeln, </a:t>
                      </a:r>
                      <a:br>
                        <a:rPr lang="de-DE" sz="1600">
                          <a:effectLst/>
                        </a:rPr>
                      </a:br>
                      <a:r>
                        <a:rPr lang="de-DE" sz="1600">
                          <a:effectLst/>
                        </a:rPr>
                        <a:t>viele Samen</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tc hMerge="1">
                  <a:txBody>
                    <a:bodyPr/>
                    <a:lstStyle/>
                    <a:p>
                      <a:pPr>
                        <a:lnSpc>
                          <a:spcPct val="107000"/>
                        </a:lnSpc>
                        <a:spcAft>
                          <a:spcPts val="800"/>
                        </a:spcAft>
                      </a:pP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tc>
                  <a:txBody>
                    <a:bodyPr/>
                    <a:lstStyle/>
                    <a:p>
                      <a:pPr>
                        <a:lnSpc>
                          <a:spcPct val="107000"/>
                        </a:lnSpc>
                        <a:spcAft>
                          <a:spcPts val="800"/>
                        </a:spcAft>
                      </a:pPr>
                      <a:r>
                        <a:rPr lang="de-DE" sz="1600">
                          <a:effectLst/>
                        </a:rPr>
                        <a:t>2 Tochter-zwiebeln, Samen</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tc>
                  <a:txBody>
                    <a:bodyPr/>
                    <a:lstStyle/>
                    <a:p>
                      <a:pPr>
                        <a:lnSpc>
                          <a:spcPct val="107000"/>
                        </a:lnSpc>
                        <a:spcAft>
                          <a:spcPts val="800"/>
                        </a:spcAft>
                      </a:pPr>
                      <a:r>
                        <a:rPr lang="de-DE" sz="1600">
                          <a:effectLst/>
                        </a:rPr>
                        <a:t>viele Tochter-zwiebeln, </a:t>
                      </a:r>
                      <a:br>
                        <a:rPr lang="de-DE" sz="1600">
                          <a:effectLst/>
                        </a:rPr>
                      </a:br>
                      <a:r>
                        <a:rPr lang="de-DE" sz="1600">
                          <a:effectLst/>
                        </a:rPr>
                        <a:t>viele Samen</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extLst>
                  <a:ext uri="{0D108BD9-81ED-4DB2-BD59-A6C34878D82A}">
                    <a16:rowId xmlns:a16="http://schemas.microsoft.com/office/drawing/2014/main" val="794051273"/>
                  </a:ext>
                </a:extLst>
              </a:tr>
              <a:tr h="635692">
                <a:tc>
                  <a:txBody>
                    <a:bodyPr/>
                    <a:lstStyle/>
                    <a:p>
                      <a:pPr>
                        <a:lnSpc>
                          <a:spcPct val="107000"/>
                        </a:lnSpc>
                        <a:spcAft>
                          <a:spcPts val="800"/>
                        </a:spcAft>
                      </a:pPr>
                      <a:r>
                        <a:rPr lang="de-DE" sz="1600" b="1">
                          <a:effectLst/>
                        </a:rPr>
                        <a:t>Vegetationszeit</a:t>
                      </a:r>
                      <a:endParaRPr lang="de-CH" sz="1600" b="1">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tc>
                  <a:txBody>
                    <a:bodyPr/>
                    <a:lstStyle/>
                    <a:p>
                      <a:pPr>
                        <a:lnSpc>
                          <a:spcPct val="107000"/>
                        </a:lnSpc>
                        <a:spcAft>
                          <a:spcPts val="800"/>
                        </a:spcAft>
                      </a:pPr>
                      <a:r>
                        <a:rPr lang="de-DE" sz="1600">
                          <a:effectLst/>
                        </a:rPr>
                        <a:t>Nov. – </a:t>
                      </a:r>
                      <a:br>
                        <a:rPr lang="de-DE" sz="1600">
                          <a:effectLst/>
                        </a:rPr>
                      </a:br>
                      <a:r>
                        <a:rPr lang="de-DE" sz="1600">
                          <a:effectLst/>
                        </a:rPr>
                        <a:t>Mitte Mai</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tc gridSpan="2">
                  <a:txBody>
                    <a:bodyPr/>
                    <a:lstStyle/>
                    <a:p>
                      <a:pPr>
                        <a:lnSpc>
                          <a:spcPct val="107000"/>
                        </a:lnSpc>
                        <a:spcAft>
                          <a:spcPts val="800"/>
                        </a:spcAft>
                      </a:pPr>
                      <a:r>
                        <a:rPr lang="de-DE" sz="1600">
                          <a:effectLst/>
                        </a:rPr>
                        <a:t>Sept. – Ende Mai</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tc hMerge="1">
                  <a:txBody>
                    <a:bodyPr/>
                    <a:lstStyle/>
                    <a:p>
                      <a:pPr>
                        <a:lnSpc>
                          <a:spcPct val="107000"/>
                        </a:lnSpc>
                        <a:spcAft>
                          <a:spcPts val="800"/>
                        </a:spcAft>
                      </a:pP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tc>
                  <a:txBody>
                    <a:bodyPr/>
                    <a:lstStyle/>
                    <a:p>
                      <a:pPr>
                        <a:lnSpc>
                          <a:spcPct val="107000"/>
                        </a:lnSpc>
                        <a:spcAft>
                          <a:spcPts val="800"/>
                        </a:spcAft>
                      </a:pPr>
                      <a:r>
                        <a:rPr lang="de-DE" sz="1600">
                          <a:effectLst/>
                        </a:rPr>
                        <a:t>Ende Dez. – Ende Mai</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tc>
                  <a:txBody>
                    <a:bodyPr/>
                    <a:lstStyle/>
                    <a:p>
                      <a:pPr>
                        <a:lnSpc>
                          <a:spcPct val="107000"/>
                        </a:lnSpc>
                        <a:spcAft>
                          <a:spcPts val="800"/>
                        </a:spcAft>
                      </a:pPr>
                      <a:r>
                        <a:rPr lang="de-DE" sz="1600">
                          <a:effectLst/>
                        </a:rPr>
                        <a:t>Ende Okt. – </a:t>
                      </a:r>
                      <a:br>
                        <a:rPr lang="de-DE" sz="1600">
                          <a:effectLst/>
                        </a:rPr>
                      </a:br>
                      <a:r>
                        <a:rPr lang="de-DE" sz="1600">
                          <a:effectLst/>
                        </a:rPr>
                        <a:t>Mitte Juni</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extLst>
                  <a:ext uri="{0D108BD9-81ED-4DB2-BD59-A6C34878D82A}">
                    <a16:rowId xmlns:a16="http://schemas.microsoft.com/office/drawing/2014/main" val="2890566935"/>
                  </a:ext>
                </a:extLst>
              </a:tr>
              <a:tr h="380613">
                <a:tc>
                  <a:txBody>
                    <a:bodyPr/>
                    <a:lstStyle/>
                    <a:p>
                      <a:pPr>
                        <a:lnSpc>
                          <a:spcPct val="107000"/>
                        </a:lnSpc>
                        <a:spcAft>
                          <a:spcPts val="800"/>
                        </a:spcAft>
                      </a:pPr>
                      <a:r>
                        <a:rPr lang="de-DE" sz="1600" b="1">
                          <a:effectLst/>
                        </a:rPr>
                        <a:t>Blühbeginn</a:t>
                      </a:r>
                      <a:endParaRPr lang="de-CH" sz="1600" b="1">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tc>
                  <a:txBody>
                    <a:bodyPr/>
                    <a:lstStyle/>
                    <a:p>
                      <a:pPr>
                        <a:lnSpc>
                          <a:spcPct val="107000"/>
                        </a:lnSpc>
                        <a:spcAft>
                          <a:spcPts val="800"/>
                        </a:spcAft>
                      </a:pPr>
                      <a:r>
                        <a:rPr lang="de-DE" sz="1600">
                          <a:effectLst/>
                        </a:rPr>
                        <a:t>Mitte März</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tc gridSpan="2">
                  <a:txBody>
                    <a:bodyPr/>
                    <a:lstStyle/>
                    <a:p>
                      <a:pPr>
                        <a:lnSpc>
                          <a:spcPct val="107000"/>
                        </a:lnSpc>
                        <a:spcAft>
                          <a:spcPts val="800"/>
                        </a:spcAft>
                      </a:pPr>
                      <a:r>
                        <a:rPr lang="de-DE" sz="1600">
                          <a:effectLst/>
                        </a:rPr>
                        <a:t>Anfang April</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tc hMerge="1">
                  <a:txBody>
                    <a:bodyPr/>
                    <a:lstStyle/>
                    <a:p>
                      <a:pPr>
                        <a:lnSpc>
                          <a:spcPct val="107000"/>
                        </a:lnSpc>
                        <a:spcAft>
                          <a:spcPts val="800"/>
                        </a:spcAft>
                      </a:pP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tc>
                  <a:txBody>
                    <a:bodyPr/>
                    <a:lstStyle/>
                    <a:p>
                      <a:pPr>
                        <a:lnSpc>
                          <a:spcPct val="107000"/>
                        </a:lnSpc>
                        <a:spcAft>
                          <a:spcPts val="800"/>
                        </a:spcAft>
                      </a:pPr>
                      <a:r>
                        <a:rPr lang="de-DE" sz="1600">
                          <a:effectLst/>
                        </a:rPr>
                        <a:t>Mitte April</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tc>
                  <a:txBody>
                    <a:bodyPr/>
                    <a:lstStyle/>
                    <a:p>
                      <a:pPr>
                        <a:lnSpc>
                          <a:spcPct val="107000"/>
                        </a:lnSpc>
                        <a:spcAft>
                          <a:spcPts val="800"/>
                        </a:spcAft>
                      </a:pPr>
                      <a:r>
                        <a:rPr lang="de-DE" sz="1600">
                          <a:effectLst/>
                        </a:rPr>
                        <a:t>Anfang Mai</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extLst>
                  <a:ext uri="{0D108BD9-81ED-4DB2-BD59-A6C34878D82A}">
                    <a16:rowId xmlns:a16="http://schemas.microsoft.com/office/drawing/2014/main" val="471135578"/>
                  </a:ext>
                </a:extLst>
              </a:tr>
              <a:tr h="380613">
                <a:tc gridSpan="6">
                  <a:txBody>
                    <a:bodyPr/>
                    <a:lstStyle/>
                    <a:p>
                      <a:pPr>
                        <a:lnSpc>
                          <a:spcPct val="107000"/>
                        </a:lnSpc>
                        <a:spcAft>
                          <a:spcPts val="800"/>
                        </a:spcAft>
                      </a:pPr>
                      <a:r>
                        <a:rPr lang="de-DE" sz="1600" b="1">
                          <a:effectLst/>
                        </a:rPr>
                        <a:t>Bodenbearbeitung:</a:t>
                      </a:r>
                      <a:endParaRPr lang="de-CH" sz="1600" b="1">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2265106002"/>
                  </a:ext>
                </a:extLst>
              </a:tr>
              <a:tr h="380613">
                <a:tc>
                  <a:txBody>
                    <a:bodyPr/>
                    <a:lstStyle/>
                    <a:p>
                      <a:pPr>
                        <a:lnSpc>
                          <a:spcPct val="107000"/>
                        </a:lnSpc>
                        <a:spcAft>
                          <a:spcPts val="800"/>
                        </a:spcAft>
                      </a:pPr>
                      <a:r>
                        <a:rPr lang="de-DE" sz="1600" b="1">
                          <a:effectLst/>
                        </a:rPr>
                        <a:t>Frühester Eingriff *</a:t>
                      </a:r>
                      <a:endParaRPr lang="de-CH" sz="1600" b="1">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tc>
                  <a:txBody>
                    <a:bodyPr/>
                    <a:lstStyle/>
                    <a:p>
                      <a:pPr>
                        <a:lnSpc>
                          <a:spcPct val="107000"/>
                        </a:lnSpc>
                        <a:spcAft>
                          <a:spcPts val="800"/>
                        </a:spcAft>
                      </a:pPr>
                      <a:r>
                        <a:rPr lang="de-DE" sz="1600">
                          <a:effectLst/>
                        </a:rPr>
                        <a:t>Mitte Mai</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tc>
                  <a:txBody>
                    <a:bodyPr/>
                    <a:lstStyle/>
                    <a:p>
                      <a:pPr>
                        <a:lnSpc>
                          <a:spcPct val="107000"/>
                        </a:lnSpc>
                        <a:spcAft>
                          <a:spcPts val="800"/>
                        </a:spcAft>
                      </a:pPr>
                      <a:r>
                        <a:rPr lang="de-DE" sz="1600">
                          <a:effectLst/>
                        </a:rPr>
                        <a:t>Mitte – Ende Mai</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tc gridSpan="2">
                  <a:txBody>
                    <a:bodyPr/>
                    <a:lstStyle/>
                    <a:p>
                      <a:pPr>
                        <a:lnSpc>
                          <a:spcPct val="107000"/>
                        </a:lnSpc>
                        <a:spcAft>
                          <a:spcPts val="800"/>
                        </a:spcAft>
                      </a:pPr>
                      <a:r>
                        <a:rPr lang="de-DE" sz="1600">
                          <a:effectLst/>
                        </a:rPr>
                        <a:t>Ende Mai</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tc hMerge="1">
                  <a:txBody>
                    <a:bodyPr/>
                    <a:lstStyle/>
                    <a:p>
                      <a:endParaRPr lang="de-CH"/>
                    </a:p>
                  </a:txBody>
                  <a:tcPr/>
                </a:tc>
                <a:tc>
                  <a:txBody>
                    <a:bodyPr/>
                    <a:lstStyle/>
                    <a:p>
                      <a:pPr>
                        <a:lnSpc>
                          <a:spcPct val="107000"/>
                        </a:lnSpc>
                        <a:spcAft>
                          <a:spcPts val="800"/>
                        </a:spcAft>
                      </a:pPr>
                      <a:r>
                        <a:rPr lang="de-DE" sz="1600">
                          <a:effectLst/>
                        </a:rPr>
                        <a:t>Mitte Juni</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extLst>
                  <a:ext uri="{0D108BD9-81ED-4DB2-BD59-A6C34878D82A}">
                    <a16:rowId xmlns:a16="http://schemas.microsoft.com/office/drawing/2014/main" val="2551596241"/>
                  </a:ext>
                </a:extLst>
              </a:tr>
              <a:tr h="380613">
                <a:tc>
                  <a:txBody>
                    <a:bodyPr/>
                    <a:lstStyle/>
                    <a:p>
                      <a:pPr>
                        <a:lnSpc>
                          <a:spcPct val="107000"/>
                        </a:lnSpc>
                        <a:spcAft>
                          <a:spcPts val="800"/>
                        </a:spcAft>
                      </a:pPr>
                      <a:r>
                        <a:rPr lang="de-DE" sz="1600" b="1">
                          <a:effectLst/>
                        </a:rPr>
                        <a:t>Ideale Arbeitstiefe</a:t>
                      </a:r>
                      <a:endParaRPr lang="de-CH" sz="1600" b="1">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tc>
                  <a:txBody>
                    <a:bodyPr/>
                    <a:lstStyle/>
                    <a:p>
                      <a:pPr>
                        <a:lnSpc>
                          <a:spcPct val="107000"/>
                        </a:lnSpc>
                        <a:spcAft>
                          <a:spcPts val="800"/>
                        </a:spcAft>
                      </a:pPr>
                      <a:r>
                        <a:rPr lang="de-DE" sz="1600">
                          <a:effectLst/>
                        </a:rPr>
                        <a:t>5–10 cm</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tc>
                  <a:txBody>
                    <a:bodyPr/>
                    <a:lstStyle/>
                    <a:p>
                      <a:pPr>
                        <a:lnSpc>
                          <a:spcPct val="107000"/>
                        </a:lnSpc>
                        <a:spcAft>
                          <a:spcPts val="800"/>
                        </a:spcAft>
                      </a:pPr>
                      <a:r>
                        <a:rPr lang="de-DE" sz="1600">
                          <a:effectLst/>
                        </a:rPr>
                        <a:t>5–10 cm</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tc gridSpan="2">
                  <a:txBody>
                    <a:bodyPr/>
                    <a:lstStyle/>
                    <a:p>
                      <a:pPr>
                        <a:lnSpc>
                          <a:spcPct val="107000"/>
                        </a:lnSpc>
                        <a:spcAft>
                          <a:spcPts val="800"/>
                        </a:spcAft>
                      </a:pPr>
                      <a:r>
                        <a:rPr lang="de-DE" sz="1600">
                          <a:effectLst/>
                        </a:rPr>
                        <a:t>15–20 cm</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tc hMerge="1">
                  <a:txBody>
                    <a:bodyPr/>
                    <a:lstStyle/>
                    <a:p>
                      <a:endParaRPr lang="de-CH"/>
                    </a:p>
                  </a:txBody>
                  <a:tcPr/>
                </a:tc>
                <a:tc>
                  <a:txBody>
                    <a:bodyPr/>
                    <a:lstStyle/>
                    <a:p>
                      <a:pPr>
                        <a:lnSpc>
                          <a:spcPct val="107000"/>
                        </a:lnSpc>
                        <a:spcAft>
                          <a:spcPts val="800"/>
                        </a:spcAft>
                      </a:pPr>
                      <a:r>
                        <a:rPr lang="de-DE" sz="1600">
                          <a:effectLst/>
                        </a:rPr>
                        <a:t>10–15 cm</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extLst>
                  <a:ext uri="{0D108BD9-81ED-4DB2-BD59-A6C34878D82A}">
                    <a16:rowId xmlns:a16="http://schemas.microsoft.com/office/drawing/2014/main" val="553652352"/>
                  </a:ext>
                </a:extLst>
              </a:tr>
              <a:tr h="380613">
                <a:tc>
                  <a:txBody>
                    <a:bodyPr/>
                    <a:lstStyle/>
                    <a:p>
                      <a:pPr>
                        <a:lnSpc>
                          <a:spcPct val="107000"/>
                        </a:lnSpc>
                        <a:spcAft>
                          <a:spcPts val="800"/>
                        </a:spcAft>
                      </a:pPr>
                      <a:r>
                        <a:rPr lang="de-DE" sz="1600" b="1">
                          <a:effectLst/>
                        </a:rPr>
                        <a:t>Min. Schollengrösse</a:t>
                      </a:r>
                      <a:endParaRPr lang="de-CH" sz="1600" b="1">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tc>
                  <a:txBody>
                    <a:bodyPr/>
                    <a:lstStyle/>
                    <a:p>
                      <a:pPr>
                        <a:lnSpc>
                          <a:spcPct val="107000"/>
                        </a:lnSpc>
                        <a:spcAft>
                          <a:spcPts val="800"/>
                        </a:spcAft>
                      </a:pPr>
                      <a:r>
                        <a:rPr lang="de-DE" sz="1600">
                          <a:effectLst/>
                        </a:rPr>
                        <a:t>zirka 8 cm</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tc>
                  <a:txBody>
                    <a:bodyPr/>
                    <a:lstStyle/>
                    <a:p>
                      <a:pPr>
                        <a:lnSpc>
                          <a:spcPct val="107000"/>
                        </a:lnSpc>
                        <a:spcAft>
                          <a:spcPts val="800"/>
                        </a:spcAft>
                      </a:pPr>
                      <a:r>
                        <a:rPr lang="de-DE" sz="1600">
                          <a:effectLst/>
                        </a:rPr>
                        <a:t>zirka 12 cm</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tc gridSpan="2">
                  <a:txBody>
                    <a:bodyPr/>
                    <a:lstStyle/>
                    <a:p>
                      <a:pPr>
                        <a:lnSpc>
                          <a:spcPct val="107000"/>
                        </a:lnSpc>
                        <a:spcAft>
                          <a:spcPts val="800"/>
                        </a:spcAft>
                      </a:pPr>
                      <a:r>
                        <a:rPr lang="de-DE" sz="1600">
                          <a:effectLst/>
                        </a:rPr>
                        <a:t>zirka 15 cm</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tc hMerge="1">
                  <a:txBody>
                    <a:bodyPr/>
                    <a:lstStyle/>
                    <a:p>
                      <a:endParaRPr lang="de-CH"/>
                    </a:p>
                  </a:txBody>
                  <a:tcPr/>
                </a:tc>
                <a:tc>
                  <a:txBody>
                    <a:bodyPr/>
                    <a:lstStyle/>
                    <a:p>
                      <a:pPr>
                        <a:lnSpc>
                          <a:spcPct val="107000"/>
                        </a:lnSpc>
                        <a:spcAft>
                          <a:spcPts val="800"/>
                        </a:spcAft>
                      </a:pPr>
                      <a:r>
                        <a:rPr lang="de-DE" sz="1600">
                          <a:effectLst/>
                        </a:rPr>
                        <a:t>zirka 15 cm</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extLst>
                  <a:ext uri="{0D108BD9-81ED-4DB2-BD59-A6C34878D82A}">
                    <a16:rowId xmlns:a16="http://schemas.microsoft.com/office/drawing/2014/main" val="3212571205"/>
                  </a:ext>
                </a:extLst>
              </a:tr>
              <a:tr h="479583">
                <a:tc>
                  <a:txBody>
                    <a:bodyPr/>
                    <a:lstStyle/>
                    <a:p>
                      <a:pPr>
                        <a:lnSpc>
                          <a:spcPct val="107000"/>
                        </a:lnSpc>
                        <a:spcAft>
                          <a:spcPts val="800"/>
                        </a:spcAft>
                      </a:pPr>
                      <a:r>
                        <a:rPr lang="de-DE" sz="1600" b="1">
                          <a:effectLst/>
                        </a:rPr>
                        <a:t>Ideale Häufigkeit</a:t>
                      </a:r>
                      <a:endParaRPr lang="de-CH" sz="1600" b="1">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tc>
                  <a:txBody>
                    <a:bodyPr/>
                    <a:lstStyle/>
                    <a:p>
                      <a:pPr>
                        <a:lnSpc>
                          <a:spcPct val="107000"/>
                        </a:lnSpc>
                        <a:spcAft>
                          <a:spcPts val="800"/>
                        </a:spcAft>
                      </a:pPr>
                      <a:r>
                        <a:rPr lang="de-DE" sz="1600">
                          <a:effectLst/>
                        </a:rPr>
                        <a:t>alle 1–2 Jahre </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tc>
                  <a:txBody>
                    <a:bodyPr/>
                    <a:lstStyle/>
                    <a:p>
                      <a:pPr>
                        <a:lnSpc>
                          <a:spcPct val="107000"/>
                        </a:lnSpc>
                        <a:spcAft>
                          <a:spcPts val="800"/>
                        </a:spcAft>
                      </a:pPr>
                      <a:r>
                        <a:rPr lang="de-DE" sz="1600">
                          <a:effectLst/>
                        </a:rPr>
                        <a:t>alle 2–4 Jahre</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tc gridSpan="2">
                  <a:txBody>
                    <a:bodyPr/>
                    <a:lstStyle/>
                    <a:p>
                      <a:pPr>
                        <a:lnSpc>
                          <a:spcPct val="107000"/>
                        </a:lnSpc>
                        <a:spcAft>
                          <a:spcPts val="800"/>
                        </a:spcAft>
                      </a:pPr>
                      <a:r>
                        <a:rPr lang="de-DE" sz="1600">
                          <a:effectLst/>
                        </a:rPr>
                        <a:t>alle 3–4 Jahre</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tc hMerge="1">
                  <a:txBody>
                    <a:bodyPr/>
                    <a:lstStyle/>
                    <a:p>
                      <a:endParaRPr lang="de-CH"/>
                    </a:p>
                  </a:txBody>
                  <a:tcPr/>
                </a:tc>
                <a:tc>
                  <a:txBody>
                    <a:bodyPr/>
                    <a:lstStyle/>
                    <a:p>
                      <a:pPr>
                        <a:lnSpc>
                          <a:spcPct val="107000"/>
                        </a:lnSpc>
                        <a:spcAft>
                          <a:spcPts val="800"/>
                        </a:spcAft>
                      </a:pPr>
                      <a:r>
                        <a:rPr lang="de-DE" sz="1600">
                          <a:effectLst/>
                        </a:rPr>
                        <a:t>alle 4 Jahre</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70554" marR="70554" marT="70554" marB="70554">
                    <a:solidFill>
                      <a:schemeClr val="accent4">
                        <a:lumMod val="20000"/>
                        <a:lumOff val="80000"/>
                      </a:schemeClr>
                    </a:solidFill>
                  </a:tcPr>
                </a:tc>
                <a:extLst>
                  <a:ext uri="{0D108BD9-81ED-4DB2-BD59-A6C34878D82A}">
                    <a16:rowId xmlns:a16="http://schemas.microsoft.com/office/drawing/2014/main" val="2604976026"/>
                  </a:ext>
                </a:extLst>
              </a:tr>
            </a:tbl>
          </a:graphicData>
        </a:graphic>
      </p:graphicFrame>
    </p:spTree>
    <p:extLst>
      <p:ext uri="{BB962C8B-B14F-4D97-AF65-F5344CB8AC3E}">
        <p14:creationId xmlns:p14="http://schemas.microsoft.com/office/powerpoint/2010/main" val="282159412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Rebflächen: Wie Netze richtig montieren?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119</a:t>
            </a:fld>
            <a:endParaRPr lang="de-CH"/>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17629" y="3933056"/>
            <a:ext cx="3933494" cy="2196242"/>
          </a:xfrm>
          <a:prstGeom prst="rect">
            <a:avLst/>
          </a:prstGeom>
        </p:spPr>
      </p:pic>
      <p:sp>
        <p:nvSpPr>
          <p:cNvPr id="7" name="Inhaltsplatzhalter 6"/>
          <p:cNvSpPr txBox="1">
            <a:spLocks noGrp="1"/>
          </p:cNvSpPr>
          <p:nvPr>
            <p:ph idx="1"/>
          </p:nvPr>
        </p:nvSpPr>
        <p:spPr>
          <a:xfrm>
            <a:off x="581932" y="980728"/>
            <a:ext cx="7980133" cy="2877711"/>
          </a:xfrm>
          <a:prstGeom prst="rect">
            <a:avLst/>
          </a:prstGeom>
          <a:noFill/>
        </p:spPr>
        <p:txBody>
          <a:bodyPr wrap="square" rtlCol="0">
            <a:spAutoFit/>
          </a:bodyPr>
          <a:lstStyle/>
          <a:p>
            <a:pPr marL="285750" indent="-285750">
              <a:spcBef>
                <a:spcPts val="500"/>
              </a:spcBef>
              <a:buFont typeface="Arial" panose="020B0604020202020204" pitchFamily="34" charset="0"/>
              <a:buChar char="•"/>
            </a:pPr>
            <a:r>
              <a:rPr lang="de-CH" sz="2000" dirty="0"/>
              <a:t>Netze mit weichen Fäden und hellen und auffälligen Farben verwenden.</a:t>
            </a:r>
          </a:p>
          <a:p>
            <a:pPr marL="285750" indent="-285750">
              <a:spcBef>
                <a:spcPts val="500"/>
              </a:spcBef>
              <a:buFont typeface="Arial" panose="020B0604020202020204" pitchFamily="34" charset="0"/>
              <a:buChar char="•"/>
            </a:pPr>
            <a:r>
              <a:rPr lang="de-CH" sz="2000" dirty="0"/>
              <a:t>Netze gut spannen, Netzbahnen überlappen, Löcher verschliessen und Ränder am Boden befestigen.</a:t>
            </a:r>
          </a:p>
          <a:p>
            <a:pPr marL="285750" indent="-285750">
              <a:spcBef>
                <a:spcPts val="500"/>
              </a:spcBef>
              <a:buFont typeface="Arial" panose="020B0604020202020204" pitchFamily="34" charset="0"/>
              <a:buChar char="•"/>
            </a:pPr>
            <a:r>
              <a:rPr lang="de-CH" sz="2000" dirty="0"/>
              <a:t>Netzreste satt aufrollen und so befestigen, dass sich keine Igel und Vögel verfangen können. </a:t>
            </a:r>
          </a:p>
          <a:p>
            <a:pPr marL="285750" indent="-285750">
              <a:spcBef>
                <a:spcPts val="500"/>
              </a:spcBef>
              <a:buFont typeface="Arial" panose="020B0604020202020204" pitchFamily="34" charset="0"/>
              <a:buChar char="•"/>
            </a:pPr>
            <a:r>
              <a:rPr lang="de-CH" sz="2000" dirty="0"/>
              <a:t>Keine losen Netzteile auf dem Boden liegen lassen.</a:t>
            </a:r>
          </a:p>
          <a:p>
            <a:pPr marL="285750" indent="-285750">
              <a:spcBef>
                <a:spcPts val="500"/>
              </a:spcBef>
              <a:buFont typeface="Arial" panose="020B0604020202020204" pitchFamily="34" charset="0"/>
              <a:buChar char="•"/>
            </a:pPr>
            <a:r>
              <a:rPr lang="de-CH" sz="2000" dirty="0"/>
              <a:t>Netze regelmässig kontrollieren. Gefangene Igel und Vögel befreien.</a:t>
            </a:r>
          </a:p>
          <a:p>
            <a:pPr marL="285750" indent="-285750">
              <a:spcBef>
                <a:spcPts val="500"/>
              </a:spcBef>
              <a:buFont typeface="Arial" panose="020B0604020202020204" pitchFamily="34" charset="0"/>
              <a:buChar char="•"/>
            </a:pPr>
            <a:r>
              <a:rPr lang="de-CH" sz="2000" dirty="0"/>
              <a:t>Nach der Traubenernte die Netze sofort entfernen oder die losen Enden auf den Geiztrieben fixieren.</a:t>
            </a:r>
          </a:p>
        </p:txBody>
      </p:sp>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7725" y="3933056"/>
            <a:ext cx="3917540" cy="2184278"/>
          </a:xfrm>
          <a:prstGeom prst="rect">
            <a:avLst/>
          </a:prstGeom>
        </p:spPr>
      </p:pic>
      <p:pic>
        <p:nvPicPr>
          <p:cNvPr id="8" name="Picture 20">
            <a:extLst>
              <a:ext uri="{FF2B5EF4-FFF2-40B4-BE49-F238E27FC236}">
                <a16:creationId xmlns:a16="http://schemas.microsoft.com/office/drawing/2014/main" id="{E3E8499B-9A15-184E-9992-6DA3BBA008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23928" y="3965012"/>
            <a:ext cx="542263" cy="542263"/>
          </a:xfrm>
          <a:prstGeom prst="rect">
            <a:avLst/>
          </a:prstGeom>
        </p:spPr>
      </p:pic>
      <p:pic>
        <p:nvPicPr>
          <p:cNvPr id="9" name="Picture 22">
            <a:extLst>
              <a:ext uri="{FF2B5EF4-FFF2-40B4-BE49-F238E27FC236}">
                <a16:creationId xmlns:a16="http://schemas.microsoft.com/office/drawing/2014/main" id="{19069AFF-40E3-A149-82DB-A9A452AFA9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77180" y="3965012"/>
            <a:ext cx="542263" cy="542263"/>
          </a:xfrm>
          <a:prstGeom prst="rect">
            <a:avLst/>
          </a:prstGeom>
          <a:ln>
            <a:noFill/>
          </a:ln>
        </p:spPr>
      </p:pic>
    </p:spTree>
    <p:extLst>
      <p:ext uri="{BB962C8B-B14F-4D97-AF65-F5344CB8AC3E}">
        <p14:creationId xmlns:p14="http://schemas.microsoft.com/office/powerpoint/2010/main" val="1977737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16073" y="4293096"/>
            <a:ext cx="1901697" cy="1677729"/>
          </a:xfrm>
          <a:prstGeom prst="rect">
            <a:avLst/>
          </a:prstGeom>
        </p:spPr>
      </p:pic>
      <p:pic>
        <p:nvPicPr>
          <p:cNvPr id="6" name="Grafik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93703" y="4293097"/>
            <a:ext cx="1922514" cy="1660305"/>
          </a:xfrm>
          <a:prstGeom prst="rect">
            <a:avLst/>
          </a:prstGeom>
        </p:spPr>
      </p:pic>
      <p:pic>
        <p:nvPicPr>
          <p:cNvPr id="9" name="Grafik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82487" y="4293097"/>
            <a:ext cx="1877203" cy="1668960"/>
          </a:xfrm>
          <a:prstGeom prst="rect">
            <a:avLst/>
          </a:prstGeom>
        </p:spPr>
      </p:pic>
      <p:sp>
        <p:nvSpPr>
          <p:cNvPr id="2" name="Titel 1"/>
          <p:cNvSpPr>
            <a:spLocks noGrp="1"/>
          </p:cNvSpPr>
          <p:nvPr>
            <p:ph type="title"/>
          </p:nvPr>
        </p:nvSpPr>
        <p:spPr/>
        <p:txBody>
          <a:bodyPr/>
          <a:lstStyle/>
          <a:p>
            <a:r>
              <a:rPr lang="de-CH"/>
              <a:t>Extensiv und wenig intensiv genutzte Wiese</a:t>
            </a:r>
          </a:p>
        </p:txBody>
      </p:sp>
      <p:sp>
        <p:nvSpPr>
          <p:cNvPr id="3" name="Inhaltsplatzhalter 2"/>
          <p:cNvSpPr>
            <a:spLocks noGrp="1"/>
          </p:cNvSpPr>
          <p:nvPr>
            <p:ph idx="1"/>
          </p:nvPr>
        </p:nvSpPr>
        <p:spPr>
          <a:xfrm>
            <a:off x="4593702" y="1124744"/>
            <a:ext cx="3924068" cy="3084152"/>
          </a:xfrm>
          <a:solidFill>
            <a:schemeClr val="accent4">
              <a:lumMod val="20000"/>
              <a:lumOff val="80000"/>
            </a:schemeClr>
          </a:solidFill>
        </p:spPr>
        <p:txBody>
          <a:bodyPr lIns="72000" tIns="72000" rIns="72000" bIns="72000"/>
          <a:lstStyle/>
          <a:p>
            <a:pPr algn="l">
              <a:spcBef>
                <a:spcPts val="600"/>
              </a:spcBef>
            </a:pPr>
            <a:r>
              <a:rPr lang="de-CH" sz="2000" b="1" dirty="0"/>
              <a:t>Ökologische Bedeutung</a:t>
            </a:r>
          </a:p>
          <a:p>
            <a:pPr marL="342900" indent="-342900" algn="l">
              <a:spcBef>
                <a:spcPts val="1000"/>
              </a:spcBef>
              <a:buFont typeface="Arial" panose="020B0604020202020204" pitchFamily="34" charset="0"/>
              <a:buChar char="•"/>
            </a:pPr>
            <a:r>
              <a:rPr lang="de-CH" sz="2000" dirty="0"/>
              <a:t>Später Schnitt und lange Mähintervalle fördern Heuschrecken, Feldhasen und bodenbrütende Vogelarten.</a:t>
            </a:r>
          </a:p>
          <a:p>
            <a:pPr marL="342900" indent="-342900" algn="l">
              <a:spcBef>
                <a:spcPts val="1000"/>
              </a:spcBef>
              <a:buFont typeface="Arial" panose="020B0604020202020204" pitchFamily="34" charset="0"/>
              <a:buChar char="•"/>
            </a:pPr>
            <a:r>
              <a:rPr lang="de-CH" sz="2000" dirty="0"/>
              <a:t>Hohe Pflanzenvielfalt dank Verzicht auf Düngung</a:t>
            </a:r>
          </a:p>
          <a:p>
            <a:pPr marL="342900" indent="-342900" algn="l">
              <a:spcBef>
                <a:spcPts val="1000"/>
              </a:spcBef>
              <a:buFont typeface="Arial" panose="020B0604020202020204" pitchFamily="34" charset="0"/>
              <a:buChar char="•"/>
            </a:pPr>
            <a:r>
              <a:rPr lang="de-CH" sz="2000" dirty="0"/>
              <a:t>Magerwiesen beherbergen viele seltene Pflanzen- und Tierarten.</a:t>
            </a:r>
          </a:p>
        </p:txBody>
      </p:sp>
      <p:sp>
        <p:nvSpPr>
          <p:cNvPr id="5" name="Inhaltsplatzhalter 4"/>
          <p:cNvSpPr>
            <a:spLocks noGrp="1"/>
          </p:cNvSpPr>
          <p:nvPr>
            <p:ph idx="13"/>
          </p:nvPr>
        </p:nvSpPr>
        <p:spPr>
          <a:xfrm>
            <a:off x="553597" y="1125537"/>
            <a:ext cx="3906092" cy="3084153"/>
          </a:xfrm>
          <a:solidFill>
            <a:schemeClr val="accent6">
              <a:lumMod val="20000"/>
              <a:lumOff val="80000"/>
            </a:schemeClr>
          </a:solidFill>
        </p:spPr>
        <p:txBody>
          <a:bodyPr lIns="72000" tIns="72000" rIns="72000" bIns="72000"/>
          <a:lstStyle/>
          <a:p>
            <a:pPr>
              <a:spcBef>
                <a:spcPts val="600"/>
              </a:spcBef>
            </a:pPr>
            <a:r>
              <a:rPr lang="de-CH" sz="2000" b="1" dirty="0"/>
              <a:t>Agronomische Bedeutung</a:t>
            </a:r>
          </a:p>
          <a:p>
            <a:pPr marL="342900" indent="-342900">
              <a:lnSpc>
                <a:spcPct val="100000"/>
              </a:lnSpc>
              <a:spcBef>
                <a:spcPts val="1000"/>
              </a:spcBef>
              <a:buFont typeface="Arial" panose="020B0604020202020204" pitchFamily="34" charset="0"/>
              <a:buChar char="•"/>
            </a:pPr>
            <a:r>
              <a:rPr lang="de-CH" sz="2000" dirty="0"/>
              <a:t>Liefern </a:t>
            </a:r>
            <a:r>
              <a:rPr lang="de-CH" sz="2000" dirty="0" err="1"/>
              <a:t>Ökoheu</a:t>
            </a:r>
            <a:r>
              <a:rPr lang="de-CH" sz="2000" dirty="0"/>
              <a:t> guter Qualität für </a:t>
            </a:r>
            <a:r>
              <a:rPr lang="de-CH" sz="2000" dirty="0" err="1"/>
              <a:t>Galtkühe</a:t>
            </a:r>
            <a:r>
              <a:rPr lang="de-CH" sz="2000" dirty="0"/>
              <a:t>, Mutterkühe,  Rinder, Schafe und Pferde.</a:t>
            </a:r>
          </a:p>
          <a:p>
            <a:pPr marL="342900" indent="-342900">
              <a:lnSpc>
                <a:spcPct val="100000"/>
              </a:lnSpc>
              <a:spcBef>
                <a:spcPts val="1000"/>
              </a:spcBef>
              <a:buFont typeface="Arial" panose="020B0604020202020204" pitchFamily="34" charset="0"/>
              <a:buChar char="•"/>
            </a:pPr>
            <a:r>
              <a:rPr lang="de-CH" sz="2000" dirty="0"/>
              <a:t>Gewisse Pflanzenarten </a:t>
            </a:r>
            <a:br>
              <a:rPr lang="de-CH" sz="2000" dirty="0"/>
            </a:br>
            <a:r>
              <a:rPr lang="de-CH" sz="2000" dirty="0"/>
              <a:t>(z.B. Esparsette) fördern die Tiergesundheit.</a:t>
            </a:r>
          </a:p>
        </p:txBody>
      </p:sp>
      <p:sp>
        <p:nvSpPr>
          <p:cNvPr id="4" name="Foliennummernplatzhalter 3"/>
          <p:cNvSpPr>
            <a:spLocks noGrp="1"/>
          </p:cNvSpPr>
          <p:nvPr>
            <p:ph type="sldNum" sz="quarter" idx="4"/>
          </p:nvPr>
        </p:nvSpPr>
        <p:spPr/>
        <p:txBody>
          <a:bodyPr/>
          <a:lstStyle/>
          <a:p>
            <a:fld id="{B295DEAF-E952-4796-AAEE-4201E40CA590}" type="slidenum">
              <a:rPr lang="de-CH" smtClean="0"/>
              <a:pPr/>
              <a:t>12</a:t>
            </a:fld>
            <a:endParaRPr lang="de-CH"/>
          </a:p>
        </p:txBody>
      </p:sp>
      <p:pic>
        <p:nvPicPr>
          <p:cNvPr id="7" name="Grafik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3597" y="4293097"/>
            <a:ext cx="1901697" cy="1668960"/>
          </a:xfrm>
          <a:prstGeom prst="rect">
            <a:avLst/>
          </a:prstGeom>
        </p:spPr>
      </p:pic>
      <p:sp>
        <p:nvSpPr>
          <p:cNvPr id="10" name="Textfeld 9"/>
          <p:cNvSpPr txBox="1"/>
          <p:nvPr/>
        </p:nvSpPr>
        <p:spPr>
          <a:xfrm>
            <a:off x="6608399" y="5608100"/>
            <a:ext cx="1981015" cy="369332"/>
          </a:xfrm>
          <a:prstGeom prst="rect">
            <a:avLst/>
          </a:prstGeom>
          <a:solidFill>
            <a:srgbClr val="FFFFFF">
              <a:alpha val="69804"/>
            </a:srgbClr>
          </a:solidFill>
        </p:spPr>
        <p:txBody>
          <a:bodyPr wrap="square" rtlCol="0">
            <a:spAutoFit/>
          </a:bodyPr>
          <a:lstStyle>
            <a:defPPr>
              <a:defRPr lang="de-DE"/>
            </a:defPPr>
          </a:lstStyle>
          <a:p>
            <a:r>
              <a:rPr lang="de-CH"/>
              <a:t>Schachbrettfalter</a:t>
            </a:r>
          </a:p>
        </p:txBody>
      </p:sp>
      <p:sp>
        <p:nvSpPr>
          <p:cNvPr id="11" name="Textfeld 10"/>
          <p:cNvSpPr txBox="1"/>
          <p:nvPr/>
        </p:nvSpPr>
        <p:spPr>
          <a:xfrm>
            <a:off x="4593702" y="5601455"/>
            <a:ext cx="1940216" cy="369332"/>
          </a:xfrm>
          <a:prstGeom prst="rect">
            <a:avLst/>
          </a:prstGeom>
          <a:solidFill>
            <a:srgbClr val="FFFFFF">
              <a:alpha val="69804"/>
            </a:srgbClr>
          </a:solidFill>
        </p:spPr>
        <p:txBody>
          <a:bodyPr wrap="square" rtlCol="0">
            <a:spAutoFit/>
          </a:bodyPr>
          <a:lstStyle>
            <a:defPPr>
              <a:defRPr lang="de-DE"/>
            </a:defPPr>
          </a:lstStyle>
          <a:p>
            <a:r>
              <a:rPr lang="de-CH"/>
              <a:t>Feldgrille</a:t>
            </a:r>
          </a:p>
        </p:txBody>
      </p:sp>
      <p:sp>
        <p:nvSpPr>
          <p:cNvPr id="12" name="Textfeld 11"/>
          <p:cNvSpPr txBox="1"/>
          <p:nvPr/>
        </p:nvSpPr>
        <p:spPr>
          <a:xfrm>
            <a:off x="2581162" y="5601455"/>
            <a:ext cx="1878527" cy="369332"/>
          </a:xfrm>
          <a:prstGeom prst="rect">
            <a:avLst/>
          </a:prstGeom>
          <a:solidFill>
            <a:srgbClr val="FFFFFF">
              <a:alpha val="69804"/>
            </a:srgbClr>
          </a:solidFill>
        </p:spPr>
        <p:txBody>
          <a:bodyPr wrap="square" rtlCol="0">
            <a:spAutoFit/>
          </a:bodyPr>
          <a:lstStyle>
            <a:defPPr>
              <a:defRPr lang="de-DE"/>
            </a:defPPr>
          </a:lstStyle>
          <a:p>
            <a:r>
              <a:rPr lang="de-CH"/>
              <a:t>Zauneidechse</a:t>
            </a:r>
          </a:p>
        </p:txBody>
      </p:sp>
      <p:sp>
        <p:nvSpPr>
          <p:cNvPr id="13" name="Textfeld 12"/>
          <p:cNvSpPr txBox="1"/>
          <p:nvPr/>
        </p:nvSpPr>
        <p:spPr>
          <a:xfrm>
            <a:off x="526452" y="5592725"/>
            <a:ext cx="1955985" cy="369332"/>
          </a:xfrm>
          <a:prstGeom prst="rect">
            <a:avLst/>
          </a:prstGeom>
          <a:solidFill>
            <a:srgbClr val="FFFFFF">
              <a:alpha val="69804"/>
            </a:srgbClr>
          </a:solidFill>
        </p:spPr>
        <p:txBody>
          <a:bodyPr wrap="square" rtlCol="0">
            <a:spAutoFit/>
          </a:bodyPr>
          <a:lstStyle>
            <a:defPPr>
              <a:defRPr lang="de-DE"/>
            </a:defPPr>
          </a:lstStyle>
          <a:p>
            <a:r>
              <a:rPr lang="de-CH"/>
              <a:t>Hauhechel-Bläuling</a:t>
            </a:r>
          </a:p>
        </p:txBody>
      </p:sp>
      <p:sp>
        <p:nvSpPr>
          <p:cNvPr id="14" name="Welle 13"/>
          <p:cNvSpPr/>
          <p:nvPr/>
        </p:nvSpPr>
        <p:spPr>
          <a:xfrm>
            <a:off x="8172400" y="293502"/>
            <a:ext cx="953612" cy="543210"/>
          </a:xfrm>
          <a:prstGeom prst="wav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a:solidFill>
                  <a:schemeClr val="accent4">
                    <a:lumMod val="50000"/>
                  </a:schemeClr>
                </a:solidFill>
              </a:rPr>
              <a:t>S.58</a:t>
            </a:r>
          </a:p>
        </p:txBody>
      </p:sp>
    </p:spTree>
    <p:extLst>
      <p:ext uri="{BB962C8B-B14F-4D97-AF65-F5344CB8AC3E}">
        <p14:creationId xmlns:p14="http://schemas.microsoft.com/office/powerpoint/2010/main" val="169143734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err="1"/>
              <a:t>Nützlingsstreifen</a:t>
            </a:r>
            <a:r>
              <a:rPr lang="de-CH"/>
              <a:t> in Dauerkulturen</a:t>
            </a:r>
          </a:p>
        </p:txBody>
      </p:sp>
      <p:sp>
        <p:nvSpPr>
          <p:cNvPr id="5" name="Inhaltsplatzhalter 4"/>
          <p:cNvSpPr>
            <a:spLocks noGrp="1"/>
          </p:cNvSpPr>
          <p:nvPr>
            <p:ph idx="1"/>
          </p:nvPr>
        </p:nvSpPr>
        <p:spPr>
          <a:xfrm>
            <a:off x="4668782" y="1196752"/>
            <a:ext cx="3856436" cy="2592288"/>
          </a:xfrm>
          <a:solidFill>
            <a:schemeClr val="accent4">
              <a:lumMod val="20000"/>
              <a:lumOff val="80000"/>
            </a:schemeClr>
          </a:solidFill>
        </p:spPr>
        <p:txBody>
          <a:bodyPr lIns="72000" tIns="72000" rIns="72000" bIns="72000"/>
          <a:lstStyle/>
          <a:p>
            <a:pPr algn="l"/>
            <a:r>
              <a:rPr lang="de-CH" sz="2000" b="1"/>
              <a:t>Ökologische Bedeutung</a:t>
            </a:r>
          </a:p>
          <a:p>
            <a:pPr marL="342900" indent="-342900" algn="l">
              <a:buFont typeface="Arial" panose="020B0604020202020204" pitchFamily="34" charset="0"/>
              <a:buChar char="•"/>
            </a:pPr>
            <a:r>
              <a:rPr lang="de-CH" sz="2000"/>
              <a:t>Förderung der biologischen Vielfalt in der Landwirtschaft</a:t>
            </a:r>
          </a:p>
          <a:p>
            <a:pPr marL="342900" indent="-342900" algn="l">
              <a:buFont typeface="Arial" panose="020B0604020202020204" pitchFamily="34" charset="0"/>
              <a:buChar char="•"/>
            </a:pPr>
            <a:r>
              <a:rPr lang="de-CH" sz="2000"/>
              <a:t>Schliessen der Nahrungslücken für pollen- und nektarsuchende Insekten im Sommer</a:t>
            </a:r>
          </a:p>
        </p:txBody>
      </p:sp>
      <p:sp>
        <p:nvSpPr>
          <p:cNvPr id="6" name="Inhaltsplatzhalter 5"/>
          <p:cNvSpPr>
            <a:spLocks noGrp="1"/>
          </p:cNvSpPr>
          <p:nvPr>
            <p:ph idx="13"/>
          </p:nvPr>
        </p:nvSpPr>
        <p:spPr>
          <a:xfrm>
            <a:off x="583825" y="1196752"/>
            <a:ext cx="3900549" cy="2592288"/>
          </a:xfrm>
          <a:solidFill>
            <a:schemeClr val="accent6">
              <a:lumMod val="20000"/>
              <a:lumOff val="80000"/>
            </a:schemeClr>
          </a:solidFill>
        </p:spPr>
        <p:txBody>
          <a:bodyPr lIns="72000" tIns="72000" rIns="72000" bIns="72000"/>
          <a:lstStyle/>
          <a:p>
            <a:r>
              <a:rPr lang="de-CH" sz="2000" b="1" dirty="0"/>
              <a:t>Agronomische Bedeutung</a:t>
            </a:r>
          </a:p>
          <a:p>
            <a:pPr marL="342900" indent="-342900">
              <a:buFont typeface="Arial" panose="020B0604020202020204" pitchFamily="34" charset="0"/>
              <a:buChar char="•"/>
            </a:pPr>
            <a:r>
              <a:rPr lang="de-CH" sz="2000" dirty="0"/>
              <a:t>Förderung der funktionalen Biodiversität, indem Nützlinge und Bestäuber begünstigt werden</a:t>
            </a:r>
          </a:p>
          <a:p>
            <a:pPr marL="342900" indent="-342900">
              <a:buFont typeface="Arial" panose="020B0604020202020204" pitchFamily="34" charset="0"/>
              <a:buChar char="•"/>
            </a:pPr>
            <a:r>
              <a:rPr lang="de-CH" sz="2000" dirty="0"/>
              <a:t>Einsatz von PSM kann reduziert werden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120</a:t>
            </a:fld>
            <a:endParaRPr lang="de-CH"/>
          </a:p>
        </p:txBody>
      </p:sp>
      <p:sp>
        <p:nvSpPr>
          <p:cNvPr id="14" name="Welle 13"/>
          <p:cNvSpPr/>
          <p:nvPr/>
        </p:nvSpPr>
        <p:spPr>
          <a:xfrm>
            <a:off x="8172400" y="263602"/>
            <a:ext cx="953612" cy="543210"/>
          </a:xfrm>
          <a:prstGeom prst="wav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a:solidFill>
                  <a:schemeClr val="accent4">
                    <a:lumMod val="50000"/>
                  </a:schemeClr>
                </a:solidFill>
              </a:rPr>
              <a:t>NEU!</a:t>
            </a:r>
          </a:p>
        </p:txBody>
      </p:sp>
      <p:pic>
        <p:nvPicPr>
          <p:cNvPr id="16" name="Grafik 15">
            <a:extLst>
              <a:ext uri="{FF2B5EF4-FFF2-40B4-BE49-F238E27FC236}">
                <a16:creationId xmlns:a16="http://schemas.microsoft.com/office/drawing/2014/main" id="{431B0631-E4E8-43D7-86F3-857426733F7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68782" y="4292264"/>
            <a:ext cx="1860583" cy="1613692"/>
          </a:xfrm>
          <a:prstGeom prst="rect">
            <a:avLst/>
          </a:prstGeom>
        </p:spPr>
      </p:pic>
      <p:pic>
        <p:nvPicPr>
          <p:cNvPr id="18" name="Grafik 17">
            <a:extLst>
              <a:ext uri="{FF2B5EF4-FFF2-40B4-BE49-F238E27FC236}">
                <a16:creationId xmlns:a16="http://schemas.microsoft.com/office/drawing/2014/main" id="{023D5A90-6C69-4931-9768-E014CA0932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63448" y="4292264"/>
            <a:ext cx="1861770" cy="1613692"/>
          </a:xfrm>
          <a:prstGeom prst="rect">
            <a:avLst/>
          </a:prstGeom>
        </p:spPr>
      </p:pic>
      <p:sp>
        <p:nvSpPr>
          <p:cNvPr id="28" name="Textfeld 27"/>
          <p:cNvSpPr txBox="1"/>
          <p:nvPr/>
        </p:nvSpPr>
        <p:spPr>
          <a:xfrm>
            <a:off x="6663448" y="5556269"/>
            <a:ext cx="1941000" cy="368500"/>
          </a:xfrm>
          <a:prstGeom prst="rect">
            <a:avLst/>
          </a:prstGeom>
          <a:solidFill>
            <a:srgbClr val="FFFFFF">
              <a:alpha val="69804"/>
            </a:srgbClr>
          </a:solidFill>
        </p:spPr>
        <p:txBody>
          <a:bodyPr wrap="square" rtlCol="0">
            <a:spAutoFit/>
          </a:bodyPr>
          <a:lstStyle>
            <a:defPPr>
              <a:defRPr lang="de-DE"/>
            </a:defPPr>
          </a:lstStyle>
          <a:p>
            <a:r>
              <a:rPr lang="de-CH"/>
              <a:t>Hummeln</a:t>
            </a:r>
          </a:p>
        </p:txBody>
      </p:sp>
      <p:sp>
        <p:nvSpPr>
          <p:cNvPr id="29" name="Textfeld 28"/>
          <p:cNvSpPr txBox="1"/>
          <p:nvPr/>
        </p:nvSpPr>
        <p:spPr>
          <a:xfrm>
            <a:off x="4641302" y="5555437"/>
            <a:ext cx="1916966" cy="369332"/>
          </a:xfrm>
          <a:prstGeom prst="rect">
            <a:avLst/>
          </a:prstGeom>
          <a:solidFill>
            <a:srgbClr val="FFFFFF">
              <a:alpha val="69804"/>
            </a:srgbClr>
          </a:solidFill>
        </p:spPr>
        <p:txBody>
          <a:bodyPr wrap="square" rtlCol="0">
            <a:spAutoFit/>
          </a:bodyPr>
          <a:lstStyle>
            <a:defPPr>
              <a:defRPr lang="de-DE"/>
            </a:defPPr>
          </a:lstStyle>
          <a:p>
            <a:r>
              <a:rPr lang="de-CH" err="1"/>
              <a:t>Parasitoide</a:t>
            </a:r>
            <a:endParaRPr lang="de-CH"/>
          </a:p>
        </p:txBody>
      </p:sp>
      <p:pic>
        <p:nvPicPr>
          <p:cNvPr id="13" name="Grafik 12">
            <a:extLst>
              <a:ext uri="{FF2B5EF4-FFF2-40B4-BE49-F238E27FC236}">
                <a16:creationId xmlns:a16="http://schemas.microsoft.com/office/drawing/2014/main" id="{6C2743FB-94C4-404D-96DA-D889120D945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23791" y="4292264"/>
            <a:ext cx="1860583" cy="1613692"/>
          </a:xfrm>
          <a:prstGeom prst="rect">
            <a:avLst/>
          </a:prstGeom>
        </p:spPr>
      </p:pic>
      <p:sp>
        <p:nvSpPr>
          <p:cNvPr id="30" name="Textfeld 29"/>
          <p:cNvSpPr txBox="1"/>
          <p:nvPr/>
        </p:nvSpPr>
        <p:spPr>
          <a:xfrm>
            <a:off x="2588819" y="5556506"/>
            <a:ext cx="1940415" cy="369332"/>
          </a:xfrm>
          <a:prstGeom prst="rect">
            <a:avLst/>
          </a:prstGeom>
          <a:solidFill>
            <a:srgbClr val="FFFFFF">
              <a:alpha val="69804"/>
            </a:srgbClr>
          </a:solidFill>
        </p:spPr>
        <p:txBody>
          <a:bodyPr wrap="square" rtlCol="0">
            <a:spAutoFit/>
          </a:bodyPr>
          <a:lstStyle>
            <a:defPPr>
              <a:defRPr lang="de-DE"/>
            </a:defPPr>
          </a:lstStyle>
          <a:p>
            <a:r>
              <a:rPr lang="de-CH"/>
              <a:t>Ohrwürmer</a:t>
            </a:r>
          </a:p>
        </p:txBody>
      </p:sp>
      <p:pic>
        <p:nvPicPr>
          <p:cNvPr id="11" name="Grafik 10">
            <a:extLst>
              <a:ext uri="{FF2B5EF4-FFF2-40B4-BE49-F238E27FC236}">
                <a16:creationId xmlns:a16="http://schemas.microsoft.com/office/drawing/2014/main" id="{810E941B-1D8B-4EF3-8B78-5EFDBFFC03D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8782" y="4293096"/>
            <a:ext cx="1857969" cy="1613692"/>
          </a:xfrm>
          <a:prstGeom prst="rect">
            <a:avLst/>
          </a:prstGeom>
        </p:spPr>
      </p:pic>
      <p:sp>
        <p:nvSpPr>
          <p:cNvPr id="31" name="Textfeld 30"/>
          <p:cNvSpPr txBox="1"/>
          <p:nvPr/>
        </p:nvSpPr>
        <p:spPr>
          <a:xfrm>
            <a:off x="583825" y="5549174"/>
            <a:ext cx="1933427" cy="369332"/>
          </a:xfrm>
          <a:prstGeom prst="rect">
            <a:avLst/>
          </a:prstGeom>
          <a:solidFill>
            <a:srgbClr val="FFFFFF">
              <a:alpha val="69804"/>
            </a:srgbClr>
          </a:solidFill>
        </p:spPr>
        <p:txBody>
          <a:bodyPr wrap="square" rtlCol="0">
            <a:spAutoFit/>
          </a:bodyPr>
          <a:lstStyle>
            <a:defPPr>
              <a:defRPr lang="de-DE"/>
            </a:defPPr>
          </a:lstStyle>
          <a:p>
            <a:r>
              <a:rPr lang="de-CH"/>
              <a:t>Florfliege</a:t>
            </a:r>
          </a:p>
        </p:txBody>
      </p:sp>
    </p:spTree>
    <p:extLst>
      <p:ext uri="{BB962C8B-B14F-4D97-AF65-F5344CB8AC3E}">
        <p14:creationId xmlns:p14="http://schemas.microsoft.com/office/powerpoint/2010/main" val="216865905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Inhaltsplatzhalter 8"/>
          <p:cNvGraphicFramePr>
            <a:graphicFrameLocks noGrp="1"/>
          </p:cNvGraphicFramePr>
          <p:nvPr>
            <p:ph idx="1"/>
            <p:extLst>
              <p:ext uri="{D42A27DB-BD31-4B8C-83A1-F6EECF244321}">
                <p14:modId xmlns:p14="http://schemas.microsoft.com/office/powerpoint/2010/main" val="2908339710"/>
              </p:ext>
            </p:extLst>
          </p:nvPr>
        </p:nvGraphicFramePr>
        <p:xfrm>
          <a:off x="611188" y="651506"/>
          <a:ext cx="7972839" cy="5502838"/>
        </p:xfrm>
        <a:graphic>
          <a:graphicData uri="http://schemas.openxmlformats.org/drawingml/2006/table">
            <a:tbl>
              <a:tblPr firstRow="1" bandRow="1">
                <a:tableStyleId>{21E4AEA4-8DFA-4A89-87EB-49C32662AFE0}</a:tableStyleId>
              </a:tblPr>
              <a:tblGrid>
                <a:gridCol w="1633608">
                  <a:extLst>
                    <a:ext uri="{9D8B030D-6E8A-4147-A177-3AD203B41FA5}">
                      <a16:colId xmlns:a16="http://schemas.microsoft.com/office/drawing/2014/main" val="469176039"/>
                    </a:ext>
                  </a:extLst>
                </a:gridCol>
                <a:gridCol w="6339231">
                  <a:extLst>
                    <a:ext uri="{9D8B030D-6E8A-4147-A177-3AD203B41FA5}">
                      <a16:colId xmlns:a16="http://schemas.microsoft.com/office/drawing/2014/main" val="4244152260"/>
                    </a:ext>
                  </a:extLst>
                </a:gridCol>
              </a:tblGrid>
              <a:tr h="142775">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500" b="1" err="1"/>
                        <a:t>Nützlingsstreifen</a:t>
                      </a:r>
                      <a:r>
                        <a:rPr lang="de-CH" sz="1500" b="1"/>
                        <a:t> in Dauerkulturen</a:t>
                      </a:r>
                    </a:p>
                  </a:txBody>
                  <a:tcPr/>
                </a:tc>
                <a:tc hMerge="1">
                  <a:txBody>
                    <a:bodyPr/>
                    <a:lstStyle/>
                    <a:p>
                      <a:endParaRPr lang="de-CH">
                        <a:solidFill>
                          <a:schemeClr val="tx1"/>
                        </a:solidFill>
                      </a:endParaRPr>
                    </a:p>
                  </a:txBody>
                  <a:tcPr/>
                </a:tc>
                <a:extLst>
                  <a:ext uri="{0D108BD9-81ED-4DB2-BD59-A6C34878D82A}">
                    <a16:rowId xmlns:a16="http://schemas.microsoft.com/office/drawing/2014/main" val="3112203139"/>
                  </a:ext>
                </a:extLst>
              </a:tr>
              <a:tr h="324482">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500" b="1" i="0" u="none" strike="noStrike" kern="1200" baseline="0">
                          <a:solidFill>
                            <a:schemeClr val="tx1"/>
                          </a:solidFill>
                          <a:latin typeface="+mn-lt"/>
                          <a:ea typeface="+mn-ea"/>
                          <a:cs typeface="+mn-cs"/>
                        </a:rPr>
                        <a:t>BEDINGUNGEN FÜR BEITRÄGE NACH DZV FÜR QUALITÄTSSTUFE I</a:t>
                      </a:r>
                    </a:p>
                  </a:txBody>
                  <a:tcPr/>
                </a:tc>
                <a:tc hMerge="1">
                  <a:txBody>
                    <a:bodyPr/>
                    <a:lstStyle/>
                    <a:p>
                      <a:endParaRPr lang="de-CH" sz="1600" b="0" i="0" u="none" strike="noStrike" kern="1200" baseline="0">
                        <a:solidFill>
                          <a:schemeClr val="tx1"/>
                        </a:solidFill>
                        <a:latin typeface="+mn-lt"/>
                        <a:ea typeface="+mn-ea"/>
                        <a:cs typeface="+mn-cs"/>
                      </a:endParaRPr>
                    </a:p>
                  </a:txBody>
                  <a:tcPr/>
                </a:tc>
                <a:extLst>
                  <a:ext uri="{0D108BD9-81ED-4DB2-BD59-A6C34878D82A}">
                    <a16:rowId xmlns:a16="http://schemas.microsoft.com/office/drawing/2014/main" val="1097170057"/>
                  </a:ext>
                </a:extLst>
              </a:tr>
              <a:tr h="324831">
                <a:tc>
                  <a:txBody>
                    <a:bodyPr/>
                    <a:lstStyle/>
                    <a:p>
                      <a:r>
                        <a:rPr lang="de-CH" sz="1500" b="1" i="0" u="none" strike="noStrike" kern="1200" baseline="0">
                          <a:solidFill>
                            <a:schemeClr val="tx1"/>
                          </a:solidFill>
                          <a:latin typeface="+mn-lt"/>
                          <a:ea typeface="+mn-ea"/>
                          <a:cs typeface="+mn-cs"/>
                        </a:rPr>
                        <a:t>Standort</a:t>
                      </a:r>
                    </a:p>
                  </a:txBody>
                  <a:tcPr/>
                </a:tc>
                <a:tc>
                  <a:txBody>
                    <a:bodyPr/>
                    <a:lstStyle/>
                    <a:p>
                      <a:pPr marL="285750" indent="-285750">
                        <a:buFont typeface="Arial" panose="020B0604020202020204" pitchFamily="34" charset="0"/>
                        <a:buChar char="•"/>
                      </a:pPr>
                      <a:r>
                        <a:rPr lang="de-CH" sz="1500" b="0" i="0" u="none" strike="noStrike" kern="1200" baseline="0">
                          <a:solidFill>
                            <a:schemeClr val="tx1"/>
                          </a:solidFill>
                          <a:latin typeface="+mn-lt"/>
                          <a:ea typeface="+mn-ea"/>
                          <a:cs typeface="+mn-cs"/>
                        </a:rPr>
                        <a:t>TZ und HZ</a:t>
                      </a:r>
                    </a:p>
                    <a:p>
                      <a:pPr marL="285750" indent="-285750">
                        <a:buFont typeface="Arial" panose="020B0604020202020204" pitchFamily="34" charset="0"/>
                        <a:buChar char="•"/>
                      </a:pPr>
                      <a:r>
                        <a:rPr lang="de-CH" sz="1500" b="0" i="0" u="none" strike="noStrike" kern="1200" baseline="0">
                          <a:solidFill>
                            <a:schemeClr val="tx1"/>
                          </a:solidFill>
                          <a:latin typeface="+mn-lt"/>
                          <a:ea typeface="+mn-ea"/>
                          <a:cs typeface="+mn-cs"/>
                        </a:rPr>
                        <a:t>für folgende Dauerkulturen: Rebbau, Obstbau in Obstanlagen, Beerenbau und Permakultur</a:t>
                      </a:r>
                    </a:p>
                  </a:txBody>
                  <a:tcPr/>
                </a:tc>
                <a:extLst>
                  <a:ext uri="{0D108BD9-81ED-4DB2-BD59-A6C34878D82A}">
                    <a16:rowId xmlns:a16="http://schemas.microsoft.com/office/drawing/2014/main" val="4097851456"/>
                  </a:ext>
                </a:extLst>
              </a:tr>
              <a:tr h="360040">
                <a:tc>
                  <a:txBody>
                    <a:bodyPr/>
                    <a:lstStyle/>
                    <a:p>
                      <a:r>
                        <a:rPr lang="de-CH" sz="1500" b="1" i="0" u="none" strike="noStrike" kern="1200" baseline="0">
                          <a:solidFill>
                            <a:schemeClr val="tx1"/>
                          </a:solidFill>
                          <a:latin typeface="+mn-lt"/>
                          <a:ea typeface="+mn-ea"/>
                          <a:cs typeface="+mn-cs"/>
                        </a:rPr>
                        <a:t>Ansaat</a:t>
                      </a:r>
                    </a:p>
                  </a:txBody>
                  <a:tcPr/>
                </a:tc>
                <a:tc>
                  <a:txBody>
                    <a:bodyPr/>
                    <a:lstStyle/>
                    <a:p>
                      <a:r>
                        <a:rPr lang="de-CH" sz="1600" dirty="0"/>
                        <a:t>nur mehrjährige vom BLW bewilligte Mischungen </a:t>
                      </a:r>
                      <a:endParaRPr lang="de-CH" sz="1500" b="0" i="0" u="none" strike="noStrike" kern="1200" baseline="0" dirty="0">
                        <a:solidFill>
                          <a:schemeClr val="tx1"/>
                        </a:solidFill>
                        <a:latin typeface="+mn-lt"/>
                        <a:ea typeface="+mn-ea"/>
                        <a:cs typeface="+mn-cs"/>
                      </a:endParaRPr>
                    </a:p>
                  </a:txBody>
                  <a:tcPr/>
                </a:tc>
                <a:extLst>
                  <a:ext uri="{0D108BD9-81ED-4DB2-BD59-A6C34878D82A}">
                    <a16:rowId xmlns:a16="http://schemas.microsoft.com/office/drawing/2014/main" val="3652986732"/>
                  </a:ext>
                </a:extLst>
              </a:tr>
              <a:tr h="32448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500" b="1" i="0" u="none" strike="noStrike" kern="1200" baseline="0" dirty="0">
                          <a:solidFill>
                            <a:schemeClr val="tx1"/>
                          </a:solidFill>
                          <a:latin typeface="+mn-lt"/>
                          <a:ea typeface="+mn-ea"/>
                          <a:cs typeface="+mn-cs"/>
                        </a:rPr>
                        <a:t>Date de </a:t>
                      </a:r>
                      <a:r>
                        <a:rPr lang="de-CH" sz="1500" b="1" i="0" u="none" strike="noStrike" kern="1200" baseline="0" dirty="0" err="1">
                          <a:solidFill>
                            <a:schemeClr val="tx1"/>
                          </a:solidFill>
                          <a:latin typeface="+mn-lt"/>
                          <a:ea typeface="+mn-ea"/>
                          <a:cs typeface="+mn-cs"/>
                        </a:rPr>
                        <a:t>semis</a:t>
                      </a:r>
                      <a:endParaRPr lang="de-CH" sz="1500" b="1" i="0" u="none" strike="noStrike" kern="1200" baseline="0" dirty="0">
                        <a:solidFill>
                          <a:schemeClr val="tx1"/>
                        </a:solidFill>
                        <a:latin typeface="+mn-lt"/>
                        <a:ea typeface="+mn-ea"/>
                        <a:cs typeface="+mn-cs"/>
                      </a:endParaRPr>
                    </a:p>
                  </a:txBody>
                  <a:tcPr/>
                </a:tc>
                <a:tc>
                  <a:txBody>
                    <a:bodyPr/>
                    <a:lstStyle/>
                    <a:p>
                      <a:r>
                        <a:rPr lang="de-CH" sz="1500" b="0" dirty="0">
                          <a:solidFill>
                            <a:schemeClr val="tx1"/>
                          </a:solidFill>
                        </a:rPr>
                        <a:t>Ansaat vor dem 15. Mai, zwischen den Reihen, auf mind. 5 % der Fläche der angemeldeten Dauerkulturfläche</a:t>
                      </a:r>
                    </a:p>
                  </a:txBody>
                  <a:tcPr/>
                </a:tc>
                <a:extLst>
                  <a:ext uri="{0D108BD9-81ED-4DB2-BD59-A6C34878D82A}">
                    <a16:rowId xmlns:a16="http://schemas.microsoft.com/office/drawing/2014/main" val="695789924"/>
                  </a:ext>
                </a:extLst>
              </a:tr>
              <a:tr h="367103">
                <a:tc>
                  <a:txBody>
                    <a:bodyPr/>
                    <a:lstStyle/>
                    <a:p>
                      <a:r>
                        <a:rPr lang="de-CH" sz="1500" b="1" i="0" u="none" strike="noStrike" kern="1200" baseline="0">
                          <a:solidFill>
                            <a:schemeClr val="tx1"/>
                          </a:solidFill>
                          <a:latin typeface="+mn-lt"/>
                          <a:ea typeface="+mn-ea"/>
                          <a:cs typeface="+mn-cs"/>
                        </a:rPr>
                        <a:t>Düngung</a:t>
                      </a:r>
                    </a:p>
                  </a:txBody>
                  <a:tcPr/>
                </a:tc>
                <a:tc>
                  <a:txBody>
                    <a:bodyPr/>
                    <a:lstStyle/>
                    <a:p>
                      <a:pPr marL="0" indent="0">
                        <a:buFont typeface="Arial" panose="020B0604020202020204" pitchFamily="34" charset="0"/>
                        <a:buNone/>
                      </a:pPr>
                      <a:r>
                        <a:rPr lang="de-CH" sz="1500" b="0" i="0" u="none" strike="noStrike" kern="1200" baseline="0">
                          <a:solidFill>
                            <a:schemeClr val="tx1"/>
                          </a:solidFill>
                          <a:latin typeface="+mn-lt"/>
                          <a:ea typeface="+mn-ea"/>
                          <a:cs typeface="+mn-cs"/>
                        </a:rPr>
                        <a:t>nicht erlaubt</a:t>
                      </a:r>
                    </a:p>
                  </a:txBody>
                  <a:tcPr/>
                </a:tc>
                <a:extLst>
                  <a:ext uri="{0D108BD9-81ED-4DB2-BD59-A6C34878D82A}">
                    <a16:rowId xmlns:a16="http://schemas.microsoft.com/office/drawing/2014/main" val="3269308503"/>
                  </a:ext>
                </a:extLst>
              </a:tr>
              <a:tr h="56046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500" b="1" i="0" u="none" strike="noStrike" kern="1200" baseline="0">
                          <a:solidFill>
                            <a:schemeClr val="tx1"/>
                          </a:solidFill>
                          <a:latin typeface="+mn-lt"/>
                          <a:ea typeface="+mn-ea"/>
                          <a:cs typeface="+mn-cs"/>
                        </a:rPr>
                        <a:t>Pflanzen-schutzmittel</a:t>
                      </a:r>
                    </a:p>
                  </a:txBody>
                  <a:tcPr/>
                </a:tc>
                <a:tc>
                  <a:txBody>
                    <a:bodyPr/>
                    <a:lstStyle/>
                    <a:p>
                      <a:pPr marL="285750" indent="-285750">
                        <a:buFont typeface="Arial" panose="020B0604020202020204" pitchFamily="34" charset="0"/>
                        <a:buChar char="•"/>
                      </a:pPr>
                      <a:r>
                        <a:rPr lang="de-CH" sz="1500" b="0" i="0" u="none" strike="noStrike" kern="1200" baseline="0">
                          <a:solidFill>
                            <a:schemeClr val="tx1"/>
                          </a:solidFill>
                          <a:latin typeface="+mn-lt"/>
                          <a:ea typeface="+mn-ea"/>
                          <a:cs typeface="+mn-cs"/>
                        </a:rPr>
                        <a:t>Einzelstock- und </a:t>
                      </a:r>
                      <a:r>
                        <a:rPr lang="de-CH" sz="1500" b="0" i="0" u="none" strike="noStrike" kern="1200" baseline="0" err="1">
                          <a:solidFill>
                            <a:schemeClr val="tx1"/>
                          </a:solidFill>
                          <a:latin typeface="+mn-lt"/>
                          <a:ea typeface="+mn-ea"/>
                          <a:cs typeface="+mn-cs"/>
                        </a:rPr>
                        <a:t>Nesterbehandlungen</a:t>
                      </a:r>
                      <a:r>
                        <a:rPr lang="de-CH" sz="1500" b="0" i="0" u="none" strike="noStrike" kern="1200" baseline="0">
                          <a:solidFill>
                            <a:schemeClr val="tx1"/>
                          </a:solidFill>
                          <a:latin typeface="+mn-lt"/>
                          <a:ea typeface="+mn-ea"/>
                          <a:cs typeface="+mn-cs"/>
                        </a:rPr>
                        <a:t> von Problempflanzen sind zulässig; der Wirkstoff muss für die Anwendung in </a:t>
                      </a:r>
                      <a:r>
                        <a:rPr lang="de-CH" sz="1500" b="0" i="0" u="none" strike="noStrike" kern="1200" baseline="0" err="1">
                          <a:solidFill>
                            <a:schemeClr val="tx1"/>
                          </a:solidFill>
                          <a:latin typeface="+mn-lt"/>
                          <a:ea typeface="+mn-ea"/>
                          <a:cs typeface="+mn-cs"/>
                        </a:rPr>
                        <a:t>Nützlingsstreifen</a:t>
                      </a:r>
                      <a:r>
                        <a:rPr lang="de-CH" sz="1500" b="0" i="0" u="none" strike="noStrike" kern="1200" baseline="0">
                          <a:solidFill>
                            <a:schemeClr val="tx1"/>
                          </a:solidFill>
                          <a:latin typeface="+mn-lt"/>
                          <a:ea typeface="+mn-ea"/>
                          <a:cs typeface="+mn-cs"/>
                        </a:rPr>
                        <a:t> der entsprechenden Problempflanzenart zugelassen sein.</a:t>
                      </a:r>
                    </a:p>
                    <a:p>
                      <a:pPr marL="285750" indent="-285750">
                        <a:buFont typeface="Arial" panose="020B0604020202020204" pitchFamily="34" charset="0"/>
                        <a:buChar char="•"/>
                      </a:pPr>
                      <a:r>
                        <a:rPr lang="de-CH" sz="1500" b="0" i="0" u="none" strike="noStrike" kern="1200" baseline="0">
                          <a:solidFill>
                            <a:schemeClr val="tx1"/>
                          </a:solidFill>
                          <a:latin typeface="+mn-lt"/>
                          <a:ea typeface="+mn-ea"/>
                          <a:cs typeface="+mn-cs"/>
                        </a:rPr>
                        <a:t>zwischen 15.05 – 15.09 sind in Reihen mit dazwischenliegendem </a:t>
                      </a:r>
                      <a:r>
                        <a:rPr lang="de-CH" sz="1500" b="0" i="0" u="none" strike="noStrike" kern="1200" baseline="0" err="1">
                          <a:solidFill>
                            <a:schemeClr val="tx1"/>
                          </a:solidFill>
                          <a:latin typeface="+mn-lt"/>
                          <a:ea typeface="+mn-ea"/>
                          <a:cs typeface="+mn-cs"/>
                        </a:rPr>
                        <a:t>Nützlingsstreifen</a:t>
                      </a:r>
                      <a:r>
                        <a:rPr lang="de-CH" sz="1500" b="0" i="0" u="none" strike="noStrike" kern="1200" baseline="0">
                          <a:solidFill>
                            <a:schemeClr val="tx1"/>
                          </a:solidFill>
                          <a:latin typeface="+mn-lt"/>
                          <a:ea typeface="+mn-ea"/>
                          <a:cs typeface="+mn-cs"/>
                        </a:rPr>
                        <a:t> nur Insektizide nach Verordnung des WBF über die biologische Landwirtschaft zulässig, jedoch kein </a:t>
                      </a:r>
                      <a:r>
                        <a:rPr lang="de-CH" sz="1500" b="0" i="0" u="none" strike="noStrike" kern="1200" baseline="0" err="1">
                          <a:solidFill>
                            <a:schemeClr val="tx1"/>
                          </a:solidFill>
                          <a:latin typeface="+mn-lt"/>
                          <a:ea typeface="+mn-ea"/>
                          <a:cs typeface="+mn-cs"/>
                        </a:rPr>
                        <a:t>Spinosad</a:t>
                      </a:r>
                      <a:endParaRPr lang="de-CH" sz="1500" b="0" i="0" u="none" strike="noStrike" kern="1200" baseline="0">
                        <a:solidFill>
                          <a:schemeClr val="tx1"/>
                        </a:solidFill>
                        <a:latin typeface="+mn-lt"/>
                        <a:ea typeface="+mn-ea"/>
                        <a:cs typeface="+mn-cs"/>
                      </a:endParaRPr>
                    </a:p>
                  </a:txBody>
                  <a:tcPr/>
                </a:tc>
                <a:extLst>
                  <a:ext uri="{0D108BD9-81ED-4DB2-BD59-A6C34878D82A}">
                    <a16:rowId xmlns:a16="http://schemas.microsoft.com/office/drawing/2014/main" val="1639993313"/>
                  </a:ext>
                </a:extLst>
              </a:tr>
              <a:tr h="781784">
                <a:tc>
                  <a:txBody>
                    <a:bodyPr/>
                    <a:lstStyle/>
                    <a:p>
                      <a:r>
                        <a:rPr lang="de-CH" sz="1500" b="1" i="0" u="none" strike="noStrike" kern="1200" baseline="0">
                          <a:solidFill>
                            <a:schemeClr val="tx1"/>
                          </a:solidFill>
                          <a:latin typeface="+mn-lt"/>
                          <a:ea typeface="+mn-ea"/>
                          <a:cs typeface="+mn-cs"/>
                        </a:rPr>
                        <a:t>Pflege</a:t>
                      </a:r>
                    </a:p>
                  </a:txBody>
                  <a:tcPr/>
                </a:tc>
                <a:tc>
                  <a:txBody>
                    <a:bodyPr/>
                    <a:lstStyle/>
                    <a:p>
                      <a:pPr marL="285750" indent="-285750">
                        <a:buFont typeface="Arial" panose="020B0604020202020204" pitchFamily="34" charset="0"/>
                        <a:buChar char="•"/>
                      </a:pPr>
                      <a:r>
                        <a:rPr lang="de-CH" sz="1500" b="0" i="0" u="none" strike="noStrike" kern="1200" baseline="0">
                          <a:solidFill>
                            <a:schemeClr val="tx1"/>
                          </a:solidFill>
                          <a:latin typeface="+mn-lt"/>
                          <a:ea typeface="+mn-ea"/>
                          <a:cs typeface="+mn-cs"/>
                        </a:rPr>
                        <a:t>Schnitt: alternierend die Hälfte der Fläche erlaubt, zwischen 2 Schnitten müssen 6 Wochen liegen. Mulchen erlaubt.</a:t>
                      </a:r>
                    </a:p>
                    <a:p>
                      <a:pPr marL="285750" indent="-285750">
                        <a:buFont typeface="Arial" panose="020B0604020202020204" pitchFamily="34" charset="0"/>
                        <a:buChar char="•"/>
                      </a:pPr>
                      <a:r>
                        <a:rPr lang="de-CH" sz="1500" b="0" i="0" u="none" strike="noStrike" kern="1200" baseline="0">
                          <a:solidFill>
                            <a:schemeClr val="tx1"/>
                          </a:solidFill>
                          <a:latin typeface="+mn-lt"/>
                          <a:ea typeface="+mn-ea"/>
                          <a:cs typeface="+mn-cs"/>
                        </a:rPr>
                        <a:t>Streifen dürfen befahren werden</a:t>
                      </a:r>
                    </a:p>
                  </a:txBody>
                  <a:tcPr/>
                </a:tc>
                <a:extLst>
                  <a:ext uri="{0D108BD9-81ED-4DB2-BD59-A6C34878D82A}">
                    <a16:rowId xmlns:a16="http://schemas.microsoft.com/office/drawing/2014/main" val="307160634"/>
                  </a:ext>
                </a:extLst>
              </a:tr>
              <a:tr h="560469">
                <a:tc>
                  <a:txBody>
                    <a:bodyPr/>
                    <a:lstStyle/>
                    <a:p>
                      <a:r>
                        <a:rPr lang="de-CH" sz="1500" b="1" i="0" u="none" strike="noStrike" kern="1200" baseline="0" dirty="0">
                          <a:solidFill>
                            <a:schemeClr val="tx1"/>
                          </a:solidFill>
                          <a:latin typeface="+mn-lt"/>
                          <a:ea typeface="+mn-ea"/>
                          <a:cs typeface="+mn-cs"/>
                        </a:rPr>
                        <a:t>Verpflichtungs-dauer</a:t>
                      </a:r>
                    </a:p>
                  </a:txBody>
                  <a:tcPr/>
                </a:tc>
                <a:tc>
                  <a:txBody>
                    <a:bodyPr/>
                    <a:lstStyle/>
                    <a:p>
                      <a:r>
                        <a:rPr lang="de-CH" sz="1500" b="0" i="0" u="none" strike="noStrike" kern="1200" baseline="0" dirty="0">
                          <a:solidFill>
                            <a:schemeClr val="tx1"/>
                          </a:solidFill>
                          <a:latin typeface="+mn-lt"/>
                          <a:ea typeface="+mn-ea"/>
                          <a:cs typeface="+mn-cs"/>
                        </a:rPr>
                        <a:t>4 Jahre am selben Ort</a:t>
                      </a:r>
                    </a:p>
                  </a:txBody>
                  <a:tcPr/>
                </a:tc>
                <a:extLst>
                  <a:ext uri="{0D108BD9-81ED-4DB2-BD59-A6C34878D82A}">
                    <a16:rowId xmlns:a16="http://schemas.microsoft.com/office/drawing/2014/main" val="1227225949"/>
                  </a:ext>
                </a:extLst>
              </a:tr>
            </a:tbl>
          </a:graphicData>
        </a:graphic>
      </p:graphicFrame>
      <p:sp>
        <p:nvSpPr>
          <p:cNvPr id="5" name="Foliennummernplatzhalter 4"/>
          <p:cNvSpPr>
            <a:spLocks noGrp="1"/>
          </p:cNvSpPr>
          <p:nvPr>
            <p:ph type="sldNum" sz="quarter" idx="4"/>
          </p:nvPr>
        </p:nvSpPr>
        <p:spPr/>
        <p:txBody>
          <a:bodyPr/>
          <a:lstStyle/>
          <a:p>
            <a:fld id="{B295DEAF-E952-4796-AAEE-4201E40CA590}" type="slidenum">
              <a:rPr lang="de-CH" smtClean="0"/>
              <a:pPr/>
              <a:t>121</a:t>
            </a:fld>
            <a:endParaRPr lang="de-CH"/>
          </a:p>
        </p:txBody>
      </p:sp>
      <p:grpSp>
        <p:nvGrpSpPr>
          <p:cNvPr id="4" name="Gruppieren 3">
            <a:extLst>
              <a:ext uri="{FF2B5EF4-FFF2-40B4-BE49-F238E27FC236}">
                <a16:creationId xmlns:a16="http://schemas.microsoft.com/office/drawing/2014/main" id="{EF737E22-0799-4D32-968B-CEDEBC31FE88}"/>
              </a:ext>
            </a:extLst>
          </p:cNvPr>
          <p:cNvGrpSpPr/>
          <p:nvPr/>
        </p:nvGrpSpPr>
        <p:grpSpPr>
          <a:xfrm>
            <a:off x="611188" y="328804"/>
            <a:ext cx="4900037" cy="374852"/>
            <a:chOff x="104011" y="183120"/>
            <a:chExt cx="4900037" cy="374852"/>
          </a:xfrm>
        </p:grpSpPr>
        <p:sp>
          <p:nvSpPr>
            <p:cNvPr id="6" name="Textfeld 5">
              <a:extLst>
                <a:ext uri="{FF2B5EF4-FFF2-40B4-BE49-F238E27FC236}">
                  <a16:creationId xmlns:a16="http://schemas.microsoft.com/office/drawing/2014/main" id="{A6CCCEC8-CB87-4279-9624-B84F25FE1360}"/>
                </a:ext>
              </a:extLst>
            </p:cNvPr>
            <p:cNvSpPr txBox="1"/>
            <p:nvPr/>
          </p:nvSpPr>
          <p:spPr>
            <a:xfrm>
              <a:off x="179512" y="188640"/>
              <a:ext cx="4824536" cy="369332"/>
            </a:xfrm>
            <a:prstGeom prst="rect">
              <a:avLst/>
            </a:prstGeom>
            <a:noFill/>
          </p:spPr>
          <p:txBody>
            <a:bodyPr wrap="square" rtlCol="0">
              <a:spAutoFit/>
            </a:bodyPr>
            <a:lstStyle/>
            <a:p>
              <a:r>
                <a:rPr lang="de-CH" dirty="0"/>
                <a:t>    Aktuelle Anforderungen </a:t>
              </a:r>
              <a:r>
                <a:rPr lang="de-CH" dirty="0">
                  <a:hlinkClick r:id="rId2"/>
                </a:rPr>
                <a:t>www.agrinatur.ch</a:t>
              </a:r>
              <a:endParaRPr lang="de-CH" dirty="0"/>
            </a:p>
          </p:txBody>
        </p:sp>
        <p:pic>
          <p:nvPicPr>
            <p:cNvPr id="7" name="Grafik 6" descr="Auge">
              <a:extLst>
                <a:ext uri="{FF2B5EF4-FFF2-40B4-BE49-F238E27FC236}">
                  <a16:creationId xmlns:a16="http://schemas.microsoft.com/office/drawing/2014/main" id="{20D712A1-DB5B-4380-A263-5EB3E2E9C2E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011" y="183120"/>
              <a:ext cx="360040" cy="360040"/>
            </a:xfrm>
            <a:prstGeom prst="rect">
              <a:avLst/>
            </a:prstGeom>
          </p:spPr>
        </p:pic>
      </p:grpSp>
      <p:sp>
        <p:nvSpPr>
          <p:cNvPr id="8" name="Textfeld 7">
            <a:extLst>
              <a:ext uri="{FF2B5EF4-FFF2-40B4-BE49-F238E27FC236}">
                <a16:creationId xmlns:a16="http://schemas.microsoft.com/office/drawing/2014/main" id="{8D3CAED5-019B-4468-9751-3E9BF2B52726}"/>
              </a:ext>
            </a:extLst>
          </p:cNvPr>
          <p:cNvSpPr txBox="1"/>
          <p:nvPr/>
        </p:nvSpPr>
        <p:spPr>
          <a:xfrm>
            <a:off x="8048828" y="0"/>
            <a:ext cx="1095172" cy="400110"/>
          </a:xfrm>
          <a:prstGeom prst="rect">
            <a:avLst/>
          </a:prstGeom>
          <a:solidFill>
            <a:schemeClr val="accent6">
              <a:lumMod val="40000"/>
              <a:lumOff val="60000"/>
            </a:schemeClr>
          </a:solidFill>
        </p:spPr>
        <p:txBody>
          <a:bodyPr wrap="none" rtlCol="0">
            <a:spAutoFit/>
          </a:bodyPr>
          <a:lstStyle/>
          <a:p>
            <a:r>
              <a:rPr lang="de-CH" sz="2000"/>
              <a:t>Handout</a:t>
            </a:r>
          </a:p>
        </p:txBody>
      </p:sp>
    </p:spTree>
    <p:extLst>
      <p:ext uri="{BB962C8B-B14F-4D97-AF65-F5344CB8AC3E}">
        <p14:creationId xmlns:p14="http://schemas.microsoft.com/office/powerpoint/2010/main" val="98261523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6EE574-ECEB-4FCE-A5B2-F9F15955A3EC}"/>
              </a:ext>
            </a:extLst>
          </p:cNvPr>
          <p:cNvSpPr>
            <a:spLocks noGrp="1"/>
          </p:cNvSpPr>
          <p:nvPr>
            <p:ph type="title"/>
          </p:nvPr>
        </p:nvSpPr>
        <p:spPr/>
        <p:txBody>
          <a:bodyPr/>
          <a:lstStyle/>
          <a:p>
            <a:r>
              <a:rPr lang="de-CH" err="1"/>
              <a:t>Nützlingsstreifen</a:t>
            </a:r>
            <a:r>
              <a:rPr lang="de-CH"/>
              <a:t> in Dauerkulturen</a:t>
            </a:r>
          </a:p>
        </p:txBody>
      </p:sp>
      <p:sp>
        <p:nvSpPr>
          <p:cNvPr id="3" name="Inhaltsplatzhalter 2">
            <a:extLst>
              <a:ext uri="{FF2B5EF4-FFF2-40B4-BE49-F238E27FC236}">
                <a16:creationId xmlns:a16="http://schemas.microsoft.com/office/drawing/2014/main" id="{D0CF36A6-8DFF-4A73-AACB-B6F3543AC947}"/>
              </a:ext>
            </a:extLst>
          </p:cNvPr>
          <p:cNvSpPr>
            <a:spLocks noGrp="1"/>
          </p:cNvSpPr>
          <p:nvPr>
            <p:ph idx="1"/>
          </p:nvPr>
        </p:nvSpPr>
        <p:spPr>
          <a:xfrm>
            <a:off x="618175" y="954404"/>
            <a:ext cx="7921625" cy="4309944"/>
          </a:xfrm>
        </p:spPr>
        <p:txBody>
          <a:bodyPr vert="horz" lIns="0" tIns="0" rIns="0" bIns="0" rtlCol="0" anchor="t">
            <a:noAutofit/>
          </a:bodyPr>
          <a:lstStyle/>
          <a:p>
            <a:r>
              <a:rPr lang="de-CH" b="1" dirty="0"/>
              <a:t>Empfehlungen:</a:t>
            </a:r>
          </a:p>
          <a:p>
            <a:pPr marL="342900" indent="-342900">
              <a:buFont typeface="Arial" panose="020B0604020202020204" pitchFamily="34" charset="0"/>
              <a:buChar char="•"/>
            </a:pPr>
            <a:r>
              <a:rPr lang="de-CH" dirty="0"/>
              <a:t>Keine </a:t>
            </a:r>
            <a:r>
              <a:rPr lang="de-CH" dirty="0" err="1"/>
              <a:t>Nützlingsstreifen</a:t>
            </a:r>
            <a:r>
              <a:rPr lang="de-CH" dirty="0"/>
              <a:t> auf artenreichen Flächen wie extensive oder wenig intensive Wiesen QII im Unternutzen von Hochstamm-Obstgärten sowie Rebflächen mit natürlicher Artenvielfalt QII.</a:t>
            </a:r>
          </a:p>
          <a:p>
            <a:pPr marL="342900" indent="-342900">
              <a:buFont typeface="Arial" panose="020B0604020202020204" pitchFamily="34" charset="0"/>
              <a:buChar char="•"/>
            </a:pPr>
            <a:r>
              <a:rPr lang="de-CH" dirty="0"/>
              <a:t>Die </a:t>
            </a:r>
            <a:r>
              <a:rPr lang="de-CH" dirty="0" err="1"/>
              <a:t>Nützlingsstreifen</a:t>
            </a:r>
            <a:r>
              <a:rPr lang="de-CH" dirty="0"/>
              <a:t> möglichst wenig und schonend mähen oder rollen (</a:t>
            </a:r>
            <a:r>
              <a:rPr lang="de-CH" dirty="0" err="1"/>
              <a:t>Rolo-Faca</a:t>
            </a:r>
            <a:r>
              <a:rPr lang="de-CH" dirty="0"/>
              <a:t>), statt mulchen.</a:t>
            </a:r>
          </a:p>
          <a:p>
            <a:pPr marL="342900" indent="-342900">
              <a:buFont typeface="Arial" panose="020B0604020202020204" pitchFamily="34" charset="0"/>
              <a:buChar char="•"/>
            </a:pPr>
            <a:r>
              <a:rPr lang="de-CH" dirty="0"/>
              <a:t>Schnitthöhe hoch einstellen (&gt; 10 cm).</a:t>
            </a:r>
          </a:p>
          <a:p>
            <a:pPr marL="342900" indent="-342900">
              <a:buFont typeface="Arial" panose="020B0604020202020204" pitchFamily="34" charset="0"/>
              <a:buChar char="•"/>
            </a:pPr>
            <a:r>
              <a:rPr lang="de-CH" dirty="0"/>
              <a:t>Wenn viel Material anfällt, Schnittgut abführen, um die Blumenvielfalt zu erhalten.</a:t>
            </a:r>
          </a:p>
        </p:txBody>
      </p:sp>
      <p:sp>
        <p:nvSpPr>
          <p:cNvPr id="4" name="Foliennummernplatzhalter 3">
            <a:extLst>
              <a:ext uri="{FF2B5EF4-FFF2-40B4-BE49-F238E27FC236}">
                <a16:creationId xmlns:a16="http://schemas.microsoft.com/office/drawing/2014/main" id="{5BE50E34-33A5-4040-B18D-0FA09C14A544}"/>
              </a:ext>
            </a:extLst>
          </p:cNvPr>
          <p:cNvSpPr>
            <a:spLocks noGrp="1"/>
          </p:cNvSpPr>
          <p:nvPr>
            <p:ph type="sldNum" sz="quarter" idx="4"/>
          </p:nvPr>
        </p:nvSpPr>
        <p:spPr/>
        <p:txBody>
          <a:bodyPr/>
          <a:lstStyle/>
          <a:p>
            <a:fld id="{B295DEAF-E952-4796-AAEE-4201E40CA590}" type="slidenum">
              <a:rPr lang="de-CH" smtClean="0"/>
              <a:pPr/>
              <a:t>122</a:t>
            </a:fld>
            <a:endParaRPr lang="de-CH"/>
          </a:p>
        </p:txBody>
      </p:sp>
      <p:pic>
        <p:nvPicPr>
          <p:cNvPr id="5" name="Grafik 4" descr="Ein Bild, das draußen, Halbstrauch, Baum, Landwirtschaft enthält.&#10;&#10;Beschreibung automatisch generiert.">
            <a:extLst>
              <a:ext uri="{FF2B5EF4-FFF2-40B4-BE49-F238E27FC236}">
                <a16:creationId xmlns:a16="http://schemas.microsoft.com/office/drawing/2014/main" id="{2DAD275F-67E7-83CC-9CF6-2A91E83058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48"/>
          <a:stretch/>
        </p:blipFill>
        <p:spPr>
          <a:xfrm>
            <a:off x="497003" y="4596778"/>
            <a:ext cx="8291983" cy="1700900"/>
          </a:xfrm>
          <a:prstGeom prst="rect">
            <a:avLst/>
          </a:prstGeom>
        </p:spPr>
      </p:pic>
    </p:spTree>
    <p:extLst>
      <p:ext uri="{BB962C8B-B14F-4D97-AF65-F5344CB8AC3E}">
        <p14:creationId xmlns:p14="http://schemas.microsoft.com/office/powerpoint/2010/main" val="225219967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5968" y="3622662"/>
            <a:ext cx="3917115" cy="2480887"/>
          </a:xfrm>
          <a:prstGeom prst="rect">
            <a:avLst/>
          </a:prstGeom>
        </p:spPr>
      </p:pic>
      <p:pic>
        <p:nvPicPr>
          <p:cNvPr id="7" name="Grafik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44613" y="3600577"/>
            <a:ext cx="3924024" cy="2491140"/>
          </a:xfrm>
          <a:prstGeom prst="rect">
            <a:avLst/>
          </a:prstGeom>
        </p:spPr>
      </p:pic>
      <p:pic>
        <p:nvPicPr>
          <p:cNvPr id="5" name="Inhaltsplatzhalter 4"/>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568700" y="980728"/>
            <a:ext cx="3924024" cy="2491140"/>
          </a:xfrm>
          <a:prstGeom prst="rect">
            <a:avLst/>
          </a:prstGeom>
        </p:spPr>
      </p:pic>
      <p:pic>
        <p:nvPicPr>
          <p:cNvPr id="9" name="Grafik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44613" y="980728"/>
            <a:ext cx="3924024" cy="2491139"/>
          </a:xfrm>
          <a:prstGeom prst="rect">
            <a:avLst/>
          </a:prstGeom>
        </p:spPr>
      </p:pic>
      <p:sp>
        <p:nvSpPr>
          <p:cNvPr id="2" name="Titel 1"/>
          <p:cNvSpPr>
            <a:spLocks noGrp="1"/>
          </p:cNvSpPr>
          <p:nvPr>
            <p:ph type="title"/>
          </p:nvPr>
        </p:nvSpPr>
        <p:spPr/>
        <p:txBody>
          <a:bodyPr/>
          <a:lstStyle/>
          <a:p>
            <a:r>
              <a:rPr lang="de-CH"/>
              <a:t>4.5 Andere Biodiversitätsförderflächen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123</a:t>
            </a:fld>
            <a:endParaRPr lang="de-CH"/>
          </a:p>
        </p:txBody>
      </p:sp>
      <p:sp>
        <p:nvSpPr>
          <p:cNvPr id="12" name="Welle 11"/>
          <p:cNvSpPr/>
          <p:nvPr/>
        </p:nvSpPr>
        <p:spPr>
          <a:xfrm>
            <a:off x="8008058" y="225614"/>
            <a:ext cx="1121158" cy="543210"/>
          </a:xfrm>
          <a:prstGeom prst="wav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a:solidFill>
                  <a:schemeClr val="accent4">
                    <a:lumMod val="50000"/>
                  </a:schemeClr>
                </a:solidFill>
              </a:rPr>
              <a:t>S.106-119</a:t>
            </a:r>
          </a:p>
        </p:txBody>
      </p:sp>
      <p:sp>
        <p:nvSpPr>
          <p:cNvPr id="17" name="Textfeld 16"/>
          <p:cNvSpPr txBox="1"/>
          <p:nvPr/>
        </p:nvSpPr>
        <p:spPr>
          <a:xfrm>
            <a:off x="575968" y="3102535"/>
            <a:ext cx="3948351" cy="369332"/>
          </a:xfrm>
          <a:prstGeom prst="rect">
            <a:avLst/>
          </a:prstGeom>
          <a:solidFill>
            <a:srgbClr val="FFFFFF">
              <a:alpha val="69804"/>
            </a:srgbClr>
          </a:solidFill>
        </p:spPr>
        <p:txBody>
          <a:bodyPr wrap="square" rtlCol="0">
            <a:spAutoFit/>
          </a:bodyPr>
          <a:lstStyle>
            <a:defPPr>
              <a:defRPr lang="de-DE"/>
            </a:defPPr>
          </a:lstStyle>
          <a:p>
            <a:r>
              <a:rPr lang="de-CH"/>
              <a:t>Wassergraben, Tümpel, Teich</a:t>
            </a:r>
          </a:p>
        </p:txBody>
      </p:sp>
      <p:sp>
        <p:nvSpPr>
          <p:cNvPr id="22" name="Textfeld 21"/>
          <p:cNvSpPr txBox="1"/>
          <p:nvPr/>
        </p:nvSpPr>
        <p:spPr>
          <a:xfrm>
            <a:off x="4644613" y="3102535"/>
            <a:ext cx="3948351" cy="369332"/>
          </a:xfrm>
          <a:prstGeom prst="rect">
            <a:avLst/>
          </a:prstGeom>
          <a:solidFill>
            <a:srgbClr val="FFFFFF">
              <a:alpha val="69804"/>
            </a:srgbClr>
          </a:solidFill>
        </p:spPr>
        <p:txBody>
          <a:bodyPr wrap="square" rtlCol="0">
            <a:spAutoFit/>
          </a:bodyPr>
          <a:lstStyle>
            <a:defPPr>
              <a:defRPr lang="de-DE"/>
            </a:defPPr>
          </a:lstStyle>
          <a:p>
            <a:r>
              <a:rPr lang="de-CH"/>
              <a:t>Trockenmauern</a:t>
            </a:r>
          </a:p>
        </p:txBody>
      </p:sp>
      <p:sp>
        <p:nvSpPr>
          <p:cNvPr id="24" name="Textfeld 23"/>
          <p:cNvSpPr txBox="1"/>
          <p:nvPr/>
        </p:nvSpPr>
        <p:spPr>
          <a:xfrm>
            <a:off x="4644613" y="5457218"/>
            <a:ext cx="3948351" cy="646331"/>
          </a:xfrm>
          <a:prstGeom prst="rect">
            <a:avLst/>
          </a:prstGeom>
          <a:solidFill>
            <a:srgbClr val="FFFFFF">
              <a:alpha val="69804"/>
            </a:srgbClr>
          </a:solidFill>
        </p:spPr>
        <p:txBody>
          <a:bodyPr wrap="square" rtlCol="0" anchor="ctr">
            <a:noAutofit/>
          </a:bodyPr>
          <a:lstStyle>
            <a:defPPr>
              <a:defRPr lang="de-DE"/>
            </a:defPPr>
          </a:lstStyle>
          <a:p>
            <a:r>
              <a:rPr lang="de-CH" dirty="0" err="1"/>
              <a:t>Ruderalflächen</a:t>
            </a:r>
            <a:r>
              <a:rPr lang="de-CH" dirty="0"/>
              <a:t>, Steinhaufen und -wälle</a:t>
            </a:r>
          </a:p>
        </p:txBody>
      </p:sp>
      <p:sp>
        <p:nvSpPr>
          <p:cNvPr id="26" name="Textfeld 25"/>
          <p:cNvSpPr txBox="1"/>
          <p:nvPr/>
        </p:nvSpPr>
        <p:spPr>
          <a:xfrm>
            <a:off x="556536" y="5457218"/>
            <a:ext cx="3948351" cy="646331"/>
          </a:xfrm>
          <a:prstGeom prst="rect">
            <a:avLst/>
          </a:prstGeom>
          <a:solidFill>
            <a:srgbClr val="FFFFFF">
              <a:alpha val="69804"/>
            </a:srgbClr>
          </a:solidFill>
        </p:spPr>
        <p:txBody>
          <a:bodyPr wrap="square" rtlCol="0">
            <a:spAutoFit/>
          </a:bodyPr>
          <a:lstStyle>
            <a:defPPr>
              <a:defRPr lang="de-DE"/>
            </a:defPPr>
          </a:lstStyle>
          <a:p>
            <a:r>
              <a:rPr lang="de-CH"/>
              <a:t>Regionsspezifische Biodiversitätsförderflächen</a:t>
            </a:r>
          </a:p>
        </p:txBody>
      </p:sp>
    </p:spTree>
    <p:extLst>
      <p:ext uri="{BB962C8B-B14F-4D97-AF65-F5344CB8AC3E}">
        <p14:creationId xmlns:p14="http://schemas.microsoft.com/office/powerpoint/2010/main" val="231738236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87115" y="4075464"/>
            <a:ext cx="1770260" cy="1616131"/>
          </a:xfrm>
          <a:prstGeom prst="rect">
            <a:avLst/>
          </a:prstGeom>
        </p:spPr>
      </p:pic>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37704" y="4075464"/>
            <a:ext cx="1860589" cy="1616132"/>
          </a:xfrm>
          <a:prstGeom prst="rect">
            <a:avLst/>
          </a:prstGeom>
        </p:spPr>
      </p:pic>
      <p:pic>
        <p:nvPicPr>
          <p:cNvPr id="9" name="Grafik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93449" y="4075374"/>
            <a:ext cx="1857969" cy="1614524"/>
          </a:xfrm>
          <a:prstGeom prst="rect">
            <a:avLst/>
          </a:prstGeom>
        </p:spPr>
      </p:pic>
      <p:pic>
        <p:nvPicPr>
          <p:cNvPr id="7" name="Grafik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1999" y="4075374"/>
            <a:ext cx="1802515" cy="1614524"/>
          </a:xfrm>
          <a:prstGeom prst="rect">
            <a:avLst/>
          </a:prstGeom>
        </p:spPr>
      </p:pic>
      <p:sp>
        <p:nvSpPr>
          <p:cNvPr id="2" name="Titel 1"/>
          <p:cNvSpPr>
            <a:spLocks noGrp="1"/>
          </p:cNvSpPr>
          <p:nvPr>
            <p:ph type="title"/>
          </p:nvPr>
        </p:nvSpPr>
        <p:spPr/>
        <p:txBody>
          <a:bodyPr/>
          <a:lstStyle/>
          <a:p>
            <a:r>
              <a:rPr lang="de-CH"/>
              <a:t>Wassergraben, Tümpel, Teich</a:t>
            </a:r>
          </a:p>
        </p:txBody>
      </p:sp>
      <p:sp>
        <p:nvSpPr>
          <p:cNvPr id="3" name="Inhaltsplatzhalter 2"/>
          <p:cNvSpPr>
            <a:spLocks noGrp="1"/>
          </p:cNvSpPr>
          <p:nvPr>
            <p:ph idx="1"/>
          </p:nvPr>
        </p:nvSpPr>
        <p:spPr>
          <a:xfrm>
            <a:off x="611999" y="1347426"/>
            <a:ext cx="7845376" cy="1905537"/>
          </a:xfrm>
          <a:solidFill>
            <a:schemeClr val="accent4">
              <a:lumMod val="20000"/>
              <a:lumOff val="80000"/>
            </a:schemeClr>
          </a:solidFill>
        </p:spPr>
        <p:txBody>
          <a:bodyPr lIns="72000" tIns="72000" rIns="72000" bIns="72000"/>
          <a:lstStyle/>
          <a:p>
            <a:r>
              <a:rPr lang="de-CH" sz="2000" b="1" dirty="0"/>
              <a:t>Ökologische Bedeutung</a:t>
            </a:r>
          </a:p>
          <a:p>
            <a:pPr marL="342900" indent="-342900">
              <a:buFont typeface="Arial" panose="020B0604020202020204" pitchFamily="34" charset="0"/>
              <a:buChar char="•"/>
            </a:pPr>
            <a:r>
              <a:rPr lang="de-CH" sz="2000" dirty="0"/>
              <a:t>Laichgebiete für Frösche, Kröten und Molche</a:t>
            </a:r>
          </a:p>
          <a:p>
            <a:pPr marL="342900" indent="-342900">
              <a:buFont typeface="Arial" panose="020B0604020202020204" pitchFamily="34" charset="0"/>
              <a:buChar char="•"/>
            </a:pPr>
            <a:r>
              <a:rPr lang="de-CH" sz="2000" dirty="0"/>
              <a:t>Lebensraum für zahlreiche Libellen, Köcherfliegen und andere Insekten</a:t>
            </a:r>
          </a:p>
          <a:p>
            <a:pPr marL="342900" indent="-342900">
              <a:buFont typeface="Arial" panose="020B0604020202020204" pitchFamily="34" charset="0"/>
              <a:buChar char="•"/>
            </a:pPr>
            <a:r>
              <a:rPr lang="de-CH" sz="2000" dirty="0"/>
              <a:t>Vernetzungselement zwischen grösseren Gewässern und anderen naturnahen Lebensräumen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124</a:t>
            </a:fld>
            <a:endParaRPr lang="de-CH"/>
          </a:p>
        </p:txBody>
      </p:sp>
      <p:sp>
        <p:nvSpPr>
          <p:cNvPr id="13" name="Welle 12"/>
          <p:cNvSpPr/>
          <p:nvPr/>
        </p:nvSpPr>
        <p:spPr>
          <a:xfrm>
            <a:off x="8195930" y="104475"/>
            <a:ext cx="953612" cy="543210"/>
          </a:xfrm>
          <a:prstGeom prst="wav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a:solidFill>
                  <a:schemeClr val="accent4">
                    <a:lumMod val="50000"/>
                  </a:schemeClr>
                </a:solidFill>
              </a:rPr>
              <a:t>S.108</a:t>
            </a:r>
          </a:p>
        </p:txBody>
      </p:sp>
      <p:sp>
        <p:nvSpPr>
          <p:cNvPr id="18" name="Textfeld 17"/>
          <p:cNvSpPr txBox="1"/>
          <p:nvPr/>
        </p:nvSpPr>
        <p:spPr>
          <a:xfrm>
            <a:off x="6664504" y="5320566"/>
            <a:ext cx="1861770" cy="369332"/>
          </a:xfrm>
          <a:prstGeom prst="rect">
            <a:avLst/>
          </a:prstGeom>
          <a:solidFill>
            <a:srgbClr val="FFFFFF">
              <a:alpha val="69804"/>
            </a:srgbClr>
          </a:solidFill>
        </p:spPr>
        <p:txBody>
          <a:bodyPr wrap="square" rtlCol="0">
            <a:spAutoFit/>
          </a:bodyPr>
          <a:lstStyle>
            <a:defPPr>
              <a:defRPr lang="de-DE"/>
            </a:defPPr>
          </a:lstStyle>
          <a:p>
            <a:r>
              <a:rPr lang="de-CH" dirty="0"/>
              <a:t>Ringelnatter</a:t>
            </a:r>
          </a:p>
        </p:txBody>
      </p:sp>
      <p:sp>
        <p:nvSpPr>
          <p:cNvPr id="19" name="Textfeld 18"/>
          <p:cNvSpPr txBox="1"/>
          <p:nvPr/>
        </p:nvSpPr>
        <p:spPr>
          <a:xfrm>
            <a:off x="4610783" y="5043567"/>
            <a:ext cx="1916966" cy="646331"/>
          </a:xfrm>
          <a:prstGeom prst="rect">
            <a:avLst/>
          </a:prstGeom>
          <a:solidFill>
            <a:srgbClr val="FFFFFF">
              <a:alpha val="69804"/>
            </a:srgbClr>
          </a:solidFill>
        </p:spPr>
        <p:txBody>
          <a:bodyPr wrap="square" rtlCol="0">
            <a:spAutoFit/>
          </a:bodyPr>
          <a:lstStyle>
            <a:defPPr>
              <a:defRPr lang="de-DE"/>
            </a:defPPr>
          </a:lstStyle>
          <a:p>
            <a:r>
              <a:rPr lang="de-CH" dirty="0"/>
              <a:t>Haarblättriger Wasserhahnenfuss</a:t>
            </a:r>
          </a:p>
        </p:txBody>
      </p:sp>
      <p:sp>
        <p:nvSpPr>
          <p:cNvPr id="20" name="Textfeld 19"/>
          <p:cNvSpPr txBox="1"/>
          <p:nvPr/>
        </p:nvSpPr>
        <p:spPr>
          <a:xfrm>
            <a:off x="2588819" y="5342922"/>
            <a:ext cx="1940415" cy="369332"/>
          </a:xfrm>
          <a:prstGeom prst="rect">
            <a:avLst/>
          </a:prstGeom>
          <a:solidFill>
            <a:srgbClr val="FFFFFF">
              <a:alpha val="69804"/>
            </a:srgbClr>
          </a:solidFill>
        </p:spPr>
        <p:txBody>
          <a:bodyPr wrap="square" rtlCol="0">
            <a:spAutoFit/>
          </a:bodyPr>
          <a:lstStyle>
            <a:defPPr>
              <a:defRPr lang="de-DE"/>
            </a:defPPr>
          </a:lstStyle>
          <a:p>
            <a:r>
              <a:rPr lang="de-CH"/>
              <a:t>Südlicher Blaupfeil</a:t>
            </a:r>
          </a:p>
        </p:txBody>
      </p:sp>
      <p:sp>
        <p:nvSpPr>
          <p:cNvPr id="21" name="Textfeld 20"/>
          <p:cNvSpPr txBox="1"/>
          <p:nvPr/>
        </p:nvSpPr>
        <p:spPr>
          <a:xfrm>
            <a:off x="611999" y="5335590"/>
            <a:ext cx="1905254" cy="369332"/>
          </a:xfrm>
          <a:prstGeom prst="rect">
            <a:avLst/>
          </a:prstGeom>
          <a:solidFill>
            <a:srgbClr val="FFFFFF">
              <a:alpha val="69804"/>
            </a:srgbClr>
          </a:solidFill>
        </p:spPr>
        <p:txBody>
          <a:bodyPr wrap="square" rtlCol="0">
            <a:spAutoFit/>
          </a:bodyPr>
          <a:lstStyle>
            <a:defPPr>
              <a:defRPr lang="de-DE"/>
            </a:defPPr>
          </a:lstStyle>
          <a:p>
            <a:r>
              <a:rPr lang="de-CH"/>
              <a:t>Teichhuhn</a:t>
            </a:r>
          </a:p>
        </p:txBody>
      </p:sp>
    </p:spTree>
    <p:extLst>
      <p:ext uri="{BB962C8B-B14F-4D97-AF65-F5344CB8AC3E}">
        <p14:creationId xmlns:p14="http://schemas.microsoft.com/office/powerpoint/2010/main" val="133712526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nhaltsplatzhalter 5"/>
          <p:cNvGraphicFramePr>
            <a:graphicFrameLocks noGrp="1"/>
          </p:cNvGraphicFramePr>
          <p:nvPr>
            <p:ph idx="1"/>
            <p:extLst>
              <p:ext uri="{D42A27DB-BD31-4B8C-83A1-F6EECF244321}">
                <p14:modId xmlns:p14="http://schemas.microsoft.com/office/powerpoint/2010/main" val="2333821489"/>
              </p:ext>
            </p:extLst>
          </p:nvPr>
        </p:nvGraphicFramePr>
        <p:xfrm>
          <a:off x="539552" y="1300088"/>
          <a:ext cx="7921626" cy="2921000"/>
        </p:xfrm>
        <a:graphic>
          <a:graphicData uri="http://schemas.openxmlformats.org/drawingml/2006/table">
            <a:tbl>
              <a:tblPr firstRow="1" bandRow="1">
                <a:tableStyleId>{21E4AEA4-8DFA-4A89-87EB-49C32662AFE0}</a:tableStyleId>
              </a:tblPr>
              <a:tblGrid>
                <a:gridCol w="2448644">
                  <a:extLst>
                    <a:ext uri="{9D8B030D-6E8A-4147-A177-3AD203B41FA5}">
                      <a16:colId xmlns:a16="http://schemas.microsoft.com/office/drawing/2014/main" val="2070950670"/>
                    </a:ext>
                  </a:extLst>
                </a:gridCol>
                <a:gridCol w="5472982">
                  <a:extLst>
                    <a:ext uri="{9D8B030D-6E8A-4147-A177-3AD203B41FA5}">
                      <a16:colId xmlns:a16="http://schemas.microsoft.com/office/drawing/2014/main" val="2967566985"/>
                    </a:ext>
                  </a:extLst>
                </a:gridCol>
              </a:tblGrid>
              <a:tr h="370840">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kern="1200">
                          <a:solidFill>
                            <a:prstClr val="black"/>
                          </a:solidFill>
                          <a:latin typeface="+mn-lt"/>
                          <a:ea typeface="+mn-ea"/>
                          <a:cs typeface="+mn-cs"/>
                        </a:rPr>
                        <a:t>Wassergraben, Tümpel, Teich</a:t>
                      </a:r>
                      <a:endParaRPr lang="de-CH" sz="1400" b="1"/>
                    </a:p>
                  </a:txBody>
                  <a:tcPr/>
                </a:tc>
                <a:tc hMerge="1">
                  <a:txBody>
                    <a:bodyPr/>
                    <a:lstStyle/>
                    <a:p>
                      <a:endParaRPr lang="de-CH">
                        <a:solidFill>
                          <a:schemeClr val="tx1"/>
                        </a:solidFill>
                      </a:endParaRPr>
                    </a:p>
                  </a:txBody>
                  <a:tcPr/>
                </a:tc>
                <a:extLst>
                  <a:ext uri="{0D108BD9-81ED-4DB2-BD59-A6C34878D82A}">
                    <a16:rowId xmlns:a16="http://schemas.microsoft.com/office/drawing/2014/main" val="3020145324"/>
                  </a:ext>
                </a:extLst>
              </a:tr>
              <a:tr h="370840">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i="0" u="none" strike="noStrike" kern="1200" baseline="0">
                          <a:solidFill>
                            <a:schemeClr val="tx1"/>
                          </a:solidFill>
                          <a:latin typeface="+mn-lt"/>
                          <a:ea typeface="+mn-ea"/>
                          <a:cs typeface="+mn-cs"/>
                        </a:rPr>
                        <a:t>BEDINGUNGEN FÜR DIE ANRECHENBARKEIT NACH DZV</a:t>
                      </a:r>
                    </a:p>
                  </a:txBody>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de-CH" sz="1600" b="0" i="0" u="none" strike="noStrike" kern="1200" baseline="0">
                        <a:solidFill>
                          <a:schemeClr val="tx1"/>
                        </a:solidFill>
                        <a:latin typeface="+mn-lt"/>
                        <a:ea typeface="+mn-ea"/>
                        <a:cs typeface="+mn-cs"/>
                      </a:endParaRPr>
                    </a:p>
                  </a:txBody>
                  <a:tcPr/>
                </a:tc>
                <a:extLst>
                  <a:ext uri="{0D108BD9-81ED-4DB2-BD59-A6C34878D82A}">
                    <a16:rowId xmlns:a16="http://schemas.microsoft.com/office/drawing/2014/main" val="2486230878"/>
                  </a:ext>
                </a:extLst>
              </a:tr>
              <a:tr h="370840">
                <a:tc>
                  <a:txBody>
                    <a:bodyPr/>
                    <a:lstStyle/>
                    <a:p>
                      <a:r>
                        <a:rPr lang="de-CH" sz="1600" b="1">
                          <a:solidFill>
                            <a:schemeClr val="tx1"/>
                          </a:solidFill>
                        </a:rPr>
                        <a:t>Anrechenbare</a:t>
                      </a:r>
                      <a:r>
                        <a:rPr lang="de-CH" sz="1600" b="1" baseline="0">
                          <a:solidFill>
                            <a:schemeClr val="tx1"/>
                          </a:solidFill>
                        </a:rPr>
                        <a:t> Fläche</a:t>
                      </a:r>
                      <a:endParaRPr lang="de-CH" sz="1600" b="1">
                        <a:solidFill>
                          <a:schemeClr val="tx1"/>
                        </a:solidFill>
                      </a:endParaRP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de-CH" sz="1600" b="0" i="0" u="none" strike="noStrike" kern="1200" baseline="0">
                          <a:solidFill>
                            <a:schemeClr val="tx1"/>
                          </a:solidFill>
                          <a:latin typeface="+mn-lt"/>
                          <a:ea typeface="+mn-ea"/>
                          <a:cs typeface="+mn-cs"/>
                        </a:rPr>
                        <a:t>Fläche der Kleingewässer inkl. mind. 6 m breiter Pufferstreifen </a:t>
                      </a:r>
                    </a:p>
                  </a:txBody>
                  <a:tcPr/>
                </a:tc>
                <a:extLst>
                  <a:ext uri="{0D108BD9-81ED-4DB2-BD59-A6C34878D82A}">
                    <a16:rowId xmlns:a16="http://schemas.microsoft.com/office/drawing/2014/main" val="2138221494"/>
                  </a:ext>
                </a:extLst>
              </a:tr>
              <a:tr h="370840">
                <a:tc>
                  <a:txBody>
                    <a:bodyPr/>
                    <a:lstStyle/>
                    <a:p>
                      <a:r>
                        <a:rPr lang="de-CH" sz="1600" b="1" i="0" u="none" strike="noStrike" kern="1200" baseline="0">
                          <a:solidFill>
                            <a:schemeClr val="tx1"/>
                          </a:solidFill>
                          <a:latin typeface="+mn-lt"/>
                          <a:ea typeface="+mn-ea"/>
                          <a:cs typeface="+mn-cs"/>
                        </a:rPr>
                        <a:t>Düngung</a:t>
                      </a:r>
                    </a:p>
                  </a:txBody>
                  <a:tcPr/>
                </a:tc>
                <a:tc>
                  <a:txBody>
                    <a:bodyPr/>
                    <a:lstStyle/>
                    <a:p>
                      <a:r>
                        <a:rPr lang="de-CH" sz="1600" b="0" i="0" u="none" strike="noStrike" kern="1200" baseline="0">
                          <a:solidFill>
                            <a:schemeClr val="tx1"/>
                          </a:solidFill>
                          <a:latin typeface="+mn-lt"/>
                          <a:ea typeface="+mn-ea"/>
                          <a:cs typeface="+mn-cs"/>
                        </a:rPr>
                        <a:t>keine</a:t>
                      </a:r>
                      <a:endParaRPr lang="de-CH" sz="1600" b="0">
                        <a:solidFill>
                          <a:schemeClr val="tx1"/>
                        </a:solidFill>
                      </a:endParaRPr>
                    </a:p>
                  </a:txBody>
                  <a:tcPr/>
                </a:tc>
                <a:extLst>
                  <a:ext uri="{0D108BD9-81ED-4DB2-BD59-A6C34878D82A}">
                    <a16:rowId xmlns:a16="http://schemas.microsoft.com/office/drawing/2014/main" val="1350652882"/>
                  </a:ext>
                </a:extLst>
              </a:tr>
              <a:tr h="370840">
                <a:tc>
                  <a:txBody>
                    <a:bodyPr/>
                    <a:lstStyle/>
                    <a:p>
                      <a:r>
                        <a:rPr lang="de-CH" sz="1600" b="1">
                          <a:solidFill>
                            <a:schemeClr val="tx1"/>
                          </a:solidFill>
                        </a:rPr>
                        <a:t>Pflanzenschutzmittel</a:t>
                      </a:r>
                    </a:p>
                  </a:txBody>
                  <a:tcPr/>
                </a:tc>
                <a:tc>
                  <a:txBody>
                    <a:bodyPr/>
                    <a:lstStyle/>
                    <a:p>
                      <a:pPr marL="285750" indent="-285750">
                        <a:buFont typeface="Arial" panose="020B0604020202020204" pitchFamily="34" charset="0"/>
                        <a:buChar char="•"/>
                      </a:pPr>
                      <a:r>
                        <a:rPr lang="de-CH" sz="1600" b="0" i="0" u="none" strike="noStrike" kern="1200" baseline="0">
                          <a:solidFill>
                            <a:schemeClr val="tx1"/>
                          </a:solidFill>
                          <a:latin typeface="+mn-lt"/>
                          <a:ea typeface="+mn-ea"/>
                          <a:cs typeface="+mn-cs"/>
                        </a:rPr>
                        <a:t>verboten</a:t>
                      </a:r>
                    </a:p>
                    <a:p>
                      <a:pPr marL="285750" indent="-285750">
                        <a:buFont typeface="Arial" panose="020B0604020202020204" pitchFamily="34" charset="0"/>
                        <a:buChar char="•"/>
                      </a:pPr>
                      <a:r>
                        <a:rPr lang="de-CH" sz="1600" b="0" i="0" u="none" strike="noStrike" kern="1200" baseline="0">
                          <a:solidFill>
                            <a:schemeClr val="tx1"/>
                          </a:solidFill>
                          <a:latin typeface="+mn-lt"/>
                          <a:ea typeface="+mn-ea"/>
                          <a:cs typeface="+mn-cs"/>
                        </a:rPr>
                        <a:t>Einzelstockbekämpfung nur im Pufferstreifen bei mind. 4 m Abstand zur Wasserfläche zugelassen, falls mechanische Regulierung nicht möglich</a:t>
                      </a:r>
                    </a:p>
                  </a:txBody>
                  <a:tcPr/>
                </a:tc>
                <a:extLst>
                  <a:ext uri="{0D108BD9-81ED-4DB2-BD59-A6C34878D82A}">
                    <a16:rowId xmlns:a16="http://schemas.microsoft.com/office/drawing/2014/main" val="1817067321"/>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i="0" u="none" strike="noStrike" kern="1200" baseline="0">
                          <a:solidFill>
                            <a:schemeClr val="tx1"/>
                          </a:solidFill>
                          <a:latin typeface="+mn-lt"/>
                          <a:ea typeface="+mn-ea"/>
                          <a:cs typeface="+mn-cs"/>
                        </a:rPr>
                        <a:t>Vertragsdauer</a:t>
                      </a:r>
                      <a:endParaRPr lang="de-CH" sz="1600" b="1">
                        <a:solidFill>
                          <a:schemeClr val="tx1"/>
                        </a:solidFill>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0" i="0" u="none" strike="noStrike" kern="1200" baseline="0">
                          <a:solidFill>
                            <a:schemeClr val="tx1"/>
                          </a:solidFill>
                          <a:latin typeface="+mn-lt"/>
                          <a:ea typeface="+mn-ea"/>
                          <a:cs typeface="+mn-cs"/>
                        </a:rPr>
                        <a:t>mindestens 8 Jahre</a:t>
                      </a:r>
                      <a:endParaRPr lang="de-CH" sz="1600" b="0">
                        <a:solidFill>
                          <a:schemeClr val="tx1"/>
                        </a:solidFill>
                      </a:endParaRPr>
                    </a:p>
                  </a:txBody>
                  <a:tcPr/>
                </a:tc>
                <a:extLst>
                  <a:ext uri="{0D108BD9-81ED-4DB2-BD59-A6C34878D82A}">
                    <a16:rowId xmlns:a16="http://schemas.microsoft.com/office/drawing/2014/main" val="428950020"/>
                  </a:ext>
                </a:extLst>
              </a:tr>
            </a:tbl>
          </a:graphicData>
        </a:graphic>
      </p:graphicFrame>
      <p:sp>
        <p:nvSpPr>
          <p:cNvPr id="4" name="Foliennummernplatzhalter 3"/>
          <p:cNvSpPr>
            <a:spLocks noGrp="1"/>
          </p:cNvSpPr>
          <p:nvPr>
            <p:ph type="sldNum" sz="quarter" idx="4"/>
          </p:nvPr>
        </p:nvSpPr>
        <p:spPr/>
        <p:txBody>
          <a:bodyPr/>
          <a:lstStyle/>
          <a:p>
            <a:fld id="{B295DEAF-E952-4796-AAEE-4201E40CA590}" type="slidenum">
              <a:rPr lang="de-CH" smtClean="0"/>
              <a:pPr/>
              <a:t>125</a:t>
            </a:fld>
            <a:endParaRPr lang="de-CH"/>
          </a:p>
        </p:txBody>
      </p:sp>
      <p:sp>
        <p:nvSpPr>
          <p:cNvPr id="5" name="Textfeld 4"/>
          <p:cNvSpPr txBox="1"/>
          <p:nvPr/>
        </p:nvSpPr>
        <p:spPr>
          <a:xfrm>
            <a:off x="8048828" y="0"/>
            <a:ext cx="1095172" cy="400110"/>
          </a:xfrm>
          <a:prstGeom prst="rect">
            <a:avLst/>
          </a:prstGeom>
          <a:solidFill>
            <a:schemeClr val="accent6">
              <a:lumMod val="40000"/>
              <a:lumOff val="60000"/>
            </a:schemeClr>
          </a:solidFill>
        </p:spPr>
        <p:txBody>
          <a:bodyPr wrap="none" rtlCol="0">
            <a:spAutoFit/>
          </a:bodyPr>
          <a:lstStyle/>
          <a:p>
            <a:r>
              <a:rPr lang="de-CH" sz="2000"/>
              <a:t>Handout</a:t>
            </a:r>
          </a:p>
        </p:txBody>
      </p:sp>
      <p:grpSp>
        <p:nvGrpSpPr>
          <p:cNvPr id="7" name="Gruppieren 6">
            <a:extLst>
              <a:ext uri="{FF2B5EF4-FFF2-40B4-BE49-F238E27FC236}">
                <a16:creationId xmlns:a16="http://schemas.microsoft.com/office/drawing/2014/main" id="{BE2BBE34-DA00-4971-B59F-5FE81182DD19}"/>
              </a:ext>
            </a:extLst>
          </p:cNvPr>
          <p:cNvGrpSpPr/>
          <p:nvPr/>
        </p:nvGrpSpPr>
        <p:grpSpPr>
          <a:xfrm>
            <a:off x="539552" y="925236"/>
            <a:ext cx="4900037" cy="374852"/>
            <a:chOff x="104011" y="183120"/>
            <a:chExt cx="4900037" cy="374852"/>
          </a:xfrm>
        </p:grpSpPr>
        <p:sp>
          <p:nvSpPr>
            <p:cNvPr id="8" name="Textfeld 7">
              <a:extLst>
                <a:ext uri="{FF2B5EF4-FFF2-40B4-BE49-F238E27FC236}">
                  <a16:creationId xmlns:a16="http://schemas.microsoft.com/office/drawing/2014/main" id="{E5022559-671F-445F-89B3-43BB2C90549A}"/>
                </a:ext>
              </a:extLst>
            </p:cNvPr>
            <p:cNvSpPr txBox="1"/>
            <p:nvPr/>
          </p:nvSpPr>
          <p:spPr>
            <a:xfrm>
              <a:off x="179512" y="188640"/>
              <a:ext cx="4824536" cy="369332"/>
            </a:xfrm>
            <a:prstGeom prst="rect">
              <a:avLst/>
            </a:prstGeom>
            <a:noFill/>
          </p:spPr>
          <p:txBody>
            <a:bodyPr wrap="square" rtlCol="0">
              <a:spAutoFit/>
            </a:bodyPr>
            <a:lstStyle/>
            <a:p>
              <a:r>
                <a:rPr lang="de-CH" dirty="0"/>
                <a:t>    Aktuelle Anforderungen </a:t>
              </a:r>
              <a:r>
                <a:rPr lang="de-CH" dirty="0">
                  <a:hlinkClick r:id="rId2"/>
                </a:rPr>
                <a:t>www.agrinatur.ch</a:t>
              </a:r>
              <a:endParaRPr lang="de-CH" dirty="0"/>
            </a:p>
          </p:txBody>
        </p:sp>
        <p:pic>
          <p:nvPicPr>
            <p:cNvPr id="9" name="Grafik 8" descr="Auge">
              <a:extLst>
                <a:ext uri="{FF2B5EF4-FFF2-40B4-BE49-F238E27FC236}">
                  <a16:creationId xmlns:a16="http://schemas.microsoft.com/office/drawing/2014/main" id="{B7366698-B14D-4C9E-A0B9-E3225482C6C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011" y="183120"/>
              <a:ext cx="360040" cy="360040"/>
            </a:xfrm>
            <a:prstGeom prst="rect">
              <a:avLst/>
            </a:prstGeom>
          </p:spPr>
        </p:pic>
      </p:grpSp>
    </p:spTree>
    <p:extLst>
      <p:ext uri="{BB962C8B-B14F-4D97-AF65-F5344CB8AC3E}">
        <p14:creationId xmlns:p14="http://schemas.microsoft.com/office/powerpoint/2010/main" val="126152048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12402" y="3922213"/>
            <a:ext cx="2508991" cy="2127768"/>
          </a:xfrm>
          <a:prstGeom prst="rect">
            <a:avLst/>
          </a:prstGeom>
        </p:spPr>
      </p:pic>
      <p:pic>
        <p:nvPicPr>
          <p:cNvPr id="6" name="Grafik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03343" y="3926819"/>
            <a:ext cx="2516006" cy="2139952"/>
          </a:xfrm>
          <a:prstGeom prst="rect">
            <a:avLst/>
          </a:prstGeom>
        </p:spPr>
      </p:pic>
      <p:pic>
        <p:nvPicPr>
          <p:cNvPr id="11" name="Grafik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7724" y="3925225"/>
            <a:ext cx="2490397" cy="2141546"/>
          </a:xfrm>
          <a:prstGeom prst="rect">
            <a:avLst/>
          </a:prstGeom>
        </p:spPr>
      </p:pic>
      <p:pic>
        <p:nvPicPr>
          <p:cNvPr id="8" name="Grafik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12203" y="1305546"/>
            <a:ext cx="2498101" cy="2166311"/>
          </a:xfrm>
          <a:prstGeom prst="rect">
            <a:avLst/>
          </a:prstGeom>
        </p:spPr>
      </p:pic>
      <p:pic>
        <p:nvPicPr>
          <p:cNvPr id="9" name="Grafik 8"/>
          <p:cNvPicPr>
            <a:picLocks noChangeAspect="1"/>
          </p:cNvPicPr>
          <p:nvPr/>
        </p:nvPicPr>
        <p:blipFill rotWithShape="1">
          <a:blip r:embed="rId6" cstate="screen">
            <a:extLst>
              <a:ext uri="{28A0092B-C50C-407E-A947-70E740481C1C}">
                <a14:useLocalDpi xmlns:a14="http://schemas.microsoft.com/office/drawing/2010/main"/>
              </a:ext>
            </a:extLst>
          </a:blip>
          <a:srcRect b="-252"/>
          <a:stretch/>
        </p:blipFill>
        <p:spPr>
          <a:xfrm>
            <a:off x="3308758" y="1305546"/>
            <a:ext cx="2516006" cy="2175559"/>
          </a:xfrm>
          <a:prstGeom prst="rect">
            <a:avLst/>
          </a:prstGeom>
        </p:spPr>
      </p:pic>
      <p:pic>
        <p:nvPicPr>
          <p:cNvPr id="10" name="Grafik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06154" y="1326295"/>
            <a:ext cx="2501967" cy="2154810"/>
          </a:xfrm>
          <a:prstGeom prst="rect">
            <a:avLst/>
          </a:prstGeom>
        </p:spPr>
      </p:pic>
      <p:sp>
        <p:nvSpPr>
          <p:cNvPr id="4" name="Titel 3"/>
          <p:cNvSpPr>
            <a:spLocks noGrp="1"/>
          </p:cNvSpPr>
          <p:nvPr>
            <p:ph type="title"/>
          </p:nvPr>
        </p:nvSpPr>
        <p:spPr/>
        <p:txBody>
          <a:bodyPr/>
          <a:lstStyle/>
          <a:p>
            <a:r>
              <a:rPr lang="de-CH"/>
              <a:t>Bevorzugte Gewässertypen einiger Amphibien</a:t>
            </a:r>
          </a:p>
        </p:txBody>
      </p:sp>
      <p:sp>
        <p:nvSpPr>
          <p:cNvPr id="2" name="Textfeld 1"/>
          <p:cNvSpPr txBox="1"/>
          <p:nvPr/>
        </p:nvSpPr>
        <p:spPr>
          <a:xfrm>
            <a:off x="606153" y="954032"/>
            <a:ext cx="3703037" cy="369332"/>
          </a:xfrm>
          <a:prstGeom prst="rect">
            <a:avLst/>
          </a:prstGeom>
          <a:noFill/>
        </p:spPr>
        <p:txBody>
          <a:bodyPr wrap="square" rtlCol="0">
            <a:spAutoFit/>
          </a:bodyPr>
          <a:lstStyle/>
          <a:p>
            <a:r>
              <a:rPr lang="de-CH" b="1"/>
              <a:t>Temporäre Gewässer </a:t>
            </a:r>
            <a:r>
              <a:rPr lang="de-CH"/>
              <a:t>wichtig für:</a:t>
            </a:r>
          </a:p>
        </p:txBody>
      </p:sp>
      <p:sp>
        <p:nvSpPr>
          <p:cNvPr id="12" name="Textfeld 11"/>
          <p:cNvSpPr txBox="1"/>
          <p:nvPr/>
        </p:nvSpPr>
        <p:spPr>
          <a:xfrm>
            <a:off x="606154" y="3543306"/>
            <a:ext cx="3096448" cy="369332"/>
          </a:xfrm>
          <a:prstGeom prst="rect">
            <a:avLst/>
          </a:prstGeom>
          <a:noFill/>
        </p:spPr>
        <p:txBody>
          <a:bodyPr wrap="square" rtlCol="0">
            <a:spAutoFit/>
          </a:bodyPr>
          <a:lstStyle>
            <a:defPPr>
              <a:defRPr lang="de-DE"/>
            </a:defPPr>
          </a:lstStyle>
          <a:p>
            <a:r>
              <a:rPr lang="de-CH" b="1"/>
              <a:t>Dauergewässer</a:t>
            </a:r>
            <a:r>
              <a:rPr lang="de-CH"/>
              <a:t> wichtig für:</a:t>
            </a:r>
          </a:p>
        </p:txBody>
      </p:sp>
      <p:sp>
        <p:nvSpPr>
          <p:cNvPr id="29" name="Textfeld 28"/>
          <p:cNvSpPr txBox="1"/>
          <p:nvPr/>
        </p:nvSpPr>
        <p:spPr>
          <a:xfrm>
            <a:off x="5996500" y="3111773"/>
            <a:ext cx="2613439" cy="369332"/>
          </a:xfrm>
          <a:prstGeom prst="rect">
            <a:avLst/>
          </a:prstGeom>
          <a:solidFill>
            <a:srgbClr val="FFFFFF">
              <a:alpha val="69804"/>
            </a:srgbClr>
          </a:solidFill>
        </p:spPr>
        <p:txBody>
          <a:bodyPr wrap="square" rtlCol="0">
            <a:spAutoFit/>
          </a:bodyPr>
          <a:lstStyle>
            <a:defPPr>
              <a:defRPr lang="de-DE"/>
            </a:defPPr>
          </a:lstStyle>
          <a:p>
            <a:r>
              <a:rPr lang="de-CH"/>
              <a:t>Gelbbauchunke</a:t>
            </a:r>
          </a:p>
        </p:txBody>
      </p:sp>
      <p:sp>
        <p:nvSpPr>
          <p:cNvPr id="30" name="Textfeld 29"/>
          <p:cNvSpPr txBox="1"/>
          <p:nvPr/>
        </p:nvSpPr>
        <p:spPr>
          <a:xfrm>
            <a:off x="606155" y="3114785"/>
            <a:ext cx="2598973" cy="369332"/>
          </a:xfrm>
          <a:prstGeom prst="rect">
            <a:avLst/>
          </a:prstGeom>
          <a:solidFill>
            <a:srgbClr val="FFFFFF">
              <a:alpha val="69804"/>
            </a:srgbClr>
          </a:solidFill>
        </p:spPr>
        <p:txBody>
          <a:bodyPr wrap="square" rtlCol="0">
            <a:spAutoFit/>
          </a:bodyPr>
          <a:lstStyle>
            <a:defPPr>
              <a:defRPr lang="de-DE"/>
            </a:defPPr>
          </a:lstStyle>
          <a:p>
            <a:r>
              <a:rPr lang="de-CH"/>
              <a:t>Laubfrosch</a:t>
            </a:r>
          </a:p>
        </p:txBody>
      </p:sp>
      <p:sp>
        <p:nvSpPr>
          <p:cNvPr id="31" name="Textfeld 30"/>
          <p:cNvSpPr txBox="1"/>
          <p:nvPr/>
        </p:nvSpPr>
        <p:spPr>
          <a:xfrm>
            <a:off x="3308758" y="3108655"/>
            <a:ext cx="2538930" cy="369332"/>
          </a:xfrm>
          <a:prstGeom prst="rect">
            <a:avLst/>
          </a:prstGeom>
          <a:solidFill>
            <a:srgbClr val="FFFFFF">
              <a:alpha val="69804"/>
            </a:srgbClr>
          </a:solidFill>
        </p:spPr>
        <p:txBody>
          <a:bodyPr wrap="square" rtlCol="0">
            <a:spAutoFit/>
          </a:bodyPr>
          <a:lstStyle>
            <a:defPPr>
              <a:defRPr lang="de-DE"/>
            </a:defPPr>
          </a:lstStyle>
          <a:p>
            <a:r>
              <a:rPr lang="de-CH"/>
              <a:t>Kreuzkröte</a:t>
            </a:r>
          </a:p>
        </p:txBody>
      </p:sp>
      <p:sp>
        <p:nvSpPr>
          <p:cNvPr id="32" name="Textfeld 31"/>
          <p:cNvSpPr txBox="1"/>
          <p:nvPr/>
        </p:nvSpPr>
        <p:spPr>
          <a:xfrm>
            <a:off x="5983669" y="5680649"/>
            <a:ext cx="2613439" cy="369332"/>
          </a:xfrm>
          <a:prstGeom prst="rect">
            <a:avLst/>
          </a:prstGeom>
          <a:solidFill>
            <a:srgbClr val="FFFFFF">
              <a:alpha val="69804"/>
            </a:srgbClr>
          </a:solidFill>
        </p:spPr>
        <p:txBody>
          <a:bodyPr wrap="square" rtlCol="0">
            <a:spAutoFit/>
          </a:bodyPr>
          <a:lstStyle>
            <a:defPPr>
              <a:defRPr lang="de-DE"/>
            </a:defPPr>
          </a:lstStyle>
          <a:p>
            <a:r>
              <a:rPr lang="de-CH"/>
              <a:t>Geburtshelferkröte</a:t>
            </a:r>
          </a:p>
        </p:txBody>
      </p:sp>
      <p:sp>
        <p:nvSpPr>
          <p:cNvPr id="33" name="Textfeld 32"/>
          <p:cNvSpPr txBox="1"/>
          <p:nvPr/>
        </p:nvSpPr>
        <p:spPr>
          <a:xfrm>
            <a:off x="590179" y="5709699"/>
            <a:ext cx="2616238" cy="369332"/>
          </a:xfrm>
          <a:prstGeom prst="rect">
            <a:avLst/>
          </a:prstGeom>
          <a:solidFill>
            <a:srgbClr val="FFFFFF">
              <a:alpha val="69804"/>
            </a:srgbClr>
          </a:solidFill>
        </p:spPr>
        <p:txBody>
          <a:bodyPr wrap="square" rtlCol="0">
            <a:spAutoFit/>
          </a:bodyPr>
          <a:lstStyle>
            <a:defPPr>
              <a:defRPr lang="de-DE"/>
            </a:defPPr>
          </a:lstStyle>
          <a:p>
            <a:r>
              <a:rPr lang="de-CH"/>
              <a:t>Wasserfrosch</a:t>
            </a:r>
          </a:p>
        </p:txBody>
      </p:sp>
      <p:sp>
        <p:nvSpPr>
          <p:cNvPr id="34" name="Textfeld 33"/>
          <p:cNvSpPr txBox="1"/>
          <p:nvPr/>
        </p:nvSpPr>
        <p:spPr>
          <a:xfrm>
            <a:off x="3303342" y="5723964"/>
            <a:ext cx="2551327" cy="369332"/>
          </a:xfrm>
          <a:prstGeom prst="rect">
            <a:avLst/>
          </a:prstGeom>
          <a:solidFill>
            <a:srgbClr val="FFFFFF">
              <a:alpha val="69804"/>
            </a:srgbClr>
          </a:solidFill>
        </p:spPr>
        <p:txBody>
          <a:bodyPr wrap="square" rtlCol="0">
            <a:spAutoFit/>
          </a:bodyPr>
          <a:lstStyle>
            <a:defPPr>
              <a:defRPr lang="de-DE"/>
            </a:defPPr>
          </a:lstStyle>
          <a:p>
            <a:r>
              <a:rPr lang="de-CH"/>
              <a:t>Fadenmolch</a:t>
            </a:r>
          </a:p>
        </p:txBody>
      </p:sp>
      <p:sp>
        <p:nvSpPr>
          <p:cNvPr id="18" name="Foliennummernplatzhalter 3">
            <a:extLst>
              <a:ext uri="{FF2B5EF4-FFF2-40B4-BE49-F238E27FC236}">
                <a16:creationId xmlns:a16="http://schemas.microsoft.com/office/drawing/2014/main" id="{B060692A-E5B6-4940-8F09-97138033AD45}"/>
              </a:ext>
            </a:extLst>
          </p:cNvPr>
          <p:cNvSpPr>
            <a:spLocks noGrp="1"/>
          </p:cNvSpPr>
          <p:nvPr>
            <p:ph type="sldNum" sz="quarter" idx="4"/>
          </p:nvPr>
        </p:nvSpPr>
        <p:spPr>
          <a:xfrm>
            <a:off x="7747800" y="6219700"/>
            <a:ext cx="792000" cy="360000"/>
          </a:xfrm>
        </p:spPr>
        <p:txBody>
          <a:bodyPr/>
          <a:lstStyle/>
          <a:p>
            <a:fld id="{B295DEAF-E952-4796-AAEE-4201E40CA590}" type="slidenum">
              <a:rPr lang="de-CH" smtClean="0"/>
              <a:pPr/>
              <a:t>126</a:t>
            </a:fld>
            <a:endParaRPr lang="de-CH"/>
          </a:p>
        </p:txBody>
      </p:sp>
    </p:spTree>
    <p:extLst>
      <p:ext uri="{BB962C8B-B14F-4D97-AF65-F5344CB8AC3E}">
        <p14:creationId xmlns:p14="http://schemas.microsoft.com/office/powerpoint/2010/main" val="298293029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Wassergraben, Tümpel, Teich</a:t>
            </a:r>
          </a:p>
        </p:txBody>
      </p:sp>
      <p:sp>
        <p:nvSpPr>
          <p:cNvPr id="3" name="Inhaltsplatzhalter 2"/>
          <p:cNvSpPr>
            <a:spLocks noGrp="1"/>
          </p:cNvSpPr>
          <p:nvPr>
            <p:ph idx="1"/>
          </p:nvPr>
        </p:nvSpPr>
        <p:spPr>
          <a:xfrm>
            <a:off x="395536" y="1034514"/>
            <a:ext cx="8144264" cy="2551364"/>
          </a:xfrm>
          <a:solidFill>
            <a:schemeClr val="accent1">
              <a:lumMod val="20000"/>
              <a:lumOff val="80000"/>
            </a:schemeClr>
          </a:solidFill>
        </p:spPr>
        <p:txBody>
          <a:bodyPr lIns="72000" tIns="72000" rIns="72000" bIns="72000"/>
          <a:lstStyle/>
          <a:p>
            <a:pPr>
              <a:spcBef>
                <a:spcPts val="600"/>
              </a:spcBef>
            </a:pPr>
            <a:r>
              <a:rPr lang="de-CH" sz="2000" b="1"/>
              <a:t>Standortwahl</a:t>
            </a:r>
          </a:p>
          <a:p>
            <a:pPr marL="342900" indent="-342900">
              <a:spcBef>
                <a:spcPts val="600"/>
              </a:spcBef>
              <a:buFont typeface="Arial" panose="020B0604020202020204" pitchFamily="34" charset="0"/>
              <a:buChar char="•"/>
            </a:pPr>
            <a:r>
              <a:rPr lang="de-CH" sz="2000"/>
              <a:t>An </a:t>
            </a:r>
            <a:r>
              <a:rPr lang="de-CH" sz="2000" err="1"/>
              <a:t>vernässten</a:t>
            </a:r>
            <a:r>
              <a:rPr lang="de-CH" sz="2000"/>
              <a:t> Stellen mit undurchlässigem Boden</a:t>
            </a:r>
          </a:p>
          <a:p>
            <a:pPr marL="342900" indent="-342900">
              <a:spcBef>
                <a:spcPts val="600"/>
              </a:spcBef>
              <a:buFont typeface="Arial" panose="020B0604020202020204" pitchFamily="34" charset="0"/>
              <a:buChar char="•"/>
            </a:pPr>
            <a:r>
              <a:rPr lang="de-CH" sz="2000"/>
              <a:t>In der Nähe natürlicher Quellen</a:t>
            </a:r>
          </a:p>
          <a:p>
            <a:pPr marL="342900" indent="-342900">
              <a:spcBef>
                <a:spcPts val="600"/>
              </a:spcBef>
              <a:buFont typeface="Arial" panose="020B0604020202020204" pitchFamily="34" charset="0"/>
              <a:buChar char="•"/>
            </a:pPr>
            <a:r>
              <a:rPr lang="de-CH" sz="2000"/>
              <a:t>Auf Feldern mit regelmässiger Staunässe</a:t>
            </a:r>
          </a:p>
          <a:p>
            <a:pPr marL="342900" indent="-342900">
              <a:spcBef>
                <a:spcPts val="600"/>
              </a:spcBef>
              <a:buFont typeface="Arial" panose="020B0604020202020204" pitchFamily="34" charset="0"/>
              <a:buChar char="•"/>
            </a:pPr>
            <a:r>
              <a:rPr lang="de-CH" sz="2000"/>
              <a:t>An sonnigen Lagen</a:t>
            </a:r>
          </a:p>
          <a:p>
            <a:pPr marL="342900" indent="-342900">
              <a:spcBef>
                <a:spcPts val="600"/>
              </a:spcBef>
              <a:buFont typeface="Arial" panose="020B0604020202020204" pitchFamily="34" charset="0"/>
              <a:buChar char="•"/>
            </a:pPr>
            <a:r>
              <a:rPr lang="de-CH" sz="2000"/>
              <a:t>In der Nähe von Wäldern</a:t>
            </a:r>
          </a:p>
          <a:p>
            <a:pPr marL="342900" indent="-342900">
              <a:spcBef>
                <a:spcPts val="600"/>
              </a:spcBef>
              <a:buFont typeface="Arial" panose="020B0604020202020204" pitchFamily="34" charset="0"/>
              <a:buChar char="•"/>
            </a:pPr>
            <a:r>
              <a:rPr lang="de-CH" sz="2000"/>
              <a:t>Nicht in der Nähe viel befahrener Strassen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127</a:t>
            </a:fld>
            <a:endParaRPr lang="de-CH"/>
          </a:p>
        </p:txBody>
      </p:sp>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24128" y="2161872"/>
            <a:ext cx="2956605" cy="2217454"/>
          </a:xfrm>
          <a:prstGeom prst="rect">
            <a:avLst/>
          </a:prstGeom>
          <a:ln>
            <a:noFill/>
          </a:ln>
          <a:effectLst>
            <a:outerShdw blurRad="292100" dist="139700" dir="2700000" algn="tl" rotWithShape="0">
              <a:srgbClr val="333333">
                <a:alpha val="65000"/>
              </a:srgbClr>
            </a:outerShdw>
          </a:effectLst>
        </p:spPr>
      </p:pic>
      <p:sp>
        <p:nvSpPr>
          <p:cNvPr id="6" name="Rechteck 5"/>
          <p:cNvSpPr/>
          <p:nvPr/>
        </p:nvSpPr>
        <p:spPr>
          <a:xfrm>
            <a:off x="323527" y="3856348"/>
            <a:ext cx="8216273" cy="2092881"/>
          </a:xfrm>
          <a:prstGeom prst="rect">
            <a:avLst/>
          </a:prstGeom>
        </p:spPr>
        <p:txBody>
          <a:bodyPr wrap="square">
            <a:spAutoFit/>
          </a:bodyPr>
          <a:lstStyle/>
          <a:p>
            <a:pPr>
              <a:spcBef>
                <a:spcPts val="600"/>
              </a:spcBef>
            </a:pPr>
            <a:r>
              <a:rPr lang="de-CH" sz="2000" b="1"/>
              <a:t>Gewässertyp</a:t>
            </a:r>
          </a:p>
          <a:p>
            <a:pPr marL="342900" indent="-342900" defTabSz="685800">
              <a:lnSpc>
                <a:spcPct val="90000"/>
              </a:lnSpc>
              <a:spcBef>
                <a:spcPts val="600"/>
              </a:spcBef>
              <a:buClr>
                <a:srgbClr val="006C8E"/>
              </a:buClr>
              <a:buFont typeface="Arial" panose="020B0604020202020204" pitchFamily="34" charset="0"/>
              <a:buChar char="•"/>
            </a:pPr>
            <a:r>
              <a:rPr lang="de-CH" sz="2000"/>
              <a:t>Nach den zu fördernden Arten wählen.</a:t>
            </a:r>
          </a:p>
          <a:p>
            <a:pPr marL="342900" indent="-342900" defTabSz="685800">
              <a:lnSpc>
                <a:spcPct val="90000"/>
              </a:lnSpc>
              <a:spcBef>
                <a:spcPts val="600"/>
              </a:spcBef>
              <a:buClr>
                <a:srgbClr val="006C8E"/>
              </a:buClr>
              <a:buFont typeface="Arial" panose="020B0604020202020204" pitchFamily="34" charset="0"/>
              <a:buChar char="•"/>
            </a:pPr>
            <a:r>
              <a:rPr lang="de-CH" sz="2000"/>
              <a:t>Möglichst verschiedene Gewässertypen kombinieren.</a:t>
            </a:r>
          </a:p>
          <a:p>
            <a:pPr marL="342900" indent="-342900" defTabSz="685800">
              <a:lnSpc>
                <a:spcPct val="90000"/>
              </a:lnSpc>
              <a:spcBef>
                <a:spcPts val="600"/>
              </a:spcBef>
              <a:buClr>
                <a:srgbClr val="006C8E"/>
              </a:buClr>
              <a:buFont typeface="Arial" panose="020B0604020202020204" pitchFamily="34" charset="0"/>
              <a:buChar char="•"/>
            </a:pPr>
            <a:r>
              <a:rPr lang="de-CH" sz="2000"/>
              <a:t>Flache Gewässer mit möglichst langen Uferbereichen</a:t>
            </a:r>
          </a:p>
          <a:p>
            <a:pPr marL="342900" indent="-342900" defTabSz="685800">
              <a:lnSpc>
                <a:spcPct val="90000"/>
              </a:lnSpc>
              <a:spcBef>
                <a:spcPts val="600"/>
              </a:spcBef>
              <a:buClr>
                <a:srgbClr val="006C8E"/>
              </a:buClr>
              <a:buFont typeface="Arial" panose="020B0604020202020204" pitchFamily="34" charset="0"/>
              <a:buChar char="•"/>
            </a:pPr>
            <a:r>
              <a:rPr lang="de-CH" sz="2000"/>
              <a:t>Besonders wertvoll: Kleingewässer mit variierender Wasserhöhe, </a:t>
            </a:r>
            <a:br>
              <a:rPr lang="de-CH" sz="2000"/>
            </a:br>
            <a:r>
              <a:rPr lang="de-CH" sz="2000"/>
              <a:t>die gelegentlich austrocknen</a:t>
            </a:r>
          </a:p>
        </p:txBody>
      </p:sp>
    </p:spTree>
    <p:extLst>
      <p:ext uri="{BB962C8B-B14F-4D97-AF65-F5344CB8AC3E}">
        <p14:creationId xmlns:p14="http://schemas.microsoft.com/office/powerpoint/2010/main" val="159910607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Wassergraben, Tümpel, Teich</a:t>
            </a:r>
          </a:p>
        </p:txBody>
      </p:sp>
      <p:sp>
        <p:nvSpPr>
          <p:cNvPr id="3" name="Inhaltsplatzhalter 2"/>
          <p:cNvSpPr>
            <a:spLocks noGrp="1"/>
          </p:cNvSpPr>
          <p:nvPr>
            <p:ph idx="1"/>
          </p:nvPr>
        </p:nvSpPr>
        <p:spPr>
          <a:xfrm>
            <a:off x="600987" y="1124744"/>
            <a:ext cx="7938813" cy="2592288"/>
          </a:xfrm>
        </p:spPr>
        <p:txBody>
          <a:bodyPr/>
          <a:lstStyle/>
          <a:p>
            <a:pPr>
              <a:spcBef>
                <a:spcPts val="500"/>
              </a:spcBef>
            </a:pPr>
            <a:r>
              <a:rPr lang="de-CH" sz="1900" b="1"/>
              <a:t>Wie anlegen?</a:t>
            </a:r>
          </a:p>
          <a:p>
            <a:pPr marL="342900" indent="-342900">
              <a:spcBef>
                <a:spcPts val="500"/>
              </a:spcBef>
              <a:buFont typeface="Arial" panose="020B0604020202020204" pitchFamily="34" charset="0"/>
              <a:buChar char="•"/>
            </a:pPr>
            <a:r>
              <a:rPr lang="de-CH" sz="1900"/>
              <a:t>Wassergräben mit dem Pflug ausgraben.</a:t>
            </a:r>
          </a:p>
          <a:p>
            <a:pPr marL="342900" indent="-342900">
              <a:spcBef>
                <a:spcPts val="500"/>
              </a:spcBef>
              <a:buFont typeface="Arial" panose="020B0604020202020204" pitchFamily="34" charset="0"/>
              <a:buChar char="•"/>
            </a:pPr>
            <a:r>
              <a:rPr lang="de-CH" sz="1900"/>
              <a:t>Auf lehmigen, schweren Böden Radspuren mit dem Traktor legen.</a:t>
            </a:r>
          </a:p>
          <a:p>
            <a:pPr marL="342900" indent="-342900">
              <a:spcBef>
                <a:spcPts val="500"/>
              </a:spcBef>
              <a:buFont typeface="Arial" panose="020B0604020202020204" pitchFamily="34" charset="0"/>
              <a:buChar char="•"/>
            </a:pPr>
            <a:r>
              <a:rPr lang="de-CH" sz="1900"/>
              <a:t>Mehrere, unterschiedlich grosse und tiefe Tümpel in einer Kette anlegen.</a:t>
            </a:r>
          </a:p>
          <a:p>
            <a:pPr marL="342900" indent="-342900">
              <a:spcBef>
                <a:spcPts val="500"/>
              </a:spcBef>
              <a:buFont typeface="Arial" panose="020B0604020202020204" pitchFamily="34" charset="0"/>
              <a:buChar char="•"/>
            </a:pPr>
            <a:r>
              <a:rPr lang="de-CH" sz="1900"/>
              <a:t>Grössere Teiche bei Bedarf mit einer wasserundurchlässigen Folie abdichten.</a:t>
            </a:r>
          </a:p>
          <a:p>
            <a:pPr marL="342900" indent="-342900">
              <a:spcBef>
                <a:spcPts val="500"/>
              </a:spcBef>
              <a:buFont typeface="Arial" panose="020B0604020202020204" pitchFamily="34" charset="0"/>
              <a:buChar char="•"/>
            </a:pPr>
            <a:r>
              <a:rPr lang="de-CH" sz="1900"/>
              <a:t>Je nach Zielarten Kies, Lehm oder Beton als Substratschicht verwenden.</a:t>
            </a:r>
          </a:p>
          <a:p>
            <a:pPr marL="342900" indent="-342900">
              <a:spcBef>
                <a:spcPts val="500"/>
              </a:spcBef>
              <a:buFont typeface="Arial" panose="020B0604020202020204" pitchFamily="34" charset="0"/>
              <a:buChar char="•"/>
            </a:pPr>
            <a:r>
              <a:rPr lang="de-CH" sz="1900"/>
              <a:t>An den Ufern spontane Vegetation wachsen lassen, keine </a:t>
            </a:r>
            <a:r>
              <a:rPr lang="de-CH" sz="1900" err="1"/>
              <a:t>Ansaat</a:t>
            </a:r>
            <a:r>
              <a:rPr lang="de-CH" sz="1900"/>
              <a:t> vornehmen.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128</a:t>
            </a:fld>
            <a:endParaRPr lang="de-CH"/>
          </a:p>
        </p:txBody>
      </p:sp>
      <p:sp>
        <p:nvSpPr>
          <p:cNvPr id="5" name="Textfeld 4"/>
          <p:cNvSpPr txBox="1"/>
          <p:nvPr/>
        </p:nvSpPr>
        <p:spPr>
          <a:xfrm>
            <a:off x="6372200" y="5858593"/>
            <a:ext cx="2274790" cy="307777"/>
          </a:xfrm>
          <a:prstGeom prst="rect">
            <a:avLst/>
          </a:prstGeom>
          <a:noFill/>
        </p:spPr>
        <p:txBody>
          <a:bodyPr wrap="none" rtlCol="0">
            <a:spAutoFit/>
          </a:bodyPr>
          <a:lstStyle/>
          <a:p>
            <a:r>
              <a:rPr lang="de-CH" sz="1400"/>
              <a:t>Weitere Infos: </a:t>
            </a:r>
            <a:r>
              <a:rPr lang="de-CH" sz="1400">
                <a:hlinkClick r:id="rId2"/>
              </a:rPr>
              <a:t>www.karch.ch</a:t>
            </a:r>
            <a:endParaRPr lang="de-CH" sz="1400"/>
          </a:p>
        </p:txBody>
      </p:sp>
      <p:pic>
        <p:nvPicPr>
          <p:cNvPr id="6" name="Grafik 5"/>
          <p:cNvPicPr>
            <a:picLocks noChangeAspect="1"/>
          </p:cNvPicPr>
          <p:nvPr/>
        </p:nvPicPr>
        <p:blipFill rotWithShape="1">
          <a:blip r:embed="rId3" cstate="screen">
            <a:extLst>
              <a:ext uri="{28A0092B-C50C-407E-A947-70E740481C1C}">
                <a14:useLocalDpi xmlns:a14="http://schemas.microsoft.com/office/drawing/2010/main"/>
              </a:ext>
            </a:extLst>
          </a:blip>
          <a:srcRect l="-133"/>
          <a:stretch/>
        </p:blipFill>
        <p:spPr>
          <a:xfrm>
            <a:off x="600986" y="3501008"/>
            <a:ext cx="7933401" cy="2304256"/>
          </a:xfrm>
          <a:prstGeom prst="rect">
            <a:avLst/>
          </a:prstGeom>
        </p:spPr>
      </p:pic>
    </p:spTree>
    <p:extLst>
      <p:ext uri="{BB962C8B-B14F-4D97-AF65-F5344CB8AC3E}">
        <p14:creationId xmlns:p14="http://schemas.microsoft.com/office/powerpoint/2010/main" val="70669581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D2FDFB-FE70-04B2-7B84-7C224D28322C}"/>
              </a:ext>
            </a:extLst>
          </p:cNvPr>
          <p:cNvSpPr>
            <a:spLocks noGrp="1"/>
          </p:cNvSpPr>
          <p:nvPr>
            <p:ph type="title"/>
          </p:nvPr>
        </p:nvSpPr>
        <p:spPr/>
        <p:txBody>
          <a:bodyPr/>
          <a:lstStyle/>
          <a:p>
            <a:r>
              <a:rPr lang="de-DE"/>
              <a:t>Temporäre Kleingewässer</a:t>
            </a:r>
          </a:p>
        </p:txBody>
      </p:sp>
      <p:pic>
        <p:nvPicPr>
          <p:cNvPr id="5" name="Inhaltsplatzhalter 4" descr="Ein Bild, das draußen, Gelände, Gras, Ofen enthält.&#10;&#10;Beschreibung automatisch generiert.">
            <a:extLst>
              <a:ext uri="{FF2B5EF4-FFF2-40B4-BE49-F238E27FC236}">
                <a16:creationId xmlns:a16="http://schemas.microsoft.com/office/drawing/2014/main" id="{1315D791-7732-A349-152F-557FAC84C5E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964339" y="1122718"/>
            <a:ext cx="3092614" cy="2367424"/>
          </a:xfrm>
        </p:spPr>
      </p:pic>
      <p:sp>
        <p:nvSpPr>
          <p:cNvPr id="4" name="Foliennummernplatzhalter 3">
            <a:extLst>
              <a:ext uri="{FF2B5EF4-FFF2-40B4-BE49-F238E27FC236}">
                <a16:creationId xmlns:a16="http://schemas.microsoft.com/office/drawing/2014/main" id="{1A3C2DD1-AC60-F35F-DA3A-DCFE63269853}"/>
              </a:ext>
            </a:extLst>
          </p:cNvPr>
          <p:cNvSpPr>
            <a:spLocks noGrp="1"/>
          </p:cNvSpPr>
          <p:nvPr>
            <p:ph type="sldNum" sz="quarter" idx="4"/>
          </p:nvPr>
        </p:nvSpPr>
        <p:spPr/>
        <p:txBody>
          <a:bodyPr/>
          <a:lstStyle/>
          <a:p>
            <a:fld id="{B295DEAF-E952-4796-AAEE-4201E40CA590}" type="slidenum">
              <a:rPr lang="de-CH" smtClean="0"/>
              <a:pPr/>
              <a:t>129</a:t>
            </a:fld>
            <a:endParaRPr lang="de-CH"/>
          </a:p>
        </p:txBody>
      </p:sp>
      <p:pic>
        <p:nvPicPr>
          <p:cNvPr id="6" name="Grafik 5" descr="Ein Bild, das draußen, Wasser, Gelände, Natur enthält.&#10;&#10;Beschreibung automatisch generiert.">
            <a:extLst>
              <a:ext uri="{FF2B5EF4-FFF2-40B4-BE49-F238E27FC236}">
                <a16:creationId xmlns:a16="http://schemas.microsoft.com/office/drawing/2014/main" id="{9C360A32-513F-AAE2-5AA1-0C13A49F19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7048" y="1116225"/>
            <a:ext cx="3165766" cy="2347033"/>
          </a:xfrm>
          <a:prstGeom prst="rect">
            <a:avLst/>
          </a:prstGeom>
        </p:spPr>
      </p:pic>
      <p:pic>
        <p:nvPicPr>
          <p:cNvPr id="8" name="Grafik 7" descr="Ein Bild, das Gras, draußen, Baum, Auto enthält.&#10;&#10;Beschreibung automatisch generiert.">
            <a:extLst>
              <a:ext uri="{FF2B5EF4-FFF2-40B4-BE49-F238E27FC236}">
                <a16:creationId xmlns:a16="http://schemas.microsoft.com/office/drawing/2014/main" id="{48BA4691-8847-9DC5-5A8D-72771D55F4C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64339" y="3603989"/>
            <a:ext cx="3092614" cy="2224856"/>
          </a:xfrm>
          <a:prstGeom prst="rect">
            <a:avLst/>
          </a:prstGeom>
        </p:spPr>
      </p:pic>
      <p:pic>
        <p:nvPicPr>
          <p:cNvPr id="11" name="Grafik 10" descr="Ein Bild, das draußen, Wasser, Gras, Pflanze enthält.&#10;&#10;Beschreibung automatisch generiert.">
            <a:extLst>
              <a:ext uri="{FF2B5EF4-FFF2-40B4-BE49-F238E27FC236}">
                <a16:creationId xmlns:a16="http://schemas.microsoft.com/office/drawing/2014/main" id="{AC9B6DD4-FAC1-EFB3-1C59-E2CF3681240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45"/>
          <a:stretch/>
        </p:blipFill>
        <p:spPr>
          <a:xfrm>
            <a:off x="5087048" y="3603989"/>
            <a:ext cx="3165766" cy="2224855"/>
          </a:xfrm>
          <a:prstGeom prst="rect">
            <a:avLst/>
          </a:prstGeom>
        </p:spPr>
      </p:pic>
      <p:sp>
        <p:nvSpPr>
          <p:cNvPr id="16" name="Textfeld 15">
            <a:extLst>
              <a:ext uri="{FF2B5EF4-FFF2-40B4-BE49-F238E27FC236}">
                <a16:creationId xmlns:a16="http://schemas.microsoft.com/office/drawing/2014/main" id="{7AA651B5-DAD5-8B6D-1712-3F4B6CDB085A}"/>
              </a:ext>
            </a:extLst>
          </p:cNvPr>
          <p:cNvSpPr txBox="1"/>
          <p:nvPr/>
        </p:nvSpPr>
        <p:spPr>
          <a:xfrm>
            <a:off x="535132" y="758536"/>
            <a:ext cx="55903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dirty="0"/>
              <a:t>Kleine künstliche Ersatzgewässer mit </a:t>
            </a:r>
            <a:r>
              <a:rPr lang="de-DE" dirty="0" err="1"/>
              <a:t>grosser</a:t>
            </a:r>
            <a:r>
              <a:rPr lang="de-DE" dirty="0"/>
              <a:t> Wirkung</a:t>
            </a:r>
          </a:p>
        </p:txBody>
      </p:sp>
      <p:sp>
        <p:nvSpPr>
          <p:cNvPr id="17" name="Textfeld 16">
            <a:extLst>
              <a:ext uri="{FF2B5EF4-FFF2-40B4-BE49-F238E27FC236}">
                <a16:creationId xmlns:a16="http://schemas.microsoft.com/office/drawing/2014/main" id="{DBD8AF87-A987-13E5-F05E-2B105FC6CCC9}"/>
              </a:ext>
            </a:extLst>
          </p:cNvPr>
          <p:cNvSpPr txBox="1"/>
          <p:nvPr/>
        </p:nvSpPr>
        <p:spPr>
          <a:xfrm>
            <a:off x="2514600" y="5969576"/>
            <a:ext cx="57669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dirty="0"/>
              <a:t>Video: </a:t>
            </a:r>
            <a:r>
              <a:rPr lang="de-DE" dirty="0">
                <a:hlinkClick r:id="rId6"/>
              </a:rPr>
              <a:t>Kleingewässer für Amphibien anlegen</a:t>
            </a:r>
            <a:endParaRPr lang="de-DE" dirty="0"/>
          </a:p>
        </p:txBody>
      </p:sp>
      <p:sp>
        <p:nvSpPr>
          <p:cNvPr id="18" name="Textfeld 17">
            <a:extLst>
              <a:ext uri="{FF2B5EF4-FFF2-40B4-BE49-F238E27FC236}">
                <a16:creationId xmlns:a16="http://schemas.microsoft.com/office/drawing/2014/main" id="{812CD9A6-8D69-4DCA-A592-02D61B58EAD8}"/>
              </a:ext>
            </a:extLst>
          </p:cNvPr>
          <p:cNvSpPr txBox="1"/>
          <p:nvPr/>
        </p:nvSpPr>
        <p:spPr>
          <a:xfrm>
            <a:off x="5087048" y="3093926"/>
            <a:ext cx="3165766" cy="369332"/>
          </a:xfrm>
          <a:prstGeom prst="rect">
            <a:avLst/>
          </a:prstGeom>
          <a:solidFill>
            <a:srgbClr val="FFFFFF">
              <a:alpha val="69804"/>
            </a:srgbClr>
          </a:solidFill>
        </p:spPr>
        <p:txBody>
          <a:bodyPr wrap="square" rtlCol="0">
            <a:spAutoFit/>
          </a:bodyPr>
          <a:lstStyle>
            <a:defPPr>
              <a:defRPr lang="de-DE"/>
            </a:defPPr>
          </a:lstStyle>
          <a:p>
            <a:r>
              <a:rPr lang="de-DE" dirty="0"/>
              <a:t>Mobile Teichfolie</a:t>
            </a:r>
          </a:p>
        </p:txBody>
      </p:sp>
      <p:sp>
        <p:nvSpPr>
          <p:cNvPr id="19" name="Textfeld 18">
            <a:extLst>
              <a:ext uri="{FF2B5EF4-FFF2-40B4-BE49-F238E27FC236}">
                <a16:creationId xmlns:a16="http://schemas.microsoft.com/office/drawing/2014/main" id="{4E7F35BD-233E-4D3A-9CAA-796EC54318D6}"/>
              </a:ext>
            </a:extLst>
          </p:cNvPr>
          <p:cNvSpPr txBox="1"/>
          <p:nvPr/>
        </p:nvSpPr>
        <p:spPr>
          <a:xfrm>
            <a:off x="964339" y="3120811"/>
            <a:ext cx="3092614" cy="369332"/>
          </a:xfrm>
          <a:prstGeom prst="rect">
            <a:avLst/>
          </a:prstGeom>
          <a:solidFill>
            <a:srgbClr val="FFFFFF">
              <a:alpha val="69804"/>
            </a:srgbClr>
          </a:solidFill>
        </p:spPr>
        <p:txBody>
          <a:bodyPr wrap="square" rtlCol="0">
            <a:spAutoFit/>
          </a:bodyPr>
          <a:lstStyle>
            <a:defPPr>
              <a:defRPr lang="de-DE"/>
            </a:defPPr>
          </a:lstStyle>
          <a:p>
            <a:r>
              <a:rPr lang="de-DE" dirty="0"/>
              <a:t>Plastikwanne</a:t>
            </a:r>
          </a:p>
        </p:txBody>
      </p:sp>
      <p:sp>
        <p:nvSpPr>
          <p:cNvPr id="20" name="Textfeld 19">
            <a:extLst>
              <a:ext uri="{FF2B5EF4-FFF2-40B4-BE49-F238E27FC236}">
                <a16:creationId xmlns:a16="http://schemas.microsoft.com/office/drawing/2014/main" id="{D406977C-A807-4C50-B145-791DDFA31F62}"/>
              </a:ext>
            </a:extLst>
          </p:cNvPr>
          <p:cNvSpPr txBox="1"/>
          <p:nvPr/>
        </p:nvSpPr>
        <p:spPr>
          <a:xfrm>
            <a:off x="5087048" y="5459512"/>
            <a:ext cx="3165766" cy="369332"/>
          </a:xfrm>
          <a:prstGeom prst="rect">
            <a:avLst/>
          </a:prstGeom>
          <a:solidFill>
            <a:srgbClr val="FFFFFF">
              <a:alpha val="69804"/>
            </a:srgbClr>
          </a:solidFill>
        </p:spPr>
        <p:txBody>
          <a:bodyPr wrap="square" rtlCol="0">
            <a:spAutoFit/>
          </a:bodyPr>
          <a:lstStyle>
            <a:defPPr>
              <a:defRPr lang="de-DE"/>
            </a:defPPr>
          </a:lstStyle>
          <a:p>
            <a:r>
              <a:rPr lang="de-DE" dirty="0"/>
              <a:t>Betonringe</a:t>
            </a:r>
          </a:p>
        </p:txBody>
      </p:sp>
      <p:sp>
        <p:nvSpPr>
          <p:cNvPr id="21" name="Textfeld 20">
            <a:extLst>
              <a:ext uri="{FF2B5EF4-FFF2-40B4-BE49-F238E27FC236}">
                <a16:creationId xmlns:a16="http://schemas.microsoft.com/office/drawing/2014/main" id="{1F25DA5F-F7C5-4CDE-8FF2-1CD5F468601B}"/>
              </a:ext>
            </a:extLst>
          </p:cNvPr>
          <p:cNvSpPr txBox="1"/>
          <p:nvPr/>
        </p:nvSpPr>
        <p:spPr>
          <a:xfrm>
            <a:off x="964339" y="5459512"/>
            <a:ext cx="3165766" cy="369332"/>
          </a:xfrm>
          <a:prstGeom prst="rect">
            <a:avLst/>
          </a:prstGeom>
          <a:solidFill>
            <a:srgbClr val="FFFFFF">
              <a:alpha val="69804"/>
            </a:srgbClr>
          </a:solidFill>
        </p:spPr>
        <p:txBody>
          <a:bodyPr wrap="square" rtlCol="0">
            <a:spAutoFit/>
          </a:bodyPr>
          <a:lstStyle>
            <a:defPPr>
              <a:defRPr lang="de-DE"/>
            </a:defPPr>
          </a:lstStyle>
          <a:p>
            <a:r>
              <a:rPr lang="de-DE" dirty="0"/>
              <a:t>Wassergraben</a:t>
            </a:r>
          </a:p>
        </p:txBody>
      </p:sp>
    </p:spTree>
    <p:extLst>
      <p:ext uri="{BB962C8B-B14F-4D97-AF65-F5344CB8AC3E}">
        <p14:creationId xmlns:p14="http://schemas.microsoft.com/office/powerpoint/2010/main" val="2853034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de-CH"/>
            </a:br>
            <a:endParaRPr lang="de-CH"/>
          </a:p>
        </p:txBody>
      </p:sp>
      <p:sp>
        <p:nvSpPr>
          <p:cNvPr id="4" name="Foliennummernplatzhalter 3"/>
          <p:cNvSpPr>
            <a:spLocks noGrp="1"/>
          </p:cNvSpPr>
          <p:nvPr>
            <p:ph type="sldNum" sz="quarter" idx="4"/>
          </p:nvPr>
        </p:nvSpPr>
        <p:spPr/>
        <p:txBody>
          <a:bodyPr/>
          <a:lstStyle/>
          <a:p>
            <a:fld id="{B295DEAF-E952-4796-AAEE-4201E40CA590}" type="slidenum">
              <a:rPr lang="de-CH" smtClean="0"/>
              <a:pPr/>
              <a:t>13</a:t>
            </a:fld>
            <a:endParaRPr lang="de-CH"/>
          </a:p>
        </p:txBody>
      </p:sp>
      <p:graphicFrame>
        <p:nvGraphicFramePr>
          <p:cNvPr id="5" name="Tabelle 4"/>
          <p:cNvGraphicFramePr>
            <a:graphicFrameLocks noGrp="1"/>
          </p:cNvGraphicFramePr>
          <p:nvPr>
            <p:extLst>
              <p:ext uri="{D42A27DB-BD31-4B8C-83A1-F6EECF244321}">
                <p14:modId xmlns:p14="http://schemas.microsoft.com/office/powerpoint/2010/main" val="2894988373"/>
              </p:ext>
            </p:extLst>
          </p:nvPr>
        </p:nvGraphicFramePr>
        <p:xfrm>
          <a:off x="611917" y="476672"/>
          <a:ext cx="7914357" cy="5683890"/>
        </p:xfrm>
        <a:graphic>
          <a:graphicData uri="http://schemas.openxmlformats.org/drawingml/2006/table">
            <a:tbl>
              <a:tblPr firstRow="1" bandRow="1">
                <a:tableStyleId>{21E4AEA4-8DFA-4A89-87EB-49C32662AFE0}</a:tableStyleId>
              </a:tblPr>
              <a:tblGrid>
                <a:gridCol w="1949218">
                  <a:extLst>
                    <a:ext uri="{9D8B030D-6E8A-4147-A177-3AD203B41FA5}">
                      <a16:colId xmlns:a16="http://schemas.microsoft.com/office/drawing/2014/main" val="3149130882"/>
                    </a:ext>
                  </a:extLst>
                </a:gridCol>
                <a:gridCol w="2205307">
                  <a:extLst>
                    <a:ext uri="{9D8B030D-6E8A-4147-A177-3AD203B41FA5}">
                      <a16:colId xmlns:a16="http://schemas.microsoft.com/office/drawing/2014/main" val="399768760"/>
                    </a:ext>
                  </a:extLst>
                </a:gridCol>
                <a:gridCol w="3759832">
                  <a:extLst>
                    <a:ext uri="{9D8B030D-6E8A-4147-A177-3AD203B41FA5}">
                      <a16:colId xmlns:a16="http://schemas.microsoft.com/office/drawing/2014/main" val="2367476146"/>
                    </a:ext>
                  </a:extLst>
                </a:gridCol>
              </a:tblGrid>
              <a:tr h="592784">
                <a:tc>
                  <a:txBody>
                    <a:bodyPr/>
                    <a:lstStyle/>
                    <a:p>
                      <a:endParaRPr lang="de-CH" sz="1700" b="1"/>
                    </a:p>
                  </a:txBody>
                  <a:tcPr/>
                </a:tc>
                <a:tc>
                  <a:txBody>
                    <a:bodyPr/>
                    <a:lstStyle/>
                    <a:p>
                      <a:r>
                        <a:rPr lang="de-CH" sz="1700" b="1"/>
                        <a:t>extensiv genutzte Wiesen </a:t>
                      </a:r>
                    </a:p>
                  </a:txBody>
                  <a:tcPr marL="72000" marR="36000"/>
                </a:tc>
                <a:tc>
                  <a:txBody>
                    <a:bodyPr/>
                    <a:lstStyle/>
                    <a:p>
                      <a:r>
                        <a:rPr lang="de-CH" sz="1700" b="1"/>
                        <a:t>wenig intensiv genutzte Wiesen </a:t>
                      </a:r>
                    </a:p>
                  </a:txBody>
                  <a:tcPr/>
                </a:tc>
                <a:extLst>
                  <a:ext uri="{0D108BD9-81ED-4DB2-BD59-A6C34878D82A}">
                    <a16:rowId xmlns:a16="http://schemas.microsoft.com/office/drawing/2014/main" val="879941472"/>
                  </a:ext>
                </a:extLst>
              </a:tr>
              <a:tr h="360610">
                <a:tc gridSpan="3">
                  <a:txBody>
                    <a:bodyPr/>
                    <a:lstStyle/>
                    <a:p>
                      <a:r>
                        <a:rPr lang="de-CH" sz="1700" b="1"/>
                        <a:t>BEDINGUNGEN FÜR BEITRÄGE NACH DZV FÜR QUALITÄTSSTUFE I</a:t>
                      </a:r>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1177895025"/>
                  </a:ext>
                </a:extLst>
              </a:tr>
              <a:tr h="592784">
                <a:tc>
                  <a:txBody>
                    <a:bodyPr/>
                    <a:lstStyle/>
                    <a:p>
                      <a:r>
                        <a:rPr lang="de-CH" sz="1700" b="1"/>
                        <a:t>Düngung</a:t>
                      </a:r>
                    </a:p>
                  </a:txBody>
                  <a:tcPr/>
                </a:tc>
                <a:tc>
                  <a:txBody>
                    <a:bodyPr/>
                    <a:lstStyle/>
                    <a:p>
                      <a:r>
                        <a:rPr lang="de-CH" sz="1700" b="0"/>
                        <a:t>keine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700" b="0"/>
                        <a:t>Mist oder Kompost </a:t>
                      </a:r>
                      <a:br>
                        <a:rPr lang="de-CH" sz="1700" b="0"/>
                      </a:br>
                      <a:r>
                        <a:rPr lang="de-CH" sz="1700" b="0"/>
                        <a:t>(max. 30 kg </a:t>
                      </a:r>
                      <a:r>
                        <a:rPr lang="de-CH" sz="1700" b="0" err="1"/>
                        <a:t>verf.</a:t>
                      </a:r>
                      <a:r>
                        <a:rPr lang="de-CH" sz="1700" b="0"/>
                        <a:t> N pro ha und Jahr)</a:t>
                      </a:r>
                    </a:p>
                  </a:txBody>
                  <a:tcPr/>
                </a:tc>
                <a:extLst>
                  <a:ext uri="{0D108BD9-81ED-4DB2-BD59-A6C34878D82A}">
                    <a16:rowId xmlns:a16="http://schemas.microsoft.com/office/drawing/2014/main" val="3935470964"/>
                  </a:ext>
                </a:extLst>
              </a:tr>
              <a:tr h="360610">
                <a:tc>
                  <a:txBody>
                    <a:bodyPr/>
                    <a:lstStyle/>
                    <a:p>
                      <a:r>
                        <a:rPr lang="de-CH" sz="1700" b="1"/>
                        <a:t>Pflanzenschutz</a:t>
                      </a:r>
                    </a:p>
                  </a:txBody>
                  <a:tcPr/>
                </a:tc>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700" b="0" dirty="0"/>
                        <a:t>Problempflanzen mech. bekämpfen. Einzelstockbehandlung erlaubt.</a:t>
                      </a:r>
                    </a:p>
                  </a:txBody>
                  <a:tcPr/>
                </a:tc>
                <a:tc hMerge="1">
                  <a:txBody>
                    <a:bodyPr/>
                    <a:lstStyle/>
                    <a:p>
                      <a:endParaRPr lang="de-CH"/>
                    </a:p>
                  </a:txBody>
                  <a:tcPr/>
                </a:tc>
                <a:extLst>
                  <a:ext uri="{0D108BD9-81ED-4DB2-BD59-A6C34878D82A}">
                    <a16:rowId xmlns:a16="http://schemas.microsoft.com/office/drawing/2014/main" val="308150496"/>
                  </a:ext>
                </a:extLst>
              </a:tr>
              <a:tr h="360610">
                <a:tc>
                  <a:txBody>
                    <a:bodyPr/>
                    <a:lstStyle/>
                    <a:p>
                      <a:r>
                        <a:rPr lang="de-CH" sz="1700" b="1"/>
                        <a:t>Schnitthäufigkeit</a:t>
                      </a:r>
                    </a:p>
                  </a:txBody>
                  <a:tcPr/>
                </a:tc>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700" b="0"/>
                        <a:t>mindestens 1 Schnitt pro Jahr</a:t>
                      </a:r>
                    </a:p>
                  </a:txBody>
                  <a:tcPr/>
                </a:tc>
                <a:tc hMerge="1">
                  <a:txBody>
                    <a:bodyPr/>
                    <a:lstStyle/>
                    <a:p>
                      <a:endParaRPr lang="de-CH"/>
                    </a:p>
                  </a:txBody>
                  <a:tcPr/>
                </a:tc>
                <a:extLst>
                  <a:ext uri="{0D108BD9-81ED-4DB2-BD59-A6C34878D82A}">
                    <a16:rowId xmlns:a16="http://schemas.microsoft.com/office/drawing/2014/main" val="3048004931"/>
                  </a:ext>
                </a:extLst>
              </a:tr>
              <a:tr h="592784">
                <a:tc>
                  <a:txBody>
                    <a:bodyPr/>
                    <a:lstStyle/>
                    <a:p>
                      <a:r>
                        <a:rPr lang="de-CH" sz="1700" b="1"/>
                        <a:t>erster Schnitt</a:t>
                      </a:r>
                    </a:p>
                  </a:txBody>
                  <a:tcPr/>
                </a:tc>
                <a:tc gridSpan="2">
                  <a:txBody>
                    <a:bodyPr/>
                    <a:lstStyle/>
                    <a:p>
                      <a:r>
                        <a:rPr lang="de-CH" sz="1700" b="0"/>
                        <a:t>Talgebiet: frühestens 15. Juni; Bergzonen I und II: 1. Juli; Bergzonen III und IV: 15. Juli (kantonal geregelte Abweichungen möglich)</a:t>
                      </a:r>
                    </a:p>
                  </a:txBody>
                  <a:tcPr/>
                </a:tc>
                <a:tc hMerge="1">
                  <a:txBody>
                    <a:bodyPr/>
                    <a:lstStyle/>
                    <a:p>
                      <a:endParaRPr lang="de-CH"/>
                    </a:p>
                  </a:txBody>
                  <a:tcPr/>
                </a:tc>
                <a:extLst>
                  <a:ext uri="{0D108BD9-81ED-4DB2-BD59-A6C34878D82A}">
                    <a16:rowId xmlns:a16="http://schemas.microsoft.com/office/drawing/2014/main" val="3563553134"/>
                  </a:ext>
                </a:extLst>
              </a:tr>
              <a:tr h="360610">
                <a:tc>
                  <a:txBody>
                    <a:bodyPr/>
                    <a:lstStyle/>
                    <a:p>
                      <a:r>
                        <a:rPr lang="de-CH" sz="1700" b="1"/>
                        <a:t>Schnittgut</a:t>
                      </a:r>
                    </a:p>
                  </a:txBody>
                  <a:tcPr/>
                </a:tc>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700" b="0" dirty="0"/>
                        <a:t>stets abführen, mulchen verboten,  Ast- und </a:t>
                      </a:r>
                      <a:r>
                        <a:rPr lang="de-CH" sz="1700" b="0" dirty="0" err="1"/>
                        <a:t>Streuehaufen</a:t>
                      </a:r>
                      <a:r>
                        <a:rPr lang="de-CH" sz="1700" b="0" dirty="0"/>
                        <a:t> erlaubt</a:t>
                      </a:r>
                    </a:p>
                  </a:txBody>
                  <a:tcPr/>
                </a:tc>
                <a:tc hMerge="1">
                  <a:txBody>
                    <a:bodyPr/>
                    <a:lstStyle/>
                    <a:p>
                      <a:endParaRPr lang="de-CH"/>
                    </a:p>
                  </a:txBody>
                  <a:tcPr/>
                </a:tc>
                <a:extLst>
                  <a:ext uri="{0D108BD9-81ED-4DB2-BD59-A6C34878D82A}">
                    <a16:rowId xmlns:a16="http://schemas.microsoft.com/office/drawing/2014/main" val="903066253"/>
                  </a:ext>
                </a:extLst>
              </a:tr>
              <a:tr h="360610">
                <a:tc>
                  <a:txBody>
                    <a:bodyPr/>
                    <a:lstStyle/>
                    <a:p>
                      <a:r>
                        <a:rPr lang="de-CH" sz="1700" b="1"/>
                        <a:t>Herbstweide</a:t>
                      </a:r>
                    </a:p>
                  </a:txBody>
                  <a:tcPr/>
                </a:tc>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700" b="0"/>
                        <a:t>vom 1. September bis 30. November erlaubt</a:t>
                      </a:r>
                    </a:p>
                  </a:txBody>
                  <a:tcPr/>
                </a:tc>
                <a:tc hMerge="1">
                  <a:txBody>
                    <a:bodyPr/>
                    <a:lstStyle/>
                    <a:p>
                      <a:endParaRPr lang="de-CH"/>
                    </a:p>
                  </a:txBody>
                  <a:tcPr/>
                </a:tc>
                <a:extLst>
                  <a:ext uri="{0D108BD9-81ED-4DB2-BD59-A6C34878D82A}">
                    <a16:rowId xmlns:a16="http://schemas.microsoft.com/office/drawing/2014/main" val="927104814"/>
                  </a:ext>
                </a:extLst>
              </a:tr>
              <a:tr h="351983">
                <a:tc>
                  <a:txBody>
                    <a:bodyPr/>
                    <a:lstStyle/>
                    <a:p>
                      <a:r>
                        <a:rPr lang="de-CH" sz="1700" b="1"/>
                        <a:t>Strukturen</a:t>
                      </a:r>
                    </a:p>
                  </a:txBody>
                  <a:tcPr/>
                </a:tc>
                <a:tc gridSpan="2">
                  <a:txBody>
                    <a:bodyPr/>
                    <a:lstStyle/>
                    <a:p>
                      <a:r>
                        <a:rPr lang="de-CH" sz="1700" b="0" dirty="0"/>
                        <a:t>Rückzugsstreifen und Kleinstrukturen bis höchstens 20 % der Fläche erlaubt</a:t>
                      </a:r>
                    </a:p>
                  </a:txBody>
                  <a:tcPr/>
                </a:tc>
                <a:tc hMerge="1">
                  <a:txBody>
                    <a:bodyPr/>
                    <a:lstStyle/>
                    <a:p>
                      <a:endParaRPr lang="de-CH"/>
                    </a:p>
                  </a:txBody>
                  <a:tcPr/>
                </a:tc>
                <a:extLst>
                  <a:ext uri="{0D108BD9-81ED-4DB2-BD59-A6C34878D82A}">
                    <a16:rowId xmlns:a16="http://schemas.microsoft.com/office/drawing/2014/main" val="349707931"/>
                  </a:ext>
                </a:extLst>
              </a:tr>
              <a:tr h="36061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700" b="1"/>
                        <a:t>Vertragsdauer</a:t>
                      </a:r>
                    </a:p>
                  </a:txBody>
                  <a:tcPr/>
                </a:tc>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700" b="0"/>
                        <a:t>8 Jahre</a:t>
                      </a:r>
                    </a:p>
                  </a:txBody>
                  <a:tcPr/>
                </a:tc>
                <a:tc hMerge="1">
                  <a:txBody>
                    <a:bodyPr/>
                    <a:lstStyle/>
                    <a:p>
                      <a:endParaRPr lang="de-CH"/>
                    </a:p>
                  </a:txBody>
                  <a:tcPr/>
                </a:tc>
                <a:extLst>
                  <a:ext uri="{0D108BD9-81ED-4DB2-BD59-A6C34878D82A}">
                    <a16:rowId xmlns:a16="http://schemas.microsoft.com/office/drawing/2014/main" val="2149245829"/>
                  </a:ext>
                </a:extLst>
              </a:tr>
              <a:tr h="360610">
                <a:tc grid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700" b="1"/>
                        <a:t>BEDINGUNGEN FÜR BEITRÄGE NACH DZV FÜR QUALITÄTSSTUFE II</a:t>
                      </a:r>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3195933974"/>
                  </a:ext>
                </a:extLst>
              </a:tr>
              <a:tr h="360610">
                <a:tc gridSpan="3">
                  <a:txBody>
                    <a:bodyPr/>
                    <a:lstStyle/>
                    <a:p>
                      <a:r>
                        <a:rPr lang="de-CH" sz="1700" b="0"/>
                        <a:t>mindestens 6 Zeigerpflanzenarten (DZV Art. 59, Anhang 4)</a:t>
                      </a:r>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2199913181"/>
                  </a:ext>
                </a:extLst>
              </a:tr>
              <a:tr h="360610">
                <a:tc gridSpan="3">
                  <a:txBody>
                    <a:bodyPr/>
                    <a:lstStyle/>
                    <a:p>
                      <a:r>
                        <a:rPr lang="de-CH" sz="1700" b="0" dirty="0"/>
                        <a:t>Mähaufbereiter verboten</a:t>
                      </a:r>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2290503292"/>
                  </a:ext>
                </a:extLst>
              </a:tr>
            </a:tbl>
          </a:graphicData>
        </a:graphic>
      </p:graphicFrame>
      <p:sp>
        <p:nvSpPr>
          <p:cNvPr id="6" name="Textfeld 5"/>
          <p:cNvSpPr txBox="1"/>
          <p:nvPr/>
        </p:nvSpPr>
        <p:spPr>
          <a:xfrm>
            <a:off x="8048828" y="0"/>
            <a:ext cx="1095172" cy="400110"/>
          </a:xfrm>
          <a:prstGeom prst="rect">
            <a:avLst/>
          </a:prstGeom>
          <a:solidFill>
            <a:schemeClr val="accent6">
              <a:lumMod val="40000"/>
              <a:lumOff val="60000"/>
            </a:schemeClr>
          </a:solidFill>
        </p:spPr>
        <p:txBody>
          <a:bodyPr wrap="none" rtlCol="0">
            <a:spAutoFit/>
          </a:bodyPr>
          <a:lstStyle/>
          <a:p>
            <a:r>
              <a:rPr lang="de-CH" sz="2000"/>
              <a:t>Handout</a:t>
            </a:r>
          </a:p>
        </p:txBody>
      </p:sp>
      <p:grpSp>
        <p:nvGrpSpPr>
          <p:cNvPr id="7" name="Gruppieren 6">
            <a:extLst>
              <a:ext uri="{FF2B5EF4-FFF2-40B4-BE49-F238E27FC236}">
                <a16:creationId xmlns:a16="http://schemas.microsoft.com/office/drawing/2014/main" id="{94723E78-2B85-4150-93A1-AC478C8BB768}"/>
              </a:ext>
            </a:extLst>
          </p:cNvPr>
          <p:cNvGrpSpPr/>
          <p:nvPr/>
        </p:nvGrpSpPr>
        <p:grpSpPr>
          <a:xfrm>
            <a:off x="611917" y="101820"/>
            <a:ext cx="4900037" cy="374852"/>
            <a:chOff x="104011" y="183120"/>
            <a:chExt cx="4900037" cy="374852"/>
          </a:xfrm>
        </p:grpSpPr>
        <p:sp>
          <p:nvSpPr>
            <p:cNvPr id="8" name="Textfeld 7">
              <a:extLst>
                <a:ext uri="{FF2B5EF4-FFF2-40B4-BE49-F238E27FC236}">
                  <a16:creationId xmlns:a16="http://schemas.microsoft.com/office/drawing/2014/main" id="{783CB785-DDDE-4F93-9A81-15E93905AE3D}"/>
                </a:ext>
              </a:extLst>
            </p:cNvPr>
            <p:cNvSpPr txBox="1"/>
            <p:nvPr/>
          </p:nvSpPr>
          <p:spPr>
            <a:xfrm>
              <a:off x="179512" y="188640"/>
              <a:ext cx="4824536" cy="369332"/>
            </a:xfrm>
            <a:prstGeom prst="rect">
              <a:avLst/>
            </a:prstGeom>
            <a:noFill/>
          </p:spPr>
          <p:txBody>
            <a:bodyPr wrap="square" rtlCol="0">
              <a:spAutoFit/>
            </a:bodyPr>
            <a:lstStyle/>
            <a:p>
              <a:r>
                <a:rPr lang="de-CH" dirty="0"/>
                <a:t>    Aktuelle Anforderungen </a:t>
              </a:r>
              <a:r>
                <a:rPr lang="de-CH" dirty="0">
                  <a:hlinkClick r:id="rId2"/>
                </a:rPr>
                <a:t>www.agrinatur.ch</a:t>
              </a:r>
              <a:endParaRPr lang="de-CH" dirty="0"/>
            </a:p>
          </p:txBody>
        </p:sp>
        <p:pic>
          <p:nvPicPr>
            <p:cNvPr id="9" name="Grafik 8" descr="Auge">
              <a:extLst>
                <a:ext uri="{FF2B5EF4-FFF2-40B4-BE49-F238E27FC236}">
                  <a16:creationId xmlns:a16="http://schemas.microsoft.com/office/drawing/2014/main" id="{D58AD3B5-66E1-4DD7-A826-44CF9BD6BCC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011" y="183120"/>
              <a:ext cx="360040" cy="360040"/>
            </a:xfrm>
            <a:prstGeom prst="rect">
              <a:avLst/>
            </a:prstGeom>
          </p:spPr>
        </p:pic>
      </p:grpSp>
    </p:spTree>
    <p:extLst>
      <p:ext uri="{BB962C8B-B14F-4D97-AF65-F5344CB8AC3E}">
        <p14:creationId xmlns:p14="http://schemas.microsoft.com/office/powerpoint/2010/main" val="423795811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Wassergraben, Tümpel, Teich</a:t>
            </a:r>
          </a:p>
        </p:txBody>
      </p:sp>
      <p:sp>
        <p:nvSpPr>
          <p:cNvPr id="3" name="Inhaltsplatzhalter 2"/>
          <p:cNvSpPr>
            <a:spLocks noGrp="1"/>
          </p:cNvSpPr>
          <p:nvPr>
            <p:ph idx="1"/>
          </p:nvPr>
        </p:nvSpPr>
        <p:spPr>
          <a:xfrm>
            <a:off x="604649" y="1034513"/>
            <a:ext cx="7921625" cy="2466495"/>
          </a:xfrm>
        </p:spPr>
        <p:txBody>
          <a:bodyPr vert="horz" lIns="0" tIns="0" rIns="0" bIns="0" rtlCol="0" anchor="t">
            <a:noAutofit/>
          </a:bodyPr>
          <a:lstStyle/>
          <a:p>
            <a:pPr>
              <a:spcBef>
                <a:spcPts val="600"/>
              </a:spcBef>
            </a:pPr>
            <a:r>
              <a:rPr lang="de-CH" sz="2000" b="1"/>
              <a:t>Wie aufwerten?</a:t>
            </a:r>
          </a:p>
          <a:p>
            <a:pPr marL="342900" indent="-342900">
              <a:spcBef>
                <a:spcPts val="600"/>
              </a:spcBef>
              <a:buFont typeface="Arial" panose="020B0604020202020204" pitchFamily="34" charset="0"/>
              <a:buChar char="•"/>
            </a:pPr>
            <a:r>
              <a:rPr lang="de-CH" sz="2000"/>
              <a:t>Umgebung naturnah gestalten mit Stein- und Asthaufen, kleinen Gehölzgruppen und weiteren Strukturelementen.</a:t>
            </a:r>
          </a:p>
          <a:p>
            <a:pPr marL="342900" indent="-342900">
              <a:spcBef>
                <a:spcPts val="600"/>
              </a:spcBef>
              <a:buFont typeface="Arial" panose="020B0604020202020204" pitchFamily="34" charset="0"/>
              <a:buChar char="•"/>
            </a:pPr>
            <a:r>
              <a:rPr lang="de-CH" sz="2000"/>
              <a:t>Umliegende Wiesen extensiv nutzen. </a:t>
            </a:r>
          </a:p>
          <a:p>
            <a:pPr marL="342900" indent="-342900">
              <a:spcBef>
                <a:spcPts val="600"/>
              </a:spcBef>
              <a:buFont typeface="Arial" panose="020B0604020202020204" pitchFamily="34" charset="0"/>
              <a:buChar char="•"/>
            </a:pPr>
            <a:r>
              <a:rPr lang="de-CH" sz="2000"/>
              <a:t>Pufferstreifen einhalten, um den Nährstoffeintrag ins Gewässer zu reduzieren und diesen erst ab September mähen. </a:t>
            </a:r>
          </a:p>
          <a:p>
            <a:pPr marL="342900" indent="-342900">
              <a:spcBef>
                <a:spcPts val="600"/>
              </a:spcBef>
              <a:buFont typeface="Arial" panose="020B0604020202020204" pitchFamily="34" charset="0"/>
              <a:buChar char="•"/>
            </a:pPr>
            <a:r>
              <a:rPr lang="de-CH" sz="2000"/>
              <a:t>Schnittgut abtransportieren.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130</a:t>
            </a:fld>
            <a:endParaRPr lang="de-CH"/>
          </a:p>
        </p:txBody>
      </p:sp>
      <p:pic>
        <p:nvPicPr>
          <p:cNvPr id="11" name="Grafik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8175" y="3573016"/>
            <a:ext cx="7921625" cy="2403648"/>
          </a:xfrm>
          <a:prstGeom prst="rect">
            <a:avLst/>
          </a:prstGeom>
        </p:spPr>
      </p:pic>
    </p:spTree>
    <p:extLst>
      <p:ext uri="{BB962C8B-B14F-4D97-AF65-F5344CB8AC3E}">
        <p14:creationId xmlns:p14="http://schemas.microsoft.com/office/powerpoint/2010/main" val="331764253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Wassergraben, Tümpel, Teich</a:t>
            </a:r>
          </a:p>
        </p:txBody>
      </p:sp>
      <p:sp>
        <p:nvSpPr>
          <p:cNvPr id="3" name="Inhaltsplatzhalter 2"/>
          <p:cNvSpPr>
            <a:spLocks noGrp="1"/>
          </p:cNvSpPr>
          <p:nvPr>
            <p:ph idx="1"/>
          </p:nvPr>
        </p:nvSpPr>
        <p:spPr>
          <a:xfrm>
            <a:off x="617725" y="1124744"/>
            <a:ext cx="7843452" cy="2880320"/>
          </a:xfrm>
        </p:spPr>
        <p:txBody>
          <a:bodyPr/>
          <a:lstStyle/>
          <a:p>
            <a:pPr>
              <a:spcBef>
                <a:spcPts val="600"/>
              </a:spcBef>
            </a:pPr>
            <a:r>
              <a:rPr lang="de-CH" sz="2000" b="1"/>
              <a:t>Wie pflegen?</a:t>
            </a:r>
          </a:p>
          <a:p>
            <a:pPr marL="342900" indent="-342900">
              <a:spcBef>
                <a:spcPts val="600"/>
              </a:spcBef>
              <a:buFont typeface="Arial" panose="020B0604020202020204" pitchFamily="34" charset="0"/>
              <a:buChar char="•"/>
            </a:pPr>
            <a:r>
              <a:rPr lang="de-CH" sz="2000"/>
              <a:t>Unterhaltsarbeiten während der Ruhephase zwischen Oktober und Januar durchführen.</a:t>
            </a:r>
          </a:p>
          <a:p>
            <a:pPr marL="342900" indent="-342900">
              <a:spcBef>
                <a:spcPts val="600"/>
              </a:spcBef>
              <a:buFont typeface="Arial" panose="020B0604020202020204" pitchFamily="34" charset="0"/>
              <a:buChar char="•"/>
            </a:pPr>
            <a:r>
              <a:rPr lang="de-CH" sz="2000"/>
              <a:t>Stauteiche können abgelassen werden. </a:t>
            </a:r>
          </a:p>
          <a:p>
            <a:pPr marL="342900" indent="-342900">
              <a:spcBef>
                <a:spcPts val="600"/>
              </a:spcBef>
              <a:buFont typeface="Arial" panose="020B0604020202020204" pitchFamily="34" charset="0"/>
              <a:buChar char="•"/>
            </a:pPr>
            <a:r>
              <a:rPr lang="de-CH" sz="2000"/>
              <a:t>Wasserstelle als Rückzugsort für Kaulquappen und Fische erhalten.</a:t>
            </a:r>
          </a:p>
          <a:p>
            <a:pPr marL="342900" indent="-342900">
              <a:spcBef>
                <a:spcPts val="600"/>
              </a:spcBef>
              <a:buFont typeface="Arial" panose="020B0604020202020204" pitchFamily="34" charset="0"/>
              <a:buChar char="•"/>
            </a:pPr>
            <a:r>
              <a:rPr lang="de-CH" sz="2000"/>
              <a:t>Bei Verlandungstendenz das Gewässer alle 5–10 Jahre ausbaggern.</a:t>
            </a:r>
          </a:p>
          <a:p>
            <a:pPr marL="342900" indent="-342900">
              <a:spcBef>
                <a:spcPts val="600"/>
              </a:spcBef>
              <a:buFont typeface="Arial" panose="020B0604020202020204" pitchFamily="34" charset="0"/>
              <a:buChar char="•"/>
            </a:pPr>
            <a:r>
              <a:rPr lang="de-CH" sz="2000"/>
              <a:t>Jungsträucher regelmässig ausreissen und schnellwachsende Sträucher regelmässig zurückschneiden.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131</a:t>
            </a:fld>
            <a:endParaRPr lang="de-CH"/>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7725" y="3944572"/>
            <a:ext cx="7947867" cy="2004708"/>
          </a:xfrm>
          <a:prstGeom prst="rect">
            <a:avLst/>
          </a:prstGeom>
        </p:spPr>
      </p:pic>
    </p:spTree>
    <p:extLst>
      <p:ext uri="{BB962C8B-B14F-4D97-AF65-F5344CB8AC3E}">
        <p14:creationId xmlns:p14="http://schemas.microsoft.com/office/powerpoint/2010/main" val="316952605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1998" y="3867648"/>
            <a:ext cx="1851080" cy="1681541"/>
          </a:xfrm>
          <a:prstGeom prst="rect">
            <a:avLst/>
          </a:prstGeom>
        </p:spPr>
      </p:pic>
      <p:pic>
        <p:nvPicPr>
          <p:cNvPr id="6" name="Grafik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63778" y="3868747"/>
            <a:ext cx="1898323" cy="1679457"/>
          </a:xfrm>
          <a:prstGeom prst="rect">
            <a:avLst/>
          </a:prstGeom>
        </p:spPr>
      </p:pic>
      <p:pic>
        <p:nvPicPr>
          <p:cNvPr id="8" name="Grafik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07106" y="3875276"/>
            <a:ext cx="1921082" cy="1672928"/>
          </a:xfrm>
          <a:prstGeom prst="rect">
            <a:avLst/>
          </a:prstGeom>
        </p:spPr>
      </p:pic>
      <p:sp>
        <p:nvSpPr>
          <p:cNvPr id="2" name="Titel 1"/>
          <p:cNvSpPr>
            <a:spLocks noGrp="1"/>
          </p:cNvSpPr>
          <p:nvPr>
            <p:ph type="title"/>
          </p:nvPr>
        </p:nvSpPr>
        <p:spPr/>
        <p:txBody>
          <a:bodyPr/>
          <a:lstStyle/>
          <a:p>
            <a:r>
              <a:rPr lang="de-CH" err="1"/>
              <a:t>Ruderalflächen</a:t>
            </a:r>
            <a:r>
              <a:rPr lang="de-CH"/>
              <a:t>, Steinhaufen und -wälle</a:t>
            </a:r>
          </a:p>
        </p:txBody>
      </p:sp>
      <p:sp>
        <p:nvSpPr>
          <p:cNvPr id="3" name="Inhaltsplatzhalter 2"/>
          <p:cNvSpPr>
            <a:spLocks noGrp="1"/>
          </p:cNvSpPr>
          <p:nvPr>
            <p:ph idx="1"/>
          </p:nvPr>
        </p:nvSpPr>
        <p:spPr>
          <a:xfrm>
            <a:off x="611998" y="1241123"/>
            <a:ext cx="7927802" cy="1899845"/>
          </a:xfrm>
          <a:solidFill>
            <a:schemeClr val="accent4">
              <a:lumMod val="20000"/>
              <a:lumOff val="80000"/>
            </a:schemeClr>
          </a:solidFill>
        </p:spPr>
        <p:txBody>
          <a:bodyPr lIns="72000" tIns="72000" rIns="72000" bIns="72000"/>
          <a:lstStyle/>
          <a:p>
            <a:r>
              <a:rPr lang="de-CH" sz="2000" b="1" dirty="0"/>
              <a:t>Ökologische Bedeutung</a:t>
            </a:r>
          </a:p>
          <a:p>
            <a:pPr marL="342900" indent="-342900">
              <a:buFont typeface="Arial" panose="020B0604020202020204" pitchFamily="34" charset="0"/>
              <a:buChar char="•"/>
            </a:pPr>
            <a:r>
              <a:rPr lang="de-CH" sz="2000" dirty="0"/>
              <a:t>Nischen für Reptilien, Amphibien und Insekten</a:t>
            </a:r>
          </a:p>
          <a:p>
            <a:pPr marL="342900" indent="-342900">
              <a:buFont typeface="Arial" panose="020B0604020202020204" pitchFamily="34" charset="0"/>
              <a:buChar char="•"/>
            </a:pPr>
            <a:r>
              <a:rPr lang="de-CH" sz="2000" dirty="0"/>
              <a:t>Besiedelt von wärmeliebenden Tieren und Pflanzen.</a:t>
            </a:r>
          </a:p>
          <a:p>
            <a:pPr marL="342900" indent="-342900">
              <a:buFont typeface="Arial" panose="020B0604020202020204" pitchFamily="34" charset="0"/>
              <a:buChar char="•"/>
            </a:pPr>
            <a:r>
              <a:rPr lang="de-CH" sz="2000" dirty="0"/>
              <a:t>Blütenpflanzen auf </a:t>
            </a:r>
            <a:r>
              <a:rPr lang="de-CH" sz="2000" dirty="0" err="1"/>
              <a:t>Ruderalflächen</a:t>
            </a:r>
            <a:r>
              <a:rPr lang="de-CH" sz="2000" dirty="0"/>
              <a:t> spenden Nektar und Pollen </a:t>
            </a:r>
            <a:br>
              <a:rPr lang="de-CH" sz="2000" dirty="0"/>
            </a:br>
            <a:r>
              <a:rPr lang="de-CH" sz="2000" dirty="0"/>
              <a:t>für Insekten.</a:t>
            </a:r>
          </a:p>
        </p:txBody>
      </p:sp>
      <p:sp>
        <p:nvSpPr>
          <p:cNvPr id="4" name="Foliennummernplatzhalter 3"/>
          <p:cNvSpPr>
            <a:spLocks noGrp="1"/>
          </p:cNvSpPr>
          <p:nvPr>
            <p:ph type="sldNum" sz="quarter" idx="4"/>
          </p:nvPr>
        </p:nvSpPr>
        <p:spPr>
          <a:xfrm>
            <a:off x="7747800" y="6219700"/>
            <a:ext cx="792000" cy="360000"/>
          </a:xfrm>
        </p:spPr>
        <p:txBody>
          <a:bodyPr/>
          <a:lstStyle/>
          <a:p>
            <a:fld id="{B295DEAF-E952-4796-AAEE-4201E40CA590}" type="slidenum">
              <a:rPr lang="de-CH" smtClean="0"/>
              <a:pPr/>
              <a:t>132</a:t>
            </a:fld>
            <a:endParaRPr lang="de-CH"/>
          </a:p>
        </p:txBody>
      </p:sp>
      <p:pic>
        <p:nvPicPr>
          <p:cNvPr id="7" name="Grafik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01150" y="3875276"/>
            <a:ext cx="1852146" cy="1672928"/>
          </a:xfrm>
          <a:prstGeom prst="rect">
            <a:avLst/>
          </a:prstGeom>
        </p:spPr>
      </p:pic>
      <p:sp>
        <p:nvSpPr>
          <p:cNvPr id="13" name="Welle 12"/>
          <p:cNvSpPr/>
          <p:nvPr/>
        </p:nvSpPr>
        <p:spPr>
          <a:xfrm>
            <a:off x="8172400" y="104475"/>
            <a:ext cx="953612" cy="543210"/>
          </a:xfrm>
          <a:prstGeom prst="wav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a:solidFill>
                  <a:schemeClr val="accent4">
                    <a:lumMod val="50000"/>
                  </a:schemeClr>
                </a:solidFill>
              </a:rPr>
              <a:t>S.112</a:t>
            </a:r>
          </a:p>
        </p:txBody>
      </p:sp>
      <p:sp>
        <p:nvSpPr>
          <p:cNvPr id="18" name="Textfeld 17"/>
          <p:cNvSpPr txBox="1"/>
          <p:nvPr/>
        </p:nvSpPr>
        <p:spPr>
          <a:xfrm>
            <a:off x="6607822" y="5225435"/>
            <a:ext cx="2323321" cy="353943"/>
          </a:xfrm>
          <a:prstGeom prst="rect">
            <a:avLst/>
          </a:prstGeom>
          <a:solidFill>
            <a:srgbClr val="FFFFFF">
              <a:alpha val="69804"/>
            </a:srgbClr>
          </a:solidFill>
        </p:spPr>
        <p:txBody>
          <a:bodyPr wrap="square" rtlCol="0">
            <a:spAutoFit/>
          </a:bodyPr>
          <a:lstStyle>
            <a:defPPr>
              <a:defRPr lang="de-DE"/>
            </a:defPPr>
          </a:lstStyle>
          <a:p>
            <a:r>
              <a:rPr lang="de-CH" sz="1700" dirty="0"/>
              <a:t>Weisser Mauerpfeffer</a:t>
            </a:r>
          </a:p>
        </p:txBody>
      </p:sp>
      <p:sp>
        <p:nvSpPr>
          <p:cNvPr id="19" name="Textfeld 18"/>
          <p:cNvSpPr txBox="1"/>
          <p:nvPr/>
        </p:nvSpPr>
        <p:spPr>
          <a:xfrm>
            <a:off x="4635640" y="5198908"/>
            <a:ext cx="1972181" cy="369332"/>
          </a:xfrm>
          <a:prstGeom prst="rect">
            <a:avLst/>
          </a:prstGeom>
          <a:solidFill>
            <a:srgbClr val="FFFFFF">
              <a:alpha val="69804"/>
            </a:srgbClr>
          </a:solidFill>
        </p:spPr>
        <p:txBody>
          <a:bodyPr wrap="square" rtlCol="0">
            <a:spAutoFit/>
          </a:bodyPr>
          <a:lstStyle>
            <a:defPPr>
              <a:defRPr lang="de-DE"/>
            </a:defPPr>
          </a:lstStyle>
          <a:p>
            <a:r>
              <a:rPr lang="de-CH"/>
              <a:t>Hermelin</a:t>
            </a:r>
          </a:p>
        </p:txBody>
      </p:sp>
      <p:sp>
        <p:nvSpPr>
          <p:cNvPr id="20" name="Textfeld 19"/>
          <p:cNvSpPr txBox="1"/>
          <p:nvPr/>
        </p:nvSpPr>
        <p:spPr>
          <a:xfrm>
            <a:off x="2588819" y="5198908"/>
            <a:ext cx="1940415" cy="369332"/>
          </a:xfrm>
          <a:prstGeom prst="rect">
            <a:avLst/>
          </a:prstGeom>
          <a:solidFill>
            <a:srgbClr val="FFFFFF">
              <a:alpha val="69804"/>
            </a:srgbClr>
          </a:solidFill>
        </p:spPr>
        <p:txBody>
          <a:bodyPr wrap="square" rtlCol="0">
            <a:spAutoFit/>
          </a:bodyPr>
          <a:lstStyle>
            <a:defPPr>
              <a:defRPr lang="de-DE"/>
            </a:defPPr>
          </a:lstStyle>
          <a:p>
            <a:r>
              <a:rPr lang="de-CH"/>
              <a:t>Weinhähnchen</a:t>
            </a:r>
          </a:p>
        </p:txBody>
      </p:sp>
      <p:sp>
        <p:nvSpPr>
          <p:cNvPr id="21" name="Textfeld 20"/>
          <p:cNvSpPr txBox="1"/>
          <p:nvPr/>
        </p:nvSpPr>
        <p:spPr>
          <a:xfrm>
            <a:off x="572416" y="5212800"/>
            <a:ext cx="2046821" cy="353943"/>
          </a:xfrm>
          <a:prstGeom prst="rect">
            <a:avLst/>
          </a:prstGeom>
          <a:solidFill>
            <a:srgbClr val="FFFFFF">
              <a:alpha val="69804"/>
            </a:srgbClr>
          </a:solidFill>
        </p:spPr>
        <p:txBody>
          <a:bodyPr wrap="square" rtlCol="0">
            <a:spAutoFit/>
          </a:bodyPr>
          <a:lstStyle>
            <a:defPPr>
              <a:defRPr lang="de-DE"/>
            </a:defPPr>
          </a:lstStyle>
          <a:p>
            <a:r>
              <a:rPr lang="de-CH" sz="1700"/>
              <a:t>Brauner </a:t>
            </a:r>
            <a:r>
              <a:rPr lang="de-CH" sz="1700" err="1"/>
              <a:t>Grashüpfer</a:t>
            </a:r>
            <a:endParaRPr lang="de-CH" sz="1700"/>
          </a:p>
        </p:txBody>
      </p:sp>
    </p:spTree>
    <p:extLst>
      <p:ext uri="{BB962C8B-B14F-4D97-AF65-F5344CB8AC3E}">
        <p14:creationId xmlns:p14="http://schemas.microsoft.com/office/powerpoint/2010/main" val="405191087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nhaltsplatzhalter 5"/>
          <p:cNvGraphicFramePr>
            <a:graphicFrameLocks noGrp="1"/>
          </p:cNvGraphicFramePr>
          <p:nvPr>
            <p:ph idx="1"/>
            <p:extLst>
              <p:ext uri="{D42A27DB-BD31-4B8C-83A1-F6EECF244321}">
                <p14:modId xmlns:p14="http://schemas.microsoft.com/office/powerpoint/2010/main" val="1557609014"/>
              </p:ext>
            </p:extLst>
          </p:nvPr>
        </p:nvGraphicFramePr>
        <p:xfrm>
          <a:off x="560161" y="1427725"/>
          <a:ext cx="8171867" cy="3865662"/>
        </p:xfrm>
        <a:graphic>
          <a:graphicData uri="http://schemas.openxmlformats.org/drawingml/2006/table">
            <a:tbl>
              <a:tblPr firstRow="1" bandRow="1">
                <a:tableStyleId>{21E4AEA4-8DFA-4A89-87EB-49C32662AFE0}</a:tableStyleId>
              </a:tblPr>
              <a:tblGrid>
                <a:gridCol w="2520651">
                  <a:extLst>
                    <a:ext uri="{9D8B030D-6E8A-4147-A177-3AD203B41FA5}">
                      <a16:colId xmlns:a16="http://schemas.microsoft.com/office/drawing/2014/main" val="3475673244"/>
                    </a:ext>
                  </a:extLst>
                </a:gridCol>
                <a:gridCol w="5651216">
                  <a:extLst>
                    <a:ext uri="{9D8B030D-6E8A-4147-A177-3AD203B41FA5}">
                      <a16:colId xmlns:a16="http://schemas.microsoft.com/office/drawing/2014/main" val="1972587130"/>
                    </a:ext>
                  </a:extLst>
                </a:gridCol>
              </a:tblGrid>
              <a:tr h="426549">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err="1"/>
                        <a:t>Ruderalflächen</a:t>
                      </a:r>
                      <a:r>
                        <a:rPr lang="de-CH" sz="1600" b="1"/>
                        <a:t>, Steinhaufen und -wälle</a:t>
                      </a:r>
                    </a:p>
                  </a:txBody>
                  <a:tcPr anchor="ctr"/>
                </a:tc>
                <a:tc hMerge="1">
                  <a:txBody>
                    <a:bodyPr/>
                    <a:lstStyle/>
                    <a:p>
                      <a:endParaRPr lang="de-CH"/>
                    </a:p>
                  </a:txBody>
                  <a:tcPr/>
                </a:tc>
                <a:extLst>
                  <a:ext uri="{0D108BD9-81ED-4DB2-BD59-A6C34878D82A}">
                    <a16:rowId xmlns:a16="http://schemas.microsoft.com/office/drawing/2014/main" val="1149009729"/>
                  </a:ext>
                </a:extLst>
              </a:tr>
              <a:tr h="426549">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i="0" u="none" strike="noStrike" kern="1200" baseline="0">
                          <a:solidFill>
                            <a:schemeClr val="tx1"/>
                          </a:solidFill>
                          <a:latin typeface="+mn-lt"/>
                          <a:ea typeface="+mn-ea"/>
                          <a:cs typeface="+mn-cs"/>
                        </a:rPr>
                        <a:t>BEDINGUNGEN FÜR DIE ANRECHENBARKEIT NACH DZV</a:t>
                      </a:r>
                    </a:p>
                  </a:txBody>
                  <a:tcPr anchor="ct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de-CH" sz="1600" b="1" i="0" u="none" strike="noStrike" kern="1200" baseline="0">
                        <a:solidFill>
                          <a:schemeClr val="tx1"/>
                        </a:solidFill>
                        <a:latin typeface="+mn-lt"/>
                        <a:ea typeface="+mn-ea"/>
                        <a:cs typeface="+mn-cs"/>
                      </a:endParaRPr>
                    </a:p>
                  </a:txBody>
                  <a:tcPr/>
                </a:tc>
                <a:extLst>
                  <a:ext uri="{0D108BD9-81ED-4DB2-BD59-A6C34878D82A}">
                    <a16:rowId xmlns:a16="http://schemas.microsoft.com/office/drawing/2014/main" val="1155569979"/>
                  </a:ext>
                </a:extLst>
              </a:tr>
              <a:tr h="666117">
                <a:tc>
                  <a:txBody>
                    <a:bodyPr/>
                    <a:lstStyle/>
                    <a:p>
                      <a:r>
                        <a:rPr lang="de-CH" sz="1600" b="1">
                          <a:solidFill>
                            <a:schemeClr val="tx1"/>
                          </a:solidFill>
                        </a:rPr>
                        <a:t>Anrechenbare</a:t>
                      </a:r>
                      <a:r>
                        <a:rPr lang="de-CH" sz="1600" b="1" baseline="0">
                          <a:solidFill>
                            <a:schemeClr val="tx1"/>
                          </a:solidFill>
                        </a:rPr>
                        <a:t> Fläche</a:t>
                      </a:r>
                      <a:endParaRPr lang="de-CH" sz="1600" b="1">
                        <a:solidFill>
                          <a:schemeClr val="tx1"/>
                        </a:solidFill>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0" i="0" u="none" strike="noStrike" kern="1200" baseline="0">
                          <a:solidFill>
                            <a:schemeClr val="tx1"/>
                          </a:solidFill>
                          <a:latin typeface="+mn-lt"/>
                          <a:ea typeface="+mn-ea"/>
                          <a:cs typeface="+mn-cs"/>
                        </a:rPr>
                        <a:t>Pufferstreifen von mindestens 3 m Breite um Steinhaufen </a:t>
                      </a:r>
                      <a:br>
                        <a:rPr lang="de-CH" sz="1600" b="0" i="0" u="none" strike="noStrike" kern="1200" baseline="0">
                          <a:solidFill>
                            <a:srgbClr val="000000"/>
                          </a:solidFill>
                          <a:latin typeface="+mn-lt"/>
                          <a:ea typeface="+mn-ea"/>
                          <a:cs typeface="+mn-cs"/>
                        </a:rPr>
                      </a:br>
                      <a:r>
                        <a:rPr lang="de-CH" sz="1600" b="0" i="0" u="none" strike="noStrike" kern="1200" baseline="0">
                          <a:solidFill>
                            <a:schemeClr val="tx1"/>
                          </a:solidFill>
                          <a:latin typeface="+mn-lt"/>
                          <a:ea typeface="+mn-ea"/>
                          <a:cs typeface="+mn-cs"/>
                        </a:rPr>
                        <a:t>und </a:t>
                      </a:r>
                      <a:r>
                        <a:rPr lang="de-CH" sz="1600" b="0" i="0" u="none" strike="noStrike" kern="1200" baseline="0" err="1">
                          <a:solidFill>
                            <a:schemeClr val="tx1"/>
                          </a:solidFill>
                          <a:latin typeface="+mn-lt"/>
                          <a:ea typeface="+mn-ea"/>
                          <a:cs typeface="+mn-cs"/>
                        </a:rPr>
                        <a:t>Ruderalflächen</a:t>
                      </a:r>
                      <a:endParaRPr lang="de-CH" sz="1600" b="0" i="0" u="none" strike="noStrike" kern="1200" baseline="0">
                        <a:solidFill>
                          <a:schemeClr val="tx1"/>
                        </a:solidFill>
                        <a:latin typeface="+mn-lt"/>
                        <a:ea typeface="+mn-ea"/>
                        <a:cs typeface="+mn-cs"/>
                      </a:endParaRPr>
                    </a:p>
                  </a:txBody>
                  <a:tcPr/>
                </a:tc>
                <a:extLst>
                  <a:ext uri="{0D108BD9-81ED-4DB2-BD59-A6C34878D82A}">
                    <a16:rowId xmlns:a16="http://schemas.microsoft.com/office/drawing/2014/main" val="2340314586"/>
                  </a:ext>
                </a:extLst>
              </a:tr>
              <a:tr h="42654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i="0" u="none" strike="noStrike" kern="1200" baseline="0">
                          <a:solidFill>
                            <a:schemeClr val="tx1"/>
                          </a:solidFill>
                          <a:latin typeface="+mn-lt"/>
                          <a:ea typeface="+mn-ea"/>
                          <a:cs typeface="+mn-cs"/>
                        </a:rPr>
                        <a:t>Düngung</a:t>
                      </a:r>
                    </a:p>
                  </a:txBody>
                  <a:tcPr/>
                </a:tc>
                <a:tc>
                  <a:txBody>
                    <a:bodyPr/>
                    <a:lstStyle/>
                    <a:p>
                      <a:r>
                        <a:rPr lang="de-CH" sz="1600" b="0" i="0" u="none" strike="noStrike" kern="1200" baseline="0">
                          <a:solidFill>
                            <a:schemeClr val="tx1"/>
                          </a:solidFill>
                          <a:latin typeface="+mn-lt"/>
                          <a:ea typeface="+mn-ea"/>
                          <a:cs typeface="+mn-cs"/>
                        </a:rPr>
                        <a:t>Keine, auch auf dem Pufferstreifen</a:t>
                      </a:r>
                      <a:endParaRPr lang="de-CH" sz="1600" b="0">
                        <a:solidFill>
                          <a:schemeClr val="tx1"/>
                        </a:solidFill>
                      </a:endParaRPr>
                    </a:p>
                  </a:txBody>
                  <a:tcPr/>
                </a:tc>
                <a:extLst>
                  <a:ext uri="{0D108BD9-81ED-4DB2-BD59-A6C34878D82A}">
                    <a16:rowId xmlns:a16="http://schemas.microsoft.com/office/drawing/2014/main" val="4028767650"/>
                  </a:ext>
                </a:extLst>
              </a:tr>
              <a:tr h="426549">
                <a:tc>
                  <a:txBody>
                    <a:bodyPr/>
                    <a:lstStyle/>
                    <a:p>
                      <a:r>
                        <a:rPr lang="de-CH" sz="1600" b="1" i="0" u="none" strike="noStrike" kern="1200" baseline="0">
                          <a:solidFill>
                            <a:schemeClr val="tx1"/>
                          </a:solidFill>
                          <a:latin typeface="+mn-lt"/>
                          <a:ea typeface="+mn-ea"/>
                          <a:cs typeface="+mn-cs"/>
                        </a:rPr>
                        <a:t>Pflanzenschutzmittel</a:t>
                      </a:r>
                      <a:endParaRPr lang="de-CH" sz="1600" b="1">
                        <a:solidFill>
                          <a:schemeClr val="tx1"/>
                        </a:solidFill>
                      </a:endParaRPr>
                    </a:p>
                  </a:txBody>
                  <a:tcPr/>
                </a:tc>
                <a:tc>
                  <a:txBody>
                    <a:bodyPr/>
                    <a:lstStyle/>
                    <a:p>
                      <a:pPr marL="285750" lvl="0" indent="-285750">
                        <a:buClr>
                          <a:srgbClr val="000000"/>
                        </a:buClr>
                        <a:buFont typeface="Arial,Sans-Serif"/>
                        <a:buChar char="•"/>
                      </a:pPr>
                      <a:r>
                        <a:rPr lang="de-CH" sz="1600" b="0" i="0" u="none" strike="noStrike" noProof="0">
                          <a:solidFill>
                            <a:schemeClr val="tx1"/>
                          </a:solidFill>
                          <a:latin typeface="Gill Sans MT"/>
                        </a:rPr>
                        <a:t>verboten</a:t>
                      </a:r>
                      <a:endParaRPr lang="en-US" sz="1600" b="0" i="0" u="none" strike="noStrike" noProof="0">
                        <a:solidFill>
                          <a:schemeClr val="tx1"/>
                        </a:solidFill>
                        <a:latin typeface="Gill Sans MT"/>
                      </a:endParaRPr>
                    </a:p>
                    <a:p>
                      <a:pPr marL="285750" lvl="0" indent="-285750">
                        <a:buClr>
                          <a:srgbClr val="000000"/>
                        </a:buClr>
                        <a:buFont typeface="Arial,Sans-Serif"/>
                        <a:buChar char="•"/>
                      </a:pPr>
                      <a:r>
                        <a:rPr lang="de-CH" sz="1600" b="0" i="0" u="none" strike="noStrike" noProof="0">
                          <a:solidFill>
                            <a:schemeClr val="tx1"/>
                          </a:solidFill>
                          <a:latin typeface="Gill Sans MT"/>
                        </a:rPr>
                        <a:t>Einzelstockbekämpfung nur im Pufferstreifen bei mind. 4 m </a:t>
                      </a:r>
                      <a:br>
                        <a:rPr lang="de-CH" sz="1600" b="0" i="0" u="none" strike="noStrike" noProof="0">
                          <a:solidFill>
                            <a:srgbClr val="000000"/>
                          </a:solidFill>
                          <a:latin typeface="Gill Sans MT"/>
                        </a:rPr>
                      </a:br>
                      <a:r>
                        <a:rPr lang="de-CH" sz="1600" b="0" i="0" u="none" strike="noStrike" noProof="0">
                          <a:solidFill>
                            <a:schemeClr val="tx1"/>
                          </a:solidFill>
                          <a:latin typeface="Gill Sans MT"/>
                        </a:rPr>
                        <a:t>Abstand zur Wasserfläche zugelassen, falls mechanische Regulierung nicht möglich</a:t>
                      </a:r>
                      <a:endParaRPr lang="de-DE"/>
                    </a:p>
                  </a:txBody>
                  <a:tcPr/>
                </a:tc>
                <a:extLst>
                  <a:ext uri="{0D108BD9-81ED-4DB2-BD59-A6C34878D82A}">
                    <a16:rowId xmlns:a16="http://schemas.microsoft.com/office/drawing/2014/main" val="2367421651"/>
                  </a:ext>
                </a:extLst>
              </a:tr>
              <a:tr h="42654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i="0" u="none" strike="noStrike" kern="1200" baseline="0">
                          <a:solidFill>
                            <a:schemeClr val="tx1"/>
                          </a:solidFill>
                          <a:latin typeface="+mn-lt"/>
                          <a:ea typeface="+mn-ea"/>
                          <a:cs typeface="+mn-cs"/>
                        </a:rPr>
                        <a:t>Pflegemassnahmen</a:t>
                      </a:r>
                    </a:p>
                  </a:txBody>
                  <a:tcPr/>
                </a:tc>
                <a:tc>
                  <a:txBody>
                    <a:bodyPr/>
                    <a:lstStyle/>
                    <a:p>
                      <a:r>
                        <a:rPr lang="de-CH" sz="1600" b="0" i="0" u="none" strike="noStrike" kern="1200" baseline="0">
                          <a:solidFill>
                            <a:schemeClr val="tx1"/>
                          </a:solidFill>
                          <a:latin typeface="+mn-lt"/>
                          <a:ea typeface="+mn-ea"/>
                          <a:cs typeface="+mn-cs"/>
                        </a:rPr>
                        <a:t>mindestens alle 2–3 Jahre im Herbst</a:t>
                      </a:r>
                      <a:endParaRPr lang="de-CH" sz="1600" b="0">
                        <a:solidFill>
                          <a:schemeClr val="tx1"/>
                        </a:solidFill>
                      </a:endParaRPr>
                    </a:p>
                  </a:txBody>
                  <a:tcPr/>
                </a:tc>
                <a:extLst>
                  <a:ext uri="{0D108BD9-81ED-4DB2-BD59-A6C34878D82A}">
                    <a16:rowId xmlns:a16="http://schemas.microsoft.com/office/drawing/2014/main" val="702451744"/>
                  </a:ext>
                </a:extLst>
              </a:tr>
              <a:tr h="42654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i="0" u="none" strike="noStrike" kern="1200" baseline="0">
                          <a:solidFill>
                            <a:schemeClr val="tx1"/>
                          </a:solidFill>
                          <a:latin typeface="+mn-lt"/>
                          <a:ea typeface="+mn-ea"/>
                          <a:cs typeface="+mn-cs"/>
                        </a:rPr>
                        <a:t>Vertragsdauer</a:t>
                      </a:r>
                      <a:endParaRPr lang="de-CH" sz="1600" b="1">
                        <a:solidFill>
                          <a:schemeClr val="tx1"/>
                        </a:solidFill>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0" i="0" u="none" strike="noStrike" kern="1200" baseline="0">
                          <a:solidFill>
                            <a:schemeClr val="tx1"/>
                          </a:solidFill>
                          <a:latin typeface="+mn-lt"/>
                          <a:ea typeface="+mn-ea"/>
                          <a:cs typeface="+mn-cs"/>
                        </a:rPr>
                        <a:t>mindestens 8 Jahre</a:t>
                      </a:r>
                      <a:endParaRPr lang="de-CH" sz="1600" b="0">
                        <a:solidFill>
                          <a:schemeClr val="tx1"/>
                        </a:solidFill>
                      </a:endParaRPr>
                    </a:p>
                  </a:txBody>
                  <a:tcPr/>
                </a:tc>
                <a:extLst>
                  <a:ext uri="{0D108BD9-81ED-4DB2-BD59-A6C34878D82A}">
                    <a16:rowId xmlns:a16="http://schemas.microsoft.com/office/drawing/2014/main" val="1526731612"/>
                  </a:ext>
                </a:extLst>
              </a:tr>
            </a:tbl>
          </a:graphicData>
        </a:graphic>
      </p:graphicFrame>
      <p:sp>
        <p:nvSpPr>
          <p:cNvPr id="4" name="Foliennummernplatzhalter 3"/>
          <p:cNvSpPr>
            <a:spLocks noGrp="1"/>
          </p:cNvSpPr>
          <p:nvPr>
            <p:ph type="sldNum" sz="quarter" idx="4"/>
          </p:nvPr>
        </p:nvSpPr>
        <p:spPr/>
        <p:txBody>
          <a:bodyPr/>
          <a:lstStyle/>
          <a:p>
            <a:fld id="{B295DEAF-E952-4796-AAEE-4201E40CA590}" type="slidenum">
              <a:rPr lang="de-CH" smtClean="0"/>
              <a:pPr/>
              <a:t>133</a:t>
            </a:fld>
            <a:endParaRPr lang="de-CH"/>
          </a:p>
        </p:txBody>
      </p:sp>
      <p:sp>
        <p:nvSpPr>
          <p:cNvPr id="5" name="Textfeld 4"/>
          <p:cNvSpPr txBox="1"/>
          <p:nvPr/>
        </p:nvSpPr>
        <p:spPr>
          <a:xfrm>
            <a:off x="8048828" y="0"/>
            <a:ext cx="1095172" cy="400110"/>
          </a:xfrm>
          <a:prstGeom prst="rect">
            <a:avLst/>
          </a:prstGeom>
          <a:solidFill>
            <a:schemeClr val="accent6">
              <a:lumMod val="40000"/>
              <a:lumOff val="60000"/>
            </a:schemeClr>
          </a:solidFill>
        </p:spPr>
        <p:txBody>
          <a:bodyPr wrap="none" rtlCol="0">
            <a:spAutoFit/>
          </a:bodyPr>
          <a:lstStyle/>
          <a:p>
            <a:r>
              <a:rPr lang="de-CH" sz="2000"/>
              <a:t>Handout</a:t>
            </a:r>
          </a:p>
        </p:txBody>
      </p:sp>
      <p:grpSp>
        <p:nvGrpSpPr>
          <p:cNvPr id="7" name="Gruppieren 6">
            <a:extLst>
              <a:ext uri="{FF2B5EF4-FFF2-40B4-BE49-F238E27FC236}">
                <a16:creationId xmlns:a16="http://schemas.microsoft.com/office/drawing/2014/main" id="{854F86AC-614E-4D37-8A24-F450AFB98855}"/>
              </a:ext>
            </a:extLst>
          </p:cNvPr>
          <p:cNvGrpSpPr/>
          <p:nvPr/>
        </p:nvGrpSpPr>
        <p:grpSpPr>
          <a:xfrm>
            <a:off x="560161" y="1068935"/>
            <a:ext cx="4900037" cy="374852"/>
            <a:chOff x="104011" y="183120"/>
            <a:chExt cx="4900037" cy="374852"/>
          </a:xfrm>
        </p:grpSpPr>
        <p:sp>
          <p:nvSpPr>
            <p:cNvPr id="8" name="Textfeld 7">
              <a:extLst>
                <a:ext uri="{FF2B5EF4-FFF2-40B4-BE49-F238E27FC236}">
                  <a16:creationId xmlns:a16="http://schemas.microsoft.com/office/drawing/2014/main" id="{D391025F-8FA8-47F3-A85B-0162AEB440BE}"/>
                </a:ext>
              </a:extLst>
            </p:cNvPr>
            <p:cNvSpPr txBox="1"/>
            <p:nvPr/>
          </p:nvSpPr>
          <p:spPr>
            <a:xfrm>
              <a:off x="179512" y="188640"/>
              <a:ext cx="4824536" cy="369332"/>
            </a:xfrm>
            <a:prstGeom prst="rect">
              <a:avLst/>
            </a:prstGeom>
            <a:noFill/>
          </p:spPr>
          <p:txBody>
            <a:bodyPr wrap="square" rtlCol="0">
              <a:spAutoFit/>
            </a:bodyPr>
            <a:lstStyle/>
            <a:p>
              <a:r>
                <a:rPr lang="de-CH" dirty="0"/>
                <a:t>    Aktuelle Anforderungen </a:t>
              </a:r>
              <a:r>
                <a:rPr lang="de-CH" dirty="0">
                  <a:hlinkClick r:id="rId2"/>
                </a:rPr>
                <a:t>www.agrinatur.ch</a:t>
              </a:r>
              <a:endParaRPr lang="de-CH" dirty="0"/>
            </a:p>
          </p:txBody>
        </p:sp>
        <p:pic>
          <p:nvPicPr>
            <p:cNvPr id="9" name="Grafik 8" descr="Auge">
              <a:extLst>
                <a:ext uri="{FF2B5EF4-FFF2-40B4-BE49-F238E27FC236}">
                  <a16:creationId xmlns:a16="http://schemas.microsoft.com/office/drawing/2014/main" id="{DC0CCA2C-FC5A-434D-B8F3-861A8FCBBB1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011" y="183120"/>
              <a:ext cx="360040" cy="360040"/>
            </a:xfrm>
            <a:prstGeom prst="rect">
              <a:avLst/>
            </a:prstGeom>
          </p:spPr>
        </p:pic>
      </p:grpSp>
    </p:spTree>
    <p:extLst>
      <p:ext uri="{BB962C8B-B14F-4D97-AF65-F5344CB8AC3E}">
        <p14:creationId xmlns:p14="http://schemas.microsoft.com/office/powerpoint/2010/main" val="2262782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CH" err="1"/>
              <a:t>Ruderalflächen</a:t>
            </a:r>
            <a:r>
              <a:rPr lang="de-CH"/>
              <a:t>, Steinhaufen und -wälle</a:t>
            </a:r>
          </a:p>
        </p:txBody>
      </p:sp>
      <p:sp>
        <p:nvSpPr>
          <p:cNvPr id="5" name="Inhaltsplatzhalter 4"/>
          <p:cNvSpPr>
            <a:spLocks noGrp="1"/>
          </p:cNvSpPr>
          <p:nvPr>
            <p:ph idx="1"/>
          </p:nvPr>
        </p:nvSpPr>
        <p:spPr>
          <a:xfrm>
            <a:off x="617724" y="1196752"/>
            <a:ext cx="8203119" cy="2448272"/>
          </a:xfrm>
        </p:spPr>
        <p:txBody>
          <a:bodyPr vert="horz" lIns="0" tIns="0" rIns="0" bIns="0" rtlCol="0" anchor="t">
            <a:noAutofit/>
          </a:bodyPr>
          <a:lstStyle/>
          <a:p>
            <a:pPr>
              <a:spcBef>
                <a:spcPts val="600"/>
              </a:spcBef>
            </a:pPr>
            <a:r>
              <a:rPr lang="de-CH" sz="2000" b="1"/>
              <a:t>Geeignete Standorte: </a:t>
            </a:r>
          </a:p>
          <a:p>
            <a:pPr marL="342900" indent="-342900">
              <a:spcBef>
                <a:spcPts val="600"/>
              </a:spcBef>
              <a:buFont typeface="Arial" panose="020B0604020202020204" pitchFamily="34" charset="0"/>
              <a:buChar char="•"/>
            </a:pPr>
            <a:r>
              <a:rPr lang="de-CH" sz="2000"/>
              <a:t>Sonnige Standorte</a:t>
            </a:r>
          </a:p>
          <a:p>
            <a:pPr marL="342900" indent="-342900">
              <a:spcBef>
                <a:spcPts val="600"/>
              </a:spcBef>
              <a:buFont typeface="Arial" panose="020B0604020202020204" pitchFamily="34" charset="0"/>
              <a:buChar char="•"/>
            </a:pPr>
            <a:r>
              <a:rPr lang="de-CH" sz="2000"/>
              <a:t>Entlang Waldrändern und Hecken</a:t>
            </a:r>
          </a:p>
          <a:p>
            <a:pPr marL="342900" indent="-342900">
              <a:spcBef>
                <a:spcPts val="600"/>
              </a:spcBef>
              <a:buFont typeface="Arial" panose="020B0604020202020204" pitchFamily="34" charset="0"/>
              <a:buChar char="•"/>
            </a:pPr>
            <a:r>
              <a:rPr lang="de-CH" sz="2000"/>
              <a:t>Innerhalb von Buntbrachen, Säumen, Blumenwiesen oder Hecken</a:t>
            </a:r>
          </a:p>
          <a:p>
            <a:pPr marL="342900" indent="-342900">
              <a:spcBef>
                <a:spcPts val="600"/>
              </a:spcBef>
              <a:buFont typeface="Arial" panose="020B0604020202020204" pitchFamily="34" charset="0"/>
              <a:buChar char="•"/>
            </a:pPr>
            <a:r>
              <a:rPr lang="de-CH" sz="2000"/>
              <a:t>Am Feldrand</a:t>
            </a:r>
          </a:p>
          <a:p>
            <a:pPr marL="342900" indent="-342900">
              <a:spcBef>
                <a:spcPts val="600"/>
              </a:spcBef>
              <a:buFont typeface="Arial" panose="020B0604020202020204" pitchFamily="34" charset="0"/>
              <a:buChar char="•"/>
            </a:pPr>
            <a:r>
              <a:rPr lang="de-CH" sz="2000"/>
              <a:t>Unter Strommasten und ähnlichen Hindernissen</a:t>
            </a:r>
          </a:p>
          <a:p>
            <a:pPr marL="342900" indent="-342900">
              <a:spcBef>
                <a:spcPts val="600"/>
              </a:spcBef>
              <a:buFont typeface="Arial" panose="020B0604020202020204" pitchFamily="34" charset="0"/>
              <a:buChar char="•"/>
            </a:pPr>
            <a:r>
              <a:rPr lang="de-CH" sz="2000"/>
              <a:t>Als Trittsteine zwischen nahegelegenen naturnahen Lebensräumen</a:t>
            </a:r>
          </a:p>
        </p:txBody>
      </p:sp>
      <p:sp>
        <p:nvSpPr>
          <p:cNvPr id="3" name="Foliennummernplatzhalter 2"/>
          <p:cNvSpPr>
            <a:spLocks noGrp="1"/>
          </p:cNvSpPr>
          <p:nvPr>
            <p:ph type="sldNum" sz="quarter" idx="4"/>
          </p:nvPr>
        </p:nvSpPr>
        <p:spPr/>
        <p:txBody>
          <a:bodyPr/>
          <a:lstStyle/>
          <a:p>
            <a:fld id="{B295DEAF-E952-4796-AAEE-4201E40CA590}" type="slidenum">
              <a:rPr lang="de-CH" smtClean="0"/>
              <a:pPr/>
              <a:t>134</a:t>
            </a:fld>
            <a:endParaRPr lang="de-CH"/>
          </a:p>
        </p:txBody>
      </p:sp>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1558" y="3715320"/>
            <a:ext cx="7914716" cy="2430660"/>
          </a:xfrm>
          <a:prstGeom prst="rect">
            <a:avLst/>
          </a:prstGeom>
        </p:spPr>
      </p:pic>
    </p:spTree>
    <p:extLst>
      <p:ext uri="{BB962C8B-B14F-4D97-AF65-F5344CB8AC3E}">
        <p14:creationId xmlns:p14="http://schemas.microsoft.com/office/powerpoint/2010/main" val="278713206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err="1"/>
              <a:t>Ruderalflächen</a:t>
            </a:r>
            <a:endParaRPr lang="de-CH"/>
          </a:p>
        </p:txBody>
      </p:sp>
      <p:sp>
        <p:nvSpPr>
          <p:cNvPr id="3" name="Inhaltsplatzhalter 2"/>
          <p:cNvSpPr>
            <a:spLocks noGrp="1"/>
          </p:cNvSpPr>
          <p:nvPr>
            <p:ph idx="1"/>
          </p:nvPr>
        </p:nvSpPr>
        <p:spPr>
          <a:xfrm>
            <a:off x="593764" y="1188079"/>
            <a:ext cx="7906259" cy="1996669"/>
          </a:xfrm>
        </p:spPr>
        <p:txBody>
          <a:bodyPr/>
          <a:lstStyle/>
          <a:p>
            <a:r>
              <a:rPr lang="de-CH" sz="2000" b="1"/>
              <a:t>Wie anlegen?</a:t>
            </a:r>
          </a:p>
          <a:p>
            <a:pPr marL="342900" indent="-342900">
              <a:buFont typeface="Arial" panose="020B0604020202020204" pitchFamily="34" charset="0"/>
              <a:buChar char="•"/>
            </a:pPr>
            <a:r>
              <a:rPr lang="de-CH" sz="2000"/>
              <a:t>Idealerweise an Orten mit einer dünnen Humusschicht </a:t>
            </a:r>
          </a:p>
          <a:p>
            <a:pPr marL="342900" indent="-342900">
              <a:buFont typeface="Arial" panose="020B0604020202020204" pitchFamily="34" charset="0"/>
              <a:buChar char="•"/>
            </a:pPr>
            <a:r>
              <a:rPr lang="de-CH" sz="2000"/>
              <a:t>Bei Bedarf kleinflächig Humus abtragen. </a:t>
            </a:r>
          </a:p>
          <a:p>
            <a:pPr marL="342900" indent="-342900">
              <a:buFont typeface="Arial" panose="020B0604020202020204" pitchFamily="34" charset="0"/>
              <a:buChar char="•"/>
            </a:pPr>
            <a:r>
              <a:rPr lang="de-CH" sz="2000"/>
              <a:t>Keine </a:t>
            </a:r>
            <a:r>
              <a:rPr lang="de-CH" sz="2000" err="1"/>
              <a:t>Ansaat</a:t>
            </a:r>
            <a:endParaRPr lang="de-CH" sz="2000"/>
          </a:p>
          <a:p>
            <a:pPr marL="342900" indent="-342900">
              <a:buFont typeface="Arial" panose="020B0604020202020204" pitchFamily="34" charset="0"/>
              <a:buChar char="•"/>
            </a:pPr>
            <a:r>
              <a:rPr lang="de-CH" sz="2000"/>
              <a:t>Einzelne grosse Steine schaffen zusätzliche Nischen.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135</a:t>
            </a:fld>
            <a:endParaRPr lang="de-CH"/>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3764" y="3486894"/>
            <a:ext cx="7987202" cy="2430660"/>
          </a:xfrm>
          <a:prstGeom prst="rect">
            <a:avLst/>
          </a:prstGeom>
        </p:spPr>
      </p:pic>
    </p:spTree>
    <p:extLst>
      <p:ext uri="{BB962C8B-B14F-4D97-AF65-F5344CB8AC3E}">
        <p14:creationId xmlns:p14="http://schemas.microsoft.com/office/powerpoint/2010/main" val="373478751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Steinhaufen und Steinwälle</a:t>
            </a:r>
          </a:p>
        </p:txBody>
      </p:sp>
      <p:sp>
        <p:nvSpPr>
          <p:cNvPr id="3" name="Inhaltsplatzhalter 2"/>
          <p:cNvSpPr>
            <a:spLocks noGrp="1"/>
          </p:cNvSpPr>
          <p:nvPr>
            <p:ph idx="1"/>
          </p:nvPr>
        </p:nvSpPr>
        <p:spPr>
          <a:xfrm>
            <a:off x="617726" y="1124744"/>
            <a:ext cx="7987468" cy="2736304"/>
          </a:xfrm>
        </p:spPr>
        <p:txBody>
          <a:bodyPr/>
          <a:lstStyle/>
          <a:p>
            <a:r>
              <a:rPr lang="de-CH" sz="2000" b="1"/>
              <a:t>Wie anlegen?</a:t>
            </a:r>
          </a:p>
          <a:p>
            <a:pPr marL="342900" indent="-342900">
              <a:buFont typeface="Arial" panose="020B0604020202020204" pitchFamily="34" charset="0"/>
              <a:buChar char="•"/>
            </a:pPr>
            <a:r>
              <a:rPr lang="de-CH" sz="2000"/>
              <a:t>Mindestens 0,5 m hohe und 4 m</a:t>
            </a:r>
            <a:r>
              <a:rPr lang="de-CH" sz="2000" baseline="30000"/>
              <a:t>2</a:t>
            </a:r>
            <a:r>
              <a:rPr lang="de-CH" sz="2000"/>
              <a:t> grosse Haufen bilden.</a:t>
            </a:r>
          </a:p>
          <a:p>
            <a:pPr marL="342900" indent="-342900">
              <a:buFont typeface="Arial" panose="020B0604020202020204" pitchFamily="34" charset="0"/>
              <a:buChar char="•"/>
            </a:pPr>
            <a:r>
              <a:rPr lang="de-CH" sz="2000"/>
              <a:t>Möglichst lokale Steine verwenden.</a:t>
            </a:r>
          </a:p>
          <a:p>
            <a:pPr marL="342900" indent="-342900">
              <a:buFont typeface="Arial" panose="020B0604020202020204" pitchFamily="34" charset="0"/>
              <a:buChar char="•"/>
            </a:pPr>
            <a:r>
              <a:rPr lang="de-CH" sz="2000"/>
              <a:t>Keinen Bauschutt verwenden.</a:t>
            </a:r>
          </a:p>
          <a:p>
            <a:pPr marL="342900" indent="-342900">
              <a:buFont typeface="Arial" panose="020B0604020202020204" pitchFamily="34" charset="0"/>
              <a:buChar char="•"/>
            </a:pPr>
            <a:r>
              <a:rPr lang="de-CH" sz="2000"/>
              <a:t>Verschieden grosse Steine verwenden.</a:t>
            </a:r>
          </a:p>
          <a:p>
            <a:pPr marL="342900" indent="-342900">
              <a:buFont typeface="Arial" panose="020B0604020202020204" pitchFamily="34" charset="0"/>
              <a:buChar char="•"/>
            </a:pPr>
            <a:r>
              <a:rPr lang="de-CH" sz="2000"/>
              <a:t>Mit Ästen, Wurzelstöcken und anderem Material ergänzen.</a:t>
            </a:r>
          </a:p>
          <a:p>
            <a:pPr marL="342900" indent="-342900">
              <a:buFont typeface="Arial" panose="020B0604020202020204" pitchFamily="34" charset="0"/>
              <a:buChar char="•"/>
            </a:pPr>
            <a:r>
              <a:rPr lang="de-CH" sz="2000"/>
              <a:t>Die Hohlräume teilweise mit Kies, Sand und lockerer Erde füllen.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136</a:t>
            </a:fld>
            <a:endParaRPr lang="de-CH"/>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7725" y="3933056"/>
            <a:ext cx="7924458" cy="1928749"/>
          </a:xfrm>
          <a:prstGeom prst="rect">
            <a:avLst/>
          </a:prstGeom>
        </p:spPr>
      </p:pic>
      <p:sp>
        <p:nvSpPr>
          <p:cNvPr id="6" name="Textfeld 5"/>
          <p:cNvSpPr txBox="1"/>
          <p:nvPr/>
        </p:nvSpPr>
        <p:spPr>
          <a:xfrm>
            <a:off x="5965241" y="5949280"/>
            <a:ext cx="2639953" cy="307777"/>
          </a:xfrm>
          <a:prstGeom prst="rect">
            <a:avLst/>
          </a:prstGeom>
          <a:noFill/>
        </p:spPr>
        <p:txBody>
          <a:bodyPr wrap="none" rtlCol="0">
            <a:spAutoFit/>
          </a:bodyPr>
          <a:lstStyle/>
          <a:p>
            <a:r>
              <a:rPr lang="de-CH" sz="1400"/>
              <a:t>Weitere Infos: </a:t>
            </a:r>
            <a:r>
              <a:rPr lang="de-CH" sz="1400">
                <a:hlinkClick r:id="rId3"/>
              </a:rPr>
              <a:t>www.wieselnetz.ch</a:t>
            </a:r>
            <a:endParaRPr lang="de-CH" sz="1400"/>
          </a:p>
        </p:txBody>
      </p:sp>
    </p:spTree>
    <p:extLst>
      <p:ext uri="{BB962C8B-B14F-4D97-AF65-F5344CB8AC3E}">
        <p14:creationId xmlns:p14="http://schemas.microsoft.com/office/powerpoint/2010/main" val="399940168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err="1"/>
              <a:t>Ruderalflächen</a:t>
            </a:r>
            <a:r>
              <a:rPr lang="de-CH"/>
              <a:t>, Steinhaufen und -wälle</a:t>
            </a:r>
          </a:p>
        </p:txBody>
      </p:sp>
      <p:sp>
        <p:nvSpPr>
          <p:cNvPr id="3" name="Inhaltsplatzhalter 2"/>
          <p:cNvSpPr>
            <a:spLocks noGrp="1"/>
          </p:cNvSpPr>
          <p:nvPr>
            <p:ph idx="1"/>
          </p:nvPr>
        </p:nvSpPr>
        <p:spPr>
          <a:xfrm>
            <a:off x="611186" y="1340768"/>
            <a:ext cx="7921625" cy="1880926"/>
          </a:xfrm>
        </p:spPr>
        <p:txBody>
          <a:bodyPr/>
          <a:lstStyle/>
          <a:p>
            <a:r>
              <a:rPr lang="de-CH" sz="2000" b="1"/>
              <a:t>Wie pflegen?</a:t>
            </a:r>
          </a:p>
          <a:p>
            <a:pPr marL="342900" indent="-342900">
              <a:buFont typeface="Arial" panose="020B0604020202020204" pitchFamily="34" charset="0"/>
              <a:buChar char="•"/>
            </a:pPr>
            <a:r>
              <a:rPr lang="de-CH" sz="2000" err="1"/>
              <a:t>Ruderalflächen</a:t>
            </a:r>
            <a:r>
              <a:rPr lang="de-CH" sz="2000"/>
              <a:t> alle 3–5 Jahre in den Ausgangszustand versetzen.</a:t>
            </a:r>
          </a:p>
          <a:p>
            <a:pPr marL="342900" indent="-342900">
              <a:buFont typeface="Arial" panose="020B0604020202020204" pitchFamily="34" charset="0"/>
              <a:buChar char="•"/>
            </a:pPr>
            <a:r>
              <a:rPr lang="de-CH" sz="2000"/>
              <a:t>Steinhaufen und Steinwälle regelmässig von Vegetation befreien.</a:t>
            </a:r>
          </a:p>
          <a:p>
            <a:pPr marL="342900" indent="-342900">
              <a:buFont typeface="Arial" panose="020B0604020202020204" pitchFamily="34" charset="0"/>
              <a:buChar char="•"/>
            </a:pPr>
            <a:r>
              <a:rPr lang="de-CH" sz="2000"/>
              <a:t>Aufwachsende Gehölze und Neophyten wie Kanadische Goldrute, Sommerflieder und Einjähriges Berufkraut entfernen.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137</a:t>
            </a:fld>
            <a:endParaRPr lang="de-CH"/>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1186" y="3356992"/>
            <a:ext cx="7915088" cy="2711299"/>
          </a:xfrm>
          <a:prstGeom prst="rect">
            <a:avLst/>
          </a:prstGeom>
        </p:spPr>
      </p:pic>
    </p:spTree>
    <p:extLst>
      <p:ext uri="{BB962C8B-B14F-4D97-AF65-F5344CB8AC3E}">
        <p14:creationId xmlns:p14="http://schemas.microsoft.com/office/powerpoint/2010/main" val="188692884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75408" y="4288864"/>
            <a:ext cx="1789456" cy="1612820"/>
          </a:xfrm>
          <a:prstGeom prst="rect">
            <a:avLst/>
          </a:prstGeom>
        </p:spPr>
      </p:pic>
      <p:pic>
        <p:nvPicPr>
          <p:cNvPr id="8" name="Grafik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13538" y="4288864"/>
            <a:ext cx="1860589" cy="1612820"/>
          </a:xfrm>
          <a:prstGeom prst="rect">
            <a:avLst/>
          </a:prstGeom>
        </p:spPr>
      </p:pic>
      <p:pic>
        <p:nvPicPr>
          <p:cNvPr id="10" name="Grafik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62120" y="4288864"/>
            <a:ext cx="1857970" cy="1612820"/>
          </a:xfrm>
          <a:prstGeom prst="rect">
            <a:avLst/>
          </a:prstGeom>
        </p:spPr>
      </p:pic>
      <p:pic>
        <p:nvPicPr>
          <p:cNvPr id="13" name="Grafik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2992" y="4288864"/>
            <a:ext cx="1841610" cy="1612820"/>
          </a:xfrm>
          <a:prstGeom prst="rect">
            <a:avLst/>
          </a:prstGeom>
        </p:spPr>
      </p:pic>
      <p:sp>
        <p:nvSpPr>
          <p:cNvPr id="2" name="Titel 1"/>
          <p:cNvSpPr>
            <a:spLocks noGrp="1"/>
          </p:cNvSpPr>
          <p:nvPr>
            <p:ph type="title"/>
          </p:nvPr>
        </p:nvSpPr>
        <p:spPr/>
        <p:txBody>
          <a:bodyPr/>
          <a:lstStyle/>
          <a:p>
            <a:r>
              <a:rPr lang="de-CH"/>
              <a:t>Trockenmauern</a:t>
            </a:r>
          </a:p>
        </p:txBody>
      </p:sp>
      <p:sp>
        <p:nvSpPr>
          <p:cNvPr id="5" name="Inhaltsplatzhalter 4"/>
          <p:cNvSpPr>
            <a:spLocks noGrp="1"/>
          </p:cNvSpPr>
          <p:nvPr>
            <p:ph idx="1"/>
          </p:nvPr>
        </p:nvSpPr>
        <p:spPr>
          <a:xfrm>
            <a:off x="4640302" y="1556792"/>
            <a:ext cx="3724561" cy="2311120"/>
          </a:xfrm>
          <a:solidFill>
            <a:schemeClr val="accent4">
              <a:lumMod val="20000"/>
              <a:lumOff val="80000"/>
            </a:schemeClr>
          </a:solidFill>
        </p:spPr>
        <p:txBody>
          <a:bodyPr lIns="72000" tIns="72000" rIns="72000" bIns="72000"/>
          <a:lstStyle/>
          <a:p>
            <a:pPr algn="l"/>
            <a:r>
              <a:rPr lang="de-CH" sz="2000" b="1" dirty="0"/>
              <a:t>Ökologische Bedeutung</a:t>
            </a:r>
          </a:p>
          <a:p>
            <a:pPr marL="342900" indent="-342900" algn="l">
              <a:buFont typeface="Arial" panose="020B0604020202020204" pitchFamily="34" charset="0"/>
              <a:buChar char="•"/>
            </a:pPr>
            <a:r>
              <a:rPr lang="de-CH" sz="2000" dirty="0"/>
              <a:t>Lebensraum für wärmeliebende Arten (z. B. Reptilien)</a:t>
            </a:r>
          </a:p>
          <a:p>
            <a:pPr marL="342900" indent="-342900" algn="l">
              <a:buFont typeface="Arial" panose="020B0604020202020204" pitchFamily="34" charset="0"/>
              <a:buChar char="•"/>
            </a:pPr>
            <a:r>
              <a:rPr lang="de-CH" sz="2000" dirty="0"/>
              <a:t>Versteck und Überwinterungs-ort für Insekten, Reptilien und kleine Säugetiere</a:t>
            </a:r>
          </a:p>
        </p:txBody>
      </p:sp>
      <p:sp>
        <p:nvSpPr>
          <p:cNvPr id="6" name="Inhaltsplatzhalter 5"/>
          <p:cNvSpPr>
            <a:spLocks noGrp="1"/>
          </p:cNvSpPr>
          <p:nvPr>
            <p:ph idx="13"/>
          </p:nvPr>
        </p:nvSpPr>
        <p:spPr>
          <a:xfrm>
            <a:off x="804672" y="1556792"/>
            <a:ext cx="3715418" cy="2311120"/>
          </a:xfrm>
          <a:solidFill>
            <a:schemeClr val="accent6">
              <a:lumMod val="20000"/>
              <a:lumOff val="80000"/>
            </a:schemeClr>
          </a:solidFill>
        </p:spPr>
        <p:txBody>
          <a:bodyPr lIns="72000" tIns="72000" rIns="72000" bIns="72000"/>
          <a:lstStyle/>
          <a:p>
            <a:r>
              <a:rPr lang="de-CH" sz="2000" b="1" dirty="0"/>
              <a:t>Agronomische Bedeutung</a:t>
            </a:r>
          </a:p>
          <a:p>
            <a:pPr marL="342900" indent="-342900">
              <a:buFont typeface="Arial" panose="020B0604020202020204" pitchFamily="34" charset="0"/>
              <a:buChar char="•"/>
            </a:pPr>
            <a:r>
              <a:rPr lang="de-CH" sz="2000" dirty="0"/>
              <a:t>Unterteilung von Weideparzellen</a:t>
            </a:r>
          </a:p>
          <a:p>
            <a:pPr marL="342900" indent="-342900">
              <a:buFont typeface="Arial" panose="020B0604020202020204" pitchFamily="34" charset="0"/>
              <a:buChar char="•"/>
            </a:pPr>
            <a:r>
              <a:rPr lang="de-CH" sz="2000" dirty="0"/>
              <a:t>Stützmauern in </a:t>
            </a:r>
            <a:r>
              <a:rPr lang="de-CH" sz="2000" dirty="0" err="1"/>
              <a:t>Rebparzellen</a:t>
            </a:r>
            <a:r>
              <a:rPr lang="de-CH" sz="2000" dirty="0"/>
              <a:t> und Terrassenlandschaften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138</a:t>
            </a:fld>
            <a:endParaRPr lang="de-CH"/>
          </a:p>
        </p:txBody>
      </p:sp>
      <p:sp>
        <p:nvSpPr>
          <p:cNvPr id="15" name="Welle 14"/>
          <p:cNvSpPr/>
          <p:nvPr/>
        </p:nvSpPr>
        <p:spPr>
          <a:xfrm>
            <a:off x="8190388" y="160081"/>
            <a:ext cx="953612" cy="543210"/>
          </a:xfrm>
          <a:prstGeom prst="wav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a:solidFill>
                  <a:schemeClr val="accent4">
                    <a:lumMod val="50000"/>
                  </a:schemeClr>
                </a:solidFill>
              </a:rPr>
              <a:t>S.114</a:t>
            </a:r>
          </a:p>
        </p:txBody>
      </p:sp>
      <p:sp>
        <p:nvSpPr>
          <p:cNvPr id="20" name="Textfeld 19"/>
          <p:cNvSpPr txBox="1"/>
          <p:nvPr/>
        </p:nvSpPr>
        <p:spPr>
          <a:xfrm>
            <a:off x="6554288" y="5532352"/>
            <a:ext cx="2016850" cy="369332"/>
          </a:xfrm>
          <a:prstGeom prst="rect">
            <a:avLst/>
          </a:prstGeom>
          <a:solidFill>
            <a:srgbClr val="FFFFFF">
              <a:alpha val="69804"/>
            </a:srgbClr>
          </a:solidFill>
        </p:spPr>
        <p:txBody>
          <a:bodyPr wrap="square" rtlCol="0">
            <a:spAutoFit/>
          </a:bodyPr>
          <a:lstStyle>
            <a:defPPr>
              <a:defRPr lang="de-DE"/>
            </a:defPPr>
          </a:lstStyle>
          <a:p>
            <a:r>
              <a:rPr lang="de-CH" err="1"/>
              <a:t>Steinpicker</a:t>
            </a:r>
            <a:endParaRPr lang="de-CH"/>
          </a:p>
        </p:txBody>
      </p:sp>
      <p:sp>
        <p:nvSpPr>
          <p:cNvPr id="21" name="Textfeld 20"/>
          <p:cNvSpPr txBox="1"/>
          <p:nvPr/>
        </p:nvSpPr>
        <p:spPr>
          <a:xfrm>
            <a:off x="4613105" y="5538137"/>
            <a:ext cx="1916966" cy="369332"/>
          </a:xfrm>
          <a:prstGeom prst="rect">
            <a:avLst/>
          </a:prstGeom>
          <a:solidFill>
            <a:srgbClr val="FFFFFF">
              <a:alpha val="69804"/>
            </a:srgbClr>
          </a:solidFill>
        </p:spPr>
        <p:txBody>
          <a:bodyPr wrap="square" rtlCol="0">
            <a:spAutoFit/>
          </a:bodyPr>
          <a:lstStyle>
            <a:defPPr>
              <a:defRPr lang="de-DE"/>
            </a:defPPr>
          </a:lstStyle>
          <a:p>
            <a:r>
              <a:rPr lang="de-CH"/>
              <a:t>Zimbelkraut</a:t>
            </a:r>
          </a:p>
        </p:txBody>
      </p:sp>
      <p:sp>
        <p:nvSpPr>
          <p:cNvPr id="22" name="Textfeld 21"/>
          <p:cNvSpPr txBox="1"/>
          <p:nvPr/>
        </p:nvSpPr>
        <p:spPr>
          <a:xfrm>
            <a:off x="2607107" y="5556506"/>
            <a:ext cx="1940415" cy="369332"/>
          </a:xfrm>
          <a:prstGeom prst="rect">
            <a:avLst/>
          </a:prstGeom>
          <a:solidFill>
            <a:srgbClr val="FFFFFF">
              <a:alpha val="69804"/>
            </a:srgbClr>
          </a:solidFill>
        </p:spPr>
        <p:txBody>
          <a:bodyPr wrap="square" rtlCol="0">
            <a:spAutoFit/>
          </a:bodyPr>
          <a:lstStyle>
            <a:defPPr>
              <a:defRPr lang="de-DE"/>
            </a:defPPr>
          </a:lstStyle>
          <a:p>
            <a:r>
              <a:rPr lang="de-CH" dirty="0" err="1"/>
              <a:t>Fetthennenbläuling</a:t>
            </a:r>
            <a:endParaRPr lang="de-CH" dirty="0"/>
          </a:p>
        </p:txBody>
      </p:sp>
      <p:sp>
        <p:nvSpPr>
          <p:cNvPr id="23" name="Textfeld 22"/>
          <p:cNvSpPr txBox="1"/>
          <p:nvPr/>
        </p:nvSpPr>
        <p:spPr>
          <a:xfrm>
            <a:off x="643666" y="5556506"/>
            <a:ext cx="2018454" cy="369332"/>
          </a:xfrm>
          <a:prstGeom prst="rect">
            <a:avLst/>
          </a:prstGeom>
          <a:solidFill>
            <a:srgbClr val="FFFFFF">
              <a:alpha val="69804"/>
            </a:srgbClr>
          </a:solidFill>
        </p:spPr>
        <p:txBody>
          <a:bodyPr wrap="square" rtlCol="0">
            <a:spAutoFit/>
          </a:bodyPr>
          <a:lstStyle>
            <a:defPPr>
              <a:defRPr lang="de-DE"/>
            </a:defPPr>
          </a:lstStyle>
          <a:p>
            <a:r>
              <a:rPr lang="de-CH" dirty="0"/>
              <a:t>Zebra-Springspinne</a:t>
            </a:r>
          </a:p>
        </p:txBody>
      </p:sp>
    </p:spTree>
    <p:extLst>
      <p:ext uri="{BB962C8B-B14F-4D97-AF65-F5344CB8AC3E}">
        <p14:creationId xmlns:p14="http://schemas.microsoft.com/office/powerpoint/2010/main" val="58164024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Inhaltsplatzhalter 6"/>
          <p:cNvGraphicFramePr>
            <a:graphicFrameLocks noGrp="1"/>
          </p:cNvGraphicFramePr>
          <p:nvPr>
            <p:ph idx="1"/>
            <p:extLst>
              <p:ext uri="{D42A27DB-BD31-4B8C-83A1-F6EECF244321}">
                <p14:modId xmlns:p14="http://schemas.microsoft.com/office/powerpoint/2010/main" val="1879355648"/>
              </p:ext>
            </p:extLst>
          </p:nvPr>
        </p:nvGraphicFramePr>
        <p:xfrm>
          <a:off x="610931" y="1196752"/>
          <a:ext cx="7921626" cy="3658275"/>
        </p:xfrm>
        <a:graphic>
          <a:graphicData uri="http://schemas.openxmlformats.org/drawingml/2006/table">
            <a:tbl>
              <a:tblPr firstRow="1" bandRow="1">
                <a:tableStyleId>{21E4AEA4-8DFA-4A89-87EB-49C32662AFE0}</a:tableStyleId>
              </a:tblPr>
              <a:tblGrid>
                <a:gridCol w="2520652">
                  <a:extLst>
                    <a:ext uri="{9D8B030D-6E8A-4147-A177-3AD203B41FA5}">
                      <a16:colId xmlns:a16="http://schemas.microsoft.com/office/drawing/2014/main" val="2455198165"/>
                    </a:ext>
                  </a:extLst>
                </a:gridCol>
                <a:gridCol w="5400974">
                  <a:extLst>
                    <a:ext uri="{9D8B030D-6E8A-4147-A177-3AD203B41FA5}">
                      <a16:colId xmlns:a16="http://schemas.microsoft.com/office/drawing/2014/main" val="1967836961"/>
                    </a:ext>
                  </a:extLst>
                </a:gridCol>
              </a:tblGrid>
              <a:tr h="405045">
                <a:tc gridSpan="2">
                  <a:txBody>
                    <a:bodyPr/>
                    <a:lstStyle/>
                    <a:p>
                      <a:r>
                        <a:rPr lang="de-CH" sz="1600" b="1"/>
                        <a:t>Trockenmauern</a:t>
                      </a:r>
                      <a:endParaRPr lang="de-CH" sz="1600" b="1" i="0" u="none" strike="noStrike" kern="1200" baseline="0">
                        <a:solidFill>
                          <a:schemeClr val="tx1"/>
                        </a:solidFill>
                        <a:latin typeface="+mn-lt"/>
                        <a:ea typeface="+mn-ea"/>
                        <a:cs typeface="+mn-cs"/>
                      </a:endParaRPr>
                    </a:p>
                  </a:txBody>
                  <a:tcPr anchor="ctr"/>
                </a:tc>
                <a:tc hMerge="1">
                  <a:txBody>
                    <a:bodyPr/>
                    <a:lstStyle/>
                    <a:p>
                      <a:endParaRPr lang="de-CH">
                        <a:solidFill>
                          <a:schemeClr val="tx1"/>
                        </a:solidFill>
                      </a:endParaRPr>
                    </a:p>
                  </a:txBody>
                  <a:tcPr/>
                </a:tc>
                <a:extLst>
                  <a:ext uri="{0D108BD9-81ED-4DB2-BD59-A6C34878D82A}">
                    <a16:rowId xmlns:a16="http://schemas.microsoft.com/office/drawing/2014/main" val="128008005"/>
                  </a:ext>
                </a:extLst>
              </a:tr>
              <a:tr h="405045">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i="0" u="none" strike="noStrike" kern="1200" baseline="0">
                          <a:solidFill>
                            <a:schemeClr val="tx1"/>
                          </a:solidFill>
                          <a:latin typeface="+mn-lt"/>
                          <a:ea typeface="+mn-ea"/>
                          <a:cs typeface="+mn-cs"/>
                        </a:rPr>
                        <a:t>BEDINGUNGEN FÜR DIE ANRECHENBARKEIT NACH DZV</a:t>
                      </a:r>
                    </a:p>
                  </a:txBody>
                  <a:tcPr anchor="ctr"/>
                </a:tc>
                <a:tc hMerge="1">
                  <a:txBody>
                    <a:bodyPr/>
                    <a:lstStyle/>
                    <a:p>
                      <a:endParaRPr lang="de-CH" sz="1600" b="0">
                        <a:solidFill>
                          <a:schemeClr val="tx1"/>
                        </a:solidFill>
                      </a:endParaRPr>
                    </a:p>
                  </a:txBody>
                  <a:tcPr/>
                </a:tc>
                <a:extLst>
                  <a:ext uri="{0D108BD9-81ED-4DB2-BD59-A6C34878D82A}">
                    <a16:rowId xmlns:a16="http://schemas.microsoft.com/office/drawing/2014/main" val="1942072248"/>
                  </a:ext>
                </a:extLst>
              </a:tr>
              <a:tr h="40504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i="0" u="none" strike="noStrike" kern="1200" baseline="0">
                          <a:solidFill>
                            <a:schemeClr val="tx1"/>
                          </a:solidFill>
                          <a:latin typeface="+mn-lt"/>
                          <a:ea typeface="+mn-ea"/>
                          <a:cs typeface="+mn-cs"/>
                        </a:rPr>
                        <a:t>Anrechenbare Fläche</a:t>
                      </a:r>
                    </a:p>
                  </a:txBody>
                  <a:tcPr anchor="ctr"/>
                </a:tc>
                <a:tc>
                  <a:txBody>
                    <a:bodyPr/>
                    <a:lstStyle/>
                    <a:p>
                      <a:r>
                        <a:rPr lang="de-CH" sz="1600" b="0" i="0" u="none" strike="noStrike" kern="1200" baseline="0">
                          <a:solidFill>
                            <a:schemeClr val="tx1"/>
                          </a:solidFill>
                          <a:latin typeface="+mn-lt"/>
                          <a:ea typeface="+mn-ea"/>
                          <a:cs typeface="+mn-cs"/>
                        </a:rPr>
                        <a:t>Länge der Mauer x Standardbreite von 3 m</a:t>
                      </a:r>
                      <a:endParaRPr lang="de-CH" sz="1600" b="0">
                        <a:solidFill>
                          <a:schemeClr val="tx1"/>
                        </a:solidFill>
                      </a:endParaRPr>
                    </a:p>
                  </a:txBody>
                  <a:tcPr anchor="ctr"/>
                </a:tc>
                <a:extLst>
                  <a:ext uri="{0D108BD9-81ED-4DB2-BD59-A6C34878D82A}">
                    <a16:rowId xmlns:a16="http://schemas.microsoft.com/office/drawing/2014/main" val="2447792019"/>
                  </a:ext>
                </a:extLst>
              </a:tr>
              <a:tr h="40504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i="0" u="none" strike="noStrike" kern="1200" baseline="0">
                          <a:solidFill>
                            <a:schemeClr val="tx1"/>
                          </a:solidFill>
                          <a:latin typeface="+mn-lt"/>
                          <a:ea typeface="+mn-ea"/>
                          <a:cs typeface="+mn-cs"/>
                        </a:rPr>
                        <a:t>Mindesthöhe</a:t>
                      </a:r>
                      <a:endParaRPr lang="de-CH" sz="1600">
                        <a:solidFill>
                          <a:schemeClr val="tx1"/>
                        </a:solidFill>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0" i="0" u="none" strike="noStrike" kern="1200" baseline="0">
                          <a:solidFill>
                            <a:schemeClr val="tx1"/>
                          </a:solidFill>
                          <a:latin typeface="+mn-lt"/>
                          <a:ea typeface="+mn-ea"/>
                          <a:cs typeface="+mn-cs"/>
                        </a:rPr>
                        <a:t>50 cm</a:t>
                      </a:r>
                    </a:p>
                  </a:txBody>
                  <a:tcPr anchor="ctr"/>
                </a:tc>
                <a:extLst>
                  <a:ext uri="{0D108BD9-81ED-4DB2-BD59-A6C34878D82A}">
                    <a16:rowId xmlns:a16="http://schemas.microsoft.com/office/drawing/2014/main" val="1181180069"/>
                  </a:ext>
                </a:extLst>
              </a:tr>
              <a:tr h="40504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i="0" u="none" strike="noStrike" kern="1200" baseline="0">
                          <a:solidFill>
                            <a:schemeClr val="tx1"/>
                          </a:solidFill>
                          <a:latin typeface="+mn-lt"/>
                          <a:ea typeface="+mn-ea"/>
                          <a:cs typeface="+mn-cs"/>
                        </a:rPr>
                        <a:t>Pufferstreifen</a:t>
                      </a:r>
                    </a:p>
                  </a:txBody>
                  <a:tcPr anchor="ctr"/>
                </a:tc>
                <a:tc>
                  <a:txBody>
                    <a:bodyPr/>
                    <a:lstStyle/>
                    <a:p>
                      <a:r>
                        <a:rPr lang="de-CH" sz="1600" b="0" i="0" u="none" strike="noStrike" kern="1200" baseline="0">
                          <a:solidFill>
                            <a:schemeClr val="tx1"/>
                          </a:solidFill>
                          <a:latin typeface="+mn-lt"/>
                          <a:ea typeface="+mn-ea"/>
                          <a:cs typeface="+mn-cs"/>
                        </a:rPr>
                        <a:t>mindestens 50 cm breit auf beiden Seiten der Mauer</a:t>
                      </a:r>
                      <a:endParaRPr lang="de-CH" sz="1600" b="0">
                        <a:solidFill>
                          <a:schemeClr val="tx1"/>
                        </a:solidFill>
                      </a:endParaRPr>
                    </a:p>
                  </a:txBody>
                  <a:tcPr anchor="ctr"/>
                </a:tc>
                <a:extLst>
                  <a:ext uri="{0D108BD9-81ED-4DB2-BD59-A6C34878D82A}">
                    <a16:rowId xmlns:a16="http://schemas.microsoft.com/office/drawing/2014/main" val="2069526228"/>
                  </a:ext>
                </a:extLst>
              </a:tr>
              <a:tr h="40504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i="0" u="none" strike="noStrike" kern="1200" baseline="0">
                          <a:solidFill>
                            <a:schemeClr val="tx1"/>
                          </a:solidFill>
                          <a:latin typeface="+mn-lt"/>
                          <a:ea typeface="+mn-ea"/>
                          <a:cs typeface="+mn-cs"/>
                        </a:rPr>
                        <a:t>Düngung</a:t>
                      </a:r>
                      <a:endParaRPr lang="de-CH" sz="1600">
                        <a:solidFill>
                          <a:schemeClr val="tx1"/>
                        </a:solidFill>
                      </a:endParaRPr>
                    </a:p>
                  </a:txBody>
                  <a:tcPr anchor="ctr"/>
                </a:tc>
                <a:tc>
                  <a:txBody>
                    <a:bodyPr/>
                    <a:lstStyle/>
                    <a:p>
                      <a:r>
                        <a:rPr lang="de-CH" sz="1600" b="0" i="0" u="none" strike="noStrike" kern="1200" baseline="0">
                          <a:solidFill>
                            <a:schemeClr val="tx1"/>
                          </a:solidFill>
                          <a:latin typeface="+mn-lt"/>
                          <a:ea typeface="+mn-ea"/>
                          <a:cs typeface="+mn-cs"/>
                        </a:rPr>
                        <a:t>Keine, auch auf dem Pufferstreifen</a:t>
                      </a:r>
                      <a:endParaRPr lang="de-CH" sz="1600" b="0">
                        <a:solidFill>
                          <a:schemeClr val="tx1"/>
                        </a:solidFill>
                      </a:endParaRPr>
                    </a:p>
                  </a:txBody>
                  <a:tcPr anchor="ctr"/>
                </a:tc>
                <a:extLst>
                  <a:ext uri="{0D108BD9-81ED-4DB2-BD59-A6C34878D82A}">
                    <a16:rowId xmlns:a16="http://schemas.microsoft.com/office/drawing/2014/main" val="3067907106"/>
                  </a:ext>
                </a:extLst>
              </a:tr>
              <a:tr h="405045">
                <a:tc>
                  <a:txBody>
                    <a:bodyPr/>
                    <a:lstStyle/>
                    <a:p>
                      <a:r>
                        <a:rPr lang="de-CH" sz="1600" b="1" i="0" u="none" strike="noStrike" kern="1200" baseline="0">
                          <a:solidFill>
                            <a:schemeClr val="tx1"/>
                          </a:solidFill>
                          <a:latin typeface="+mn-lt"/>
                          <a:ea typeface="+mn-ea"/>
                          <a:cs typeface="+mn-cs"/>
                        </a:rPr>
                        <a:t>Pflanzenschutzmittel</a:t>
                      </a:r>
                      <a:endParaRPr lang="de-CH" sz="1600">
                        <a:solidFill>
                          <a:schemeClr val="tx1"/>
                        </a:solidFill>
                      </a:endParaRPr>
                    </a:p>
                  </a:txBody>
                  <a:tcPr anchor="ctr"/>
                </a:tc>
                <a:tc>
                  <a:txBody>
                    <a:bodyPr/>
                    <a:lstStyle/>
                    <a:p>
                      <a:pPr marL="0" lvl="0" indent="0" algn="l">
                        <a:lnSpc>
                          <a:spcPct val="100000"/>
                        </a:lnSpc>
                        <a:spcBef>
                          <a:spcPts val="0"/>
                        </a:spcBef>
                        <a:spcAft>
                          <a:spcPts val="0"/>
                        </a:spcAft>
                        <a:buClr>
                          <a:srgbClr val="000000"/>
                        </a:buClr>
                        <a:buFont typeface="Arial"/>
                        <a:buChar char="•"/>
                      </a:pPr>
                      <a:r>
                        <a:rPr lang="de-CH" sz="1600" b="0" i="0" u="none" strike="noStrike" kern="1200" baseline="0" noProof="0">
                          <a:solidFill>
                            <a:schemeClr val="tx1"/>
                          </a:solidFill>
                        </a:rPr>
                        <a:t> Auf dem Objekt: keine</a:t>
                      </a:r>
                      <a:endParaRPr lang="en-US" sz="1600" b="0" i="0" u="none" strike="noStrike" kern="1200" baseline="0" noProof="0">
                        <a:solidFill>
                          <a:schemeClr val="tx1"/>
                        </a:solidFill>
                        <a:latin typeface="Gill Sans MT"/>
                      </a:endParaRPr>
                    </a:p>
                    <a:p>
                      <a:pPr marL="0" lvl="0" indent="0" algn="l">
                        <a:lnSpc>
                          <a:spcPct val="100000"/>
                        </a:lnSpc>
                        <a:spcBef>
                          <a:spcPts val="0"/>
                        </a:spcBef>
                        <a:spcAft>
                          <a:spcPts val="0"/>
                        </a:spcAft>
                        <a:buFont typeface="Arial"/>
                        <a:buChar char="•"/>
                      </a:pPr>
                      <a:r>
                        <a:rPr lang="de-CH" sz="1600" b="0" i="0" u="none" strike="noStrike" kern="1200" baseline="0" noProof="0">
                          <a:solidFill>
                            <a:schemeClr val="tx1"/>
                          </a:solidFill>
                        </a:rPr>
                        <a:t> Auf dem Pufferstreifen: höchstens Einzelstockbehandlung von Problempflanzen </a:t>
                      </a:r>
                      <a:endParaRPr lang="de-CH"/>
                    </a:p>
                  </a:txBody>
                  <a:tcPr anchor="ctr"/>
                </a:tc>
                <a:extLst>
                  <a:ext uri="{0D108BD9-81ED-4DB2-BD59-A6C34878D82A}">
                    <a16:rowId xmlns:a16="http://schemas.microsoft.com/office/drawing/2014/main" val="3758601430"/>
                  </a:ext>
                </a:extLst>
              </a:tr>
              <a:tr h="40504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i="0" u="none" strike="noStrike" kern="1200" baseline="0">
                          <a:solidFill>
                            <a:schemeClr val="tx1"/>
                          </a:solidFill>
                          <a:latin typeface="+mn-lt"/>
                          <a:ea typeface="+mn-ea"/>
                          <a:cs typeface="+mn-cs"/>
                        </a:rPr>
                        <a:t>Vertragsdauer</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0" i="0" u="none" strike="noStrike" kern="1200" baseline="0">
                          <a:solidFill>
                            <a:schemeClr val="tx1"/>
                          </a:solidFill>
                          <a:latin typeface="+mn-lt"/>
                          <a:ea typeface="+mn-ea"/>
                          <a:cs typeface="+mn-cs"/>
                        </a:rPr>
                        <a:t>mindestens 8 Jahre</a:t>
                      </a:r>
                      <a:endParaRPr lang="de-CH" sz="1600" b="0">
                        <a:solidFill>
                          <a:schemeClr val="tx1"/>
                        </a:solidFill>
                      </a:endParaRPr>
                    </a:p>
                  </a:txBody>
                  <a:tcPr anchor="ctr"/>
                </a:tc>
                <a:extLst>
                  <a:ext uri="{0D108BD9-81ED-4DB2-BD59-A6C34878D82A}">
                    <a16:rowId xmlns:a16="http://schemas.microsoft.com/office/drawing/2014/main" val="326386718"/>
                  </a:ext>
                </a:extLst>
              </a:tr>
            </a:tbl>
          </a:graphicData>
        </a:graphic>
      </p:graphicFrame>
      <p:sp>
        <p:nvSpPr>
          <p:cNvPr id="5" name="Foliennummernplatzhalter 4"/>
          <p:cNvSpPr>
            <a:spLocks noGrp="1"/>
          </p:cNvSpPr>
          <p:nvPr>
            <p:ph type="sldNum" sz="quarter" idx="4"/>
          </p:nvPr>
        </p:nvSpPr>
        <p:spPr/>
        <p:txBody>
          <a:bodyPr/>
          <a:lstStyle/>
          <a:p>
            <a:fld id="{B295DEAF-E952-4796-AAEE-4201E40CA590}" type="slidenum">
              <a:rPr lang="de-CH" smtClean="0"/>
              <a:pPr/>
              <a:t>139</a:t>
            </a:fld>
            <a:endParaRPr lang="de-CH"/>
          </a:p>
        </p:txBody>
      </p:sp>
      <p:sp>
        <p:nvSpPr>
          <p:cNvPr id="4" name="Textfeld 3"/>
          <p:cNvSpPr txBox="1"/>
          <p:nvPr/>
        </p:nvSpPr>
        <p:spPr>
          <a:xfrm>
            <a:off x="8048828" y="-8550"/>
            <a:ext cx="1095172" cy="400110"/>
          </a:xfrm>
          <a:prstGeom prst="rect">
            <a:avLst/>
          </a:prstGeom>
          <a:solidFill>
            <a:schemeClr val="accent6">
              <a:lumMod val="40000"/>
              <a:lumOff val="60000"/>
            </a:schemeClr>
          </a:solidFill>
        </p:spPr>
        <p:txBody>
          <a:bodyPr wrap="none" rtlCol="0">
            <a:spAutoFit/>
          </a:bodyPr>
          <a:lstStyle/>
          <a:p>
            <a:r>
              <a:rPr lang="de-CH" sz="2000"/>
              <a:t>Handout</a:t>
            </a:r>
          </a:p>
        </p:txBody>
      </p:sp>
      <p:grpSp>
        <p:nvGrpSpPr>
          <p:cNvPr id="6" name="Gruppieren 5">
            <a:extLst>
              <a:ext uri="{FF2B5EF4-FFF2-40B4-BE49-F238E27FC236}">
                <a16:creationId xmlns:a16="http://schemas.microsoft.com/office/drawing/2014/main" id="{F5D3D02F-722A-42A6-BF4C-5467D6310E51}"/>
              </a:ext>
            </a:extLst>
          </p:cNvPr>
          <p:cNvGrpSpPr/>
          <p:nvPr/>
        </p:nvGrpSpPr>
        <p:grpSpPr>
          <a:xfrm>
            <a:off x="610931" y="821900"/>
            <a:ext cx="4900037" cy="374852"/>
            <a:chOff x="104011" y="183120"/>
            <a:chExt cx="4900037" cy="374852"/>
          </a:xfrm>
        </p:grpSpPr>
        <p:sp>
          <p:nvSpPr>
            <p:cNvPr id="8" name="Textfeld 7">
              <a:extLst>
                <a:ext uri="{FF2B5EF4-FFF2-40B4-BE49-F238E27FC236}">
                  <a16:creationId xmlns:a16="http://schemas.microsoft.com/office/drawing/2014/main" id="{24E07047-32A1-46CA-8E59-02C7AC08EB50}"/>
                </a:ext>
              </a:extLst>
            </p:cNvPr>
            <p:cNvSpPr txBox="1"/>
            <p:nvPr/>
          </p:nvSpPr>
          <p:spPr>
            <a:xfrm>
              <a:off x="179512" y="188640"/>
              <a:ext cx="4824536" cy="369332"/>
            </a:xfrm>
            <a:prstGeom prst="rect">
              <a:avLst/>
            </a:prstGeom>
            <a:noFill/>
          </p:spPr>
          <p:txBody>
            <a:bodyPr wrap="square" rtlCol="0">
              <a:spAutoFit/>
            </a:bodyPr>
            <a:lstStyle/>
            <a:p>
              <a:r>
                <a:rPr lang="de-CH" dirty="0"/>
                <a:t>    Aktuelle Anforderungen </a:t>
              </a:r>
              <a:r>
                <a:rPr lang="de-CH" dirty="0">
                  <a:hlinkClick r:id="rId2"/>
                </a:rPr>
                <a:t>www.agrinatur.ch</a:t>
              </a:r>
              <a:endParaRPr lang="de-CH" dirty="0"/>
            </a:p>
          </p:txBody>
        </p:sp>
        <p:pic>
          <p:nvPicPr>
            <p:cNvPr id="9" name="Grafik 8" descr="Auge">
              <a:extLst>
                <a:ext uri="{FF2B5EF4-FFF2-40B4-BE49-F238E27FC236}">
                  <a16:creationId xmlns:a16="http://schemas.microsoft.com/office/drawing/2014/main" id="{CA6DFAC7-8CE8-45EA-A903-0D377113C88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011" y="183120"/>
              <a:ext cx="360040" cy="360040"/>
            </a:xfrm>
            <a:prstGeom prst="rect">
              <a:avLst/>
            </a:prstGeom>
          </p:spPr>
        </p:pic>
      </p:grpSp>
    </p:spTree>
    <p:extLst>
      <p:ext uri="{BB962C8B-B14F-4D97-AF65-F5344CB8AC3E}">
        <p14:creationId xmlns:p14="http://schemas.microsoft.com/office/powerpoint/2010/main" val="2509414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27012" y="1440109"/>
            <a:ext cx="2505428" cy="2168337"/>
          </a:xfrm>
          <a:prstGeom prst="rect">
            <a:avLst/>
          </a:prstGeom>
        </p:spPr>
      </p:pic>
      <p:pic>
        <p:nvPicPr>
          <p:cNvPr id="34" name="Grafik 3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79518" y="1440109"/>
            <a:ext cx="2545193" cy="2168338"/>
          </a:xfrm>
          <a:prstGeom prst="rect">
            <a:avLst/>
          </a:prstGeom>
        </p:spPr>
      </p:pic>
      <p:pic>
        <p:nvPicPr>
          <p:cNvPr id="33" name="Grafik 3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33204" y="3814139"/>
            <a:ext cx="2499236" cy="2185374"/>
          </a:xfrm>
          <a:prstGeom prst="rect">
            <a:avLst/>
          </a:prstGeom>
        </p:spPr>
      </p:pic>
      <p:pic>
        <p:nvPicPr>
          <p:cNvPr id="27" name="Grafik 2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9552" y="1441518"/>
            <a:ext cx="2537472" cy="2166929"/>
          </a:xfrm>
          <a:prstGeom prst="rect">
            <a:avLst/>
          </a:prstGeom>
        </p:spPr>
      </p:pic>
      <p:pic>
        <p:nvPicPr>
          <p:cNvPr id="20" name="Grafik 1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280772" y="3804926"/>
            <a:ext cx="2554558" cy="2194587"/>
          </a:xfrm>
          <a:prstGeom prst="rect">
            <a:avLst/>
          </a:prstGeom>
        </p:spPr>
      </p:pic>
      <p:sp>
        <p:nvSpPr>
          <p:cNvPr id="2" name="Titel 1"/>
          <p:cNvSpPr>
            <a:spLocks noGrp="1"/>
          </p:cNvSpPr>
          <p:nvPr>
            <p:ph type="title"/>
          </p:nvPr>
        </p:nvSpPr>
        <p:spPr>
          <a:xfrm>
            <a:off x="617725" y="404813"/>
            <a:ext cx="7908549" cy="629700"/>
          </a:xfrm>
          <a:noFill/>
        </p:spPr>
        <p:txBody>
          <a:bodyPr/>
          <a:lstStyle/>
          <a:p>
            <a:r>
              <a:rPr lang="de-CH"/>
              <a:t>Extensiv und wenig intensiv genutzte Wiesen:</a:t>
            </a:r>
            <a:br>
              <a:rPr lang="de-CH"/>
            </a:br>
            <a:r>
              <a:rPr lang="de-CH"/>
              <a:t>Empfehlung für Nutzung und Pflege</a:t>
            </a:r>
            <a:br>
              <a:rPr lang="de-CH" b="0" i="1"/>
            </a:br>
            <a:endParaRPr lang="de-CH" b="0" i="1">
              <a:solidFill>
                <a:srgbClr val="FF0000"/>
              </a:solidFill>
            </a:endParaRPr>
          </a:p>
        </p:txBody>
      </p:sp>
      <p:sp>
        <p:nvSpPr>
          <p:cNvPr id="4" name="Foliennummernplatzhalter 3"/>
          <p:cNvSpPr>
            <a:spLocks noGrp="1"/>
          </p:cNvSpPr>
          <p:nvPr>
            <p:ph type="sldNum" sz="quarter" idx="4"/>
          </p:nvPr>
        </p:nvSpPr>
        <p:spPr/>
        <p:txBody>
          <a:bodyPr/>
          <a:lstStyle/>
          <a:p>
            <a:fld id="{B295DEAF-E952-4796-AAEE-4201E40CA590}" type="slidenum">
              <a:rPr lang="de-CH" smtClean="0"/>
              <a:pPr/>
              <a:t>14</a:t>
            </a:fld>
            <a:endParaRPr lang="de-CH"/>
          </a:p>
        </p:txBody>
      </p:sp>
      <p:sp>
        <p:nvSpPr>
          <p:cNvPr id="13" name="Textfeld 12"/>
          <p:cNvSpPr txBox="1"/>
          <p:nvPr/>
        </p:nvSpPr>
        <p:spPr>
          <a:xfrm>
            <a:off x="519521" y="2978747"/>
            <a:ext cx="2607394" cy="629700"/>
          </a:xfrm>
          <a:prstGeom prst="rect">
            <a:avLst/>
          </a:prstGeom>
          <a:solidFill>
            <a:srgbClr val="FFFFFF">
              <a:alpha val="69804"/>
            </a:srgbClr>
          </a:solidFill>
        </p:spPr>
        <p:txBody>
          <a:bodyPr wrap="square" rtlCol="0" anchor="ctr">
            <a:noAutofit/>
          </a:bodyPr>
          <a:lstStyle>
            <a:defPPr>
              <a:defRPr lang="de-DE"/>
            </a:defPPr>
          </a:lstStyle>
          <a:p>
            <a:r>
              <a:rPr lang="de-CH" dirty="0"/>
              <a:t>Kein Mähaufbereiter</a:t>
            </a:r>
          </a:p>
        </p:txBody>
      </p:sp>
      <p:sp>
        <p:nvSpPr>
          <p:cNvPr id="14" name="Textfeld 13"/>
          <p:cNvSpPr txBox="1"/>
          <p:nvPr/>
        </p:nvSpPr>
        <p:spPr>
          <a:xfrm>
            <a:off x="3280772" y="2983441"/>
            <a:ext cx="2587613" cy="646331"/>
          </a:xfrm>
          <a:prstGeom prst="rect">
            <a:avLst/>
          </a:prstGeom>
          <a:solidFill>
            <a:srgbClr val="FFFFFF">
              <a:alpha val="69804"/>
            </a:srgbClr>
          </a:solidFill>
        </p:spPr>
        <p:txBody>
          <a:bodyPr wrap="square" rtlCol="0">
            <a:spAutoFit/>
          </a:bodyPr>
          <a:lstStyle>
            <a:defPPr>
              <a:defRPr lang="de-DE"/>
            </a:defPPr>
          </a:lstStyle>
          <a:p>
            <a:r>
              <a:rPr lang="de-CH"/>
              <a:t>Hoher Schnitt </a:t>
            </a:r>
            <a:br>
              <a:rPr lang="de-CH"/>
            </a:br>
            <a:r>
              <a:rPr lang="de-CH"/>
              <a:t>(mindestens 8-10 cm)</a:t>
            </a:r>
          </a:p>
        </p:txBody>
      </p:sp>
      <p:sp>
        <p:nvSpPr>
          <p:cNvPr id="15" name="Textfeld 14"/>
          <p:cNvSpPr txBox="1"/>
          <p:nvPr/>
        </p:nvSpPr>
        <p:spPr>
          <a:xfrm>
            <a:off x="3275047" y="5374957"/>
            <a:ext cx="2654595" cy="646331"/>
          </a:xfrm>
          <a:prstGeom prst="rect">
            <a:avLst/>
          </a:prstGeom>
          <a:solidFill>
            <a:srgbClr val="FFFFFF">
              <a:alpha val="69804"/>
            </a:srgbClr>
          </a:solidFill>
        </p:spPr>
        <p:txBody>
          <a:bodyPr wrap="square" rtlCol="0">
            <a:spAutoFit/>
          </a:bodyPr>
          <a:lstStyle>
            <a:defPPr>
              <a:defRPr lang="de-DE"/>
            </a:defPPr>
          </a:lstStyle>
          <a:p>
            <a:r>
              <a:rPr lang="de-CH"/>
              <a:t>Rehkitze und Feldhasen vor der Mahd vergrämen</a:t>
            </a:r>
          </a:p>
        </p:txBody>
      </p:sp>
      <p:sp>
        <p:nvSpPr>
          <p:cNvPr id="16" name="Textfeld 15"/>
          <p:cNvSpPr txBox="1"/>
          <p:nvPr/>
        </p:nvSpPr>
        <p:spPr>
          <a:xfrm>
            <a:off x="6023631" y="2978747"/>
            <a:ext cx="2552810" cy="632203"/>
          </a:xfrm>
          <a:prstGeom prst="rect">
            <a:avLst/>
          </a:prstGeom>
          <a:solidFill>
            <a:srgbClr val="FFFFFF">
              <a:alpha val="69804"/>
            </a:srgbClr>
          </a:solidFill>
        </p:spPr>
        <p:txBody>
          <a:bodyPr wrap="square" rtlCol="0" anchor="ctr">
            <a:noAutofit/>
          </a:bodyPr>
          <a:lstStyle>
            <a:defPPr>
              <a:defRPr lang="de-DE"/>
            </a:defPPr>
          </a:lstStyle>
          <a:p>
            <a:r>
              <a:rPr lang="de-CH" dirty="0"/>
              <a:t>Gestaffelter Schnitt</a:t>
            </a:r>
          </a:p>
        </p:txBody>
      </p:sp>
      <p:pic>
        <p:nvPicPr>
          <p:cNvPr id="28" name="Grafik 2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54745" y="3809850"/>
            <a:ext cx="2511341" cy="2196186"/>
          </a:xfrm>
          <a:prstGeom prst="rect">
            <a:avLst/>
          </a:prstGeom>
        </p:spPr>
      </p:pic>
      <p:sp>
        <p:nvSpPr>
          <p:cNvPr id="29" name="Textfeld 28"/>
          <p:cNvSpPr txBox="1"/>
          <p:nvPr/>
        </p:nvSpPr>
        <p:spPr>
          <a:xfrm>
            <a:off x="512212" y="5374202"/>
            <a:ext cx="2776715" cy="646331"/>
          </a:xfrm>
          <a:prstGeom prst="rect">
            <a:avLst/>
          </a:prstGeom>
          <a:solidFill>
            <a:srgbClr val="FFFFFF">
              <a:alpha val="69804"/>
            </a:srgbClr>
          </a:solidFill>
        </p:spPr>
        <p:txBody>
          <a:bodyPr wrap="square" lIns="91440" tIns="45720" rIns="91440" bIns="45720" rtlCol="0" anchor="t">
            <a:spAutoFit/>
          </a:bodyPr>
          <a:lstStyle>
            <a:defPPr>
              <a:defRPr lang="de-DE"/>
            </a:defPPr>
          </a:lstStyle>
          <a:p>
            <a:r>
              <a:rPr lang="de-CH" dirty="0"/>
              <a:t>Ungemähte Rückzugs-</a:t>
            </a:r>
            <a:br>
              <a:rPr lang="de-CH" dirty="0"/>
            </a:br>
            <a:r>
              <a:rPr lang="de-CH" dirty="0" err="1"/>
              <a:t>bereiche</a:t>
            </a:r>
            <a:r>
              <a:rPr lang="de-CH" dirty="0"/>
              <a:t> (5-20 %)</a:t>
            </a:r>
          </a:p>
        </p:txBody>
      </p:sp>
      <p:sp>
        <p:nvSpPr>
          <p:cNvPr id="32" name="Textfeld 31"/>
          <p:cNvSpPr txBox="1"/>
          <p:nvPr/>
        </p:nvSpPr>
        <p:spPr>
          <a:xfrm>
            <a:off x="6023631" y="5374956"/>
            <a:ext cx="2560249" cy="646331"/>
          </a:xfrm>
          <a:prstGeom prst="rect">
            <a:avLst/>
          </a:prstGeom>
          <a:solidFill>
            <a:srgbClr val="FFFFFF">
              <a:alpha val="69804"/>
            </a:srgbClr>
          </a:solidFill>
        </p:spPr>
        <p:txBody>
          <a:bodyPr wrap="square" rtlCol="0">
            <a:spAutoFit/>
          </a:bodyPr>
          <a:lstStyle>
            <a:defPPr>
              <a:defRPr lang="de-DE"/>
            </a:defPPr>
          </a:lstStyle>
          <a:p>
            <a:r>
              <a:rPr lang="de-CH"/>
              <a:t>Schnitt von der Feldmitte nach aussen</a:t>
            </a:r>
          </a:p>
        </p:txBody>
      </p:sp>
    </p:spTree>
    <p:extLst>
      <p:ext uri="{BB962C8B-B14F-4D97-AF65-F5344CB8AC3E}">
        <p14:creationId xmlns:p14="http://schemas.microsoft.com/office/powerpoint/2010/main" val="176577562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CH"/>
              <a:t>Trockensteinmauern: Bau</a:t>
            </a:r>
          </a:p>
        </p:txBody>
      </p:sp>
      <p:sp>
        <p:nvSpPr>
          <p:cNvPr id="5" name="Inhaltsplatzhalter 4"/>
          <p:cNvSpPr>
            <a:spLocks noGrp="1"/>
          </p:cNvSpPr>
          <p:nvPr>
            <p:ph idx="1"/>
          </p:nvPr>
        </p:nvSpPr>
        <p:spPr>
          <a:xfrm>
            <a:off x="611186" y="1273763"/>
            <a:ext cx="7921625" cy="2353344"/>
          </a:xfrm>
        </p:spPr>
        <p:txBody>
          <a:bodyPr/>
          <a:lstStyle/>
          <a:p>
            <a:pPr marL="342900" indent="-342900">
              <a:buFont typeface="Arial" panose="020B0604020202020204" pitchFamily="34" charset="0"/>
              <a:buChar char="•"/>
            </a:pPr>
            <a:r>
              <a:rPr lang="de-CH" sz="2000"/>
              <a:t>Erfordert besonderes technisches Wissen</a:t>
            </a:r>
          </a:p>
          <a:p>
            <a:pPr marL="342900" indent="-342900">
              <a:buFont typeface="Arial" panose="020B0604020202020204" pitchFamily="34" charset="0"/>
              <a:buChar char="•"/>
            </a:pPr>
            <a:r>
              <a:rPr lang="de-CH" sz="2000"/>
              <a:t>Arbeitsaufwändig und teuer</a:t>
            </a:r>
          </a:p>
          <a:p>
            <a:pPr marL="342900" indent="-342900">
              <a:buFont typeface="Arial" panose="020B0604020202020204" pitchFamily="34" charset="0"/>
              <a:buChar char="•"/>
            </a:pPr>
            <a:r>
              <a:rPr lang="de-CH" sz="2000"/>
              <a:t>Fachmännische und finanzielle Unterstützung suchen. </a:t>
            </a:r>
          </a:p>
          <a:p>
            <a:pPr marL="342900" indent="-342900">
              <a:buFont typeface="Arial" panose="020B0604020202020204" pitchFamily="34" charset="0"/>
              <a:buChar char="•"/>
            </a:pPr>
            <a:r>
              <a:rPr lang="de-CH" sz="2000"/>
              <a:t>Kantone, Heimat- und Umweltschutzorganisationen sowie private Stiftungen sind oft bereit, sich an den Kosten zu beteiligen oder selbst Hand anzulegen.</a:t>
            </a:r>
          </a:p>
        </p:txBody>
      </p:sp>
      <p:sp>
        <p:nvSpPr>
          <p:cNvPr id="3" name="Foliennummernplatzhalter 2"/>
          <p:cNvSpPr>
            <a:spLocks noGrp="1"/>
          </p:cNvSpPr>
          <p:nvPr>
            <p:ph type="sldNum" sz="quarter" idx="4"/>
          </p:nvPr>
        </p:nvSpPr>
        <p:spPr/>
        <p:txBody>
          <a:bodyPr/>
          <a:lstStyle/>
          <a:p>
            <a:fld id="{B295DEAF-E952-4796-AAEE-4201E40CA590}" type="slidenum">
              <a:rPr lang="de-CH" smtClean="0"/>
              <a:pPr/>
              <a:t>140</a:t>
            </a:fld>
            <a:endParaRPr lang="de-CH"/>
          </a:p>
        </p:txBody>
      </p:sp>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8920" y="3573016"/>
            <a:ext cx="7920880" cy="2160240"/>
          </a:xfrm>
          <a:prstGeom prst="rect">
            <a:avLst/>
          </a:prstGeom>
        </p:spPr>
      </p:pic>
    </p:spTree>
    <p:extLst>
      <p:ext uri="{BB962C8B-B14F-4D97-AF65-F5344CB8AC3E}">
        <p14:creationId xmlns:p14="http://schemas.microsoft.com/office/powerpoint/2010/main" val="419967084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Trockensteinmauern: Unterhalt</a:t>
            </a:r>
          </a:p>
        </p:txBody>
      </p:sp>
      <p:sp>
        <p:nvSpPr>
          <p:cNvPr id="3" name="Inhaltsplatzhalter 2"/>
          <p:cNvSpPr>
            <a:spLocks noGrp="1"/>
          </p:cNvSpPr>
          <p:nvPr>
            <p:ph idx="1"/>
          </p:nvPr>
        </p:nvSpPr>
        <p:spPr>
          <a:xfrm>
            <a:off x="617725" y="1385578"/>
            <a:ext cx="7962805" cy="1584176"/>
          </a:xfrm>
        </p:spPr>
        <p:txBody>
          <a:bodyPr/>
          <a:lstStyle/>
          <a:p>
            <a:pPr marL="342900" indent="-342900">
              <a:buFont typeface="Arial" panose="020B0604020202020204" pitchFamily="34" charset="0"/>
              <a:buChar char="•"/>
            </a:pPr>
            <a:r>
              <a:rPr lang="de-CH" sz="2000"/>
              <a:t>Mauern regelmässig von überwachsender Vegetation befreien.</a:t>
            </a:r>
          </a:p>
          <a:p>
            <a:pPr marL="342900" indent="-342900">
              <a:buFont typeface="Arial" panose="020B0604020202020204" pitchFamily="34" charset="0"/>
              <a:buChar char="•"/>
            </a:pPr>
            <a:r>
              <a:rPr lang="de-CH" sz="2000"/>
              <a:t>Gehölze, die in der Mauer wachsen, entfernen.</a:t>
            </a:r>
          </a:p>
          <a:p>
            <a:pPr marL="342900" indent="-342900">
              <a:buFont typeface="Arial" panose="020B0604020202020204" pitchFamily="34" charset="0"/>
              <a:buChar char="•"/>
            </a:pPr>
            <a:r>
              <a:rPr lang="de-CH" sz="2000"/>
              <a:t>Fugen von Trockenmauern nicht schliessen.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141</a:t>
            </a:fld>
            <a:endParaRPr lang="de-CH"/>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5174" y="2996952"/>
            <a:ext cx="7948716" cy="3168352"/>
          </a:xfrm>
          <a:prstGeom prst="rect">
            <a:avLst/>
          </a:prstGeom>
        </p:spPr>
      </p:pic>
    </p:spTree>
    <p:extLst>
      <p:ext uri="{BB962C8B-B14F-4D97-AF65-F5344CB8AC3E}">
        <p14:creationId xmlns:p14="http://schemas.microsoft.com/office/powerpoint/2010/main" val="176115375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Regionsspezifische Biodiversitätsförderflächen</a:t>
            </a:r>
          </a:p>
        </p:txBody>
      </p:sp>
      <p:sp>
        <p:nvSpPr>
          <p:cNvPr id="3" name="Inhaltsplatzhalter 2"/>
          <p:cNvSpPr>
            <a:spLocks noGrp="1"/>
          </p:cNvSpPr>
          <p:nvPr>
            <p:ph idx="1"/>
          </p:nvPr>
        </p:nvSpPr>
        <p:spPr>
          <a:xfrm>
            <a:off x="494086" y="2492896"/>
            <a:ext cx="7921625" cy="3015136"/>
          </a:xfrm>
        </p:spPr>
        <p:txBody>
          <a:bodyPr/>
          <a:lstStyle/>
          <a:p>
            <a:r>
              <a:rPr lang="de-CH" sz="2000" b="1"/>
              <a:t>Beispiele</a:t>
            </a:r>
            <a:r>
              <a:rPr lang="de-CH" sz="2000"/>
              <a:t>:</a:t>
            </a:r>
          </a:p>
          <a:p>
            <a:pPr marL="342900" indent="-342900">
              <a:buFont typeface="Arial" panose="020B0604020202020204" pitchFamily="34" charset="0"/>
              <a:buChar char="•"/>
            </a:pPr>
            <a:r>
              <a:rPr lang="de-CH" sz="2000"/>
              <a:t>Förderung seltener Schmetterlinge mit angepasstem </a:t>
            </a:r>
            <a:r>
              <a:rPr lang="de-CH" sz="2000" err="1"/>
              <a:t>Mahdregime</a:t>
            </a:r>
            <a:r>
              <a:rPr lang="de-CH" sz="2000"/>
              <a:t> (Kanton Freiburg)</a:t>
            </a:r>
          </a:p>
          <a:p>
            <a:pPr marL="342900" indent="-342900">
              <a:buFont typeface="Arial" panose="020B0604020202020204" pitchFamily="34" charset="0"/>
              <a:buChar char="•"/>
            </a:pPr>
            <a:r>
              <a:rPr lang="de-CH" sz="2000"/>
              <a:t>La </a:t>
            </a:r>
            <a:r>
              <a:rPr lang="de-CH" sz="2000" err="1"/>
              <a:t>bande</a:t>
            </a:r>
            <a:r>
              <a:rPr lang="de-CH" sz="2000"/>
              <a:t> </a:t>
            </a:r>
            <a:r>
              <a:rPr lang="de-CH" sz="2000" err="1"/>
              <a:t>refuge</a:t>
            </a:r>
            <a:r>
              <a:rPr lang="de-CH" sz="2000"/>
              <a:t> (Kanton Genf)</a:t>
            </a:r>
          </a:p>
          <a:p>
            <a:pPr marL="342900" indent="-342900">
              <a:buFont typeface="Arial" panose="020B0604020202020204" pitchFamily="34" charset="0"/>
              <a:buChar char="•"/>
            </a:pPr>
            <a:r>
              <a:rPr lang="de-CH" sz="2000" err="1"/>
              <a:t>Kiebitzschutz</a:t>
            </a:r>
            <a:r>
              <a:rPr lang="de-CH" sz="2000"/>
              <a:t> in der </a:t>
            </a:r>
            <a:r>
              <a:rPr lang="de-CH" sz="2000" err="1"/>
              <a:t>Wauwiler</a:t>
            </a:r>
            <a:r>
              <a:rPr lang="de-CH" sz="2000"/>
              <a:t> Ebene (Kanton Luzern)</a:t>
            </a:r>
          </a:p>
          <a:p>
            <a:pPr marL="342900" indent="-342900">
              <a:buFont typeface="Arial" panose="020B0604020202020204" pitchFamily="34" charset="0"/>
              <a:buChar char="•"/>
            </a:pPr>
            <a:r>
              <a:rPr lang="de-CH" sz="2000"/>
              <a:t>Blühstreifen, Feldlerchenfenster im Oberaargau (Kanton Bern)</a:t>
            </a:r>
          </a:p>
          <a:p>
            <a:endParaRPr lang="de-CH" sz="2000"/>
          </a:p>
          <a:p>
            <a:endParaRPr lang="de-CH" sz="2000"/>
          </a:p>
        </p:txBody>
      </p:sp>
      <p:sp>
        <p:nvSpPr>
          <p:cNvPr id="4" name="Foliennummernplatzhalter 3"/>
          <p:cNvSpPr>
            <a:spLocks noGrp="1"/>
          </p:cNvSpPr>
          <p:nvPr>
            <p:ph type="sldNum" sz="quarter" idx="4"/>
          </p:nvPr>
        </p:nvSpPr>
        <p:spPr/>
        <p:txBody>
          <a:bodyPr/>
          <a:lstStyle/>
          <a:p>
            <a:fld id="{B295DEAF-E952-4796-AAEE-4201E40CA590}" type="slidenum">
              <a:rPr lang="de-CH" smtClean="0"/>
              <a:pPr/>
              <a:t>142</a:t>
            </a:fld>
            <a:endParaRPr lang="de-CH"/>
          </a:p>
        </p:txBody>
      </p:sp>
      <p:sp>
        <p:nvSpPr>
          <p:cNvPr id="5" name="Welle 4"/>
          <p:cNvSpPr/>
          <p:nvPr/>
        </p:nvSpPr>
        <p:spPr>
          <a:xfrm>
            <a:off x="8172400" y="272523"/>
            <a:ext cx="953612" cy="543210"/>
          </a:xfrm>
          <a:prstGeom prst="wav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a:solidFill>
                  <a:schemeClr val="accent4">
                    <a:lumMod val="50000"/>
                  </a:schemeClr>
                </a:solidFill>
              </a:rPr>
              <a:t>S.116</a:t>
            </a:r>
          </a:p>
        </p:txBody>
      </p:sp>
      <p:sp>
        <p:nvSpPr>
          <p:cNvPr id="6" name="Rechteck 5"/>
          <p:cNvSpPr/>
          <p:nvPr/>
        </p:nvSpPr>
        <p:spPr>
          <a:xfrm>
            <a:off x="467544" y="1481266"/>
            <a:ext cx="7842706" cy="646331"/>
          </a:xfrm>
          <a:prstGeom prst="rect">
            <a:avLst/>
          </a:prstGeom>
          <a:solidFill>
            <a:schemeClr val="accent4">
              <a:lumMod val="60000"/>
              <a:lumOff val="40000"/>
            </a:schemeClr>
          </a:solidFill>
        </p:spPr>
        <p:txBody>
          <a:bodyPr wrap="square" lIns="91440" tIns="45720" rIns="91440" bIns="45720" anchor="t">
            <a:spAutoFit/>
          </a:bodyPr>
          <a:lstStyle/>
          <a:p>
            <a:r>
              <a:rPr lang="de-CH" b="1" dirty="0">
                <a:solidFill>
                  <a:srgbClr val="423D38"/>
                </a:solidFill>
                <a:latin typeface="Gill Sans MT"/>
              </a:rPr>
              <a:t>Ökologisch wertvolle Lebensräume, die keinem anderen, in der DZV definierten BFF-Typ zugeordnet werden können</a:t>
            </a:r>
            <a:endParaRPr lang="de-CH" dirty="0">
              <a:latin typeface="Gill Sans MT"/>
            </a:endParaRPr>
          </a:p>
        </p:txBody>
      </p:sp>
    </p:spTree>
    <p:extLst>
      <p:ext uri="{BB962C8B-B14F-4D97-AF65-F5344CB8AC3E}">
        <p14:creationId xmlns:p14="http://schemas.microsoft.com/office/powerpoint/2010/main" val="336223159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Förderung seltener Schmetterlinge </a:t>
            </a:r>
            <a:br>
              <a:rPr lang="de-CH"/>
            </a:br>
            <a:r>
              <a:rPr lang="de-CH"/>
              <a:t>mit angepasstem </a:t>
            </a:r>
            <a:r>
              <a:rPr lang="de-CH" err="1"/>
              <a:t>Mahdregime</a:t>
            </a:r>
            <a:endParaRPr lang="de-CH"/>
          </a:p>
        </p:txBody>
      </p:sp>
      <p:sp>
        <p:nvSpPr>
          <p:cNvPr id="3" name="Inhaltsplatzhalter 2"/>
          <p:cNvSpPr>
            <a:spLocks noGrp="1"/>
          </p:cNvSpPr>
          <p:nvPr>
            <p:ph idx="1"/>
          </p:nvPr>
        </p:nvSpPr>
        <p:spPr>
          <a:xfrm>
            <a:off x="618175" y="1556792"/>
            <a:ext cx="7921625" cy="4464496"/>
          </a:xfrm>
        </p:spPr>
        <p:txBody>
          <a:bodyPr/>
          <a:lstStyle/>
          <a:p>
            <a:pPr>
              <a:spcBef>
                <a:spcPts val="500"/>
              </a:spcBef>
            </a:pPr>
            <a:r>
              <a:rPr lang="de-CH" sz="1800" b="1"/>
              <a:t>Region</a:t>
            </a:r>
            <a:r>
              <a:rPr lang="de-CH" sz="1800"/>
              <a:t>: </a:t>
            </a:r>
            <a:r>
              <a:rPr lang="de-CH" sz="1800" err="1"/>
              <a:t>Charmey</a:t>
            </a:r>
            <a:r>
              <a:rPr lang="de-CH" sz="1800"/>
              <a:t>, </a:t>
            </a:r>
            <a:r>
              <a:rPr lang="de-CH" sz="1800" err="1"/>
              <a:t>Bergzone</a:t>
            </a:r>
            <a:r>
              <a:rPr lang="de-CH" sz="1800"/>
              <a:t> 3, Kanton Freiburg</a:t>
            </a:r>
          </a:p>
          <a:p>
            <a:pPr>
              <a:spcBef>
                <a:spcPts val="500"/>
              </a:spcBef>
            </a:pPr>
            <a:r>
              <a:rPr lang="de-CH" sz="1800" b="1"/>
              <a:t>Zielarten</a:t>
            </a:r>
            <a:r>
              <a:rPr lang="de-CH" sz="1800"/>
              <a:t>: Dunkler und Heller Wiesenknopf-</a:t>
            </a:r>
            <a:br>
              <a:rPr lang="de-CH" sz="1800"/>
            </a:br>
            <a:r>
              <a:rPr lang="de-CH" sz="1800"/>
              <a:t>Ameisenbläuling (seltene Schmetterlingsarten)</a:t>
            </a:r>
          </a:p>
          <a:p>
            <a:pPr>
              <a:spcBef>
                <a:spcPts val="500"/>
              </a:spcBef>
            </a:pPr>
            <a:r>
              <a:rPr lang="de-CH" sz="1800" b="1"/>
              <a:t>Futterpflanze der Raupen</a:t>
            </a:r>
            <a:r>
              <a:rPr lang="de-CH" sz="1800"/>
              <a:t>: Blüten des Grossen Wiesenknopfs</a:t>
            </a:r>
          </a:p>
          <a:p>
            <a:pPr>
              <a:spcBef>
                <a:spcPts val="500"/>
              </a:spcBef>
            </a:pPr>
            <a:r>
              <a:rPr lang="de-CH" sz="1800" b="1"/>
              <a:t>Lebensweise</a:t>
            </a:r>
            <a:r>
              <a:rPr lang="de-CH" sz="1800"/>
              <a:t>: Die Raupen werden im September von bestimmten Ameisenarten ins Nest geschleppt. Dort leben sie von der Brut der Ameisen. </a:t>
            </a:r>
          </a:p>
          <a:p>
            <a:pPr>
              <a:spcBef>
                <a:spcPts val="500"/>
              </a:spcBef>
            </a:pPr>
            <a:r>
              <a:rPr lang="de-CH" sz="1800" b="1"/>
              <a:t>Massnahme: </a:t>
            </a:r>
            <a:r>
              <a:rPr lang="de-CH" sz="1800"/>
              <a:t>Wiesenknopf-Bestände nicht vor September mähen.</a:t>
            </a:r>
          </a:p>
          <a:p>
            <a:pPr>
              <a:spcBef>
                <a:spcPts val="500"/>
              </a:spcBef>
            </a:pPr>
            <a:r>
              <a:rPr lang="de-CH" sz="1800" b="1"/>
              <a:t>Bedingungen:</a:t>
            </a:r>
          </a:p>
          <a:p>
            <a:pPr marL="342900" indent="-342900">
              <a:spcBef>
                <a:spcPts val="500"/>
              </a:spcBef>
              <a:buFont typeface="Arial" panose="020B0604020202020204" pitchFamily="34" charset="0"/>
              <a:buChar char="•"/>
            </a:pPr>
            <a:r>
              <a:rPr lang="de-CH" sz="1800"/>
              <a:t>Mindestens 3 m breite Wiesenstreifen entlang der Wiesenbäche bis am 1. Sept. stehen lassen. Einen Drittel der Altgrasstreifen bis zum nächsten Frühling stehen lassen.</a:t>
            </a:r>
          </a:p>
          <a:p>
            <a:pPr marL="342900" indent="-342900">
              <a:spcBef>
                <a:spcPts val="500"/>
              </a:spcBef>
              <a:buFont typeface="Arial" panose="020B0604020202020204" pitchFamily="34" charset="0"/>
              <a:buChar char="•"/>
            </a:pPr>
            <a:r>
              <a:rPr lang="de-CH" sz="1800"/>
              <a:t>Altgrasstreifen auf mindestens 5 % der landwirtschaftlichen Parzelle</a:t>
            </a:r>
          </a:p>
          <a:p>
            <a:pPr marL="342900" indent="-342900">
              <a:spcBef>
                <a:spcPts val="500"/>
              </a:spcBef>
              <a:buFont typeface="Arial" panose="020B0604020202020204" pitchFamily="34" charset="0"/>
              <a:buChar char="•"/>
            </a:pPr>
            <a:r>
              <a:rPr lang="de-CH" sz="1800"/>
              <a:t>Verzicht auf </a:t>
            </a:r>
            <a:r>
              <a:rPr lang="de-CH" sz="1800" err="1"/>
              <a:t>Mähaufbereiter</a:t>
            </a:r>
            <a:r>
              <a:rPr lang="de-CH" sz="1800"/>
              <a:t> auf der gesamten Parzelle</a:t>
            </a:r>
          </a:p>
          <a:p>
            <a:pPr marL="342900" indent="-342900">
              <a:spcBef>
                <a:spcPts val="500"/>
              </a:spcBef>
              <a:buFont typeface="Arial" panose="020B0604020202020204" pitchFamily="34" charset="0"/>
              <a:buChar char="•"/>
            </a:pPr>
            <a:r>
              <a:rPr lang="de-CH" sz="1800"/>
              <a:t>Abstand zwischen Schnittterminen mindestens 8 Wochen</a:t>
            </a:r>
          </a:p>
          <a:p>
            <a:pPr>
              <a:spcBef>
                <a:spcPts val="500"/>
              </a:spcBef>
            </a:pPr>
            <a:r>
              <a:rPr lang="de-CH" sz="1800" b="1"/>
              <a:t>Abgeltung: </a:t>
            </a:r>
            <a:r>
              <a:rPr lang="de-CH" sz="1800"/>
              <a:t>Fr. 500.– pro ha</a:t>
            </a:r>
          </a:p>
        </p:txBody>
      </p:sp>
      <p:sp>
        <p:nvSpPr>
          <p:cNvPr id="4" name="Foliennummernplatzhalter 3"/>
          <p:cNvSpPr>
            <a:spLocks noGrp="1"/>
          </p:cNvSpPr>
          <p:nvPr>
            <p:ph type="sldNum" sz="quarter" idx="4"/>
          </p:nvPr>
        </p:nvSpPr>
        <p:spPr/>
        <p:txBody>
          <a:bodyPr/>
          <a:lstStyle/>
          <a:p>
            <a:fld id="{B295DEAF-E952-4796-AAEE-4201E40CA590}" type="slidenum">
              <a:rPr lang="de-CH" smtClean="0"/>
              <a:pPr/>
              <a:t>143</a:t>
            </a:fld>
            <a:endParaRPr lang="de-CH"/>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05530" y="462958"/>
            <a:ext cx="1720744" cy="1611604"/>
          </a:xfrm>
          <a:prstGeom prst="rect">
            <a:avLst/>
          </a:prstGeom>
        </p:spPr>
      </p:pic>
    </p:spTree>
    <p:extLst>
      <p:ext uri="{BB962C8B-B14F-4D97-AF65-F5344CB8AC3E}">
        <p14:creationId xmlns:p14="http://schemas.microsoft.com/office/powerpoint/2010/main" val="250954605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La </a:t>
            </a:r>
            <a:r>
              <a:rPr lang="de-CH" err="1"/>
              <a:t>bande</a:t>
            </a:r>
            <a:r>
              <a:rPr lang="de-CH"/>
              <a:t> </a:t>
            </a:r>
            <a:r>
              <a:rPr lang="de-CH" err="1"/>
              <a:t>refuge</a:t>
            </a:r>
            <a:endParaRPr lang="de-CH"/>
          </a:p>
        </p:txBody>
      </p:sp>
      <p:sp>
        <p:nvSpPr>
          <p:cNvPr id="3" name="Inhaltsplatzhalter 2"/>
          <p:cNvSpPr>
            <a:spLocks noGrp="1"/>
          </p:cNvSpPr>
          <p:nvPr>
            <p:ph idx="1"/>
          </p:nvPr>
        </p:nvSpPr>
        <p:spPr>
          <a:xfrm>
            <a:off x="604649" y="1340157"/>
            <a:ext cx="8071807" cy="4753139"/>
          </a:xfrm>
        </p:spPr>
        <p:txBody>
          <a:bodyPr/>
          <a:lstStyle/>
          <a:p>
            <a:pPr>
              <a:spcBef>
                <a:spcPts val="600"/>
              </a:spcBef>
            </a:pPr>
            <a:r>
              <a:rPr lang="de-CH" sz="1800" b="1"/>
              <a:t>Region</a:t>
            </a:r>
            <a:r>
              <a:rPr lang="de-CH" sz="1800"/>
              <a:t>: Kanton Genf</a:t>
            </a:r>
          </a:p>
          <a:p>
            <a:pPr>
              <a:spcBef>
                <a:spcPts val="600"/>
              </a:spcBef>
            </a:pPr>
            <a:r>
              <a:rPr lang="de-CH" sz="1800" b="1"/>
              <a:t>Zielarten</a:t>
            </a:r>
            <a:r>
              <a:rPr lang="de-CH" sz="1800"/>
              <a:t>: viele bedrohte Vogelarten des Landwirtschaftsgebietes </a:t>
            </a:r>
            <a:br>
              <a:rPr lang="de-CH" sz="1800"/>
            </a:br>
            <a:r>
              <a:rPr lang="de-CH" sz="1800"/>
              <a:t>und seltene Ackerbegleitpflanzen wie </a:t>
            </a:r>
            <a:r>
              <a:rPr lang="de-CH" sz="1800" err="1"/>
              <a:t>Kleinling</a:t>
            </a:r>
            <a:r>
              <a:rPr lang="de-CH" sz="1800"/>
              <a:t> oder Venuskamm</a:t>
            </a:r>
          </a:p>
          <a:p>
            <a:pPr>
              <a:spcBef>
                <a:spcPts val="600"/>
              </a:spcBef>
            </a:pPr>
            <a:r>
              <a:rPr lang="de-CH" sz="1800" b="1"/>
              <a:t>Massnahme</a:t>
            </a:r>
            <a:r>
              <a:rPr lang="de-CH" sz="1800"/>
              <a:t>: i. d. R. streifenförmige Rückzugsflächen </a:t>
            </a:r>
            <a:br>
              <a:rPr lang="de-CH" sz="1800"/>
            </a:br>
            <a:r>
              <a:rPr lang="de-CH" sz="1800"/>
              <a:t>mit Spontanvegetation (nicht eingesät)</a:t>
            </a:r>
          </a:p>
          <a:p>
            <a:pPr>
              <a:spcBef>
                <a:spcPts val="600"/>
              </a:spcBef>
            </a:pPr>
            <a:r>
              <a:rPr lang="de-CH" sz="1800" b="1"/>
              <a:t>Bedingungen:</a:t>
            </a:r>
          </a:p>
          <a:p>
            <a:pPr marL="342900" indent="-342900">
              <a:spcBef>
                <a:spcPts val="600"/>
              </a:spcBef>
              <a:buFont typeface="Arial" panose="020B0604020202020204" pitchFamily="34" charset="0"/>
              <a:buChar char="•"/>
            </a:pPr>
            <a:r>
              <a:rPr lang="de-CH" sz="1800"/>
              <a:t>Verzicht auf Dünger</a:t>
            </a:r>
          </a:p>
          <a:p>
            <a:pPr marL="342900" indent="-342900">
              <a:spcBef>
                <a:spcPts val="600"/>
              </a:spcBef>
              <a:buFont typeface="Arial" panose="020B0604020202020204" pitchFamily="34" charset="0"/>
              <a:buChar char="•"/>
            </a:pPr>
            <a:r>
              <a:rPr lang="de-CH" sz="1800"/>
              <a:t>Einsatz von Pflanzenschutzmitteln nur gegen Problempflanzen</a:t>
            </a:r>
          </a:p>
          <a:p>
            <a:pPr marL="342900" indent="-342900">
              <a:spcBef>
                <a:spcPts val="600"/>
              </a:spcBef>
              <a:buFont typeface="Arial" panose="020B0604020202020204" pitchFamily="34" charset="0"/>
              <a:buChar char="•"/>
            </a:pPr>
            <a:r>
              <a:rPr lang="de-CH" sz="1800"/>
              <a:t>Nur geringer Besatz mit Buchweizen, </a:t>
            </a:r>
            <a:r>
              <a:rPr lang="de-CH" sz="1800" err="1"/>
              <a:t>Blacken</a:t>
            </a:r>
            <a:r>
              <a:rPr lang="de-CH" sz="1800"/>
              <a:t> oder Disteln</a:t>
            </a:r>
          </a:p>
          <a:p>
            <a:pPr marL="342900" indent="-342900">
              <a:spcBef>
                <a:spcPts val="600"/>
              </a:spcBef>
              <a:buFont typeface="Arial" panose="020B0604020202020204" pitchFamily="34" charset="0"/>
              <a:buChar char="•"/>
            </a:pPr>
            <a:r>
              <a:rPr lang="de-CH" sz="1800"/>
              <a:t>Keine invasiven Neophyten (mit Ausnahme von Goldruten)</a:t>
            </a:r>
          </a:p>
          <a:p>
            <a:pPr marL="342900" indent="-342900">
              <a:spcBef>
                <a:spcPts val="600"/>
              </a:spcBef>
              <a:buFont typeface="Arial" panose="020B0604020202020204" pitchFamily="34" charset="0"/>
              <a:buChar char="•"/>
            </a:pPr>
            <a:r>
              <a:rPr lang="de-CH" sz="1800"/>
              <a:t>Minimale Standdauer 2 Jahre, keine maximale Standdauer</a:t>
            </a:r>
          </a:p>
          <a:p>
            <a:pPr marL="342900" indent="-342900">
              <a:spcBef>
                <a:spcPts val="600"/>
              </a:spcBef>
              <a:buFont typeface="Arial" panose="020B0604020202020204" pitchFamily="34" charset="0"/>
              <a:buChar char="•"/>
            </a:pPr>
            <a:r>
              <a:rPr lang="de-CH" sz="1800"/>
              <a:t>Schnitt des Streifens i. d. R. 1. Okt. - 15. März</a:t>
            </a:r>
          </a:p>
          <a:p>
            <a:pPr marL="342900" indent="-342900">
              <a:spcBef>
                <a:spcPts val="600"/>
              </a:spcBef>
              <a:buFont typeface="Arial" panose="020B0604020202020204" pitchFamily="34" charset="0"/>
              <a:buChar char="•"/>
            </a:pPr>
            <a:r>
              <a:rPr lang="de-CH" sz="1800"/>
              <a:t>Zur Förderung </a:t>
            </a:r>
            <a:r>
              <a:rPr lang="de-CH" sz="1800" err="1"/>
              <a:t>spezif</a:t>
            </a:r>
            <a:r>
              <a:rPr lang="de-CH" sz="1800"/>
              <a:t>. Arten (z.B. seltene Ackerbegleitpflanzen) weitere Bedingungen und Pflegemassnahmen möglich</a:t>
            </a:r>
          </a:p>
          <a:p>
            <a:pPr>
              <a:spcBef>
                <a:spcPts val="600"/>
              </a:spcBef>
            </a:pPr>
            <a:r>
              <a:rPr lang="de-CH" sz="1800" b="1"/>
              <a:t>Abgeltung: </a:t>
            </a:r>
            <a:r>
              <a:rPr lang="de-CH" sz="1800"/>
              <a:t>Fr. 3‘000.– pro ha, in Vernetzungsprojekt zusätzlich Fr. 1‘000.– pro ha</a:t>
            </a:r>
          </a:p>
        </p:txBody>
      </p:sp>
      <p:sp>
        <p:nvSpPr>
          <p:cNvPr id="4" name="Foliennummernplatzhalter 3"/>
          <p:cNvSpPr>
            <a:spLocks noGrp="1"/>
          </p:cNvSpPr>
          <p:nvPr>
            <p:ph type="sldNum" sz="quarter" idx="4"/>
          </p:nvPr>
        </p:nvSpPr>
        <p:spPr/>
        <p:txBody>
          <a:bodyPr/>
          <a:lstStyle/>
          <a:p>
            <a:fld id="{B295DEAF-E952-4796-AAEE-4201E40CA590}" type="slidenum">
              <a:rPr lang="de-CH" smtClean="0"/>
              <a:pPr/>
              <a:t>144</a:t>
            </a:fld>
            <a:endParaRPr lang="de-CH"/>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11608" y="1185382"/>
            <a:ext cx="1728192" cy="3683778"/>
          </a:xfrm>
          <a:prstGeom prst="rect">
            <a:avLst/>
          </a:prstGeom>
        </p:spPr>
      </p:pic>
    </p:spTree>
    <p:extLst>
      <p:ext uri="{BB962C8B-B14F-4D97-AF65-F5344CB8AC3E}">
        <p14:creationId xmlns:p14="http://schemas.microsoft.com/office/powerpoint/2010/main" val="244913648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err="1"/>
              <a:t>Kiebitzschutz</a:t>
            </a:r>
            <a:r>
              <a:rPr lang="de-CH"/>
              <a:t> in der </a:t>
            </a:r>
            <a:r>
              <a:rPr lang="de-CH" err="1"/>
              <a:t>Wauwiler</a:t>
            </a:r>
            <a:r>
              <a:rPr lang="de-CH"/>
              <a:t> Ebene</a:t>
            </a:r>
          </a:p>
        </p:txBody>
      </p:sp>
      <p:sp>
        <p:nvSpPr>
          <p:cNvPr id="3" name="Inhaltsplatzhalter 2"/>
          <p:cNvSpPr>
            <a:spLocks noGrp="1"/>
          </p:cNvSpPr>
          <p:nvPr>
            <p:ph idx="1"/>
          </p:nvPr>
        </p:nvSpPr>
        <p:spPr>
          <a:xfrm>
            <a:off x="604649" y="1154776"/>
            <a:ext cx="7921625" cy="2574599"/>
          </a:xfrm>
        </p:spPr>
        <p:txBody>
          <a:bodyPr/>
          <a:lstStyle/>
          <a:p>
            <a:r>
              <a:rPr lang="de-CH" sz="1800" b="1"/>
              <a:t>Region: </a:t>
            </a:r>
            <a:r>
              <a:rPr lang="de-CH" sz="1800" err="1"/>
              <a:t>Wauwiler</a:t>
            </a:r>
            <a:r>
              <a:rPr lang="de-CH" sz="1800"/>
              <a:t> Ebene, Kanton Luzern</a:t>
            </a:r>
          </a:p>
          <a:p>
            <a:r>
              <a:rPr lang="de-CH" sz="1800" b="1" err="1"/>
              <a:t>Zielart</a:t>
            </a:r>
            <a:r>
              <a:rPr lang="de-CH" sz="1800" b="1"/>
              <a:t>: </a:t>
            </a:r>
            <a:r>
              <a:rPr lang="de-CH" sz="1800"/>
              <a:t>Kiebitz</a:t>
            </a:r>
          </a:p>
          <a:p>
            <a:r>
              <a:rPr lang="de-CH" sz="1800" b="1"/>
              <a:t>Massnahme</a:t>
            </a:r>
          </a:p>
          <a:p>
            <a:pPr marL="342900" indent="-342900">
              <a:buFont typeface="Arial" panose="020B0604020202020204" pitchFamily="34" charset="0"/>
              <a:buChar char="•"/>
            </a:pPr>
            <a:r>
              <a:rPr lang="de-CH" sz="1800"/>
              <a:t>Acker an vereinbartem Standort, der während der Brutzeit von Ende März bis Anfang Juni nicht bearbeitet wird</a:t>
            </a:r>
          </a:p>
          <a:p>
            <a:pPr marL="342900" indent="-342900">
              <a:buFont typeface="Arial" panose="020B0604020202020204" pitchFamily="34" charset="0"/>
              <a:buChar char="•"/>
            </a:pPr>
            <a:r>
              <a:rPr lang="de-CH" sz="1800"/>
              <a:t>7 definierte Varianten von «</a:t>
            </a:r>
            <a:r>
              <a:rPr lang="de-CH" sz="1800" err="1"/>
              <a:t>Kiebitzäckern</a:t>
            </a:r>
            <a:r>
              <a:rPr lang="de-CH" sz="1800"/>
              <a:t>» </a:t>
            </a:r>
            <a:endParaRPr lang="de-CH" sz="1800" b="1"/>
          </a:p>
          <a:p>
            <a:r>
              <a:rPr lang="de-CH" sz="1800" b="1"/>
              <a:t>Abgeltung: </a:t>
            </a:r>
            <a:r>
              <a:rPr lang="de-CH" sz="1800"/>
              <a:t>Fr. 1‘000.– pro ha</a:t>
            </a:r>
          </a:p>
        </p:txBody>
      </p:sp>
      <p:sp>
        <p:nvSpPr>
          <p:cNvPr id="4" name="Foliennummernplatzhalter 3"/>
          <p:cNvSpPr>
            <a:spLocks noGrp="1"/>
          </p:cNvSpPr>
          <p:nvPr>
            <p:ph type="sldNum" sz="quarter" idx="4"/>
          </p:nvPr>
        </p:nvSpPr>
        <p:spPr/>
        <p:txBody>
          <a:bodyPr/>
          <a:lstStyle/>
          <a:p>
            <a:fld id="{B295DEAF-E952-4796-AAEE-4201E40CA590}" type="slidenum">
              <a:rPr lang="de-CH" smtClean="0"/>
              <a:pPr/>
              <a:t>145</a:t>
            </a:fld>
            <a:endParaRPr lang="de-CH"/>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7725" y="3764276"/>
            <a:ext cx="7908549" cy="2226979"/>
          </a:xfrm>
          <a:prstGeom prst="rect">
            <a:avLst/>
          </a:prstGeom>
        </p:spPr>
      </p:pic>
      <p:pic>
        <p:nvPicPr>
          <p:cNvPr id="6" name="Grafik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64288" y="3212976"/>
            <a:ext cx="1547439" cy="1428150"/>
          </a:xfrm>
          <a:prstGeom prst="rect">
            <a:avLst/>
          </a:prstGeom>
          <a:ln w="19050">
            <a:solidFill>
              <a:schemeClr val="bg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106927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8058731" cy="629700"/>
          </a:xfrm>
        </p:spPr>
        <p:txBody>
          <a:bodyPr/>
          <a:lstStyle/>
          <a:p>
            <a:r>
              <a:rPr lang="de-CH"/>
              <a:t>Blühstreifen, Feldlerchenfenster im Oberaargau</a:t>
            </a:r>
          </a:p>
        </p:txBody>
      </p:sp>
      <p:sp>
        <p:nvSpPr>
          <p:cNvPr id="3" name="Inhaltsplatzhalter 2"/>
          <p:cNvSpPr>
            <a:spLocks noGrp="1"/>
          </p:cNvSpPr>
          <p:nvPr>
            <p:ph idx="1"/>
          </p:nvPr>
        </p:nvSpPr>
        <p:spPr>
          <a:xfrm>
            <a:off x="604041" y="1124744"/>
            <a:ext cx="7922075" cy="5094956"/>
          </a:xfrm>
        </p:spPr>
        <p:txBody>
          <a:bodyPr/>
          <a:lstStyle/>
          <a:p>
            <a:pPr>
              <a:spcBef>
                <a:spcPts val="600"/>
              </a:spcBef>
            </a:pPr>
            <a:r>
              <a:rPr lang="de-CH" sz="1800" b="1"/>
              <a:t>Region: </a:t>
            </a:r>
            <a:r>
              <a:rPr lang="de-CH" sz="1800"/>
              <a:t>Oberaargau, Kanton Bern</a:t>
            </a:r>
          </a:p>
          <a:p>
            <a:pPr>
              <a:spcBef>
                <a:spcPts val="600"/>
              </a:spcBef>
            </a:pPr>
            <a:r>
              <a:rPr lang="de-CH" sz="1800" b="1" err="1"/>
              <a:t>Zielart</a:t>
            </a:r>
            <a:r>
              <a:rPr lang="de-CH" sz="1800" b="1"/>
              <a:t>: </a:t>
            </a:r>
            <a:r>
              <a:rPr lang="de-CH" sz="1800"/>
              <a:t>Feldlerchen</a:t>
            </a:r>
          </a:p>
          <a:p>
            <a:pPr>
              <a:spcBef>
                <a:spcPts val="600"/>
              </a:spcBef>
            </a:pPr>
            <a:r>
              <a:rPr lang="de-CH" sz="1800" b="1"/>
              <a:t>Massnahme:</a:t>
            </a:r>
            <a:r>
              <a:rPr lang="de-CH" sz="1800"/>
              <a:t> mit einjährigen Ackerbegleitkräutern </a:t>
            </a:r>
            <a:br>
              <a:rPr lang="de-CH" sz="1800"/>
            </a:br>
            <a:r>
              <a:rPr lang="de-CH" sz="1800"/>
              <a:t>eingesäte Feldlerchenfenster</a:t>
            </a:r>
          </a:p>
          <a:p>
            <a:pPr>
              <a:spcBef>
                <a:spcPts val="600"/>
              </a:spcBef>
            </a:pPr>
            <a:r>
              <a:rPr lang="de-CH" sz="1800" b="1"/>
              <a:t>Bedingungen</a:t>
            </a:r>
          </a:p>
          <a:p>
            <a:pPr marL="342900" indent="-342900">
              <a:spcBef>
                <a:spcPts val="600"/>
              </a:spcBef>
              <a:buFont typeface="Arial" panose="020B0604020202020204" pitchFamily="34" charset="0"/>
              <a:buChar char="•"/>
            </a:pPr>
            <a:r>
              <a:rPr lang="de-CH" sz="1800"/>
              <a:t>Mindestens 3 Fenster bzw. 1 Streifen pro ha</a:t>
            </a:r>
          </a:p>
          <a:p>
            <a:pPr marL="342900" indent="-342900">
              <a:spcBef>
                <a:spcPts val="600"/>
              </a:spcBef>
              <a:buFont typeface="Arial" panose="020B0604020202020204" pitchFamily="34" charset="0"/>
              <a:buChar char="•"/>
            </a:pPr>
            <a:r>
              <a:rPr lang="de-CH" sz="1800"/>
              <a:t>Fenstergrösse: 3 x 9 m</a:t>
            </a:r>
          </a:p>
          <a:p>
            <a:pPr marL="342900" indent="-342900">
              <a:spcBef>
                <a:spcPts val="600"/>
              </a:spcBef>
              <a:buFont typeface="Arial" panose="020B0604020202020204" pitchFamily="34" charset="0"/>
              <a:buChar char="•"/>
            </a:pPr>
            <a:r>
              <a:rPr lang="de-CH" sz="1800"/>
              <a:t>Streifengrösse: 3 x 25 m bzw. zirka 80 m</a:t>
            </a:r>
            <a:r>
              <a:rPr lang="de-CH" sz="1800" baseline="30000"/>
              <a:t>2</a:t>
            </a:r>
            <a:endParaRPr lang="de-CH" sz="1800"/>
          </a:p>
          <a:p>
            <a:pPr marL="342900" indent="-342900">
              <a:spcBef>
                <a:spcPts val="600"/>
              </a:spcBef>
              <a:buFont typeface="Arial" panose="020B0604020202020204" pitchFamily="34" charset="0"/>
              <a:buChar char="•"/>
            </a:pPr>
            <a:r>
              <a:rPr lang="de-CH" sz="1800"/>
              <a:t>Einsaat mit einer aus wenigen Wildkräutern </a:t>
            </a:r>
            <a:br>
              <a:rPr lang="de-CH" sz="1800"/>
            </a:br>
            <a:r>
              <a:rPr lang="de-CH" sz="1800"/>
              <a:t>bestehenden Mischung</a:t>
            </a:r>
          </a:p>
          <a:p>
            <a:pPr marL="342900" indent="-342900">
              <a:spcBef>
                <a:spcPts val="600"/>
              </a:spcBef>
              <a:buFont typeface="Arial" panose="020B0604020202020204" pitchFamily="34" charset="0"/>
              <a:buChar char="•"/>
            </a:pPr>
            <a:r>
              <a:rPr lang="de-CH" sz="1800"/>
              <a:t>10 a pro Parzelle und Hektare</a:t>
            </a:r>
          </a:p>
          <a:p>
            <a:pPr marL="342900" indent="-342900">
              <a:spcBef>
                <a:spcPts val="600"/>
              </a:spcBef>
              <a:buFont typeface="Arial" panose="020B0604020202020204" pitchFamily="34" charset="0"/>
              <a:buChar char="•"/>
            </a:pPr>
            <a:r>
              <a:rPr lang="de-CH" sz="1800"/>
              <a:t>Keine Pflanzenschutzmittel</a:t>
            </a:r>
          </a:p>
          <a:p>
            <a:pPr>
              <a:spcBef>
                <a:spcPts val="600"/>
              </a:spcBef>
            </a:pPr>
            <a:r>
              <a:rPr lang="de-CH" sz="1800" b="1"/>
              <a:t>Abgeltung</a:t>
            </a:r>
          </a:p>
          <a:p>
            <a:pPr marL="342900" indent="-342900">
              <a:spcBef>
                <a:spcPts val="600"/>
              </a:spcBef>
              <a:buFont typeface="Arial" panose="020B0604020202020204" pitchFamily="34" charset="0"/>
              <a:buChar char="•"/>
            </a:pPr>
            <a:r>
              <a:rPr lang="de-CH" sz="1800"/>
              <a:t>Über kantonale Naturschutzämter oder private Naturschutzvereine </a:t>
            </a:r>
            <a:br>
              <a:rPr lang="de-CH" sz="1800"/>
            </a:br>
            <a:r>
              <a:rPr lang="de-CH" sz="1800"/>
              <a:t>zirka Fr. 50.– pro Fenster und Fr. 150.– pro Streifen</a:t>
            </a:r>
          </a:p>
          <a:p>
            <a:pPr marL="342900" indent="-342900">
              <a:spcBef>
                <a:spcPts val="600"/>
              </a:spcBef>
              <a:buFont typeface="Arial" panose="020B0604020202020204" pitchFamily="34" charset="0"/>
              <a:buChar char="•"/>
            </a:pPr>
            <a:r>
              <a:rPr lang="de-CH" sz="1800"/>
              <a:t>Im Punktesystem von IP-Suisse anrechenbar</a:t>
            </a:r>
          </a:p>
          <a:p>
            <a:pPr>
              <a:spcBef>
                <a:spcPts val="600"/>
              </a:spcBef>
            </a:pPr>
            <a:endParaRPr lang="de-CH" sz="1800"/>
          </a:p>
        </p:txBody>
      </p:sp>
      <p:sp>
        <p:nvSpPr>
          <p:cNvPr id="4" name="Foliennummernplatzhalter 3"/>
          <p:cNvSpPr>
            <a:spLocks noGrp="1"/>
          </p:cNvSpPr>
          <p:nvPr>
            <p:ph type="sldNum" sz="quarter" idx="4"/>
          </p:nvPr>
        </p:nvSpPr>
        <p:spPr/>
        <p:txBody>
          <a:bodyPr/>
          <a:lstStyle/>
          <a:p>
            <a:fld id="{B295DEAF-E952-4796-AAEE-4201E40CA590}" type="slidenum">
              <a:rPr lang="de-CH" smtClean="0"/>
              <a:pPr/>
              <a:t>146</a:t>
            </a:fld>
            <a:endParaRPr lang="de-CH"/>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12160" y="1142826"/>
            <a:ext cx="2501661" cy="3726334"/>
          </a:xfrm>
          <a:prstGeom prst="rect">
            <a:avLst/>
          </a:prstGeom>
        </p:spPr>
      </p:pic>
    </p:spTree>
    <p:extLst>
      <p:ext uri="{BB962C8B-B14F-4D97-AF65-F5344CB8AC3E}">
        <p14:creationId xmlns:p14="http://schemas.microsoft.com/office/powerpoint/2010/main" val="283934736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Weiterführende Links</a:t>
            </a:r>
          </a:p>
        </p:txBody>
      </p:sp>
      <p:sp>
        <p:nvSpPr>
          <p:cNvPr id="6" name="Inhaltsplatzhalter 5"/>
          <p:cNvSpPr>
            <a:spLocks noGrp="1"/>
          </p:cNvSpPr>
          <p:nvPr>
            <p:ph idx="1"/>
          </p:nvPr>
        </p:nvSpPr>
        <p:spPr>
          <a:xfrm>
            <a:off x="611188" y="1340768"/>
            <a:ext cx="7921625" cy="4309944"/>
          </a:xfrm>
        </p:spPr>
        <p:txBody>
          <a:bodyPr vert="horz" lIns="0" tIns="0" rIns="0" bIns="0" rtlCol="0" anchor="t">
            <a:noAutofit/>
          </a:bodyPr>
          <a:lstStyle/>
          <a:p>
            <a:r>
              <a:rPr lang="de-CH" sz="2000">
                <a:hlinkClick r:id="rId2"/>
              </a:rPr>
              <a:t>www.agrinatur.ch</a:t>
            </a:r>
            <a:endParaRPr lang="de-CH" sz="2000"/>
          </a:p>
          <a:p>
            <a:r>
              <a:rPr lang="de-CH" sz="2000">
                <a:hlinkClick r:id="rId3"/>
              </a:rPr>
              <a:t>www.agridea.ch</a:t>
            </a:r>
            <a:endParaRPr lang="de-CH" sz="2000"/>
          </a:p>
          <a:p>
            <a:r>
              <a:rPr lang="de-CH" sz="2000">
                <a:hlinkClick r:id="rId4"/>
              </a:rPr>
              <a:t>www.regioflora.ch</a:t>
            </a:r>
            <a:endParaRPr lang="de-CH" sz="2000"/>
          </a:p>
          <a:p>
            <a:r>
              <a:rPr lang="de-CH" sz="2000">
                <a:hlinkClick r:id="rId5"/>
              </a:rPr>
              <a:t>www.rehkitzrettung.ch</a:t>
            </a:r>
            <a:endParaRPr lang="de-CH"/>
          </a:p>
          <a:p>
            <a:r>
              <a:rPr lang="de-CH" sz="2000">
                <a:hlinkClick r:id="rId6"/>
              </a:rPr>
              <a:t>www.vitiswiss.ch</a:t>
            </a:r>
            <a:endParaRPr lang="de-CH" sz="2000"/>
          </a:p>
          <a:p>
            <a:r>
              <a:rPr lang="de-CH" sz="2000">
                <a:hlinkClick r:id="rId7"/>
              </a:rPr>
              <a:t>www.hochstamm-suisse.ch</a:t>
            </a:r>
            <a:endParaRPr lang="de-CH" sz="2000"/>
          </a:p>
          <a:p>
            <a:r>
              <a:rPr lang="de-CH" sz="2000">
                <a:hlinkClick r:id="rId8"/>
              </a:rPr>
              <a:t>www.prospecierara.ch</a:t>
            </a:r>
            <a:endParaRPr lang="de-CH" sz="2000"/>
          </a:p>
          <a:p>
            <a:r>
              <a:rPr lang="de-CH" sz="2000">
                <a:hlinkClick r:id="rId9"/>
              </a:rPr>
              <a:t>www.fructus.ch</a:t>
            </a:r>
            <a:endParaRPr lang="de-CH" sz="2000"/>
          </a:p>
          <a:p>
            <a:r>
              <a:rPr lang="de-CH" sz="2000">
                <a:hlinkClick r:id="rId10"/>
              </a:rPr>
              <a:t>www.karch.ch</a:t>
            </a:r>
            <a:endParaRPr lang="de-CH" sz="2000"/>
          </a:p>
          <a:p>
            <a:r>
              <a:rPr lang="de-CH" sz="2000">
                <a:hlinkClick r:id="rId11"/>
              </a:rPr>
              <a:t>www.wieselnetz.ch</a:t>
            </a:r>
            <a:endParaRPr lang="de-CH" sz="2000"/>
          </a:p>
          <a:p>
            <a:endParaRPr lang="de-CH" sz="2000"/>
          </a:p>
          <a:p>
            <a:endParaRPr lang="de-CH" sz="2000"/>
          </a:p>
        </p:txBody>
      </p:sp>
      <p:sp>
        <p:nvSpPr>
          <p:cNvPr id="5" name="Foliennummernplatzhalter 4"/>
          <p:cNvSpPr>
            <a:spLocks noGrp="1"/>
          </p:cNvSpPr>
          <p:nvPr>
            <p:ph type="sldNum" sz="quarter" idx="4"/>
          </p:nvPr>
        </p:nvSpPr>
        <p:spPr/>
        <p:txBody>
          <a:bodyPr/>
          <a:lstStyle/>
          <a:p>
            <a:fld id="{B295DEAF-E952-4796-AAEE-4201E40CA590}" type="slidenum">
              <a:rPr lang="de-CH" smtClean="0"/>
              <a:pPr/>
              <a:t>147</a:t>
            </a:fld>
            <a:endParaRPr lang="de-CH"/>
          </a:p>
        </p:txBody>
      </p:sp>
    </p:spTree>
    <p:extLst>
      <p:ext uri="{BB962C8B-B14F-4D97-AF65-F5344CB8AC3E}">
        <p14:creationId xmlns:p14="http://schemas.microsoft.com/office/powerpoint/2010/main" val="228042838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Impressum</a:t>
            </a:r>
          </a:p>
        </p:txBody>
      </p:sp>
      <p:sp>
        <p:nvSpPr>
          <p:cNvPr id="4" name="Foliennummernplatzhalter 3"/>
          <p:cNvSpPr>
            <a:spLocks noGrp="1"/>
          </p:cNvSpPr>
          <p:nvPr>
            <p:ph type="sldNum" sz="quarter" idx="4"/>
          </p:nvPr>
        </p:nvSpPr>
        <p:spPr/>
        <p:txBody>
          <a:bodyPr/>
          <a:lstStyle/>
          <a:p>
            <a:fld id="{B295DEAF-E952-4796-AAEE-4201E40CA590}" type="slidenum">
              <a:rPr lang="de-CH" smtClean="0"/>
              <a:pPr/>
              <a:t>148</a:t>
            </a:fld>
            <a:endParaRPr lang="de-CH"/>
          </a:p>
        </p:txBody>
      </p:sp>
      <p:sp>
        <p:nvSpPr>
          <p:cNvPr id="6" name="Inhaltsplatzhalter 2"/>
          <p:cNvSpPr txBox="1">
            <a:spLocks/>
          </p:cNvSpPr>
          <p:nvPr/>
        </p:nvSpPr>
        <p:spPr>
          <a:xfrm>
            <a:off x="611188" y="1279295"/>
            <a:ext cx="7993260" cy="4766941"/>
          </a:xfrm>
          <a:prstGeom prst="rect">
            <a:avLst/>
          </a:prstGeom>
        </p:spPr>
        <p:txBody>
          <a:bodyPr vert="horz" lIns="0" tIns="0" rIns="0" bIns="0" rtlCol="0" anchor="t">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CH" sz="1200" b="1" dirty="0"/>
              <a:t>Herausgebende Institutionen:</a:t>
            </a:r>
            <a:endParaRPr lang="de-CH" sz="1200" dirty="0"/>
          </a:p>
          <a:p>
            <a:r>
              <a:rPr lang="de-CH" sz="1200" dirty="0"/>
              <a:t>Forschungsinstitut für biologischen Landbau </a:t>
            </a:r>
            <a:r>
              <a:rPr lang="de-CH" sz="1200" dirty="0" err="1"/>
              <a:t>FiBL</a:t>
            </a:r>
            <a:r>
              <a:rPr lang="de-CH" sz="1200" dirty="0"/>
              <a:t>, </a:t>
            </a:r>
            <a:r>
              <a:rPr lang="de-CH" sz="1200" u="sng" dirty="0">
                <a:hlinkClick r:id="rId2"/>
              </a:rPr>
              <a:t>info.suisse@fibl.org</a:t>
            </a:r>
            <a:r>
              <a:rPr lang="de-CH" sz="1200" dirty="0"/>
              <a:t>, </a:t>
            </a:r>
            <a:r>
              <a:rPr lang="de-CH" sz="1200" u="sng" dirty="0">
                <a:hlinkClick r:id="rId3"/>
              </a:rPr>
              <a:t>www.fibl.org</a:t>
            </a:r>
            <a:endParaRPr lang="de-CH" sz="1200" dirty="0"/>
          </a:p>
          <a:p>
            <a:r>
              <a:rPr lang="de-CH" sz="1200" dirty="0"/>
              <a:t>Schweizerische Vogelwarte </a:t>
            </a:r>
            <a:r>
              <a:rPr lang="de-CH" sz="1200" dirty="0" err="1"/>
              <a:t>Sempach</a:t>
            </a:r>
            <a:r>
              <a:rPr lang="de-CH" sz="1200" dirty="0"/>
              <a:t>, </a:t>
            </a:r>
            <a:r>
              <a:rPr lang="de-CH" sz="1200" u="sng" dirty="0">
                <a:hlinkClick r:id="rId4"/>
              </a:rPr>
              <a:t>info@vogelwarte.ch</a:t>
            </a:r>
            <a:r>
              <a:rPr lang="de-CH" sz="1200" dirty="0"/>
              <a:t>, </a:t>
            </a:r>
            <a:r>
              <a:rPr lang="de-CH" sz="1200" u="sng" dirty="0">
                <a:hlinkClick r:id="rId5"/>
              </a:rPr>
              <a:t>www.vogelwarte.ch</a:t>
            </a:r>
            <a:endParaRPr lang="de-CH" sz="1200" dirty="0"/>
          </a:p>
          <a:p>
            <a:r>
              <a:rPr lang="fr-CH" sz="1200" b="1" dirty="0" err="1"/>
              <a:t>Autor</a:t>
            </a:r>
            <a:r>
              <a:rPr lang="fr-CH" sz="1200" b="1" dirty="0"/>
              <a:t>*</a:t>
            </a:r>
            <a:r>
              <a:rPr lang="fr-CH" sz="1200" b="1" dirty="0" err="1"/>
              <a:t>innen</a:t>
            </a:r>
            <a:r>
              <a:rPr lang="fr-CH" sz="1200" b="1" dirty="0"/>
              <a:t>: </a:t>
            </a:r>
            <a:r>
              <a:rPr lang="fr-CH" sz="1200" dirty="0"/>
              <a:t>Véronique Chevillat (FiBL) Roman Graf (</a:t>
            </a:r>
            <a:r>
              <a:rPr lang="fr-CH" sz="1200" dirty="0" err="1"/>
              <a:t>Vogelwarte</a:t>
            </a:r>
            <a:r>
              <a:rPr lang="fr-CH" sz="1200" dirty="0"/>
              <a:t>), Dominik Hagist (</a:t>
            </a:r>
            <a:r>
              <a:rPr lang="fr-CH" sz="1200" dirty="0" err="1"/>
              <a:t>Vogelwarte</a:t>
            </a:r>
            <a:r>
              <a:rPr lang="fr-CH" sz="1200" dirty="0"/>
              <a:t>) </a:t>
            </a:r>
            <a:endParaRPr lang="de-CH" sz="1200" dirty="0"/>
          </a:p>
          <a:p>
            <a:r>
              <a:rPr lang="de-CH" sz="1200" b="1" dirty="0"/>
              <a:t>Mitarbeit: </a:t>
            </a:r>
            <a:r>
              <a:rPr lang="de-CH" sz="1200" dirty="0"/>
              <a:t>Lukas Pfiffner (FiBL), Simon Birrer (Vogelwarte), Markus Jenny (Vogelwarte), Linda Riedel (Vogelwarte),  Anja Gramlich (</a:t>
            </a:r>
            <a:r>
              <a:rPr lang="de-CH" sz="1200" dirty="0" err="1"/>
              <a:t>Agridea</a:t>
            </a:r>
            <a:r>
              <a:rPr lang="de-CH" sz="1200" dirty="0"/>
              <a:t>), Pascale Cornuz (FiBL), Theres Rutz (FiBL), Cornelia Kupferschmid (FiBL)</a:t>
            </a:r>
          </a:p>
          <a:p>
            <a:r>
              <a:rPr lang="de-CH" sz="1200" b="1" dirty="0"/>
              <a:t>Redaktion: </a:t>
            </a:r>
            <a:r>
              <a:rPr lang="de-CH" sz="1200" dirty="0"/>
              <a:t>Gilles Weidmann (FiBL), Simona Moosmann (FiBL), Manuela Helbing (FiBL)</a:t>
            </a:r>
          </a:p>
          <a:p>
            <a:r>
              <a:rPr lang="de-CH" sz="1200" dirty="0"/>
              <a:t>Mit Grafiken von Brigitta Maurer (FiBL) und Illustrationen von Simon Müller (</a:t>
            </a:r>
            <a:r>
              <a:rPr lang="de-CH" sz="1200" dirty="0">
                <a:hlinkClick r:id="rId6"/>
              </a:rPr>
              <a:t>www.soio.ch</a:t>
            </a:r>
            <a:r>
              <a:rPr lang="de-CH" sz="1200" dirty="0"/>
              <a:t>).</a:t>
            </a:r>
          </a:p>
          <a:p>
            <a:r>
              <a:rPr lang="nn-NO" sz="1200" b="1" dirty="0"/>
              <a:t>FiBL Art.-Nr. </a:t>
            </a:r>
            <a:r>
              <a:rPr lang="nn-NO" sz="1200" dirty="0"/>
              <a:t>2504</a:t>
            </a:r>
          </a:p>
          <a:p>
            <a:r>
              <a:rPr lang="nn-NO" sz="1200" b="1" dirty="0"/>
              <a:t>Permalink: </a:t>
            </a:r>
            <a:r>
              <a:rPr lang="nn-NO" sz="1200" dirty="0">
                <a:hlinkClick r:id="rId7"/>
              </a:rPr>
              <a:t>orgprints.org/id/eprint/53314/</a:t>
            </a:r>
            <a:endParaRPr lang="nn-NO" sz="1200" dirty="0"/>
          </a:p>
          <a:p>
            <a:r>
              <a:rPr lang="de-CH" sz="1200" dirty="0"/>
              <a:t>Der Foliensatz wurde mit finanzieller Unterstützung von Bio Suisse, vom Bundesamt für Landwirtschaft, vom Bundesamt für Umwelt, vom Schweizer Bauernverband, vom Amt für Landschaft und Natur des Kantons Zürich, vom Landwirtschaftlichen Zentrum </a:t>
            </a:r>
            <a:r>
              <a:rPr lang="de-CH" sz="1200" dirty="0" err="1"/>
              <a:t>Ebenrain</a:t>
            </a:r>
            <a:r>
              <a:rPr lang="de-CH" sz="1200" dirty="0"/>
              <a:t> des Kantons Basel-Landschaft, vom Amt für Umwelt und Energie des Kantons Basel-Stadt, von der Dienststelle Landwirtschaft und Wald des Kantons Luzern sowie von der Dienststelle für Landwirtschaft und Weinbau des Kantons Waadt realisiert.</a:t>
            </a:r>
          </a:p>
          <a:p>
            <a:r>
              <a:rPr lang="de-CH" sz="1200" dirty="0"/>
              <a:t>Ausgabe 2024</a:t>
            </a:r>
          </a:p>
          <a:p>
            <a:r>
              <a:rPr lang="de-CH" sz="1200" dirty="0"/>
              <a:t>Der Foliensatz ist Bestandteil einer umfangreichen Foliensammlung zum Handbuch "Biodiversität auf dem Landwirtschaftsbetrieb. Ein Handbuch für die Praxis" von FiBL und Vogelwarte. Die Foliensammlung steht auf </a:t>
            </a:r>
            <a:r>
              <a:rPr lang="de-CH" sz="1200" u="sng" dirty="0">
                <a:hlinkClick r:id="rId8"/>
              </a:rPr>
              <a:t>agrinatur.ch</a:t>
            </a:r>
            <a:r>
              <a:rPr lang="de-CH" sz="1200" dirty="0"/>
              <a:t> zum kostenlosen Download zur Verfügung. Das Handbuch kann im FiBL-Shop auf </a:t>
            </a:r>
            <a:r>
              <a:rPr lang="de-CH" sz="1200" dirty="0">
                <a:hlinkClick r:id="rId9"/>
              </a:rPr>
              <a:t>shop.fibl.org</a:t>
            </a:r>
            <a:r>
              <a:rPr lang="de-CH" sz="1200" dirty="0"/>
              <a:t> als Druckversion bestellt oder kostenlos heruntergeladen werden.</a:t>
            </a:r>
          </a:p>
          <a:p>
            <a:r>
              <a:rPr lang="de-CH" sz="1200" b="1" dirty="0"/>
              <a:t>Copyright</a:t>
            </a:r>
            <a:r>
              <a:rPr lang="de-CH" sz="1200" dirty="0"/>
              <a:t>: Die  Fotos dürfen nur zu Aus- und Weiterbildungszwecken zum Thema Biodiversität auf dem Landwirtschaftsbetrieb verwendet werden.  Alle Rechte liegen bei den Autoren.</a:t>
            </a:r>
          </a:p>
        </p:txBody>
      </p:sp>
    </p:spTree>
    <p:extLst>
      <p:ext uri="{BB962C8B-B14F-4D97-AF65-F5344CB8AC3E}">
        <p14:creationId xmlns:p14="http://schemas.microsoft.com/office/powerpoint/2010/main" val="2947393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7725" y="353054"/>
            <a:ext cx="7908549" cy="503908"/>
          </a:xfrm>
          <a:noFill/>
        </p:spPr>
        <p:txBody>
          <a:bodyPr/>
          <a:lstStyle/>
          <a:p>
            <a:r>
              <a:rPr lang="de-CH"/>
              <a:t>Wie aufwerten?</a:t>
            </a:r>
            <a:endParaRPr lang="de-CH" b="0" i="1">
              <a:solidFill>
                <a:srgbClr val="FF0000"/>
              </a:solidFill>
            </a:endParaRPr>
          </a:p>
        </p:txBody>
      </p:sp>
      <p:sp>
        <p:nvSpPr>
          <p:cNvPr id="3" name="Inhaltsplatzhalter 2"/>
          <p:cNvSpPr>
            <a:spLocks noGrp="1"/>
          </p:cNvSpPr>
          <p:nvPr>
            <p:ph idx="1"/>
          </p:nvPr>
        </p:nvSpPr>
        <p:spPr>
          <a:xfrm>
            <a:off x="4572001" y="4158907"/>
            <a:ext cx="4180200" cy="2025996"/>
          </a:xfrm>
          <a:noFill/>
        </p:spPr>
        <p:txBody>
          <a:bodyPr vert="horz" lIns="0" tIns="0" rIns="0" bIns="0" rtlCol="0" anchor="t">
            <a:noAutofit/>
          </a:bodyPr>
          <a:lstStyle/>
          <a:p>
            <a:pPr marL="251460" indent="-251460" algn="l">
              <a:spcBef>
                <a:spcPts val="1000"/>
              </a:spcBef>
              <a:buChar char="•"/>
            </a:pPr>
            <a:r>
              <a:rPr lang="de-CH" sz="2000" dirty="0"/>
              <a:t>Nur wo eine Bodenbearbeitung mit dem Pflug möglich ist.</a:t>
            </a:r>
            <a:endParaRPr lang="de-DE" dirty="0"/>
          </a:p>
          <a:p>
            <a:pPr marL="251460" indent="-251460" algn="l">
              <a:spcBef>
                <a:spcPts val="1000"/>
              </a:spcBef>
              <a:buChar char="•"/>
            </a:pPr>
            <a:r>
              <a:rPr lang="de-CH" sz="2000" dirty="0"/>
              <a:t>Handelssaatgut oder Schnittgut einer nahen gelegenen, artenreichen Wiese übertragen.</a:t>
            </a:r>
          </a:p>
        </p:txBody>
      </p:sp>
      <p:sp>
        <p:nvSpPr>
          <p:cNvPr id="5" name="Inhaltsplatzhalter 4"/>
          <p:cNvSpPr>
            <a:spLocks noGrp="1"/>
          </p:cNvSpPr>
          <p:nvPr>
            <p:ph idx="13"/>
          </p:nvPr>
        </p:nvSpPr>
        <p:spPr>
          <a:xfrm>
            <a:off x="305175" y="1209406"/>
            <a:ext cx="5309157" cy="2530052"/>
          </a:xfrm>
          <a:noFill/>
        </p:spPr>
        <p:txBody>
          <a:bodyPr vert="horz" lIns="0" tIns="0" rIns="0" bIns="0" rtlCol="0" anchor="t">
            <a:noAutofit/>
          </a:bodyPr>
          <a:lstStyle/>
          <a:p>
            <a:pPr marL="251460" indent="-251460">
              <a:spcBef>
                <a:spcPts val="1000"/>
              </a:spcBef>
              <a:buFont typeface="Arial" panose="020B0604020202020204" pitchFamily="34" charset="0"/>
              <a:buChar char="•"/>
            </a:pPr>
            <a:r>
              <a:rPr lang="de-CH" sz="2000" dirty="0"/>
              <a:t>Wiesen mit mind. 4–5 Zeigerarten                (z.B. Margerite, Witwenblume, Hornklee, Hopfenklee, Schlüsselblume) mit 3 Schnitten pro Jahr ausmagern. </a:t>
            </a:r>
            <a:endParaRPr lang="de-DE" dirty="0"/>
          </a:p>
          <a:p>
            <a:pPr marL="251460" indent="-251460">
              <a:spcBef>
                <a:spcPts val="1000"/>
              </a:spcBef>
              <a:buFont typeface="Arial" panose="020B0604020202020204" pitchFamily="34" charset="0"/>
              <a:buChar char="•"/>
            </a:pPr>
            <a:r>
              <a:rPr lang="de-CH" sz="2000" dirty="0"/>
              <a:t>Den ersten Schnitt um zirka 2 Wochen vorziehen (Ausnahmebewilligung des Kantons nötig!) oder letzte Nutzung spät im Herbst.</a:t>
            </a:r>
          </a:p>
          <a:p>
            <a:pPr marL="251460" indent="-251460">
              <a:spcBef>
                <a:spcPts val="1000"/>
              </a:spcBef>
              <a:buFont typeface="Arial" panose="020B0604020202020204" pitchFamily="34" charset="0"/>
              <a:buChar char="•"/>
            </a:pPr>
            <a:r>
              <a:rPr lang="de-CH" sz="2000" dirty="0"/>
              <a:t>Schnittgut stets abführen.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15</a:t>
            </a:fld>
            <a:endParaRPr lang="de-CH"/>
          </a:p>
        </p:txBody>
      </p:sp>
      <p:sp>
        <p:nvSpPr>
          <p:cNvPr id="8" name="Inhaltsplatzhalter 4"/>
          <p:cNvSpPr txBox="1">
            <a:spLocks/>
          </p:cNvSpPr>
          <p:nvPr/>
        </p:nvSpPr>
        <p:spPr>
          <a:xfrm>
            <a:off x="3054645" y="861158"/>
            <a:ext cx="3528392" cy="355241"/>
          </a:xfrm>
          <a:prstGeom prst="rect">
            <a:avLst/>
          </a:prstGeom>
          <a:noFill/>
        </p:spPr>
        <p:txBody>
          <a:bodyPr vert="horz" lIns="0" tIns="0" rIns="0" bIns="0" rtlCol="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CH" sz="2000" b="1" dirty="0"/>
              <a:t>Variante A:  </a:t>
            </a:r>
            <a:r>
              <a:rPr lang="de-CH" sz="2000" dirty="0"/>
              <a:t>Wiese ausmagern</a:t>
            </a:r>
          </a:p>
        </p:txBody>
      </p:sp>
      <p:sp>
        <p:nvSpPr>
          <p:cNvPr id="10" name="Inhaltsplatzhalter 4"/>
          <p:cNvSpPr txBox="1">
            <a:spLocks/>
          </p:cNvSpPr>
          <p:nvPr/>
        </p:nvSpPr>
        <p:spPr>
          <a:xfrm>
            <a:off x="3054645" y="3802999"/>
            <a:ext cx="3823784" cy="355241"/>
          </a:xfrm>
          <a:prstGeom prst="rect">
            <a:avLst/>
          </a:prstGeom>
          <a:noFill/>
        </p:spPr>
        <p:txBody>
          <a:bodyPr vert="horz" lIns="0" tIns="0" rIns="0" bIns="0" rtlCol="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CH" sz="2000" b="1" dirty="0"/>
              <a:t>Variante B:  </a:t>
            </a:r>
            <a:r>
              <a:rPr lang="de-CH" sz="2000" dirty="0"/>
              <a:t>Neuansaat</a:t>
            </a:r>
          </a:p>
        </p:txBody>
      </p:sp>
      <p:pic>
        <p:nvPicPr>
          <p:cNvPr id="9" name="Grafik 8" descr="Ein Bild, das Traktor, draußen, Reifen, Landwirtschaftstechnik enthält.&#10;&#10;Beschreibung automatisch generiert.">
            <a:extLst>
              <a:ext uri="{FF2B5EF4-FFF2-40B4-BE49-F238E27FC236}">
                <a16:creationId xmlns:a16="http://schemas.microsoft.com/office/drawing/2014/main" id="{4C547500-1B24-5C00-2BCC-AC925A6930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5421" y="4106483"/>
            <a:ext cx="3740727" cy="2060793"/>
          </a:xfrm>
          <a:prstGeom prst="rect">
            <a:avLst/>
          </a:prstGeom>
        </p:spPr>
      </p:pic>
      <p:pic>
        <p:nvPicPr>
          <p:cNvPr id="12" name="Grafik 11" descr="Ein Bild, das Gras, Landschaft, draußen, Wiese enthält.&#10;&#10;Beschreibung automatisch generiert.">
            <a:extLst>
              <a:ext uri="{FF2B5EF4-FFF2-40B4-BE49-F238E27FC236}">
                <a16:creationId xmlns:a16="http://schemas.microsoft.com/office/drawing/2014/main" id="{E2352EF0-CA4E-FDE2-74A6-8101B0C607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09118" y="1333492"/>
            <a:ext cx="3293918" cy="2241558"/>
          </a:xfrm>
          <a:prstGeom prst="rect">
            <a:avLst/>
          </a:prstGeom>
        </p:spPr>
      </p:pic>
    </p:spTree>
    <p:extLst>
      <p:ext uri="{BB962C8B-B14F-4D97-AF65-F5344CB8AC3E}">
        <p14:creationId xmlns:p14="http://schemas.microsoft.com/office/powerpoint/2010/main" val="1955465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8130739" cy="629700"/>
          </a:xfrm>
        </p:spPr>
        <p:txBody>
          <a:bodyPr/>
          <a:lstStyle/>
          <a:p>
            <a:r>
              <a:rPr lang="de-CH" err="1"/>
              <a:t>Neuansaat</a:t>
            </a:r>
            <a:r>
              <a:rPr lang="de-CH"/>
              <a:t> extensiv und wenig intensiv genutzter Wiesen</a:t>
            </a:r>
            <a:br>
              <a:rPr lang="de-CH"/>
            </a:br>
            <a:endParaRPr lang="de-CH"/>
          </a:p>
        </p:txBody>
      </p:sp>
      <p:sp>
        <p:nvSpPr>
          <p:cNvPr id="3" name="Inhaltsplatzhalter 2"/>
          <p:cNvSpPr>
            <a:spLocks noGrp="1"/>
          </p:cNvSpPr>
          <p:nvPr>
            <p:ph idx="1"/>
          </p:nvPr>
        </p:nvSpPr>
        <p:spPr>
          <a:xfrm>
            <a:off x="621542" y="1029558"/>
            <a:ext cx="7905820" cy="1634708"/>
          </a:xfrm>
        </p:spPr>
        <p:txBody>
          <a:bodyPr vert="horz" lIns="0" tIns="0" rIns="0" bIns="0" rtlCol="0" anchor="t">
            <a:noAutofit/>
          </a:bodyPr>
          <a:lstStyle/>
          <a:p>
            <a:pPr>
              <a:lnSpc>
                <a:spcPct val="100000"/>
              </a:lnSpc>
              <a:spcBef>
                <a:spcPts val="1000"/>
              </a:spcBef>
            </a:pPr>
            <a:r>
              <a:rPr lang="de-CH" sz="2000" b="1" dirty="0"/>
              <a:t>Standortwahl</a:t>
            </a:r>
          </a:p>
          <a:p>
            <a:pPr marL="251460" indent="-251460">
              <a:lnSpc>
                <a:spcPct val="100000"/>
              </a:lnSpc>
              <a:spcBef>
                <a:spcPts val="1000"/>
              </a:spcBef>
              <a:buFont typeface="Arial" panose="020B0604020202020204" pitchFamily="34" charset="0"/>
              <a:buChar char="•"/>
            </a:pPr>
            <a:r>
              <a:rPr lang="de-CH" sz="2000" b="1" dirty="0"/>
              <a:t>Ideal: </a:t>
            </a:r>
            <a:r>
              <a:rPr lang="de-CH" sz="2000" dirty="0" err="1"/>
              <a:t>flachgründige</a:t>
            </a:r>
            <a:r>
              <a:rPr lang="de-CH" sz="2000" dirty="0"/>
              <a:t> Böden an gut besonnten Lagen</a:t>
            </a:r>
          </a:p>
          <a:p>
            <a:pPr marL="251460" indent="-251460">
              <a:lnSpc>
                <a:spcPct val="100000"/>
              </a:lnSpc>
              <a:spcBef>
                <a:spcPts val="1000"/>
              </a:spcBef>
              <a:buFont typeface="Arial" panose="020B0604020202020204" pitchFamily="34" charset="0"/>
              <a:buChar char="•"/>
            </a:pPr>
            <a:r>
              <a:rPr lang="de-CH" sz="2000" b="1" dirty="0"/>
              <a:t>Wenig geeignet: </a:t>
            </a:r>
            <a:r>
              <a:rPr lang="de-CH" sz="2000" dirty="0"/>
              <a:t>Torfböden, Unternutzen Hochstamm-Obstgärten</a:t>
            </a:r>
          </a:p>
          <a:p>
            <a:pPr marL="251460" indent="-251460">
              <a:lnSpc>
                <a:spcPct val="100000"/>
              </a:lnSpc>
              <a:spcBef>
                <a:spcPts val="1000"/>
              </a:spcBef>
              <a:buFont typeface="Arial" panose="020B0604020202020204" pitchFamily="34" charset="0"/>
              <a:buChar char="•"/>
            </a:pPr>
            <a:r>
              <a:rPr lang="de-CH" sz="2000" b="1" dirty="0"/>
              <a:t>Ungeeignet: </a:t>
            </a:r>
            <a:r>
              <a:rPr lang="de-CH" sz="2000" dirty="0"/>
              <a:t>stark mit </a:t>
            </a:r>
            <a:r>
              <a:rPr lang="de-CH" sz="2000" dirty="0" err="1"/>
              <a:t>Blacken</a:t>
            </a:r>
            <a:r>
              <a:rPr lang="de-CH" sz="2000" dirty="0"/>
              <a:t> und Quecken verseuchte Flächen, schattige Standorte</a:t>
            </a:r>
          </a:p>
        </p:txBody>
      </p:sp>
      <p:sp>
        <p:nvSpPr>
          <p:cNvPr id="4" name="Foliennummernplatzhalter 3"/>
          <p:cNvSpPr>
            <a:spLocks noGrp="1"/>
          </p:cNvSpPr>
          <p:nvPr>
            <p:ph type="sldNum" sz="quarter" idx="4"/>
          </p:nvPr>
        </p:nvSpPr>
        <p:spPr/>
        <p:txBody>
          <a:bodyPr/>
          <a:lstStyle/>
          <a:p>
            <a:fld id="{B295DEAF-E952-4796-AAEE-4201E40CA590}" type="slidenum">
              <a:rPr lang="de-CH" smtClean="0"/>
              <a:pPr/>
              <a:t>16</a:t>
            </a:fld>
            <a:endParaRPr lang="de-CH"/>
          </a:p>
        </p:txBody>
      </p:sp>
      <p:sp>
        <p:nvSpPr>
          <p:cNvPr id="6" name="Textfeld 5"/>
          <p:cNvSpPr txBox="1"/>
          <p:nvPr/>
        </p:nvSpPr>
        <p:spPr>
          <a:xfrm>
            <a:off x="3514408" y="3031593"/>
            <a:ext cx="5025392" cy="3247043"/>
          </a:xfrm>
          <a:prstGeom prst="rect">
            <a:avLst/>
          </a:prstGeom>
          <a:solidFill>
            <a:schemeClr val="accent6">
              <a:lumMod val="20000"/>
              <a:lumOff val="80000"/>
            </a:schemeClr>
          </a:solidFill>
        </p:spPr>
        <p:txBody>
          <a:bodyPr wrap="square" lIns="91440" tIns="45720" rIns="91440" bIns="45720" rtlCol="0" anchor="t">
            <a:spAutoFit/>
          </a:bodyPr>
          <a:lstStyle/>
          <a:p>
            <a:pPr>
              <a:spcBef>
                <a:spcPts val="1000"/>
              </a:spcBef>
            </a:pPr>
            <a:r>
              <a:rPr lang="de-CH" sz="2000" b="1" dirty="0"/>
              <a:t>Saatbettvorbereitung:  Wie vorgehen?</a:t>
            </a:r>
          </a:p>
          <a:p>
            <a:pPr marL="251460" indent="-251460" defTabSz="685800">
              <a:spcBef>
                <a:spcPts val="1000"/>
              </a:spcBef>
              <a:buClr>
                <a:srgbClr val="006C8E"/>
              </a:buClr>
              <a:buFont typeface="+mj-lt"/>
              <a:buAutoNum type="arabicPeriod"/>
            </a:pPr>
            <a:r>
              <a:rPr lang="de-CH" sz="2000" dirty="0"/>
              <a:t>Bodenbearbeitung: Umbruch im Herbst, auf leichten Böden auch erst im Frühjahr möglich</a:t>
            </a:r>
          </a:p>
          <a:p>
            <a:pPr marL="251460" indent="-251460" defTabSz="685800">
              <a:spcBef>
                <a:spcPts val="1000"/>
              </a:spcBef>
              <a:buClr>
                <a:srgbClr val="006C8E"/>
              </a:buClr>
              <a:buFont typeface="+mj-lt"/>
              <a:buAutoNum type="arabicPeriod"/>
            </a:pPr>
            <a:r>
              <a:rPr lang="de-CH" sz="2000" dirty="0"/>
              <a:t>Saatbeet mindestens1 Monat vor der Saat vorbereiten.</a:t>
            </a:r>
          </a:p>
          <a:p>
            <a:pPr marL="251460" indent="-251460" defTabSz="685800">
              <a:spcBef>
                <a:spcPts val="1000"/>
              </a:spcBef>
              <a:buClr>
                <a:srgbClr val="006C8E"/>
              </a:buClr>
              <a:buFont typeface="+mj-lt"/>
              <a:buAutoNum type="arabicPeriod"/>
            </a:pPr>
            <a:r>
              <a:rPr lang="de-CH" sz="2000" dirty="0"/>
              <a:t>Vor der Saat 2–3-mal in 2-wöchigen Abständen oberflächig eggen. Nicht allzu feinkrümeliges Saatbeet herrichten.</a:t>
            </a:r>
          </a:p>
        </p:txBody>
      </p:sp>
      <p:pic>
        <p:nvPicPr>
          <p:cNvPr id="7" name="Grafik 6" descr="Ein Bild, das draußen, Traktor, Landwirtschaftstechnik, Fahrzeug enthält.&#10;&#10;Beschreibung automatisch generiert.">
            <a:extLst>
              <a:ext uri="{FF2B5EF4-FFF2-40B4-BE49-F238E27FC236}">
                <a16:creationId xmlns:a16="http://schemas.microsoft.com/office/drawing/2014/main" id="{401CE62A-D1D7-452E-AE0A-F1B01DE714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33"/>
          <a:stretch/>
        </p:blipFill>
        <p:spPr>
          <a:xfrm>
            <a:off x="328979" y="3645967"/>
            <a:ext cx="3115419" cy="2018293"/>
          </a:xfrm>
          <a:prstGeom prst="rect">
            <a:avLst/>
          </a:prstGeom>
        </p:spPr>
      </p:pic>
    </p:spTree>
    <p:extLst>
      <p:ext uri="{BB962C8B-B14F-4D97-AF65-F5344CB8AC3E}">
        <p14:creationId xmlns:p14="http://schemas.microsoft.com/office/powerpoint/2010/main" val="1447568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22075" cy="629700"/>
          </a:xfrm>
        </p:spPr>
        <p:txBody>
          <a:bodyPr/>
          <a:lstStyle/>
          <a:p>
            <a:r>
              <a:rPr lang="de-CH"/>
              <a:t>Heublumensaat oder </a:t>
            </a:r>
            <a:r>
              <a:rPr lang="de-CH" err="1"/>
              <a:t>Neuansaat</a:t>
            </a:r>
            <a:r>
              <a:rPr lang="de-CH"/>
              <a:t>?</a:t>
            </a:r>
          </a:p>
        </p:txBody>
      </p:sp>
      <p:graphicFrame>
        <p:nvGraphicFramePr>
          <p:cNvPr id="7" name="Inhaltsplatzhalter 6"/>
          <p:cNvGraphicFramePr>
            <a:graphicFrameLocks noGrp="1"/>
          </p:cNvGraphicFramePr>
          <p:nvPr>
            <p:ph idx="1"/>
            <p:extLst>
              <p:ext uri="{D42A27DB-BD31-4B8C-83A1-F6EECF244321}">
                <p14:modId xmlns:p14="http://schemas.microsoft.com/office/powerpoint/2010/main" val="3046934332"/>
              </p:ext>
            </p:extLst>
          </p:nvPr>
        </p:nvGraphicFramePr>
        <p:xfrm>
          <a:off x="539552" y="1196752"/>
          <a:ext cx="8000248" cy="4175760"/>
        </p:xfrm>
        <a:graphic>
          <a:graphicData uri="http://schemas.openxmlformats.org/drawingml/2006/table">
            <a:tbl>
              <a:tblPr firstRow="1" bandRow="1">
                <a:tableStyleId>{21E4AEA4-8DFA-4A89-87EB-49C32662AFE0}</a:tableStyleId>
              </a:tblPr>
              <a:tblGrid>
                <a:gridCol w="1473082">
                  <a:extLst>
                    <a:ext uri="{9D8B030D-6E8A-4147-A177-3AD203B41FA5}">
                      <a16:colId xmlns:a16="http://schemas.microsoft.com/office/drawing/2014/main" val="1390803254"/>
                    </a:ext>
                  </a:extLst>
                </a:gridCol>
                <a:gridCol w="3312368">
                  <a:extLst>
                    <a:ext uri="{9D8B030D-6E8A-4147-A177-3AD203B41FA5}">
                      <a16:colId xmlns:a16="http://schemas.microsoft.com/office/drawing/2014/main" val="595242703"/>
                    </a:ext>
                  </a:extLst>
                </a:gridCol>
                <a:gridCol w="3214798">
                  <a:extLst>
                    <a:ext uri="{9D8B030D-6E8A-4147-A177-3AD203B41FA5}">
                      <a16:colId xmlns:a16="http://schemas.microsoft.com/office/drawing/2014/main" val="2857544867"/>
                    </a:ext>
                  </a:extLst>
                </a:gridCol>
              </a:tblGrid>
              <a:tr h="370840">
                <a:tc>
                  <a:txBody>
                    <a:bodyPr/>
                    <a:lstStyle/>
                    <a:p>
                      <a:pPr>
                        <a:spcBef>
                          <a:spcPts val="600"/>
                        </a:spcBef>
                      </a:pPr>
                      <a:endParaRPr lang="de-CH" sz="2000" dirty="0"/>
                    </a:p>
                  </a:txBody>
                  <a:tcPr/>
                </a:tc>
                <a:tc>
                  <a:txBody>
                    <a:bodyPr/>
                    <a:lstStyle/>
                    <a:p>
                      <a:pPr>
                        <a:spcBef>
                          <a:spcPts val="600"/>
                        </a:spcBef>
                      </a:pPr>
                      <a:r>
                        <a:rPr lang="de-CH" sz="2000"/>
                        <a:t>Heublumensaat</a:t>
                      </a:r>
                    </a:p>
                  </a:txBody>
                  <a:tcPr/>
                </a:tc>
                <a:tc>
                  <a:txBody>
                    <a:bodyPr/>
                    <a:lstStyle/>
                    <a:p>
                      <a:pPr>
                        <a:spcBef>
                          <a:spcPts val="600"/>
                        </a:spcBef>
                      </a:pPr>
                      <a:r>
                        <a:rPr lang="de-CH" sz="2000"/>
                        <a:t>Handelssaatgut</a:t>
                      </a:r>
                    </a:p>
                  </a:txBody>
                  <a:tcPr/>
                </a:tc>
                <a:extLst>
                  <a:ext uri="{0D108BD9-81ED-4DB2-BD59-A6C34878D82A}">
                    <a16:rowId xmlns:a16="http://schemas.microsoft.com/office/drawing/2014/main" val="1724198054"/>
                  </a:ext>
                </a:extLst>
              </a:tr>
              <a:tr h="370840">
                <a:tc>
                  <a:txBody>
                    <a:bodyPr/>
                    <a:lstStyle/>
                    <a:p>
                      <a:pPr>
                        <a:spcBef>
                          <a:spcPts val="600"/>
                        </a:spcBef>
                      </a:pPr>
                      <a:r>
                        <a:rPr lang="de-CH" sz="2000" b="1"/>
                        <a:t>Vorteile</a:t>
                      </a:r>
                    </a:p>
                  </a:txBody>
                  <a:tcPr/>
                </a:tc>
                <a:tc>
                  <a:txBody>
                    <a:bodyPr/>
                    <a:lstStyle/>
                    <a:p>
                      <a:pPr marL="251460" indent="-251460" algn="l" defTabSz="685800" rtl="0" eaLnBrk="1" latinLnBrk="0" hangingPunct="1">
                        <a:lnSpc>
                          <a:spcPct val="90000"/>
                        </a:lnSpc>
                        <a:spcBef>
                          <a:spcPts val="600"/>
                        </a:spcBef>
                        <a:buClr>
                          <a:srgbClr val="006C8E"/>
                        </a:buClr>
                        <a:buFont typeface="Arial" panose="020B0604020202020204" pitchFamily="34" charset="0"/>
                        <a:buChar char="•"/>
                      </a:pPr>
                      <a:r>
                        <a:rPr lang="de-CH" sz="2000" b="0" kern="1200" spc="0" baseline="0" dirty="0">
                          <a:solidFill>
                            <a:schemeClr val="tx1"/>
                          </a:solidFill>
                          <a:latin typeface="+mn-lt"/>
                          <a:ea typeface="+mn-ea"/>
                          <a:cs typeface="+mn-cs"/>
                        </a:rPr>
                        <a:t>Fördert und erhält </a:t>
                      </a:r>
                      <a:br>
                        <a:rPr lang="de-CH" sz="2000" b="0" kern="1200" spc="0" baseline="0" dirty="0">
                          <a:solidFill>
                            <a:srgbClr val="000000"/>
                          </a:solidFill>
                          <a:latin typeface="+mn-lt"/>
                          <a:ea typeface="+mn-ea"/>
                          <a:cs typeface="+mn-cs"/>
                        </a:rPr>
                      </a:br>
                      <a:r>
                        <a:rPr lang="de-CH" sz="2000" b="0" kern="1200" spc="0" baseline="0" dirty="0">
                          <a:solidFill>
                            <a:schemeClr val="tx1"/>
                          </a:solidFill>
                          <a:latin typeface="+mn-lt"/>
                          <a:ea typeface="+mn-ea"/>
                          <a:cs typeface="+mn-cs"/>
                        </a:rPr>
                        <a:t>die genetische Vielfalt</a:t>
                      </a:r>
                    </a:p>
                    <a:p>
                      <a:pPr marL="251460" indent="-251460" algn="l" defTabSz="685800" rtl="0" eaLnBrk="1" latinLnBrk="0" hangingPunct="1">
                        <a:lnSpc>
                          <a:spcPct val="90000"/>
                        </a:lnSpc>
                        <a:spcBef>
                          <a:spcPts val="600"/>
                        </a:spcBef>
                        <a:buClr>
                          <a:srgbClr val="006C8E"/>
                        </a:buClr>
                        <a:buFont typeface="Arial" panose="020B0604020202020204" pitchFamily="34" charset="0"/>
                        <a:buChar char="•"/>
                      </a:pPr>
                      <a:r>
                        <a:rPr lang="de-CH" sz="2000" b="0" kern="1200" spc="0" baseline="0" dirty="0">
                          <a:solidFill>
                            <a:schemeClr val="tx1"/>
                          </a:solidFill>
                          <a:latin typeface="+mn-lt"/>
                          <a:ea typeface="+mn-ea"/>
                          <a:cs typeface="+mn-cs"/>
                        </a:rPr>
                        <a:t>An lokale Bedingungen angepasste Arten</a:t>
                      </a:r>
                    </a:p>
                    <a:p>
                      <a:pPr marL="251460" indent="-251460" algn="l" defTabSz="685800" rtl="0" eaLnBrk="1" latinLnBrk="0" hangingPunct="1">
                        <a:lnSpc>
                          <a:spcPct val="90000"/>
                        </a:lnSpc>
                        <a:spcBef>
                          <a:spcPts val="600"/>
                        </a:spcBef>
                        <a:buClr>
                          <a:srgbClr val="006C8E"/>
                        </a:buClr>
                        <a:buFont typeface="Arial" panose="020B0604020202020204" pitchFamily="34" charset="0"/>
                        <a:buChar char="•"/>
                      </a:pPr>
                      <a:r>
                        <a:rPr lang="de-CH" sz="2000" b="0" kern="1200" spc="0" baseline="0" dirty="0">
                          <a:solidFill>
                            <a:schemeClr val="tx1"/>
                          </a:solidFill>
                          <a:latin typeface="+mn-lt"/>
                          <a:ea typeface="+mn-ea"/>
                          <a:cs typeface="+mn-cs"/>
                        </a:rPr>
                        <a:t>Übertragung von standorttypischen Insekten, Moosen, etc.</a:t>
                      </a:r>
                    </a:p>
                    <a:p>
                      <a:pPr marL="251460" indent="-251460" algn="l" defTabSz="685800" rtl="0" eaLnBrk="1" latinLnBrk="0" hangingPunct="1">
                        <a:lnSpc>
                          <a:spcPct val="90000"/>
                        </a:lnSpc>
                        <a:spcBef>
                          <a:spcPts val="600"/>
                        </a:spcBef>
                        <a:buClr>
                          <a:srgbClr val="006C8E"/>
                        </a:buClr>
                        <a:buFont typeface="Arial" panose="020B0604020202020204" pitchFamily="34" charset="0"/>
                        <a:buChar char="•"/>
                      </a:pPr>
                      <a:r>
                        <a:rPr lang="de-CH" sz="2000" b="0" kern="1200" spc="0" baseline="0" dirty="0">
                          <a:solidFill>
                            <a:schemeClr val="tx1"/>
                          </a:solidFill>
                          <a:latin typeface="+mn-lt"/>
                          <a:ea typeface="+mn-ea"/>
                          <a:cs typeface="+mn-cs"/>
                        </a:rPr>
                        <a:t>Ökonomisch interessant</a:t>
                      </a:r>
                    </a:p>
                  </a:txBody>
                  <a:tcPr/>
                </a:tc>
                <a:tc>
                  <a:txBody>
                    <a:bodyPr/>
                    <a:lstStyle/>
                    <a:p>
                      <a:pPr marL="251460" indent="-251460" algn="l" defTabSz="685800" rtl="0" eaLnBrk="1" latinLnBrk="0" hangingPunct="1">
                        <a:lnSpc>
                          <a:spcPct val="90000"/>
                        </a:lnSpc>
                        <a:spcBef>
                          <a:spcPts val="600"/>
                        </a:spcBef>
                        <a:buClr>
                          <a:srgbClr val="006C8E"/>
                        </a:buClr>
                        <a:buFont typeface="Arial" panose="020B0604020202020204" pitchFamily="34" charset="0"/>
                        <a:buChar char="•"/>
                      </a:pPr>
                      <a:r>
                        <a:rPr lang="de-CH" sz="2000" b="0" kern="1200" spc="0" baseline="0">
                          <a:solidFill>
                            <a:schemeClr val="tx1"/>
                          </a:solidFill>
                          <a:latin typeface="+mn-lt"/>
                          <a:ea typeface="+mn-ea"/>
                          <a:cs typeface="+mn-cs"/>
                        </a:rPr>
                        <a:t>Einfaches Vorgehen</a:t>
                      </a:r>
                    </a:p>
                    <a:p>
                      <a:pPr marL="251460" indent="-251460" algn="l" defTabSz="685800" rtl="0" eaLnBrk="1" latinLnBrk="0" hangingPunct="1">
                        <a:lnSpc>
                          <a:spcPct val="90000"/>
                        </a:lnSpc>
                        <a:spcBef>
                          <a:spcPts val="600"/>
                        </a:spcBef>
                        <a:buClr>
                          <a:srgbClr val="006C8E"/>
                        </a:buClr>
                        <a:buFont typeface="Arial" panose="020B0604020202020204" pitchFamily="34" charset="0"/>
                        <a:buChar char="•"/>
                      </a:pPr>
                      <a:r>
                        <a:rPr lang="de-CH" sz="2000" b="0" kern="1200" spc="0" baseline="0">
                          <a:solidFill>
                            <a:schemeClr val="tx1"/>
                          </a:solidFill>
                          <a:latin typeface="+mn-lt"/>
                          <a:ea typeface="+mn-ea"/>
                          <a:cs typeface="+mn-cs"/>
                        </a:rPr>
                        <a:t>Unabhängiger Prozess</a:t>
                      </a:r>
                    </a:p>
                    <a:p>
                      <a:pPr marL="251460" lvl="0" indent="-251460" algn="l">
                        <a:lnSpc>
                          <a:spcPct val="90000"/>
                        </a:lnSpc>
                        <a:spcBef>
                          <a:spcPts val="600"/>
                        </a:spcBef>
                        <a:buClr>
                          <a:srgbClr val="006C8E"/>
                        </a:buClr>
                        <a:buFont typeface="Arial" panose="020B0604020202020204" pitchFamily="34" charset="0"/>
                        <a:buChar char="•"/>
                      </a:pPr>
                      <a:r>
                        <a:rPr lang="de-CH" sz="2000" b="0" kern="1200" spc="0" baseline="0">
                          <a:solidFill>
                            <a:schemeClr val="tx1"/>
                          </a:solidFill>
                          <a:latin typeface="+mn-lt"/>
                          <a:ea typeface="+mn-ea"/>
                          <a:cs typeface="+mn-cs"/>
                        </a:rPr>
                        <a:t>Breiteres Artenspektrum</a:t>
                      </a:r>
                    </a:p>
                    <a:p>
                      <a:pPr marL="252000" indent="-252000" algn="l" rtl="0" eaLnBrk="1" latinLnBrk="0" hangingPunct="1">
                        <a:lnSpc>
                          <a:spcPct val="90000"/>
                        </a:lnSpc>
                        <a:spcBef>
                          <a:spcPts val="600"/>
                        </a:spcBef>
                        <a:buClr>
                          <a:srgbClr val="006C8E"/>
                        </a:buClr>
                        <a:buFont typeface="Arial" panose="020B0604020202020204" pitchFamily="34" charset="0"/>
                        <a:buChar char="•"/>
                      </a:pPr>
                      <a:endParaRPr lang="de-CH" sz="2000" b="0" kern="1200" spc="0" baseline="0">
                        <a:solidFill>
                          <a:schemeClr val="tx1"/>
                        </a:solidFill>
                        <a:latin typeface="+mn-lt"/>
                        <a:ea typeface="+mn-ea"/>
                        <a:cs typeface="+mn-cs"/>
                      </a:endParaRPr>
                    </a:p>
                  </a:txBody>
                  <a:tcPr/>
                </a:tc>
                <a:extLst>
                  <a:ext uri="{0D108BD9-81ED-4DB2-BD59-A6C34878D82A}">
                    <a16:rowId xmlns:a16="http://schemas.microsoft.com/office/drawing/2014/main" val="3147217109"/>
                  </a:ext>
                </a:extLst>
              </a:tr>
              <a:tr h="370840">
                <a:tc>
                  <a:txBody>
                    <a:bodyPr/>
                    <a:lstStyle/>
                    <a:p>
                      <a:pPr>
                        <a:spcBef>
                          <a:spcPts val="600"/>
                        </a:spcBef>
                      </a:pPr>
                      <a:r>
                        <a:rPr lang="de-CH" sz="2000" b="1"/>
                        <a:t>Nachteile</a:t>
                      </a:r>
                    </a:p>
                  </a:txBody>
                  <a:tcPr/>
                </a:tc>
                <a:tc>
                  <a:txBody>
                    <a:bodyPr/>
                    <a:lstStyle/>
                    <a:p>
                      <a:pPr marL="251460" indent="-251460" algn="l" defTabSz="685800" rtl="0" eaLnBrk="1" latinLnBrk="0" hangingPunct="1">
                        <a:lnSpc>
                          <a:spcPct val="90000"/>
                        </a:lnSpc>
                        <a:spcBef>
                          <a:spcPts val="600"/>
                        </a:spcBef>
                        <a:buClr>
                          <a:srgbClr val="006C8E"/>
                        </a:buClr>
                        <a:buFont typeface="Arial" panose="020B0604020202020204" pitchFamily="34" charset="0"/>
                        <a:buChar char="•"/>
                      </a:pPr>
                      <a:r>
                        <a:rPr lang="de-CH" sz="2000" b="0" kern="1200" spc="0" baseline="0">
                          <a:solidFill>
                            <a:schemeClr val="tx1"/>
                          </a:solidFill>
                          <a:latin typeface="+mn-lt"/>
                          <a:ea typeface="+mn-ea"/>
                          <a:cs typeface="+mn-cs"/>
                        </a:rPr>
                        <a:t>Erfordert methodische Kenntnisse</a:t>
                      </a:r>
                    </a:p>
                    <a:p>
                      <a:pPr marL="251460" indent="-251460" algn="l" defTabSz="685800" rtl="0" eaLnBrk="1" latinLnBrk="0" hangingPunct="1">
                        <a:lnSpc>
                          <a:spcPct val="90000"/>
                        </a:lnSpc>
                        <a:spcBef>
                          <a:spcPts val="600"/>
                        </a:spcBef>
                        <a:buClr>
                          <a:srgbClr val="006C8E"/>
                        </a:buClr>
                        <a:buFont typeface="Arial" panose="020B0604020202020204" pitchFamily="34" charset="0"/>
                        <a:buChar char="•"/>
                      </a:pPr>
                      <a:r>
                        <a:rPr lang="de-CH" sz="2000" b="0" kern="1200" spc="0" baseline="0">
                          <a:solidFill>
                            <a:schemeClr val="tx1"/>
                          </a:solidFill>
                          <a:latin typeface="+mn-lt"/>
                          <a:ea typeface="+mn-ea"/>
                          <a:cs typeface="+mn-cs"/>
                        </a:rPr>
                        <a:t>Logistisch anspruchsvoll</a:t>
                      </a:r>
                    </a:p>
                  </a:txBody>
                  <a:tcPr/>
                </a:tc>
                <a:tc>
                  <a:txBody>
                    <a:bodyPr/>
                    <a:lstStyle/>
                    <a:p>
                      <a:pPr marL="251460" indent="-251460" algn="l" defTabSz="685800" rtl="0" eaLnBrk="1" latinLnBrk="0" hangingPunct="1">
                        <a:lnSpc>
                          <a:spcPct val="90000"/>
                        </a:lnSpc>
                        <a:spcBef>
                          <a:spcPts val="600"/>
                        </a:spcBef>
                        <a:buClr>
                          <a:srgbClr val="006C8E"/>
                        </a:buClr>
                        <a:buFont typeface="Arial" panose="020B0604020202020204" pitchFamily="34" charset="0"/>
                        <a:buChar char="•"/>
                      </a:pPr>
                      <a:r>
                        <a:rPr lang="de-CH" sz="2000" b="0" kern="1200" spc="0" baseline="0">
                          <a:solidFill>
                            <a:schemeClr val="tx1"/>
                          </a:solidFill>
                          <a:latin typeface="+mn-lt"/>
                          <a:ea typeface="+mn-ea"/>
                          <a:cs typeface="+mn-cs"/>
                        </a:rPr>
                        <a:t>Teures Saatgut</a:t>
                      </a:r>
                    </a:p>
                    <a:p>
                      <a:pPr marL="251460" indent="-251460" algn="l" defTabSz="685800" rtl="0" eaLnBrk="1" latinLnBrk="0" hangingPunct="1">
                        <a:lnSpc>
                          <a:spcPct val="90000"/>
                        </a:lnSpc>
                        <a:spcBef>
                          <a:spcPts val="600"/>
                        </a:spcBef>
                        <a:buClr>
                          <a:srgbClr val="006C8E"/>
                        </a:buClr>
                        <a:buFont typeface="Arial" panose="020B0604020202020204" pitchFamily="34" charset="0"/>
                        <a:buChar char="•"/>
                      </a:pPr>
                      <a:r>
                        <a:rPr lang="de-CH" sz="2000" b="0" kern="1200" spc="0" baseline="0">
                          <a:solidFill>
                            <a:schemeClr val="tx1"/>
                          </a:solidFill>
                          <a:latin typeface="+mn-lt"/>
                          <a:ea typeface="+mn-ea"/>
                          <a:cs typeface="+mn-cs"/>
                        </a:rPr>
                        <a:t>Standardmischung </a:t>
                      </a:r>
                      <a:br>
                        <a:rPr lang="de-CH" sz="2000" b="0" kern="1200" spc="0" baseline="0">
                          <a:solidFill>
                            <a:srgbClr val="000000"/>
                          </a:solidFill>
                          <a:latin typeface="+mn-lt"/>
                          <a:ea typeface="+mn-ea"/>
                          <a:cs typeface="+mn-cs"/>
                        </a:rPr>
                      </a:br>
                      <a:r>
                        <a:rPr lang="de-CH" sz="2000" b="0" kern="1200" spc="0" baseline="0">
                          <a:solidFill>
                            <a:schemeClr val="tx1"/>
                          </a:solidFill>
                          <a:latin typeface="+mn-lt"/>
                          <a:ea typeface="+mn-ea"/>
                          <a:cs typeface="+mn-cs"/>
                        </a:rPr>
                        <a:t>(führt zu Vereinheitlichung der Wiesen)</a:t>
                      </a:r>
                    </a:p>
                  </a:txBody>
                  <a:tcPr/>
                </a:tc>
                <a:extLst>
                  <a:ext uri="{0D108BD9-81ED-4DB2-BD59-A6C34878D82A}">
                    <a16:rowId xmlns:a16="http://schemas.microsoft.com/office/drawing/2014/main" val="166965196"/>
                  </a:ext>
                </a:extLst>
              </a:tr>
            </a:tbl>
          </a:graphicData>
        </a:graphic>
      </p:graphicFrame>
      <p:sp>
        <p:nvSpPr>
          <p:cNvPr id="4" name="Foliennummernplatzhalter 3"/>
          <p:cNvSpPr>
            <a:spLocks noGrp="1"/>
          </p:cNvSpPr>
          <p:nvPr>
            <p:ph type="sldNum" sz="quarter" idx="4"/>
          </p:nvPr>
        </p:nvSpPr>
        <p:spPr/>
        <p:txBody>
          <a:bodyPr/>
          <a:lstStyle/>
          <a:p>
            <a:fld id="{B295DEAF-E952-4796-AAEE-4201E40CA590}" type="slidenum">
              <a:rPr lang="de-CH" smtClean="0"/>
              <a:pPr/>
              <a:t>17</a:t>
            </a:fld>
            <a:endParaRPr lang="de-CH"/>
          </a:p>
        </p:txBody>
      </p:sp>
      <p:sp>
        <p:nvSpPr>
          <p:cNvPr id="3" name="Rechteck 2"/>
          <p:cNvSpPr/>
          <p:nvPr/>
        </p:nvSpPr>
        <p:spPr>
          <a:xfrm>
            <a:off x="7092280" y="5488328"/>
            <a:ext cx="1513619" cy="307777"/>
          </a:xfrm>
          <a:prstGeom prst="rect">
            <a:avLst/>
          </a:prstGeom>
        </p:spPr>
        <p:txBody>
          <a:bodyPr wrap="none">
            <a:spAutoFit/>
          </a:bodyPr>
          <a:lstStyle/>
          <a:p>
            <a:r>
              <a:rPr lang="de-CH" sz="1400">
                <a:hlinkClick r:id="rId2"/>
              </a:rPr>
              <a:t>www.regioflora.ch</a:t>
            </a:r>
            <a:endParaRPr lang="de-CH" sz="1400"/>
          </a:p>
        </p:txBody>
      </p:sp>
    </p:spTree>
    <p:extLst>
      <p:ext uri="{BB962C8B-B14F-4D97-AF65-F5344CB8AC3E}">
        <p14:creationId xmlns:p14="http://schemas.microsoft.com/office/powerpoint/2010/main" val="248823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Grafik 3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9716" y="3573016"/>
            <a:ext cx="2521417" cy="2188302"/>
          </a:xfrm>
          <a:prstGeom prst="rect">
            <a:avLst/>
          </a:prstGeom>
        </p:spPr>
      </p:pic>
      <p:pic>
        <p:nvPicPr>
          <p:cNvPr id="19" name="Grafik 1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00473" y="3582493"/>
            <a:ext cx="2491350" cy="2189665"/>
          </a:xfrm>
          <a:prstGeom prst="rect">
            <a:avLst/>
          </a:prstGeom>
        </p:spPr>
      </p:pic>
      <p:pic>
        <p:nvPicPr>
          <p:cNvPr id="27" name="Grafik 2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21920" y="1055872"/>
            <a:ext cx="2526534" cy="2175213"/>
          </a:xfrm>
          <a:prstGeom prst="rect">
            <a:avLst/>
          </a:prstGeom>
        </p:spPr>
      </p:pic>
      <p:pic>
        <p:nvPicPr>
          <p:cNvPr id="24" name="Grafik 2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21920" y="3582493"/>
            <a:ext cx="2523696" cy="2194588"/>
          </a:xfrm>
          <a:prstGeom prst="rect">
            <a:avLst/>
          </a:prstGeom>
        </p:spPr>
      </p:pic>
      <p:sp>
        <p:nvSpPr>
          <p:cNvPr id="2" name="Titel 1"/>
          <p:cNvSpPr>
            <a:spLocks noGrp="1"/>
          </p:cNvSpPr>
          <p:nvPr>
            <p:ph type="title"/>
          </p:nvPr>
        </p:nvSpPr>
        <p:spPr/>
        <p:txBody>
          <a:bodyPr/>
          <a:lstStyle/>
          <a:p>
            <a:r>
              <a:rPr lang="de-CH"/>
              <a:t>Heublumensaat (Direktbegrünung) – Prinzip</a:t>
            </a:r>
          </a:p>
        </p:txBody>
      </p:sp>
      <p:sp>
        <p:nvSpPr>
          <p:cNvPr id="4" name="Foliennummernplatzhalter 3"/>
          <p:cNvSpPr>
            <a:spLocks noGrp="1"/>
          </p:cNvSpPr>
          <p:nvPr>
            <p:ph type="sldNum" sz="quarter" idx="4"/>
          </p:nvPr>
        </p:nvSpPr>
        <p:spPr/>
        <p:txBody>
          <a:bodyPr/>
          <a:lstStyle/>
          <a:p>
            <a:fld id="{B295DEAF-E952-4796-AAEE-4201E40CA590}" type="slidenum">
              <a:rPr lang="de-CH" smtClean="0"/>
              <a:pPr/>
              <a:t>18</a:t>
            </a:fld>
            <a:endParaRPr lang="de-CH"/>
          </a:p>
        </p:txBody>
      </p:sp>
      <p:sp>
        <p:nvSpPr>
          <p:cNvPr id="12" name="Textfeld 11"/>
          <p:cNvSpPr txBox="1"/>
          <p:nvPr/>
        </p:nvSpPr>
        <p:spPr>
          <a:xfrm>
            <a:off x="5890274" y="5136349"/>
            <a:ext cx="2581110" cy="646331"/>
          </a:xfrm>
          <a:prstGeom prst="rect">
            <a:avLst/>
          </a:prstGeom>
          <a:solidFill>
            <a:srgbClr val="FFFFFF">
              <a:alpha val="69804"/>
            </a:srgbClr>
          </a:solidFill>
        </p:spPr>
        <p:txBody>
          <a:bodyPr wrap="square" rtlCol="0">
            <a:spAutoFit/>
          </a:bodyPr>
          <a:lstStyle>
            <a:defPPr>
              <a:defRPr lang="de-DE"/>
            </a:defPPr>
          </a:lstStyle>
          <a:p>
            <a:r>
              <a:rPr lang="de-CH"/>
              <a:t>Spenderwiese frühmorgens schneiden</a:t>
            </a:r>
          </a:p>
        </p:txBody>
      </p:sp>
      <p:sp>
        <p:nvSpPr>
          <p:cNvPr id="13" name="Textfeld 12"/>
          <p:cNvSpPr txBox="1"/>
          <p:nvPr/>
        </p:nvSpPr>
        <p:spPr>
          <a:xfrm>
            <a:off x="519716" y="5126331"/>
            <a:ext cx="2521417" cy="646331"/>
          </a:xfrm>
          <a:prstGeom prst="rect">
            <a:avLst/>
          </a:prstGeom>
          <a:solidFill>
            <a:srgbClr val="FFFFFF">
              <a:alpha val="69804"/>
            </a:srgbClr>
          </a:solidFill>
        </p:spPr>
        <p:txBody>
          <a:bodyPr wrap="square" lIns="91440" tIns="45720" rIns="91440" bIns="45720" rtlCol="0" anchor="t">
            <a:spAutoFit/>
          </a:bodyPr>
          <a:lstStyle>
            <a:defPPr>
              <a:defRPr lang="de-DE"/>
            </a:defPPr>
          </a:lstStyle>
          <a:p>
            <a:r>
              <a:rPr lang="de-CH" dirty="0"/>
              <a:t>Schnittgut verteilen und walzen</a:t>
            </a:r>
            <a:endParaRPr lang="de-CH" dirty="0">
              <a:solidFill>
                <a:srgbClr val="FF0000"/>
              </a:solidFill>
            </a:endParaRPr>
          </a:p>
        </p:txBody>
      </p:sp>
      <p:sp>
        <p:nvSpPr>
          <p:cNvPr id="17" name="Textfeld 16"/>
          <p:cNvSpPr txBox="1"/>
          <p:nvPr/>
        </p:nvSpPr>
        <p:spPr>
          <a:xfrm>
            <a:off x="3218509" y="5136350"/>
            <a:ext cx="2592211" cy="646331"/>
          </a:xfrm>
          <a:prstGeom prst="rect">
            <a:avLst/>
          </a:prstGeom>
          <a:solidFill>
            <a:srgbClr val="FFFFFF">
              <a:alpha val="69804"/>
            </a:srgbClr>
          </a:solidFill>
        </p:spPr>
        <p:txBody>
          <a:bodyPr wrap="square" rtlCol="0">
            <a:spAutoFit/>
          </a:bodyPr>
          <a:lstStyle>
            <a:defPPr>
              <a:defRPr lang="de-DE"/>
            </a:defPPr>
          </a:lstStyle>
          <a:p>
            <a:r>
              <a:rPr lang="de-CH"/>
              <a:t>Schnittgut auf Empfänger-wiese transportieren</a:t>
            </a:r>
          </a:p>
        </p:txBody>
      </p:sp>
      <p:sp>
        <p:nvSpPr>
          <p:cNvPr id="28" name="Textfeld 27"/>
          <p:cNvSpPr txBox="1"/>
          <p:nvPr/>
        </p:nvSpPr>
        <p:spPr>
          <a:xfrm>
            <a:off x="3210195" y="2589843"/>
            <a:ext cx="2592211" cy="646331"/>
          </a:xfrm>
          <a:prstGeom prst="rect">
            <a:avLst/>
          </a:prstGeom>
          <a:solidFill>
            <a:srgbClr val="FFFFFF">
              <a:alpha val="69804"/>
            </a:srgbClr>
          </a:solidFill>
        </p:spPr>
        <p:txBody>
          <a:bodyPr wrap="square" rtlCol="0">
            <a:spAutoFit/>
          </a:bodyPr>
          <a:lstStyle>
            <a:defPPr>
              <a:defRPr lang="de-DE"/>
            </a:defPPr>
          </a:lstStyle>
          <a:p>
            <a:r>
              <a:rPr lang="de-CH"/>
              <a:t>Artenreiche Spenderwiese ermitteln</a:t>
            </a:r>
          </a:p>
        </p:txBody>
      </p:sp>
      <p:pic>
        <p:nvPicPr>
          <p:cNvPr id="3" name="Grafik 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24661" y="1060610"/>
            <a:ext cx="2546076" cy="2165736"/>
          </a:xfrm>
          <a:prstGeom prst="rect">
            <a:avLst/>
          </a:prstGeom>
        </p:spPr>
      </p:pic>
      <p:sp>
        <p:nvSpPr>
          <p:cNvPr id="31" name="Textfeld 30"/>
          <p:cNvSpPr txBox="1"/>
          <p:nvPr/>
        </p:nvSpPr>
        <p:spPr>
          <a:xfrm>
            <a:off x="503892" y="2598533"/>
            <a:ext cx="2587613" cy="646331"/>
          </a:xfrm>
          <a:prstGeom prst="rect">
            <a:avLst/>
          </a:prstGeom>
          <a:solidFill>
            <a:srgbClr val="FFFFFF">
              <a:alpha val="69804"/>
            </a:srgbClr>
          </a:solidFill>
        </p:spPr>
        <p:txBody>
          <a:bodyPr wrap="square" rtlCol="0">
            <a:spAutoFit/>
          </a:bodyPr>
          <a:lstStyle>
            <a:defPPr>
              <a:defRPr lang="de-DE"/>
            </a:defPPr>
          </a:lstStyle>
          <a:p>
            <a:r>
              <a:rPr lang="de-CH"/>
              <a:t>Wiese zum Aufwerten auswählen</a:t>
            </a:r>
          </a:p>
        </p:txBody>
      </p:sp>
      <p:pic>
        <p:nvPicPr>
          <p:cNvPr id="18" name="Grafik 1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897987" y="1064637"/>
            <a:ext cx="2496322" cy="2157681"/>
          </a:xfrm>
          <a:prstGeom prst="rect">
            <a:avLst/>
          </a:prstGeom>
        </p:spPr>
      </p:pic>
      <p:sp>
        <p:nvSpPr>
          <p:cNvPr id="20" name="Textfeld 19"/>
          <p:cNvSpPr txBox="1"/>
          <p:nvPr/>
        </p:nvSpPr>
        <p:spPr>
          <a:xfrm>
            <a:off x="5892918" y="2589843"/>
            <a:ext cx="2535420" cy="646331"/>
          </a:xfrm>
          <a:prstGeom prst="rect">
            <a:avLst/>
          </a:prstGeom>
          <a:solidFill>
            <a:srgbClr val="FFFFFF">
              <a:alpha val="69804"/>
            </a:srgbClr>
          </a:solidFill>
        </p:spPr>
        <p:txBody>
          <a:bodyPr wrap="square" rtlCol="0">
            <a:spAutoFit/>
          </a:bodyPr>
          <a:lstStyle>
            <a:defPPr>
              <a:defRPr lang="de-DE"/>
            </a:defPPr>
          </a:lstStyle>
          <a:p>
            <a:r>
              <a:rPr lang="de-CH"/>
              <a:t>Empfängerwiese vorbereiten</a:t>
            </a:r>
          </a:p>
        </p:txBody>
      </p:sp>
      <p:sp>
        <p:nvSpPr>
          <p:cNvPr id="34" name="Bogen 33"/>
          <p:cNvSpPr/>
          <p:nvPr/>
        </p:nvSpPr>
        <p:spPr>
          <a:xfrm>
            <a:off x="-468560" y="1648221"/>
            <a:ext cx="9289032" cy="3165728"/>
          </a:xfrm>
          <a:prstGeom prst="arc">
            <a:avLst>
              <a:gd name="adj1" fmla="val 11527384"/>
              <a:gd name="adj2" fmla="val 10193446"/>
            </a:avLst>
          </a:prstGeom>
          <a:noFill/>
          <a:ln w="381000">
            <a:solidFill>
              <a:srgbClr val="FFD966">
                <a:alpha val="40000"/>
              </a:srgbClr>
            </a:solidFill>
            <a:headEnd type="none" w="med" len="med"/>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5" name="Textfeld 4"/>
          <p:cNvSpPr txBox="1"/>
          <p:nvPr/>
        </p:nvSpPr>
        <p:spPr>
          <a:xfrm>
            <a:off x="5004048" y="5809848"/>
            <a:ext cx="3672408" cy="338554"/>
          </a:xfrm>
          <a:prstGeom prst="rect">
            <a:avLst/>
          </a:prstGeom>
          <a:noFill/>
        </p:spPr>
        <p:txBody>
          <a:bodyPr wrap="square" rtlCol="0">
            <a:spAutoFit/>
          </a:bodyPr>
          <a:lstStyle/>
          <a:p>
            <a:r>
              <a:rPr lang="de-CH" sz="1600"/>
              <a:t>Spenderfläche finden: </a:t>
            </a:r>
            <a:r>
              <a:rPr lang="de-CH" sz="1600">
                <a:hlinkClick r:id="rId8"/>
              </a:rPr>
              <a:t>www.regioflora.ch</a:t>
            </a:r>
            <a:endParaRPr lang="de-CH" sz="1600"/>
          </a:p>
        </p:txBody>
      </p:sp>
    </p:spTree>
    <p:extLst>
      <p:ext uri="{BB962C8B-B14F-4D97-AF65-F5344CB8AC3E}">
        <p14:creationId xmlns:p14="http://schemas.microsoft.com/office/powerpoint/2010/main" val="4197918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98358" y="3746886"/>
            <a:ext cx="2845070" cy="1621186"/>
          </a:xfrm>
          <a:prstGeom prst="rect">
            <a:avLst/>
          </a:prstGeom>
        </p:spPr>
      </p:pic>
      <p:sp>
        <p:nvSpPr>
          <p:cNvPr id="3" name="Inhaltsplatzhalter 2"/>
          <p:cNvSpPr>
            <a:spLocks noGrp="1"/>
          </p:cNvSpPr>
          <p:nvPr>
            <p:ph idx="1"/>
          </p:nvPr>
        </p:nvSpPr>
        <p:spPr>
          <a:xfrm>
            <a:off x="1547665" y="1052736"/>
            <a:ext cx="5112567" cy="4309944"/>
          </a:xfrm>
        </p:spPr>
        <p:txBody>
          <a:bodyPr vert="horz" lIns="0" tIns="0" rIns="0" bIns="0" rtlCol="0" anchor="t">
            <a:noAutofit/>
          </a:bodyPr>
          <a:lstStyle/>
          <a:p>
            <a:r>
              <a:rPr lang="de-CH" sz="2000" dirty="0"/>
              <a:t>6:00 </a:t>
            </a:r>
            <a:r>
              <a:rPr lang="de-CH" sz="2000" dirty="0">
                <a:solidFill>
                  <a:srgbClr val="00B050"/>
                </a:solidFill>
              </a:rPr>
              <a:t>mähen</a:t>
            </a:r>
            <a:endParaRPr lang="de-CH" sz="2000" dirty="0"/>
          </a:p>
          <a:p>
            <a:r>
              <a:rPr lang="de-CH" sz="2000" dirty="0"/>
              <a:t>6:30 </a:t>
            </a:r>
            <a:r>
              <a:rPr lang="de-CH" sz="2000" dirty="0" err="1"/>
              <a:t>schwaden</a:t>
            </a:r>
            <a:endParaRPr lang="de-CH" sz="2000" dirty="0"/>
          </a:p>
          <a:p>
            <a:r>
              <a:rPr lang="de-CH" sz="2000" dirty="0"/>
              <a:t>7:30 </a:t>
            </a:r>
            <a:r>
              <a:rPr lang="de-CH" sz="2000" dirty="0">
                <a:solidFill>
                  <a:srgbClr val="00B050"/>
                </a:solidFill>
              </a:rPr>
              <a:t>aufladen</a:t>
            </a:r>
          </a:p>
          <a:p>
            <a:r>
              <a:rPr lang="de-CH" sz="2000" dirty="0"/>
              <a:t>8:30 </a:t>
            </a:r>
            <a:r>
              <a:rPr lang="de-CH" sz="2000" dirty="0">
                <a:solidFill>
                  <a:srgbClr val="00B050"/>
                </a:solidFill>
              </a:rPr>
              <a:t>transportieren</a:t>
            </a:r>
          </a:p>
          <a:p>
            <a:endParaRPr lang="de-CH" sz="2000"/>
          </a:p>
          <a:p>
            <a:endParaRPr lang="de-CH" sz="2000"/>
          </a:p>
          <a:p>
            <a:r>
              <a:rPr lang="de-CH" sz="2000" dirty="0"/>
              <a:t>10:00 </a:t>
            </a:r>
            <a:r>
              <a:rPr lang="de-CH" sz="2000" dirty="0">
                <a:solidFill>
                  <a:srgbClr val="00B050"/>
                </a:solidFill>
              </a:rPr>
              <a:t>abladen</a:t>
            </a:r>
          </a:p>
          <a:p>
            <a:r>
              <a:rPr lang="de-CH" sz="2000" dirty="0"/>
              <a:t>10:30 </a:t>
            </a:r>
            <a:r>
              <a:rPr lang="de-CH" sz="2000" dirty="0">
                <a:solidFill>
                  <a:srgbClr val="00B050"/>
                </a:solidFill>
              </a:rPr>
              <a:t>verteilen und </a:t>
            </a:r>
            <a:br>
              <a:rPr lang="de-CH" sz="2000" dirty="0">
                <a:solidFill>
                  <a:srgbClr val="00B050"/>
                </a:solidFill>
              </a:rPr>
            </a:br>
            <a:r>
              <a:rPr lang="de-CH" sz="2000" dirty="0">
                <a:solidFill>
                  <a:srgbClr val="00B050"/>
                </a:solidFill>
              </a:rPr>
              <a:t>    walzen</a:t>
            </a:r>
            <a:endParaRPr lang="de-CH" dirty="0"/>
          </a:p>
          <a:p>
            <a:endParaRPr lang="de-CH" sz="2000" dirty="0"/>
          </a:p>
          <a:p>
            <a:endParaRPr lang="de-CH" sz="2000"/>
          </a:p>
        </p:txBody>
      </p:sp>
      <p:sp>
        <p:nvSpPr>
          <p:cNvPr id="2" name="Titel 1"/>
          <p:cNvSpPr>
            <a:spLocks noGrp="1"/>
          </p:cNvSpPr>
          <p:nvPr>
            <p:ph type="title"/>
          </p:nvPr>
        </p:nvSpPr>
        <p:spPr/>
        <p:txBody>
          <a:bodyPr/>
          <a:lstStyle/>
          <a:p>
            <a:r>
              <a:rPr lang="de-CH"/>
              <a:t>Direktbegrünung: Arbeitsablauf </a:t>
            </a:r>
          </a:p>
        </p:txBody>
      </p:sp>
      <p:sp>
        <p:nvSpPr>
          <p:cNvPr id="4" name="Foliennummernplatzhalter 3"/>
          <p:cNvSpPr>
            <a:spLocks noGrp="1"/>
          </p:cNvSpPr>
          <p:nvPr>
            <p:ph type="sldNum" sz="quarter" idx="4"/>
          </p:nvPr>
        </p:nvSpPr>
        <p:spPr/>
        <p:txBody>
          <a:bodyPr/>
          <a:lstStyle/>
          <a:p>
            <a:fld id="{B295DEAF-E952-4796-AAEE-4201E40CA590}" type="slidenum">
              <a:rPr lang="de-CH" smtClean="0"/>
              <a:pPr/>
              <a:t>19</a:t>
            </a:fld>
            <a:endParaRPr lang="de-CH"/>
          </a:p>
        </p:txBody>
      </p:sp>
      <p:sp>
        <p:nvSpPr>
          <p:cNvPr id="5" name="Pfeil nach unten 4"/>
          <p:cNvSpPr/>
          <p:nvPr/>
        </p:nvSpPr>
        <p:spPr>
          <a:xfrm>
            <a:off x="409546" y="1048761"/>
            <a:ext cx="864842" cy="4458787"/>
          </a:xfrm>
          <a:prstGeom prst="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r>
              <a:rPr lang="de-CH"/>
              <a:t>Zeit</a:t>
            </a:r>
          </a:p>
        </p:txBody>
      </p:sp>
      <p:sp>
        <p:nvSpPr>
          <p:cNvPr id="8" name="Pfeil nach unten 7"/>
          <p:cNvSpPr/>
          <p:nvPr/>
        </p:nvSpPr>
        <p:spPr>
          <a:xfrm>
            <a:off x="4410788" y="2811277"/>
            <a:ext cx="2196102" cy="834376"/>
          </a:xfrm>
          <a:prstGeom prst="downArrow">
            <a:avLst/>
          </a:prstGeom>
          <a:blipFill dpi="0" rotWithShape="1">
            <a:blip r:embed="rId3"/>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Textfeld 8"/>
          <p:cNvSpPr txBox="1"/>
          <p:nvPr/>
        </p:nvSpPr>
        <p:spPr>
          <a:xfrm>
            <a:off x="1420961" y="5187108"/>
            <a:ext cx="2404120" cy="307777"/>
          </a:xfrm>
          <a:prstGeom prst="rect">
            <a:avLst/>
          </a:prstGeom>
          <a:noFill/>
        </p:spPr>
        <p:txBody>
          <a:bodyPr wrap="none" rtlCol="0">
            <a:spAutoFit/>
          </a:bodyPr>
          <a:lstStyle/>
          <a:p>
            <a:r>
              <a:rPr lang="de-CH" sz="1400">
                <a:solidFill>
                  <a:srgbClr val="00B050"/>
                </a:solidFill>
              </a:rPr>
              <a:t>grün: </a:t>
            </a:r>
            <a:r>
              <a:rPr lang="de-CH" sz="1400"/>
              <a:t>notwendige Massnahmen</a:t>
            </a:r>
          </a:p>
        </p:txBody>
      </p:sp>
      <p:pic>
        <p:nvPicPr>
          <p:cNvPr id="10" name="Grafik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01058" y="1048761"/>
            <a:ext cx="2847205" cy="1631837"/>
          </a:xfrm>
          <a:prstGeom prst="rect">
            <a:avLst/>
          </a:prstGeom>
        </p:spPr>
      </p:pic>
      <p:sp>
        <p:nvSpPr>
          <p:cNvPr id="11" name="Rechteck 10"/>
          <p:cNvSpPr/>
          <p:nvPr/>
        </p:nvSpPr>
        <p:spPr>
          <a:xfrm>
            <a:off x="4101058" y="2311266"/>
            <a:ext cx="2847205" cy="369332"/>
          </a:xfrm>
          <a:prstGeom prst="rect">
            <a:avLst/>
          </a:prstGeom>
          <a:solidFill>
            <a:srgbClr val="FFFFFF">
              <a:alpha val="69804"/>
            </a:srgbClr>
          </a:solidFill>
        </p:spPr>
        <p:txBody>
          <a:bodyPr wrap="square" rtlCol="0">
            <a:spAutoFit/>
          </a:bodyPr>
          <a:lstStyle/>
          <a:p>
            <a:r>
              <a:rPr lang="de-CH"/>
              <a:t>Spenderwiese</a:t>
            </a:r>
          </a:p>
        </p:txBody>
      </p:sp>
      <p:sp>
        <p:nvSpPr>
          <p:cNvPr id="12" name="Rechteck 11"/>
          <p:cNvSpPr/>
          <p:nvPr/>
        </p:nvSpPr>
        <p:spPr>
          <a:xfrm>
            <a:off x="4092883" y="5007667"/>
            <a:ext cx="2850545" cy="369332"/>
          </a:xfrm>
          <a:prstGeom prst="rect">
            <a:avLst/>
          </a:prstGeom>
          <a:solidFill>
            <a:srgbClr val="FFFFFF">
              <a:alpha val="69804"/>
            </a:srgbClr>
          </a:solidFill>
        </p:spPr>
        <p:txBody>
          <a:bodyPr wrap="square" rtlCol="0">
            <a:spAutoFit/>
          </a:bodyPr>
          <a:lstStyle/>
          <a:p>
            <a:r>
              <a:rPr lang="de-CH"/>
              <a:t>Empfängerwiese</a:t>
            </a:r>
          </a:p>
        </p:txBody>
      </p:sp>
      <p:sp>
        <p:nvSpPr>
          <p:cNvPr id="7" name="Textfeld 6"/>
          <p:cNvSpPr txBox="1"/>
          <p:nvPr/>
        </p:nvSpPr>
        <p:spPr>
          <a:xfrm>
            <a:off x="6786936" y="3029076"/>
            <a:ext cx="1102994" cy="369332"/>
          </a:xfrm>
          <a:prstGeom prst="rect">
            <a:avLst/>
          </a:prstGeom>
          <a:solidFill>
            <a:srgbClr val="FFFFFF">
              <a:alpha val="69804"/>
            </a:srgbClr>
          </a:solidFill>
        </p:spPr>
        <p:txBody>
          <a:bodyPr wrap="square" rtlCol="0">
            <a:spAutoFit/>
          </a:bodyPr>
          <a:lstStyle>
            <a:defPPr>
              <a:defRPr lang="de-DE"/>
            </a:defPPr>
          </a:lstStyle>
          <a:p>
            <a:r>
              <a:rPr lang="de-CH" dirty="0"/>
              <a:t>Transport</a:t>
            </a:r>
          </a:p>
        </p:txBody>
      </p:sp>
      <p:sp>
        <p:nvSpPr>
          <p:cNvPr id="13" name="Textfeld 12"/>
          <p:cNvSpPr txBox="1"/>
          <p:nvPr/>
        </p:nvSpPr>
        <p:spPr>
          <a:xfrm>
            <a:off x="6618667" y="5757324"/>
            <a:ext cx="2076338" cy="276999"/>
          </a:xfrm>
          <a:prstGeom prst="rect">
            <a:avLst/>
          </a:prstGeom>
          <a:noFill/>
        </p:spPr>
        <p:txBody>
          <a:bodyPr wrap="none" rtlCol="0">
            <a:spAutoFit/>
          </a:bodyPr>
          <a:lstStyle/>
          <a:p>
            <a:r>
              <a:rPr lang="de-CH" sz="1200"/>
              <a:t>Quelle: In Situ Vivo </a:t>
            </a:r>
            <a:r>
              <a:rPr lang="de-CH" sz="1200" err="1"/>
              <a:t>Sàrl</a:t>
            </a:r>
            <a:r>
              <a:rPr lang="de-CH" sz="1200"/>
              <a:t> (2012)</a:t>
            </a:r>
          </a:p>
        </p:txBody>
      </p:sp>
      <p:pic>
        <p:nvPicPr>
          <p:cNvPr id="14" name="Grafik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6981" y="5729522"/>
            <a:ext cx="310897" cy="304801"/>
          </a:xfrm>
          <a:prstGeom prst="rect">
            <a:avLst/>
          </a:prstGeom>
        </p:spPr>
      </p:pic>
      <p:sp>
        <p:nvSpPr>
          <p:cNvPr id="16" name="Rechteck 15"/>
          <p:cNvSpPr/>
          <p:nvPr/>
        </p:nvSpPr>
        <p:spPr>
          <a:xfrm>
            <a:off x="890194" y="5712645"/>
            <a:ext cx="4750018" cy="338554"/>
          </a:xfrm>
          <a:prstGeom prst="rect">
            <a:avLst/>
          </a:prstGeom>
        </p:spPr>
        <p:txBody>
          <a:bodyPr wrap="none">
            <a:spAutoFit/>
          </a:bodyPr>
          <a:lstStyle/>
          <a:p>
            <a:r>
              <a:rPr lang="de-CH" sz="1600">
                <a:hlinkClick r:id="rId6"/>
              </a:rPr>
              <a:t>Anlage einer Naturwiese mit der Heublumen-Methode</a:t>
            </a:r>
            <a:endParaRPr lang="de-CH" sz="1600"/>
          </a:p>
        </p:txBody>
      </p:sp>
    </p:spTree>
    <p:extLst>
      <p:ext uri="{BB962C8B-B14F-4D97-AF65-F5344CB8AC3E}">
        <p14:creationId xmlns:p14="http://schemas.microsoft.com/office/powerpoint/2010/main" val="407954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a:t>Übersicht</a:t>
            </a:r>
          </a:p>
        </p:txBody>
      </p:sp>
      <p:sp>
        <p:nvSpPr>
          <p:cNvPr id="7" name="Inhaltsplatzhalter 6"/>
          <p:cNvSpPr>
            <a:spLocks noGrp="1"/>
          </p:cNvSpPr>
          <p:nvPr>
            <p:ph idx="1"/>
          </p:nvPr>
        </p:nvSpPr>
        <p:spPr>
          <a:xfrm>
            <a:off x="611188" y="1638000"/>
            <a:ext cx="7921625" cy="3807224"/>
          </a:xfrm>
        </p:spPr>
        <p:txBody>
          <a:bodyPr/>
          <a:lstStyle/>
          <a:p>
            <a:pPr marL="457200" indent="-457200">
              <a:buAutoNum type="arabicPlain"/>
            </a:pPr>
            <a:r>
              <a:rPr lang="de-CH" dirty="0"/>
              <a:t>Definition und Nutzen der Biodiversitätsförderflächen (BFF)</a:t>
            </a:r>
          </a:p>
          <a:p>
            <a:pPr marL="457200" indent="-457200">
              <a:buAutoNum type="arabicPlain"/>
            </a:pPr>
            <a:endParaRPr lang="de-CH" dirty="0"/>
          </a:p>
          <a:p>
            <a:pPr marL="457200" indent="-457200">
              <a:buAutoNum type="arabicPlain" startAt="2"/>
            </a:pPr>
            <a:r>
              <a:rPr lang="de-CH"/>
              <a:t>BFF auf Grünland</a:t>
            </a:r>
          </a:p>
          <a:p>
            <a:pPr marL="457200" indent="-457200">
              <a:buAutoNum type="arabicPlain" startAt="2"/>
            </a:pPr>
            <a:endParaRPr lang="de-CH"/>
          </a:p>
          <a:p>
            <a:pPr marL="457200" indent="-457200">
              <a:buAutoNum type="arabicPlain" startAt="3"/>
            </a:pPr>
            <a:r>
              <a:rPr lang="de-CH" dirty="0"/>
              <a:t>BFF auf Ackerland</a:t>
            </a:r>
          </a:p>
          <a:p>
            <a:pPr marL="457200" indent="-457200">
              <a:buAutoNum type="arabicPlain" startAt="3"/>
            </a:pPr>
            <a:endParaRPr lang="de-CH" dirty="0"/>
          </a:p>
          <a:p>
            <a:pPr marL="457200" indent="-457200">
              <a:buAutoNum type="arabicPlain" startAt="4"/>
            </a:pPr>
            <a:r>
              <a:rPr lang="de-CH" dirty="0"/>
              <a:t>Gehölze und BFF in Dauerkulturen</a:t>
            </a:r>
          </a:p>
          <a:p>
            <a:pPr marL="457200" indent="-457200">
              <a:buAutoNum type="arabicPlain" startAt="4"/>
            </a:pPr>
            <a:endParaRPr lang="de-CH" dirty="0"/>
          </a:p>
          <a:p>
            <a:pPr marL="457200" indent="-457200">
              <a:buAutoNum type="arabicPlain" startAt="4"/>
            </a:pPr>
            <a:r>
              <a:rPr lang="de-CH" dirty="0"/>
              <a:t>Andere BFF</a:t>
            </a:r>
          </a:p>
          <a:p>
            <a:endParaRPr lang="de-CH" dirty="0"/>
          </a:p>
        </p:txBody>
      </p:sp>
      <p:sp>
        <p:nvSpPr>
          <p:cNvPr id="4" name="Foliennummernplatzhalter 3">
            <a:extLst>
              <a:ext uri="{FF2B5EF4-FFF2-40B4-BE49-F238E27FC236}">
                <a16:creationId xmlns:a16="http://schemas.microsoft.com/office/drawing/2014/main" id="{B03BA332-1B8E-4758-84AF-7FD78A983CAA}"/>
              </a:ext>
            </a:extLst>
          </p:cNvPr>
          <p:cNvSpPr>
            <a:spLocks noGrp="1"/>
          </p:cNvSpPr>
          <p:nvPr>
            <p:ph type="sldNum" sz="quarter" idx="4"/>
          </p:nvPr>
        </p:nvSpPr>
        <p:spPr>
          <a:xfrm>
            <a:off x="7747800" y="6219700"/>
            <a:ext cx="792000" cy="360000"/>
          </a:xfrm>
        </p:spPr>
        <p:txBody>
          <a:bodyPr/>
          <a:lstStyle/>
          <a:p>
            <a:fld id="{B295DEAF-E952-4796-AAEE-4201E40CA590}" type="slidenum">
              <a:rPr lang="de-CH" smtClean="0"/>
              <a:pPr/>
              <a:t>2</a:t>
            </a:fld>
            <a:endParaRPr lang="de-CH" dirty="0"/>
          </a:p>
        </p:txBody>
      </p:sp>
    </p:spTree>
    <p:extLst>
      <p:ext uri="{BB962C8B-B14F-4D97-AF65-F5344CB8AC3E}">
        <p14:creationId xmlns:p14="http://schemas.microsoft.com/office/powerpoint/2010/main" val="3343006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err="1"/>
              <a:t>Neuansaat</a:t>
            </a:r>
            <a:r>
              <a:rPr lang="de-CH"/>
              <a:t> einer Wiese:  Worauf achten?</a:t>
            </a:r>
          </a:p>
        </p:txBody>
      </p:sp>
      <p:sp>
        <p:nvSpPr>
          <p:cNvPr id="3" name="Inhaltsplatzhalter 2"/>
          <p:cNvSpPr>
            <a:spLocks noGrp="1"/>
          </p:cNvSpPr>
          <p:nvPr>
            <p:ph idx="1"/>
          </p:nvPr>
        </p:nvSpPr>
        <p:spPr>
          <a:xfrm>
            <a:off x="515358" y="1146743"/>
            <a:ext cx="8233106" cy="1274145"/>
          </a:xfrm>
        </p:spPr>
        <p:txBody>
          <a:bodyPr/>
          <a:lstStyle/>
          <a:p>
            <a:pPr marL="288000" indent="-288000">
              <a:buFont typeface="Arial" panose="020B0604020202020204" pitchFamily="34" charset="0"/>
              <a:buChar char="•"/>
            </a:pPr>
            <a:r>
              <a:rPr lang="de-CH" sz="2000"/>
              <a:t>Ausschliesslich einheimisches, von </a:t>
            </a:r>
            <a:r>
              <a:rPr lang="de-CH" sz="2000" err="1"/>
              <a:t>Agroscope</a:t>
            </a:r>
            <a:r>
              <a:rPr lang="de-CH" sz="2000"/>
              <a:t> bewilligtes Saatgut verwenden.</a:t>
            </a:r>
          </a:p>
          <a:p>
            <a:pPr marL="288000" indent="-288000">
              <a:buFont typeface="Arial" panose="020B0604020202020204" pitchFamily="34" charset="0"/>
              <a:buChar char="•"/>
            </a:pPr>
            <a:r>
              <a:rPr lang="de-CH" sz="2000"/>
              <a:t>Für Spezialmischungen kantonale Fachstelle fragen.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20</a:t>
            </a:fld>
            <a:endParaRPr lang="de-CH"/>
          </a:p>
        </p:txBody>
      </p:sp>
      <p:graphicFrame>
        <p:nvGraphicFramePr>
          <p:cNvPr id="6" name="Tabelle 5"/>
          <p:cNvGraphicFramePr>
            <a:graphicFrameLocks noGrp="1"/>
          </p:cNvGraphicFramePr>
          <p:nvPr>
            <p:extLst>
              <p:ext uri="{D42A27DB-BD31-4B8C-83A1-F6EECF244321}">
                <p14:modId xmlns:p14="http://schemas.microsoft.com/office/powerpoint/2010/main" val="3010531228"/>
              </p:ext>
            </p:extLst>
          </p:nvPr>
        </p:nvGraphicFramePr>
        <p:xfrm>
          <a:off x="514241" y="2237236"/>
          <a:ext cx="8005031" cy="2527570"/>
        </p:xfrm>
        <a:graphic>
          <a:graphicData uri="http://schemas.openxmlformats.org/drawingml/2006/table">
            <a:tbl>
              <a:tblPr firstRow="1" bandRow="1">
                <a:tableStyleId>{21E4AEA4-8DFA-4A89-87EB-49C32662AFE0}</a:tableStyleId>
              </a:tblPr>
              <a:tblGrid>
                <a:gridCol w="3677192">
                  <a:extLst>
                    <a:ext uri="{9D8B030D-6E8A-4147-A177-3AD203B41FA5}">
                      <a16:colId xmlns:a16="http://schemas.microsoft.com/office/drawing/2014/main" val="4200087613"/>
                    </a:ext>
                  </a:extLst>
                </a:gridCol>
                <a:gridCol w="4327839">
                  <a:extLst>
                    <a:ext uri="{9D8B030D-6E8A-4147-A177-3AD203B41FA5}">
                      <a16:colId xmlns:a16="http://schemas.microsoft.com/office/drawing/2014/main" val="845189471"/>
                    </a:ext>
                  </a:extLst>
                </a:gridCol>
              </a:tblGrid>
              <a:tr h="50551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2000" b="1"/>
                        <a:t>Standort</a:t>
                      </a:r>
                    </a:p>
                  </a:txBody>
                  <a:tcPr/>
                </a:tc>
                <a:tc>
                  <a:txBody>
                    <a:bodyPr/>
                    <a:lstStyle/>
                    <a:p>
                      <a:r>
                        <a:rPr lang="de-CH" sz="2000" b="1" err="1"/>
                        <a:t>Agroscope</a:t>
                      </a:r>
                      <a:r>
                        <a:rPr lang="de-CH" sz="2000" b="1"/>
                        <a:t>-Mischungen</a:t>
                      </a:r>
                      <a:endParaRPr lang="de-CH" sz="2000"/>
                    </a:p>
                  </a:txBody>
                  <a:tcPr/>
                </a:tc>
                <a:extLst>
                  <a:ext uri="{0D108BD9-81ED-4DB2-BD59-A6C34878D82A}">
                    <a16:rowId xmlns:a16="http://schemas.microsoft.com/office/drawing/2014/main" val="2046638585"/>
                  </a:ext>
                </a:extLst>
              </a:tr>
              <a:tr h="505514">
                <a:tc>
                  <a:txBody>
                    <a:bodyPr/>
                    <a:lstStyle/>
                    <a:p>
                      <a:r>
                        <a:rPr lang="de-CH" sz="2000"/>
                        <a:t>trocken bis frisch </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2000"/>
                        <a:t>«</a:t>
                      </a:r>
                      <a:r>
                        <a:rPr lang="de-CH" sz="2000" err="1"/>
                        <a:t>Salvia</a:t>
                      </a:r>
                      <a:r>
                        <a:rPr lang="de-CH" sz="2000"/>
                        <a:t>»</a:t>
                      </a:r>
                    </a:p>
                  </a:txBody>
                  <a:tcPr/>
                </a:tc>
                <a:extLst>
                  <a:ext uri="{0D108BD9-81ED-4DB2-BD59-A6C34878D82A}">
                    <a16:rowId xmlns:a16="http://schemas.microsoft.com/office/drawing/2014/main" val="1070707439"/>
                  </a:ext>
                </a:extLst>
              </a:tr>
              <a:tr h="505514">
                <a:tc>
                  <a:txBody>
                    <a:bodyPr/>
                    <a:lstStyle/>
                    <a:p>
                      <a:r>
                        <a:rPr lang="de-CH" sz="2000"/>
                        <a:t>eher feucht </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2000"/>
                        <a:t>«</a:t>
                      </a:r>
                      <a:r>
                        <a:rPr lang="de-CH" sz="2000" err="1"/>
                        <a:t>Humida</a:t>
                      </a:r>
                      <a:r>
                        <a:rPr lang="de-CH" sz="2000"/>
                        <a:t>»</a:t>
                      </a:r>
                    </a:p>
                  </a:txBody>
                  <a:tcPr/>
                </a:tc>
                <a:extLst>
                  <a:ext uri="{0D108BD9-81ED-4DB2-BD59-A6C34878D82A}">
                    <a16:rowId xmlns:a16="http://schemas.microsoft.com/office/drawing/2014/main" val="3430994431"/>
                  </a:ext>
                </a:extLst>
              </a:tr>
              <a:tr h="505514">
                <a:tc>
                  <a:txBody>
                    <a:bodyPr/>
                    <a:lstStyle/>
                    <a:p>
                      <a:r>
                        <a:rPr lang="de-CH" sz="2000"/>
                        <a:t>heiss, sehr trocken, mager </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2000"/>
                        <a:t>«</a:t>
                      </a:r>
                      <a:r>
                        <a:rPr lang="de-CH" sz="2000" err="1"/>
                        <a:t>Broma</a:t>
                      </a:r>
                      <a:r>
                        <a:rPr lang="de-CH" sz="2000"/>
                        <a:t>»</a:t>
                      </a:r>
                    </a:p>
                  </a:txBody>
                  <a:tcPr/>
                </a:tc>
                <a:extLst>
                  <a:ext uri="{0D108BD9-81ED-4DB2-BD59-A6C34878D82A}">
                    <a16:rowId xmlns:a16="http://schemas.microsoft.com/office/drawing/2014/main" val="2572816552"/>
                  </a:ext>
                </a:extLst>
              </a:tr>
              <a:tr h="505514">
                <a:tc>
                  <a:txBody>
                    <a:bodyPr/>
                    <a:lstStyle/>
                    <a:p>
                      <a:r>
                        <a:rPr lang="de-CH" sz="2000"/>
                        <a:t>über 1500 m ü. M. </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2000"/>
                        <a:t>«</a:t>
                      </a:r>
                      <a:r>
                        <a:rPr lang="de-CH" sz="2000" err="1"/>
                        <a:t>Montagna</a:t>
                      </a:r>
                      <a:r>
                        <a:rPr lang="de-CH" sz="2000"/>
                        <a:t>»</a:t>
                      </a:r>
                    </a:p>
                  </a:txBody>
                  <a:tcPr/>
                </a:tc>
                <a:extLst>
                  <a:ext uri="{0D108BD9-81ED-4DB2-BD59-A6C34878D82A}">
                    <a16:rowId xmlns:a16="http://schemas.microsoft.com/office/drawing/2014/main" val="4235603233"/>
                  </a:ext>
                </a:extLst>
              </a:tr>
            </a:tbl>
          </a:graphicData>
        </a:graphic>
      </p:graphicFrame>
      <p:sp>
        <p:nvSpPr>
          <p:cNvPr id="5" name="Rechteck 4"/>
          <p:cNvSpPr/>
          <p:nvPr/>
        </p:nvSpPr>
        <p:spPr>
          <a:xfrm>
            <a:off x="868206" y="5579948"/>
            <a:ext cx="2775119" cy="369332"/>
          </a:xfrm>
          <a:prstGeom prst="rect">
            <a:avLst/>
          </a:prstGeom>
        </p:spPr>
        <p:txBody>
          <a:bodyPr wrap="none">
            <a:spAutoFit/>
          </a:bodyPr>
          <a:lstStyle/>
          <a:p>
            <a:r>
              <a:rPr lang="de-CH">
                <a:hlinkClick r:id="rId2"/>
              </a:rPr>
              <a:t>Anlegen einer Blumenwiese</a:t>
            </a:r>
            <a:endParaRPr lang="de-CH"/>
          </a:p>
        </p:txBody>
      </p:sp>
      <p:pic>
        <p:nvPicPr>
          <p:cNvPr id="7" name="Grafik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6981" y="5593227"/>
            <a:ext cx="310897" cy="304801"/>
          </a:xfrm>
          <a:prstGeom prst="rect">
            <a:avLst/>
          </a:prstGeom>
        </p:spPr>
      </p:pic>
    </p:spTree>
    <p:extLst>
      <p:ext uri="{BB962C8B-B14F-4D97-AF65-F5344CB8AC3E}">
        <p14:creationId xmlns:p14="http://schemas.microsoft.com/office/powerpoint/2010/main" val="286233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2"/>
            <a:ext cx="7908549" cy="863947"/>
          </a:xfrm>
          <a:noFill/>
        </p:spPr>
        <p:txBody>
          <a:bodyPr/>
          <a:lstStyle/>
          <a:p>
            <a:r>
              <a:rPr lang="de-CH" err="1"/>
              <a:t>Neuansaat</a:t>
            </a:r>
            <a:r>
              <a:rPr lang="de-CH"/>
              <a:t> einer Wiese:  Wie vorgehen?</a:t>
            </a:r>
            <a:endParaRPr lang="de-CH" sz="1800" b="0" i="1">
              <a:solidFill>
                <a:srgbClr val="FF0000"/>
              </a:solidFill>
            </a:endParaRPr>
          </a:p>
        </p:txBody>
      </p:sp>
      <p:sp>
        <p:nvSpPr>
          <p:cNvPr id="3" name="Inhaltsplatzhalter 2"/>
          <p:cNvSpPr>
            <a:spLocks noGrp="1"/>
          </p:cNvSpPr>
          <p:nvPr>
            <p:ph idx="1"/>
          </p:nvPr>
        </p:nvSpPr>
        <p:spPr>
          <a:xfrm>
            <a:off x="618175" y="1129555"/>
            <a:ext cx="7921625" cy="2803501"/>
          </a:xfrm>
        </p:spPr>
        <p:txBody>
          <a:bodyPr vert="horz" lIns="0" tIns="0" rIns="0" bIns="0" rtlCol="0" anchor="t">
            <a:noAutofit/>
          </a:bodyPr>
          <a:lstStyle/>
          <a:p>
            <a:pPr>
              <a:spcBef>
                <a:spcPts val="600"/>
              </a:spcBef>
            </a:pPr>
            <a:r>
              <a:rPr lang="de-CH" sz="2000" b="1"/>
              <a:t>Zeitpunkt:</a:t>
            </a:r>
          </a:p>
          <a:p>
            <a:pPr marL="342900" indent="-342900">
              <a:spcBef>
                <a:spcPts val="600"/>
              </a:spcBef>
              <a:buFont typeface="Arial" panose="020B0604020202020204" pitchFamily="34" charset="0"/>
              <a:buChar char="•"/>
            </a:pPr>
            <a:r>
              <a:rPr lang="de-CH" sz="2000"/>
              <a:t>Idealer Saatzeitpunkt im Talgebiet: Mitte April - Mitte Juni</a:t>
            </a:r>
          </a:p>
          <a:p>
            <a:pPr marL="342900" indent="-342900">
              <a:spcBef>
                <a:spcPts val="600"/>
              </a:spcBef>
              <a:buFont typeface="Arial" panose="020B0604020202020204" pitchFamily="34" charset="0"/>
              <a:buChar char="•"/>
            </a:pPr>
            <a:r>
              <a:rPr lang="de-CH" sz="2000"/>
              <a:t>Unmittelbar nach der letzten Bodenbearbeitung säen.</a:t>
            </a:r>
          </a:p>
          <a:p>
            <a:pPr>
              <a:spcBef>
                <a:spcPts val="600"/>
              </a:spcBef>
            </a:pPr>
            <a:r>
              <a:rPr lang="de-CH" sz="2000" b="1"/>
              <a:t>Saattechnik:</a:t>
            </a:r>
          </a:p>
          <a:p>
            <a:pPr marL="342900" indent="-342900">
              <a:spcBef>
                <a:spcPts val="600"/>
              </a:spcBef>
              <a:buFont typeface="Arial" panose="020B0604020202020204" pitchFamily="34" charset="0"/>
              <a:buChar char="•"/>
            </a:pPr>
            <a:r>
              <a:rPr lang="de-CH" sz="2000"/>
              <a:t>Oberflächige Breitsaat mit der Sämaschine oder von Hand</a:t>
            </a:r>
          </a:p>
          <a:p>
            <a:pPr marL="342900" indent="-342900">
              <a:spcBef>
                <a:spcPts val="600"/>
              </a:spcBef>
              <a:buFont typeface="Arial" panose="020B0604020202020204" pitchFamily="34" charset="0"/>
              <a:buChar char="•"/>
            </a:pPr>
            <a:r>
              <a:rPr lang="de-CH" sz="2000"/>
              <a:t>Saatgut nicht eindrillen.</a:t>
            </a:r>
          </a:p>
          <a:p>
            <a:pPr marL="342900" indent="-342900">
              <a:spcBef>
                <a:spcPts val="600"/>
              </a:spcBef>
              <a:buFont typeface="Arial" panose="020B0604020202020204" pitchFamily="34" charset="0"/>
              <a:buChar char="•"/>
            </a:pPr>
            <a:r>
              <a:rPr lang="de-CH" sz="2000"/>
              <a:t>Keine Deckfrucht säen.</a:t>
            </a:r>
          </a:p>
          <a:p>
            <a:pPr marL="342900" indent="-342900">
              <a:spcBef>
                <a:spcPts val="600"/>
              </a:spcBef>
              <a:buFont typeface="Arial" panose="020B0604020202020204" pitchFamily="34" charset="0"/>
              <a:buChar char="•"/>
            </a:pPr>
            <a:r>
              <a:rPr lang="de-CH" sz="2000" dirty="0"/>
              <a:t>Direkt nach der Saat mit der </a:t>
            </a:r>
            <a:r>
              <a:rPr lang="de-CH" sz="2000" dirty="0" err="1"/>
              <a:t>Rauwalze</a:t>
            </a:r>
            <a:r>
              <a:rPr lang="de-CH" sz="2000" dirty="0"/>
              <a:t> walzen.</a:t>
            </a:r>
          </a:p>
          <a:p>
            <a:pPr>
              <a:spcBef>
                <a:spcPts val="600"/>
              </a:spcBef>
            </a:pPr>
            <a:endParaRPr lang="de-CH" sz="2000"/>
          </a:p>
        </p:txBody>
      </p:sp>
      <p:sp>
        <p:nvSpPr>
          <p:cNvPr id="4" name="Foliennummernplatzhalter 3"/>
          <p:cNvSpPr>
            <a:spLocks noGrp="1"/>
          </p:cNvSpPr>
          <p:nvPr>
            <p:ph type="sldNum" sz="quarter" idx="4"/>
          </p:nvPr>
        </p:nvSpPr>
        <p:spPr/>
        <p:txBody>
          <a:bodyPr/>
          <a:lstStyle/>
          <a:p>
            <a:fld id="{B295DEAF-E952-4796-AAEE-4201E40CA590}" type="slidenum">
              <a:rPr lang="de-CH" smtClean="0"/>
              <a:pPr/>
              <a:t>21</a:t>
            </a:fld>
            <a:endParaRPr lang="de-CH"/>
          </a:p>
        </p:txBody>
      </p:sp>
      <p:sp>
        <p:nvSpPr>
          <p:cNvPr id="5" name="Textfeld 4"/>
          <p:cNvSpPr txBox="1"/>
          <p:nvPr/>
        </p:nvSpPr>
        <p:spPr>
          <a:xfrm>
            <a:off x="617725" y="4071848"/>
            <a:ext cx="4257420" cy="2031325"/>
          </a:xfrm>
          <a:prstGeom prst="rect">
            <a:avLst/>
          </a:prstGeom>
          <a:solidFill>
            <a:schemeClr val="accent6">
              <a:lumMod val="40000"/>
              <a:lumOff val="60000"/>
            </a:schemeClr>
          </a:solidFill>
        </p:spPr>
        <p:txBody>
          <a:bodyPr wrap="square" rtlCol="0">
            <a:spAutoFit/>
          </a:bodyPr>
          <a:lstStyle/>
          <a:p>
            <a:r>
              <a:rPr lang="de-CH"/>
              <a:t>Sobald der Krautbestand sich stellenweise zu schliessen beginnt (bei zirka 20 cm Vegetationshöhe), nach Bedarf und </a:t>
            </a:r>
            <a:r>
              <a:rPr lang="de-CH" err="1"/>
              <a:t>Wüchsigkeit</a:t>
            </a:r>
            <a:r>
              <a:rPr lang="de-CH"/>
              <a:t> 1–3 </a:t>
            </a:r>
            <a:r>
              <a:rPr lang="de-CH" b="1"/>
              <a:t>Säuberungsschnitte</a:t>
            </a:r>
            <a:r>
              <a:rPr lang="de-CH"/>
              <a:t> </a:t>
            </a:r>
            <a:br>
              <a:rPr lang="de-CH"/>
            </a:br>
            <a:r>
              <a:rPr lang="de-CH"/>
              <a:t>mit einer Schnitthöhe von 8–10 cm durchführen. Schnittgut nach dem Schnitt sofort abführen.</a:t>
            </a:r>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56123" y="4071848"/>
            <a:ext cx="3583677" cy="2021448"/>
          </a:xfrm>
          <a:prstGeom prst="rect">
            <a:avLst/>
          </a:prstGeom>
        </p:spPr>
      </p:pic>
    </p:spTree>
    <p:extLst>
      <p:ext uri="{BB962C8B-B14F-4D97-AF65-F5344CB8AC3E}">
        <p14:creationId xmlns:p14="http://schemas.microsoft.com/office/powerpoint/2010/main" val="1153764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err="1"/>
              <a:t>Neuansaat</a:t>
            </a:r>
            <a:r>
              <a:rPr lang="de-CH"/>
              <a:t> einer Wiese: Pflege</a:t>
            </a:r>
          </a:p>
        </p:txBody>
      </p:sp>
      <p:sp>
        <p:nvSpPr>
          <p:cNvPr id="3" name="Inhaltsplatzhalter 2"/>
          <p:cNvSpPr>
            <a:spLocks noGrp="1"/>
          </p:cNvSpPr>
          <p:nvPr>
            <p:ph idx="1"/>
          </p:nvPr>
        </p:nvSpPr>
        <p:spPr>
          <a:xfrm>
            <a:off x="585708" y="1103590"/>
            <a:ext cx="7874723" cy="2691169"/>
          </a:xfrm>
        </p:spPr>
        <p:txBody>
          <a:bodyPr vert="horz" lIns="0" tIns="0" rIns="0" bIns="0" rtlCol="0" anchor="t">
            <a:noAutofit/>
          </a:bodyPr>
          <a:lstStyle/>
          <a:p>
            <a:pPr>
              <a:spcBef>
                <a:spcPts val="600"/>
              </a:spcBef>
            </a:pPr>
            <a:r>
              <a:rPr lang="de-CH" sz="2000" b="1" dirty="0"/>
              <a:t>Worauf achten?</a:t>
            </a:r>
          </a:p>
          <a:p>
            <a:pPr marL="342900" indent="-342900">
              <a:spcBef>
                <a:spcPts val="600"/>
              </a:spcBef>
              <a:buFont typeface="Arial" panose="020B0604020202020204" pitchFamily="34" charset="0"/>
              <a:buChar char="•"/>
            </a:pPr>
            <a:r>
              <a:rPr lang="de-CH" sz="2000" dirty="0"/>
              <a:t>Unerwünschte Arten wie </a:t>
            </a:r>
            <a:r>
              <a:rPr lang="de-CH" sz="2000" dirty="0" err="1"/>
              <a:t>Blacken</a:t>
            </a:r>
            <a:r>
              <a:rPr lang="de-CH" sz="2000" dirty="0"/>
              <a:t> mechanisch entfernen. Einzelstockbehandlungen sind erlaubt.</a:t>
            </a:r>
          </a:p>
          <a:p>
            <a:pPr marL="342900" indent="-342900">
              <a:spcBef>
                <a:spcPts val="600"/>
              </a:spcBef>
              <a:buFont typeface="Arial" panose="020B0604020202020204" pitchFamily="34" charset="0"/>
              <a:buChar char="•"/>
            </a:pPr>
            <a:r>
              <a:rPr lang="de-CH" sz="2000" dirty="0"/>
              <a:t>Nicht zu tief mähen. </a:t>
            </a:r>
          </a:p>
          <a:p>
            <a:pPr marL="342900" indent="-342900">
              <a:spcBef>
                <a:spcPts val="600"/>
              </a:spcBef>
              <a:buFont typeface="Arial" panose="020B0604020202020204" pitchFamily="34" charset="0"/>
              <a:buChar char="•"/>
            </a:pPr>
            <a:r>
              <a:rPr lang="de-CH" sz="2000" dirty="0"/>
              <a:t>Schnittgut als </a:t>
            </a:r>
            <a:r>
              <a:rPr lang="de-CH" sz="2000" dirty="0" err="1"/>
              <a:t>Bodenheu</a:t>
            </a:r>
            <a:r>
              <a:rPr lang="de-CH" sz="2000" dirty="0"/>
              <a:t> nutzen und schonend bearbeiten. </a:t>
            </a:r>
          </a:p>
          <a:p>
            <a:pPr marL="342900" indent="-342900">
              <a:spcBef>
                <a:spcPts val="600"/>
              </a:spcBef>
              <a:buFont typeface="Arial" panose="020B0604020202020204" pitchFamily="34" charset="0"/>
              <a:buChar char="•"/>
            </a:pPr>
            <a:r>
              <a:rPr lang="de-CH" sz="2000" dirty="0"/>
              <a:t>Rückzugsstreifen erst ab dem 1. Hauptnutzungsjahr stehen lassen (Vorgaben Kanton und Vernetzung beachten). </a:t>
            </a:r>
          </a:p>
          <a:p>
            <a:pPr marL="342900" indent="-342900">
              <a:spcBef>
                <a:spcPts val="600"/>
              </a:spcBef>
              <a:buChar char="•"/>
            </a:pPr>
            <a:r>
              <a:rPr lang="de-CH" sz="2000" dirty="0"/>
              <a:t>Mindestens 2 Jahre nach der Ansaat keine Herbstweide.</a:t>
            </a:r>
          </a:p>
        </p:txBody>
      </p:sp>
      <p:sp>
        <p:nvSpPr>
          <p:cNvPr id="4" name="Foliennummernplatzhalter 3"/>
          <p:cNvSpPr>
            <a:spLocks noGrp="1"/>
          </p:cNvSpPr>
          <p:nvPr>
            <p:ph type="sldNum" sz="quarter" idx="4"/>
          </p:nvPr>
        </p:nvSpPr>
        <p:spPr/>
        <p:txBody>
          <a:bodyPr/>
          <a:lstStyle/>
          <a:p>
            <a:fld id="{B295DEAF-E952-4796-AAEE-4201E40CA590}" type="slidenum">
              <a:rPr lang="de-CH" smtClean="0"/>
              <a:pPr/>
              <a:t>22</a:t>
            </a:fld>
            <a:endParaRPr lang="de-CH"/>
          </a:p>
        </p:txBody>
      </p:sp>
      <p:pic>
        <p:nvPicPr>
          <p:cNvPr id="6" name="Grafi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23765" y="3836630"/>
            <a:ext cx="5096467" cy="2383070"/>
          </a:xfrm>
          <a:prstGeom prst="rect">
            <a:avLst/>
          </a:prstGeom>
        </p:spPr>
      </p:pic>
    </p:spTree>
    <p:extLst>
      <p:ext uri="{BB962C8B-B14F-4D97-AF65-F5344CB8AC3E}">
        <p14:creationId xmlns:p14="http://schemas.microsoft.com/office/powerpoint/2010/main" val="703909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B295DEAF-E952-4796-AAEE-4201E40CA590}" type="slidenum">
              <a:rPr lang="de-CH" smtClean="0"/>
              <a:pPr/>
              <a:t>23</a:t>
            </a:fld>
            <a:endParaRPr lang="de-CH"/>
          </a:p>
        </p:txBody>
      </p:sp>
      <p:pic>
        <p:nvPicPr>
          <p:cNvPr id="1026" name="Grafik 1" descr="image00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5285"/>
          <a:stretch/>
        </p:blipFill>
        <p:spPr bwMode="auto">
          <a:xfrm>
            <a:off x="1712835" y="350639"/>
            <a:ext cx="7128792" cy="5526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e-CH"/>
              <a:t>Schnitthäufigkeit anpassen</a:t>
            </a:r>
          </a:p>
        </p:txBody>
      </p:sp>
      <p:sp>
        <p:nvSpPr>
          <p:cNvPr id="3" name="Textfeld 2"/>
          <p:cNvSpPr txBox="1"/>
          <p:nvPr/>
        </p:nvSpPr>
        <p:spPr>
          <a:xfrm>
            <a:off x="723599" y="1456295"/>
            <a:ext cx="2448849" cy="646331"/>
          </a:xfrm>
          <a:prstGeom prst="rect">
            <a:avLst/>
          </a:prstGeom>
          <a:solidFill>
            <a:schemeClr val="accent4">
              <a:lumMod val="20000"/>
              <a:lumOff val="80000"/>
            </a:schemeClr>
          </a:solidFill>
        </p:spPr>
        <p:txBody>
          <a:bodyPr wrap="square" rtlCol="0">
            <a:spAutoFit/>
          </a:bodyPr>
          <a:lstStyle/>
          <a:p>
            <a:r>
              <a:rPr lang="de-CH"/>
              <a:t>Schonzeit bis Anfang/Mitte Juli!</a:t>
            </a:r>
          </a:p>
        </p:txBody>
      </p:sp>
      <p:sp>
        <p:nvSpPr>
          <p:cNvPr id="9" name="Textfeld 8"/>
          <p:cNvSpPr txBox="1"/>
          <p:nvPr/>
        </p:nvSpPr>
        <p:spPr>
          <a:xfrm>
            <a:off x="647056" y="947859"/>
            <a:ext cx="2525392" cy="369332"/>
          </a:xfrm>
          <a:prstGeom prst="rect">
            <a:avLst/>
          </a:prstGeom>
          <a:noFill/>
        </p:spPr>
        <p:txBody>
          <a:bodyPr wrap="square" rtlCol="0">
            <a:spAutoFit/>
          </a:bodyPr>
          <a:lstStyle/>
          <a:p>
            <a:r>
              <a:rPr lang="de-CH" b="1"/>
              <a:t>Beispiel: </a:t>
            </a:r>
            <a:r>
              <a:rPr lang="de-CH"/>
              <a:t>Braunkehlchen</a:t>
            </a:r>
          </a:p>
        </p:txBody>
      </p:sp>
      <p:sp>
        <p:nvSpPr>
          <p:cNvPr id="10" name="Textfeld 9"/>
          <p:cNvSpPr txBox="1"/>
          <p:nvPr/>
        </p:nvSpPr>
        <p:spPr>
          <a:xfrm>
            <a:off x="683568" y="2232637"/>
            <a:ext cx="1152128" cy="369332"/>
          </a:xfrm>
          <a:prstGeom prst="rect">
            <a:avLst/>
          </a:prstGeom>
          <a:noFill/>
        </p:spPr>
        <p:txBody>
          <a:bodyPr wrap="square" rtlCol="0">
            <a:spAutoFit/>
          </a:bodyPr>
          <a:lstStyle/>
          <a:p>
            <a:r>
              <a:rPr lang="de-CH"/>
              <a:t>1 Schnitt</a:t>
            </a:r>
          </a:p>
        </p:txBody>
      </p:sp>
      <p:sp>
        <p:nvSpPr>
          <p:cNvPr id="11" name="Textfeld 10"/>
          <p:cNvSpPr txBox="1"/>
          <p:nvPr/>
        </p:nvSpPr>
        <p:spPr>
          <a:xfrm>
            <a:off x="683568" y="3578815"/>
            <a:ext cx="1152128" cy="369332"/>
          </a:xfrm>
          <a:prstGeom prst="rect">
            <a:avLst/>
          </a:prstGeom>
          <a:noFill/>
        </p:spPr>
        <p:txBody>
          <a:bodyPr wrap="square" rtlCol="0">
            <a:spAutoFit/>
          </a:bodyPr>
          <a:lstStyle/>
          <a:p>
            <a:r>
              <a:rPr lang="de-CH"/>
              <a:t>2 Schnitte</a:t>
            </a:r>
          </a:p>
        </p:txBody>
      </p:sp>
      <p:sp>
        <p:nvSpPr>
          <p:cNvPr id="12" name="Textfeld 11"/>
          <p:cNvSpPr txBox="1"/>
          <p:nvPr/>
        </p:nvSpPr>
        <p:spPr>
          <a:xfrm>
            <a:off x="678980" y="4675431"/>
            <a:ext cx="1152128" cy="369332"/>
          </a:xfrm>
          <a:prstGeom prst="rect">
            <a:avLst/>
          </a:prstGeom>
          <a:noFill/>
        </p:spPr>
        <p:txBody>
          <a:bodyPr wrap="square" rtlCol="0">
            <a:spAutoFit/>
          </a:bodyPr>
          <a:lstStyle/>
          <a:p>
            <a:r>
              <a:rPr lang="de-CH"/>
              <a:t>4 Schnitte</a:t>
            </a:r>
          </a:p>
        </p:txBody>
      </p:sp>
      <p:sp>
        <p:nvSpPr>
          <p:cNvPr id="13" name="Rechteck 12"/>
          <p:cNvSpPr/>
          <p:nvPr/>
        </p:nvSpPr>
        <p:spPr>
          <a:xfrm>
            <a:off x="6328842" y="6054858"/>
            <a:ext cx="2191626" cy="261610"/>
          </a:xfrm>
          <a:prstGeom prst="rect">
            <a:avLst/>
          </a:prstGeom>
        </p:spPr>
        <p:txBody>
          <a:bodyPr wrap="none">
            <a:spAutoFit/>
          </a:bodyPr>
          <a:lstStyle/>
          <a:p>
            <a:r>
              <a:rPr lang="de-CH" sz="1100"/>
              <a:t>Quelle: Schweizerische Vogelwarte</a:t>
            </a:r>
          </a:p>
        </p:txBody>
      </p:sp>
      <p:pic>
        <p:nvPicPr>
          <p:cNvPr id="14" name="Picture 20">
            <a:extLst>
              <a:ext uri="{FF2B5EF4-FFF2-40B4-BE49-F238E27FC236}">
                <a16:creationId xmlns:a16="http://schemas.microsoft.com/office/drawing/2014/main" id="{E3E8499B-9A15-184E-9992-6DA3BBA008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8980" y="5044763"/>
            <a:ext cx="453176" cy="453176"/>
          </a:xfrm>
          <a:prstGeom prst="rect">
            <a:avLst/>
          </a:prstGeom>
        </p:spPr>
      </p:pic>
      <p:pic>
        <p:nvPicPr>
          <p:cNvPr id="15" name="Picture 22">
            <a:extLst>
              <a:ext uri="{FF2B5EF4-FFF2-40B4-BE49-F238E27FC236}">
                <a16:creationId xmlns:a16="http://schemas.microsoft.com/office/drawing/2014/main" id="{19069AFF-40E3-A149-82DB-A9A452AFA9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0272" y="2599076"/>
            <a:ext cx="453176" cy="453176"/>
          </a:xfrm>
          <a:prstGeom prst="rect">
            <a:avLst/>
          </a:prstGeom>
          <a:ln>
            <a:noFill/>
          </a:ln>
        </p:spPr>
      </p:pic>
      <p:pic>
        <p:nvPicPr>
          <p:cNvPr id="16" name="Picture 22">
            <a:extLst>
              <a:ext uri="{FF2B5EF4-FFF2-40B4-BE49-F238E27FC236}">
                <a16:creationId xmlns:a16="http://schemas.microsoft.com/office/drawing/2014/main" id="{19069AFF-40E3-A149-82DB-A9A452AFA9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9201" y="3944047"/>
            <a:ext cx="453176" cy="453176"/>
          </a:xfrm>
          <a:prstGeom prst="rect">
            <a:avLst/>
          </a:prstGeom>
          <a:ln>
            <a:noFill/>
          </a:ln>
        </p:spPr>
      </p:pic>
      <p:sp>
        <p:nvSpPr>
          <p:cNvPr id="18" name="Textfeld 17"/>
          <p:cNvSpPr txBox="1"/>
          <p:nvPr/>
        </p:nvSpPr>
        <p:spPr>
          <a:xfrm>
            <a:off x="1948022" y="5902004"/>
            <a:ext cx="1583576" cy="376752"/>
          </a:xfrm>
          <a:prstGeom prst="rect">
            <a:avLst/>
          </a:prstGeom>
          <a:solidFill>
            <a:schemeClr val="bg1">
              <a:lumMod val="85000"/>
            </a:schemeClr>
          </a:solidFill>
        </p:spPr>
        <p:txBody>
          <a:bodyPr wrap="square" rtlCol="0">
            <a:spAutoFit/>
          </a:bodyPr>
          <a:lstStyle/>
          <a:p>
            <a:r>
              <a:rPr lang="de-CH"/>
              <a:t>Mai</a:t>
            </a:r>
          </a:p>
        </p:txBody>
      </p:sp>
      <p:sp>
        <p:nvSpPr>
          <p:cNvPr id="19" name="Textfeld 18"/>
          <p:cNvSpPr txBox="1"/>
          <p:nvPr/>
        </p:nvSpPr>
        <p:spPr>
          <a:xfrm>
            <a:off x="3531598" y="5902004"/>
            <a:ext cx="1487086" cy="376752"/>
          </a:xfrm>
          <a:prstGeom prst="rect">
            <a:avLst/>
          </a:prstGeom>
          <a:solidFill>
            <a:schemeClr val="bg1">
              <a:lumMod val="65000"/>
            </a:schemeClr>
          </a:solidFill>
        </p:spPr>
        <p:txBody>
          <a:bodyPr wrap="square" rtlCol="0">
            <a:spAutoFit/>
          </a:bodyPr>
          <a:lstStyle/>
          <a:p>
            <a:r>
              <a:rPr lang="de-CH"/>
              <a:t>Juni</a:t>
            </a:r>
          </a:p>
        </p:txBody>
      </p:sp>
      <p:sp>
        <p:nvSpPr>
          <p:cNvPr id="20" name="Textfeld 19"/>
          <p:cNvSpPr txBox="1"/>
          <p:nvPr/>
        </p:nvSpPr>
        <p:spPr>
          <a:xfrm>
            <a:off x="5018684" y="5902004"/>
            <a:ext cx="1570811" cy="376752"/>
          </a:xfrm>
          <a:prstGeom prst="rect">
            <a:avLst/>
          </a:prstGeom>
          <a:solidFill>
            <a:schemeClr val="bg1">
              <a:lumMod val="85000"/>
            </a:schemeClr>
          </a:solidFill>
        </p:spPr>
        <p:txBody>
          <a:bodyPr wrap="square" rtlCol="0">
            <a:spAutoFit/>
          </a:bodyPr>
          <a:lstStyle/>
          <a:p>
            <a:r>
              <a:rPr lang="de-CH"/>
              <a:t>Juli</a:t>
            </a:r>
          </a:p>
        </p:txBody>
      </p:sp>
      <p:sp>
        <p:nvSpPr>
          <p:cNvPr id="21" name="Textfeld 20"/>
          <p:cNvSpPr txBox="1"/>
          <p:nvPr/>
        </p:nvSpPr>
        <p:spPr>
          <a:xfrm>
            <a:off x="8040437" y="5902004"/>
            <a:ext cx="564010" cy="376752"/>
          </a:xfrm>
          <a:prstGeom prst="rect">
            <a:avLst/>
          </a:prstGeom>
          <a:solidFill>
            <a:schemeClr val="bg1">
              <a:lumMod val="85000"/>
            </a:schemeClr>
          </a:solidFill>
        </p:spPr>
        <p:txBody>
          <a:bodyPr wrap="square" rtlCol="0">
            <a:spAutoFit/>
          </a:bodyPr>
          <a:lstStyle/>
          <a:p>
            <a:endParaRPr lang="de-CH"/>
          </a:p>
        </p:txBody>
      </p:sp>
      <p:sp>
        <p:nvSpPr>
          <p:cNvPr id="22" name="Textfeld 21"/>
          <p:cNvSpPr txBox="1"/>
          <p:nvPr/>
        </p:nvSpPr>
        <p:spPr>
          <a:xfrm>
            <a:off x="6589495" y="5902004"/>
            <a:ext cx="1487086" cy="369332"/>
          </a:xfrm>
          <a:prstGeom prst="rect">
            <a:avLst/>
          </a:prstGeom>
          <a:solidFill>
            <a:schemeClr val="bg1">
              <a:lumMod val="65000"/>
            </a:schemeClr>
          </a:solidFill>
        </p:spPr>
        <p:txBody>
          <a:bodyPr wrap="square" rtlCol="0">
            <a:spAutoFit/>
          </a:bodyPr>
          <a:lstStyle/>
          <a:p>
            <a:r>
              <a:rPr lang="de-CH"/>
              <a:t>August</a:t>
            </a:r>
          </a:p>
        </p:txBody>
      </p:sp>
    </p:spTree>
    <p:extLst>
      <p:ext uri="{BB962C8B-B14F-4D97-AF65-F5344CB8AC3E}">
        <p14:creationId xmlns:p14="http://schemas.microsoft.com/office/powerpoint/2010/main" val="1805825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EAD150-ADCA-41B9-B38E-F4C9C646799E}"/>
              </a:ext>
            </a:extLst>
          </p:cNvPr>
          <p:cNvSpPr>
            <a:spLocks noGrp="1"/>
          </p:cNvSpPr>
          <p:nvPr>
            <p:ph type="title"/>
          </p:nvPr>
        </p:nvSpPr>
        <p:spPr/>
        <p:txBody>
          <a:bodyPr/>
          <a:lstStyle/>
          <a:p>
            <a:r>
              <a:rPr lang="de-CH"/>
              <a:t>Späte Nutzung der Wiesen fördert die Pflanzenvielfalt</a:t>
            </a:r>
          </a:p>
        </p:txBody>
      </p:sp>
      <p:sp>
        <p:nvSpPr>
          <p:cNvPr id="3" name="Inhaltsplatzhalter 2">
            <a:extLst>
              <a:ext uri="{FF2B5EF4-FFF2-40B4-BE49-F238E27FC236}">
                <a16:creationId xmlns:a16="http://schemas.microsoft.com/office/drawing/2014/main" id="{D2461C27-9E38-43E8-8322-D3A12B8A2FBF}"/>
              </a:ext>
            </a:extLst>
          </p:cNvPr>
          <p:cNvSpPr>
            <a:spLocks noGrp="1"/>
          </p:cNvSpPr>
          <p:nvPr>
            <p:ph idx="1"/>
          </p:nvPr>
        </p:nvSpPr>
        <p:spPr>
          <a:xfrm>
            <a:off x="618175" y="1274028"/>
            <a:ext cx="7921625" cy="4309944"/>
          </a:xfrm>
        </p:spPr>
        <p:txBody>
          <a:bodyPr vert="horz" lIns="0" tIns="0" rIns="0" bIns="0" rtlCol="0" anchor="t">
            <a:noAutofit/>
          </a:bodyPr>
          <a:lstStyle/>
          <a:p>
            <a:pPr marL="342900" indent="-342900">
              <a:lnSpc>
                <a:spcPct val="100000"/>
              </a:lnSpc>
              <a:spcBef>
                <a:spcPts val="1000"/>
              </a:spcBef>
              <a:buFont typeface="Arial" panose="020B0604020202020204" pitchFamily="34" charset="0"/>
              <a:buChar char="•"/>
            </a:pPr>
            <a:r>
              <a:rPr lang="de-CH" sz="2000" dirty="0"/>
              <a:t>Artenreiche Wiesen möglichst spät im Herbst mähen,</a:t>
            </a:r>
            <a:endParaRPr lang="de-DE" dirty="0"/>
          </a:p>
          <a:p>
            <a:pPr marL="612775" lvl="1" indent="-342900">
              <a:spcBef>
                <a:spcPts val="1000"/>
              </a:spcBef>
              <a:buFont typeface="Wingdings" panose="020B0604020202020204" pitchFamily="34" charset="0"/>
              <a:buChar char="Ø"/>
            </a:pPr>
            <a:r>
              <a:rPr lang="de-CH" dirty="0"/>
              <a:t>reduziert den Grasanteil und fördert Kräuter.</a:t>
            </a:r>
          </a:p>
          <a:p>
            <a:pPr marL="342900" indent="-342900">
              <a:lnSpc>
                <a:spcPct val="100000"/>
              </a:lnSpc>
              <a:spcBef>
                <a:spcPts val="1000"/>
              </a:spcBef>
              <a:buFont typeface="Arial" panose="020B0604020202020204" pitchFamily="34" charset="0"/>
              <a:buChar char="•"/>
            </a:pPr>
            <a:r>
              <a:rPr lang="de-CH" sz="2000" dirty="0"/>
              <a:t>Als Alternative ist eine schonende Herbstweide sinnvoll.</a:t>
            </a:r>
          </a:p>
          <a:p>
            <a:pPr marL="342900" indent="-342900">
              <a:buFont typeface="Arial" panose="020B0604020202020204" pitchFamily="34" charset="0"/>
              <a:buChar char="•"/>
            </a:pPr>
            <a:endParaRPr lang="de-CH" sz="2000" dirty="0"/>
          </a:p>
          <a:p>
            <a:endParaRPr lang="de-CH" sz="2000" dirty="0"/>
          </a:p>
        </p:txBody>
      </p:sp>
      <p:sp>
        <p:nvSpPr>
          <p:cNvPr id="4" name="Foliennummernplatzhalter 3">
            <a:extLst>
              <a:ext uri="{FF2B5EF4-FFF2-40B4-BE49-F238E27FC236}">
                <a16:creationId xmlns:a16="http://schemas.microsoft.com/office/drawing/2014/main" id="{D16DA5D7-4038-4EC2-B03B-8ED25E22C467}"/>
              </a:ext>
            </a:extLst>
          </p:cNvPr>
          <p:cNvSpPr>
            <a:spLocks noGrp="1"/>
          </p:cNvSpPr>
          <p:nvPr>
            <p:ph type="sldNum" sz="quarter" idx="4"/>
          </p:nvPr>
        </p:nvSpPr>
        <p:spPr/>
        <p:txBody>
          <a:bodyPr/>
          <a:lstStyle/>
          <a:p>
            <a:fld id="{B295DEAF-E952-4796-AAEE-4201E40CA590}" type="slidenum">
              <a:rPr lang="de-CH" smtClean="0"/>
              <a:pPr/>
              <a:t>24</a:t>
            </a:fld>
            <a:endParaRPr lang="de-CH"/>
          </a:p>
        </p:txBody>
      </p:sp>
      <p:pic>
        <p:nvPicPr>
          <p:cNvPr id="6" name="Grafik 5">
            <a:extLst>
              <a:ext uri="{FF2B5EF4-FFF2-40B4-BE49-F238E27FC236}">
                <a16:creationId xmlns:a16="http://schemas.microsoft.com/office/drawing/2014/main" id="{220A1124-2551-47FF-8570-B34FC55457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7725" y="2542690"/>
            <a:ext cx="6477802" cy="3546205"/>
          </a:xfrm>
          <a:prstGeom prst="rect">
            <a:avLst/>
          </a:prstGeom>
        </p:spPr>
      </p:pic>
      <p:sp>
        <p:nvSpPr>
          <p:cNvPr id="8" name="Textfeld 7">
            <a:extLst>
              <a:ext uri="{FF2B5EF4-FFF2-40B4-BE49-F238E27FC236}">
                <a16:creationId xmlns:a16="http://schemas.microsoft.com/office/drawing/2014/main" id="{D5FDE068-262B-4410-948B-1B7975257590}"/>
              </a:ext>
            </a:extLst>
          </p:cNvPr>
          <p:cNvSpPr txBox="1"/>
          <p:nvPr/>
        </p:nvSpPr>
        <p:spPr>
          <a:xfrm>
            <a:off x="6644376" y="5958090"/>
            <a:ext cx="2239716" cy="261610"/>
          </a:xfrm>
          <a:prstGeom prst="rect">
            <a:avLst/>
          </a:prstGeom>
          <a:noFill/>
        </p:spPr>
        <p:txBody>
          <a:bodyPr wrap="none" rtlCol="0">
            <a:spAutoFit/>
          </a:bodyPr>
          <a:lstStyle/>
          <a:p>
            <a:r>
              <a:rPr lang="de-CH" sz="1100" dirty="0"/>
              <a:t>Quelle: Agrofutura AG (2011-2018)</a:t>
            </a:r>
          </a:p>
        </p:txBody>
      </p:sp>
    </p:spTree>
    <p:extLst>
      <p:ext uri="{BB962C8B-B14F-4D97-AF65-F5344CB8AC3E}">
        <p14:creationId xmlns:p14="http://schemas.microsoft.com/office/powerpoint/2010/main" val="13538453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CH"/>
              <a:t>Wiesenbrüterfreundliche Bewirtschaftung</a:t>
            </a:r>
            <a:br>
              <a:rPr lang="de-CH"/>
            </a:br>
            <a:endParaRPr lang="de-CH"/>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604900811"/>
              </p:ext>
            </p:extLst>
          </p:nvPr>
        </p:nvGraphicFramePr>
        <p:xfrm>
          <a:off x="607170" y="1269555"/>
          <a:ext cx="7898524" cy="2682240"/>
        </p:xfrm>
        <a:graphic>
          <a:graphicData uri="http://schemas.openxmlformats.org/drawingml/2006/table">
            <a:tbl>
              <a:tblPr firstRow="1" bandRow="1">
                <a:tableStyleId>{21E4AEA4-8DFA-4A89-87EB-49C32662AFE0}</a:tableStyleId>
              </a:tblPr>
              <a:tblGrid>
                <a:gridCol w="2501913">
                  <a:extLst>
                    <a:ext uri="{9D8B030D-6E8A-4147-A177-3AD203B41FA5}">
                      <a16:colId xmlns:a16="http://schemas.microsoft.com/office/drawing/2014/main" val="276848097"/>
                    </a:ext>
                  </a:extLst>
                </a:gridCol>
                <a:gridCol w="2707752">
                  <a:extLst>
                    <a:ext uri="{9D8B030D-6E8A-4147-A177-3AD203B41FA5}">
                      <a16:colId xmlns:a16="http://schemas.microsoft.com/office/drawing/2014/main" val="2940242283"/>
                    </a:ext>
                  </a:extLst>
                </a:gridCol>
                <a:gridCol w="2688859">
                  <a:extLst>
                    <a:ext uri="{9D8B030D-6E8A-4147-A177-3AD203B41FA5}">
                      <a16:colId xmlns:a16="http://schemas.microsoft.com/office/drawing/2014/main" val="468123729"/>
                    </a:ext>
                  </a:extLst>
                </a:gridCol>
              </a:tblGrid>
              <a:tr h="370840">
                <a:tc gridSpan="3">
                  <a:txBody>
                    <a:bodyPr/>
                    <a:lstStyle/>
                    <a:p>
                      <a:r>
                        <a:rPr lang="de-CH" sz="2000"/>
                        <a:t>Erster Schnittzeitpunkt im Berggebiet</a:t>
                      </a:r>
                      <a:endParaRPr lang="de-CH" sz="2000" b="0" i="0" u="none" strike="noStrike" kern="1200" baseline="0">
                        <a:solidFill>
                          <a:schemeClr val="lt1"/>
                        </a:solidFill>
                        <a:latin typeface="+mn-lt"/>
                        <a:ea typeface="+mn-ea"/>
                        <a:cs typeface="+mn-cs"/>
                      </a:endParaRPr>
                    </a:p>
                  </a:txBody>
                  <a:tcPr/>
                </a:tc>
                <a:tc hMerge="1">
                  <a:txBody>
                    <a:bodyPr/>
                    <a:lstStyle/>
                    <a:p>
                      <a:endParaRPr lang="de-CH" sz="1800"/>
                    </a:p>
                  </a:txBody>
                  <a:tcPr/>
                </a:tc>
                <a:tc hMerge="1">
                  <a:txBody>
                    <a:bodyPr/>
                    <a:lstStyle/>
                    <a:p>
                      <a:endParaRPr lang="de-CH" sz="1800" b="0" i="0" u="none" strike="noStrike" kern="1200" baseline="0">
                        <a:solidFill>
                          <a:schemeClr val="lt1"/>
                        </a:solidFill>
                        <a:latin typeface="+mn-lt"/>
                        <a:ea typeface="+mn-ea"/>
                        <a:cs typeface="+mn-cs"/>
                      </a:endParaRPr>
                    </a:p>
                  </a:txBody>
                  <a:tcPr/>
                </a:tc>
                <a:extLst>
                  <a:ext uri="{0D108BD9-81ED-4DB2-BD59-A6C34878D82A}">
                    <a16:rowId xmlns:a16="http://schemas.microsoft.com/office/drawing/2014/main" val="720615631"/>
                  </a:ext>
                </a:extLst>
              </a:tr>
              <a:tr h="370840">
                <a:tc>
                  <a:txBody>
                    <a:bodyPr/>
                    <a:lstStyle/>
                    <a:p>
                      <a:r>
                        <a:rPr lang="de-CH" sz="2000" b="0" i="0" u="none" strike="noStrike" kern="1200" baseline="0" err="1">
                          <a:solidFill>
                            <a:schemeClr val="tx1"/>
                          </a:solidFill>
                          <a:latin typeface="+mn-lt"/>
                          <a:ea typeface="+mn-ea"/>
                          <a:cs typeface="+mn-cs"/>
                        </a:rPr>
                        <a:t>Inner</a:t>
                      </a:r>
                      <a:r>
                        <a:rPr lang="de-CH" sz="2000" b="0" i="0" u="none" strike="noStrike" kern="1200" baseline="0">
                          <a:solidFill>
                            <a:schemeClr val="tx1"/>
                          </a:solidFill>
                          <a:latin typeface="+mn-lt"/>
                          <a:ea typeface="+mn-ea"/>
                          <a:cs typeface="+mn-cs"/>
                        </a:rPr>
                        <a:t>‐ und Südalpen</a:t>
                      </a:r>
                    </a:p>
                    <a:p>
                      <a:r>
                        <a:rPr lang="de-CH" sz="2000" b="0" i="0" u="none" strike="noStrike" kern="1200" baseline="0">
                          <a:solidFill>
                            <a:schemeClr val="tx1"/>
                          </a:solidFill>
                          <a:latin typeface="+mn-lt"/>
                          <a:ea typeface="+mn-ea"/>
                          <a:cs typeface="+mn-cs"/>
                        </a:rPr>
                        <a:t>(m ü. M. )</a:t>
                      </a:r>
                    </a:p>
                  </a:txBody>
                  <a:tcPr/>
                </a:tc>
                <a:tc>
                  <a:txBody>
                    <a:bodyPr/>
                    <a:lstStyle/>
                    <a:p>
                      <a:r>
                        <a:rPr lang="de-CH" sz="2000" b="0" i="0" u="none" strike="noStrike" kern="1200" baseline="0">
                          <a:solidFill>
                            <a:schemeClr val="tx1"/>
                          </a:solidFill>
                          <a:latin typeface="+mn-lt"/>
                          <a:ea typeface="+mn-ea"/>
                          <a:cs typeface="+mn-cs"/>
                        </a:rPr>
                        <a:t>Nordabdachung </a:t>
                      </a:r>
                      <a:br>
                        <a:rPr lang="de-CH" sz="2000" b="0" i="0" u="none" strike="noStrike" kern="1200" baseline="0">
                          <a:solidFill>
                            <a:schemeClr val="tx1"/>
                          </a:solidFill>
                          <a:latin typeface="+mn-lt"/>
                          <a:ea typeface="+mn-ea"/>
                          <a:cs typeface="+mn-cs"/>
                        </a:rPr>
                      </a:br>
                      <a:r>
                        <a:rPr lang="de-CH" sz="2000" b="0" i="0" u="none" strike="noStrike" kern="1200" baseline="0">
                          <a:solidFill>
                            <a:schemeClr val="tx1"/>
                          </a:solidFill>
                          <a:latin typeface="+mn-lt"/>
                          <a:ea typeface="+mn-ea"/>
                          <a:cs typeface="+mn-cs"/>
                        </a:rPr>
                        <a:t>der Alpen (m ü. M.)</a:t>
                      </a:r>
                      <a:endParaRPr lang="de-CH" sz="2000">
                        <a:solidFill>
                          <a:schemeClr val="tx1"/>
                        </a:solidFill>
                      </a:endParaRPr>
                    </a:p>
                  </a:txBody>
                  <a:tcPr/>
                </a:tc>
                <a:tc>
                  <a:txBody>
                    <a:bodyPr/>
                    <a:lstStyle/>
                    <a:p>
                      <a:r>
                        <a:rPr lang="de-CH" sz="2000" b="0" i="0" u="none" strike="noStrike" kern="1200" baseline="0">
                          <a:solidFill>
                            <a:schemeClr val="tx1"/>
                          </a:solidFill>
                          <a:latin typeface="+mn-lt"/>
                          <a:ea typeface="+mn-ea"/>
                          <a:cs typeface="+mn-cs"/>
                        </a:rPr>
                        <a:t>Erster Schnittzeitpunkt</a:t>
                      </a:r>
                    </a:p>
                  </a:txBody>
                  <a:tcPr/>
                </a:tc>
                <a:extLst>
                  <a:ext uri="{0D108BD9-81ED-4DB2-BD59-A6C34878D82A}">
                    <a16:rowId xmlns:a16="http://schemas.microsoft.com/office/drawing/2014/main" val="969720370"/>
                  </a:ext>
                </a:extLst>
              </a:tr>
              <a:tr h="370840">
                <a:tc>
                  <a:txBody>
                    <a:bodyPr/>
                    <a:lstStyle/>
                    <a:p>
                      <a:r>
                        <a:rPr lang="de-CH" sz="2000" b="0" i="0" u="none" strike="noStrike" kern="1200" baseline="0">
                          <a:solidFill>
                            <a:schemeClr val="tx1"/>
                          </a:solidFill>
                          <a:latin typeface="+mn-lt"/>
                          <a:ea typeface="+mn-ea"/>
                          <a:cs typeface="+mn-cs"/>
                        </a:rPr>
                        <a:t>1300 </a:t>
                      </a:r>
                      <a:endParaRPr lang="de-CH" sz="2000">
                        <a:solidFill>
                          <a:schemeClr val="tx1"/>
                        </a:solidFill>
                      </a:endParaRPr>
                    </a:p>
                  </a:txBody>
                  <a:tcPr/>
                </a:tc>
                <a:tc>
                  <a:txBody>
                    <a:bodyPr/>
                    <a:lstStyle/>
                    <a:p>
                      <a:r>
                        <a:rPr lang="de-CH" sz="2000" b="0" i="0" u="none" strike="noStrike" kern="1200" baseline="0">
                          <a:solidFill>
                            <a:schemeClr val="tx1"/>
                          </a:solidFill>
                          <a:latin typeface="+mn-lt"/>
                          <a:ea typeface="+mn-ea"/>
                          <a:cs typeface="+mn-cs"/>
                        </a:rPr>
                        <a:t>1100 </a:t>
                      </a:r>
                      <a:endParaRPr lang="de-CH" sz="2000">
                        <a:solidFill>
                          <a:schemeClr val="tx1"/>
                        </a:solidFill>
                      </a:endParaRPr>
                    </a:p>
                  </a:txBody>
                  <a:tcPr/>
                </a:tc>
                <a:tc>
                  <a:txBody>
                    <a:bodyPr/>
                    <a:lstStyle/>
                    <a:p>
                      <a:r>
                        <a:rPr lang="de-CH" sz="2000" b="0" i="0" u="none" strike="noStrike" kern="1200" baseline="0">
                          <a:solidFill>
                            <a:schemeClr val="tx1"/>
                          </a:solidFill>
                          <a:latin typeface="+mn-lt"/>
                          <a:ea typeface="+mn-ea"/>
                          <a:cs typeface="+mn-cs"/>
                        </a:rPr>
                        <a:t>10.7.</a:t>
                      </a:r>
                      <a:endParaRPr lang="de-CH" sz="2000">
                        <a:solidFill>
                          <a:schemeClr val="tx1"/>
                        </a:solidFill>
                      </a:endParaRPr>
                    </a:p>
                  </a:txBody>
                  <a:tcPr/>
                </a:tc>
                <a:extLst>
                  <a:ext uri="{0D108BD9-81ED-4DB2-BD59-A6C34878D82A}">
                    <a16:rowId xmlns:a16="http://schemas.microsoft.com/office/drawing/2014/main" val="19948473"/>
                  </a:ext>
                </a:extLst>
              </a:tr>
              <a:tr h="370840">
                <a:tc>
                  <a:txBody>
                    <a:bodyPr/>
                    <a:lstStyle/>
                    <a:p>
                      <a:r>
                        <a:rPr lang="de-CH" sz="2000" b="0" i="0" u="none" strike="noStrike" kern="1200" baseline="0">
                          <a:solidFill>
                            <a:schemeClr val="tx1"/>
                          </a:solidFill>
                          <a:latin typeface="+mn-lt"/>
                          <a:ea typeface="+mn-ea"/>
                          <a:cs typeface="+mn-cs"/>
                        </a:rPr>
                        <a:t>1500 </a:t>
                      </a:r>
                      <a:endParaRPr lang="de-CH" sz="2000">
                        <a:solidFill>
                          <a:schemeClr val="tx1"/>
                        </a:solidFill>
                      </a:endParaRPr>
                    </a:p>
                  </a:txBody>
                  <a:tcPr/>
                </a:tc>
                <a:tc>
                  <a:txBody>
                    <a:bodyPr/>
                    <a:lstStyle/>
                    <a:p>
                      <a:r>
                        <a:rPr lang="de-CH" sz="2000" b="0" i="0" u="none" strike="noStrike" kern="1200" baseline="0">
                          <a:solidFill>
                            <a:schemeClr val="tx1"/>
                          </a:solidFill>
                          <a:latin typeface="+mn-lt"/>
                          <a:ea typeface="+mn-ea"/>
                          <a:cs typeface="+mn-cs"/>
                        </a:rPr>
                        <a:t>1300</a:t>
                      </a:r>
                      <a:endParaRPr lang="de-CH" sz="2000">
                        <a:solidFill>
                          <a:schemeClr val="tx1"/>
                        </a:solidFill>
                      </a:endParaRPr>
                    </a:p>
                  </a:txBody>
                  <a:tcPr/>
                </a:tc>
                <a:tc>
                  <a:txBody>
                    <a:bodyPr/>
                    <a:lstStyle/>
                    <a:p>
                      <a:r>
                        <a:rPr lang="de-CH" sz="2000" b="0" i="0" u="none" strike="noStrike" kern="1200" baseline="0">
                          <a:solidFill>
                            <a:schemeClr val="tx1"/>
                          </a:solidFill>
                          <a:latin typeface="+mn-lt"/>
                          <a:ea typeface="+mn-ea"/>
                          <a:cs typeface="+mn-cs"/>
                        </a:rPr>
                        <a:t>12.7.</a:t>
                      </a:r>
                      <a:endParaRPr lang="de-CH" sz="2000">
                        <a:solidFill>
                          <a:schemeClr val="tx1"/>
                        </a:solidFill>
                      </a:endParaRPr>
                    </a:p>
                  </a:txBody>
                  <a:tcPr/>
                </a:tc>
                <a:extLst>
                  <a:ext uri="{0D108BD9-81ED-4DB2-BD59-A6C34878D82A}">
                    <a16:rowId xmlns:a16="http://schemas.microsoft.com/office/drawing/2014/main" val="1895383156"/>
                  </a:ext>
                </a:extLst>
              </a:tr>
              <a:tr h="370840">
                <a:tc>
                  <a:txBody>
                    <a:bodyPr/>
                    <a:lstStyle/>
                    <a:p>
                      <a:r>
                        <a:rPr lang="de-CH" sz="2000" b="0" i="0" u="none" strike="noStrike" kern="1200" baseline="0">
                          <a:solidFill>
                            <a:schemeClr val="tx1"/>
                          </a:solidFill>
                          <a:latin typeface="+mn-lt"/>
                          <a:ea typeface="+mn-ea"/>
                          <a:cs typeface="+mn-cs"/>
                        </a:rPr>
                        <a:t>1700 </a:t>
                      </a:r>
                      <a:endParaRPr lang="de-CH" sz="2000">
                        <a:solidFill>
                          <a:schemeClr val="tx1"/>
                        </a:solidFill>
                      </a:endParaRPr>
                    </a:p>
                  </a:txBody>
                  <a:tcPr/>
                </a:tc>
                <a:tc>
                  <a:txBody>
                    <a:bodyPr/>
                    <a:lstStyle/>
                    <a:p>
                      <a:r>
                        <a:rPr lang="de-CH" sz="2000" b="0" i="0" u="none" strike="noStrike" kern="1200" baseline="0">
                          <a:solidFill>
                            <a:schemeClr val="tx1"/>
                          </a:solidFill>
                          <a:latin typeface="+mn-lt"/>
                          <a:ea typeface="+mn-ea"/>
                          <a:cs typeface="+mn-cs"/>
                        </a:rPr>
                        <a:t>1500 </a:t>
                      </a:r>
                      <a:endParaRPr lang="de-CH" sz="2000">
                        <a:solidFill>
                          <a:schemeClr val="tx1"/>
                        </a:solidFill>
                      </a:endParaRPr>
                    </a:p>
                  </a:txBody>
                  <a:tcPr/>
                </a:tc>
                <a:tc>
                  <a:txBody>
                    <a:bodyPr/>
                    <a:lstStyle/>
                    <a:p>
                      <a:r>
                        <a:rPr lang="de-CH" sz="2000" b="0" i="0" u="none" strike="noStrike" kern="1200" baseline="0">
                          <a:solidFill>
                            <a:schemeClr val="tx1"/>
                          </a:solidFill>
                          <a:latin typeface="+mn-lt"/>
                          <a:ea typeface="+mn-ea"/>
                          <a:cs typeface="+mn-cs"/>
                        </a:rPr>
                        <a:t>15.7.</a:t>
                      </a:r>
                      <a:endParaRPr lang="de-CH" sz="2000">
                        <a:solidFill>
                          <a:schemeClr val="tx1"/>
                        </a:solidFill>
                      </a:endParaRPr>
                    </a:p>
                  </a:txBody>
                  <a:tcPr/>
                </a:tc>
                <a:extLst>
                  <a:ext uri="{0D108BD9-81ED-4DB2-BD59-A6C34878D82A}">
                    <a16:rowId xmlns:a16="http://schemas.microsoft.com/office/drawing/2014/main" val="952615282"/>
                  </a:ext>
                </a:extLst>
              </a:tr>
              <a:tr h="370840">
                <a:tc>
                  <a:txBody>
                    <a:bodyPr/>
                    <a:lstStyle/>
                    <a:p>
                      <a:r>
                        <a:rPr lang="de-CH" sz="2000" b="0" i="0" u="none" strike="noStrike" kern="1200" baseline="0">
                          <a:solidFill>
                            <a:schemeClr val="tx1"/>
                          </a:solidFill>
                          <a:latin typeface="+mn-lt"/>
                          <a:ea typeface="+mn-ea"/>
                          <a:cs typeface="+mn-cs"/>
                        </a:rPr>
                        <a:t>1900 </a:t>
                      </a:r>
                      <a:endParaRPr lang="de-CH" sz="2000">
                        <a:solidFill>
                          <a:schemeClr val="tx1"/>
                        </a:solidFill>
                      </a:endParaRPr>
                    </a:p>
                  </a:txBody>
                  <a:tcPr/>
                </a:tc>
                <a:tc>
                  <a:txBody>
                    <a:bodyPr/>
                    <a:lstStyle/>
                    <a:p>
                      <a:r>
                        <a:rPr lang="de-CH" sz="2000" b="0" i="0" u="none" strike="noStrike" kern="1200" baseline="0">
                          <a:solidFill>
                            <a:schemeClr val="tx1"/>
                          </a:solidFill>
                          <a:latin typeface="+mn-lt"/>
                          <a:ea typeface="+mn-ea"/>
                          <a:cs typeface="+mn-cs"/>
                        </a:rPr>
                        <a:t>1700 </a:t>
                      </a:r>
                      <a:endParaRPr lang="de-CH" sz="2000">
                        <a:solidFill>
                          <a:schemeClr val="tx1"/>
                        </a:solidFill>
                      </a:endParaRPr>
                    </a:p>
                  </a:txBody>
                  <a:tcPr/>
                </a:tc>
                <a:tc>
                  <a:txBody>
                    <a:bodyPr/>
                    <a:lstStyle/>
                    <a:p>
                      <a:r>
                        <a:rPr lang="de-CH" sz="2000" b="0" i="0" u="none" strike="noStrike" kern="1200" baseline="0">
                          <a:solidFill>
                            <a:schemeClr val="tx1"/>
                          </a:solidFill>
                          <a:latin typeface="+mn-lt"/>
                          <a:ea typeface="+mn-ea"/>
                          <a:cs typeface="+mn-cs"/>
                        </a:rPr>
                        <a:t>20.7.</a:t>
                      </a:r>
                      <a:endParaRPr lang="de-CH" sz="2000">
                        <a:solidFill>
                          <a:schemeClr val="tx1"/>
                        </a:solidFill>
                      </a:endParaRPr>
                    </a:p>
                  </a:txBody>
                  <a:tcPr/>
                </a:tc>
                <a:extLst>
                  <a:ext uri="{0D108BD9-81ED-4DB2-BD59-A6C34878D82A}">
                    <a16:rowId xmlns:a16="http://schemas.microsoft.com/office/drawing/2014/main" val="3580194471"/>
                  </a:ext>
                </a:extLst>
              </a:tr>
            </a:tbl>
          </a:graphicData>
        </a:graphic>
      </p:graphicFrame>
      <p:sp>
        <p:nvSpPr>
          <p:cNvPr id="3" name="Foliennummernplatzhalter 2"/>
          <p:cNvSpPr>
            <a:spLocks noGrp="1"/>
          </p:cNvSpPr>
          <p:nvPr>
            <p:ph type="sldNum" sz="quarter" idx="4"/>
          </p:nvPr>
        </p:nvSpPr>
        <p:spPr/>
        <p:txBody>
          <a:bodyPr/>
          <a:lstStyle/>
          <a:p>
            <a:fld id="{B295DEAF-E952-4796-AAEE-4201E40CA590}" type="slidenum">
              <a:rPr lang="de-CH" smtClean="0"/>
              <a:pPr/>
              <a:t>25</a:t>
            </a:fld>
            <a:endParaRPr lang="de-CH"/>
          </a:p>
        </p:txBody>
      </p:sp>
      <p:sp>
        <p:nvSpPr>
          <p:cNvPr id="7" name="Rechteck 6"/>
          <p:cNvSpPr/>
          <p:nvPr/>
        </p:nvSpPr>
        <p:spPr>
          <a:xfrm>
            <a:off x="3923928" y="5856775"/>
            <a:ext cx="5077390" cy="261610"/>
          </a:xfrm>
          <a:prstGeom prst="rect">
            <a:avLst/>
          </a:prstGeom>
        </p:spPr>
        <p:txBody>
          <a:bodyPr wrap="square">
            <a:spAutoFit/>
          </a:bodyPr>
          <a:lstStyle/>
          <a:p>
            <a:r>
              <a:rPr lang="de-CH" sz="1100"/>
              <a:t>Quelle: MÜLLER et al. 2005, ergänzt mit Resultaten aus TOME &amp; DENAC 2012.</a:t>
            </a:r>
          </a:p>
        </p:txBody>
      </p:sp>
      <p:pic>
        <p:nvPicPr>
          <p:cNvPr id="8" name="Grafik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7170" y="4186838"/>
            <a:ext cx="2467874" cy="1644865"/>
          </a:xfrm>
          <a:prstGeom prst="rect">
            <a:avLst/>
          </a:prstGeom>
        </p:spPr>
      </p:pic>
    </p:spTree>
    <p:extLst>
      <p:ext uri="{BB962C8B-B14F-4D97-AF65-F5344CB8AC3E}">
        <p14:creationId xmlns:p14="http://schemas.microsoft.com/office/powerpoint/2010/main" val="76922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5268" y="1726386"/>
            <a:ext cx="7633116" cy="3557924"/>
          </a:xfrm>
          <a:prstGeom prst="rect">
            <a:avLst/>
          </a:prstGeom>
        </p:spPr>
      </p:pic>
      <p:sp>
        <p:nvSpPr>
          <p:cNvPr id="2" name="Titel 1"/>
          <p:cNvSpPr>
            <a:spLocks noGrp="1"/>
          </p:cNvSpPr>
          <p:nvPr>
            <p:ph type="title"/>
          </p:nvPr>
        </p:nvSpPr>
        <p:spPr/>
        <p:txBody>
          <a:bodyPr/>
          <a:lstStyle/>
          <a:p>
            <a:r>
              <a:rPr lang="de-CH"/>
              <a:t>Altgrasstreifen sind wichtige Refugien für Insekten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26</a:t>
            </a:fld>
            <a:endParaRPr lang="de-CH"/>
          </a:p>
        </p:txBody>
      </p:sp>
      <p:sp>
        <p:nvSpPr>
          <p:cNvPr id="7" name="Textfeld 6"/>
          <p:cNvSpPr txBox="1"/>
          <p:nvPr/>
        </p:nvSpPr>
        <p:spPr>
          <a:xfrm>
            <a:off x="6644376" y="5958090"/>
            <a:ext cx="1880643" cy="261610"/>
          </a:xfrm>
          <a:prstGeom prst="rect">
            <a:avLst/>
          </a:prstGeom>
          <a:noFill/>
        </p:spPr>
        <p:txBody>
          <a:bodyPr wrap="none" rtlCol="0">
            <a:spAutoFit/>
          </a:bodyPr>
          <a:lstStyle/>
          <a:p>
            <a:r>
              <a:rPr lang="de-CH" sz="1100"/>
              <a:t>Quelle: Humbert et al. (2010)</a:t>
            </a:r>
          </a:p>
        </p:txBody>
      </p:sp>
      <p:sp>
        <p:nvSpPr>
          <p:cNvPr id="10" name="Textfeld 9"/>
          <p:cNvSpPr txBox="1"/>
          <p:nvPr/>
        </p:nvSpPr>
        <p:spPr>
          <a:xfrm>
            <a:off x="410131" y="1238182"/>
            <a:ext cx="8496944" cy="369332"/>
          </a:xfrm>
          <a:prstGeom prst="rect">
            <a:avLst/>
          </a:prstGeom>
          <a:noFill/>
        </p:spPr>
        <p:txBody>
          <a:bodyPr wrap="square" rtlCol="0">
            <a:spAutoFit/>
          </a:bodyPr>
          <a:lstStyle/>
          <a:p>
            <a:r>
              <a:rPr lang="de-CH" b="1"/>
              <a:t>Heuschreckendichte in der gemähten Wiese und im Altgrasstreifen</a:t>
            </a:r>
          </a:p>
        </p:txBody>
      </p:sp>
      <p:pic>
        <p:nvPicPr>
          <p:cNvPr id="11" name="Grafik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83593" y="1782848"/>
            <a:ext cx="2176840" cy="2583259"/>
          </a:xfrm>
          <a:prstGeom prst="rect">
            <a:avLst/>
          </a:prstGeom>
        </p:spPr>
      </p:pic>
      <p:sp>
        <p:nvSpPr>
          <p:cNvPr id="12" name="Textfeld 11"/>
          <p:cNvSpPr txBox="1"/>
          <p:nvPr/>
        </p:nvSpPr>
        <p:spPr>
          <a:xfrm>
            <a:off x="1043608" y="5572470"/>
            <a:ext cx="6138696" cy="338554"/>
          </a:xfrm>
          <a:prstGeom prst="rect">
            <a:avLst/>
          </a:prstGeom>
          <a:noFill/>
        </p:spPr>
        <p:txBody>
          <a:bodyPr wrap="square" rtlCol="0">
            <a:spAutoFit/>
          </a:bodyPr>
          <a:lstStyle/>
          <a:p>
            <a:r>
              <a:rPr lang="de-CH" sz="1600"/>
              <a:t>Die Heuschrecken ziehen sich beim Schnitt in die Altgrasstreifen zurück.</a:t>
            </a:r>
          </a:p>
        </p:txBody>
      </p:sp>
    </p:spTree>
    <p:extLst>
      <p:ext uri="{BB962C8B-B14F-4D97-AF65-F5344CB8AC3E}">
        <p14:creationId xmlns:p14="http://schemas.microsoft.com/office/powerpoint/2010/main" val="16638448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92371" y="4310392"/>
            <a:ext cx="1923846" cy="1660395"/>
          </a:xfrm>
          <a:prstGeom prst="rect">
            <a:avLst/>
          </a:prstGeom>
        </p:spPr>
      </p:pic>
      <p:pic>
        <p:nvPicPr>
          <p:cNvPr id="14" name="Grafik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3598" y="4310392"/>
            <a:ext cx="1893552" cy="1643010"/>
          </a:xfrm>
          <a:prstGeom prst="rect">
            <a:avLst/>
          </a:prstGeom>
        </p:spPr>
      </p:pic>
      <p:sp>
        <p:nvSpPr>
          <p:cNvPr id="2" name="Titel 1"/>
          <p:cNvSpPr>
            <a:spLocks noGrp="1"/>
          </p:cNvSpPr>
          <p:nvPr>
            <p:ph type="title"/>
          </p:nvPr>
        </p:nvSpPr>
        <p:spPr/>
        <p:txBody>
          <a:bodyPr/>
          <a:lstStyle/>
          <a:p>
            <a:r>
              <a:rPr lang="de-CH" err="1"/>
              <a:t>Streueflächen</a:t>
            </a:r>
            <a:endParaRPr lang="de-CH"/>
          </a:p>
        </p:txBody>
      </p:sp>
      <p:sp>
        <p:nvSpPr>
          <p:cNvPr id="5" name="Inhaltsplatzhalter 4"/>
          <p:cNvSpPr>
            <a:spLocks noGrp="1"/>
          </p:cNvSpPr>
          <p:nvPr>
            <p:ph idx="1"/>
          </p:nvPr>
        </p:nvSpPr>
        <p:spPr>
          <a:xfrm>
            <a:off x="4592371" y="1556793"/>
            <a:ext cx="3947428" cy="2504686"/>
          </a:xfrm>
          <a:solidFill>
            <a:schemeClr val="accent4">
              <a:lumMod val="20000"/>
              <a:lumOff val="80000"/>
            </a:schemeClr>
          </a:solidFill>
        </p:spPr>
        <p:txBody>
          <a:bodyPr lIns="72000" tIns="72000" rIns="72000" bIns="72000"/>
          <a:lstStyle/>
          <a:p>
            <a:pPr algn="l">
              <a:spcBef>
                <a:spcPts val="600"/>
              </a:spcBef>
            </a:pPr>
            <a:r>
              <a:rPr lang="de-CH" sz="2000" b="1" dirty="0"/>
              <a:t>Ökologische Bedeutung</a:t>
            </a:r>
          </a:p>
          <a:p>
            <a:pPr marL="342900" indent="-342900" algn="l">
              <a:lnSpc>
                <a:spcPct val="100000"/>
              </a:lnSpc>
              <a:spcBef>
                <a:spcPts val="600"/>
              </a:spcBef>
              <a:buFont typeface="Arial" panose="020B0604020202020204" pitchFamily="34" charset="0"/>
              <a:buChar char="•"/>
            </a:pPr>
            <a:r>
              <a:rPr lang="de-CH" sz="2000" dirty="0"/>
              <a:t>Sehr artenreich, selten und gefährdet</a:t>
            </a:r>
          </a:p>
          <a:p>
            <a:pPr marL="342900" indent="-342900" algn="l">
              <a:lnSpc>
                <a:spcPct val="100000"/>
              </a:lnSpc>
              <a:spcBef>
                <a:spcPts val="600"/>
              </a:spcBef>
              <a:buFont typeface="Arial" panose="020B0604020202020204" pitchFamily="34" charset="0"/>
              <a:buChar char="•"/>
            </a:pPr>
            <a:r>
              <a:rPr lang="de-CH" sz="2000" dirty="0"/>
              <a:t>Lebensraum für spezialisierte Tiere und seltene Pflanzenarten</a:t>
            </a:r>
          </a:p>
          <a:p>
            <a:pPr marL="342900" indent="-342900" algn="l">
              <a:lnSpc>
                <a:spcPct val="100000"/>
              </a:lnSpc>
              <a:spcBef>
                <a:spcPts val="600"/>
              </a:spcBef>
              <a:buFont typeface="Arial" panose="020B0604020202020204" pitchFamily="34" charset="0"/>
              <a:buChar char="•"/>
            </a:pPr>
            <a:r>
              <a:rPr lang="de-CH" sz="2000" dirty="0"/>
              <a:t>Binden CO</a:t>
            </a:r>
            <a:r>
              <a:rPr lang="de-CH" sz="2000" baseline="-25000" dirty="0"/>
              <a:t>2</a:t>
            </a:r>
            <a:r>
              <a:rPr lang="de-CH" sz="2000" dirty="0"/>
              <a:t> und tragen zum Klimaschutz bei.</a:t>
            </a:r>
          </a:p>
        </p:txBody>
      </p:sp>
      <p:sp>
        <p:nvSpPr>
          <p:cNvPr id="6" name="Inhaltsplatzhalter 5"/>
          <p:cNvSpPr>
            <a:spLocks noGrp="1"/>
          </p:cNvSpPr>
          <p:nvPr>
            <p:ph idx="13"/>
          </p:nvPr>
        </p:nvSpPr>
        <p:spPr>
          <a:xfrm>
            <a:off x="553598" y="1556791"/>
            <a:ext cx="3906091" cy="2504685"/>
          </a:xfrm>
          <a:solidFill>
            <a:schemeClr val="accent6">
              <a:lumMod val="20000"/>
              <a:lumOff val="80000"/>
            </a:schemeClr>
          </a:solidFill>
        </p:spPr>
        <p:txBody>
          <a:bodyPr vert="horz" lIns="72000" tIns="72000" rIns="72000" bIns="72000" rtlCol="0" anchor="t">
            <a:noAutofit/>
          </a:bodyPr>
          <a:lstStyle/>
          <a:p>
            <a:r>
              <a:rPr lang="de-CH" sz="2000" b="1" dirty="0"/>
              <a:t>Agronomische Bedeutung</a:t>
            </a:r>
          </a:p>
          <a:p>
            <a:pPr marL="342900" indent="-342900">
              <a:lnSpc>
                <a:spcPct val="100000"/>
              </a:lnSpc>
              <a:buFont typeface="Arial" panose="020B0604020202020204" pitchFamily="34" charset="0"/>
              <a:buChar char="•"/>
            </a:pPr>
            <a:r>
              <a:rPr lang="de-CH" sz="2000" dirty="0"/>
              <a:t>Liefern Ersatz für Stroh.</a:t>
            </a:r>
          </a:p>
          <a:p>
            <a:pPr marL="342900" indent="-342900">
              <a:lnSpc>
                <a:spcPct val="100000"/>
              </a:lnSpc>
              <a:buFont typeface="Arial" panose="020B0604020202020204" pitchFamily="34" charset="0"/>
              <a:buChar char="•"/>
            </a:pPr>
            <a:r>
              <a:rPr lang="de-CH" sz="2000" dirty="0"/>
              <a:t>Kann als Raufutter für Pferde und Jungvieh eingesetzt werden.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27</a:t>
            </a:fld>
            <a:endParaRPr lang="de-CH"/>
          </a:p>
        </p:txBody>
      </p:sp>
      <p:pic>
        <p:nvPicPr>
          <p:cNvPr id="3" name="Grafik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16072" y="4298136"/>
            <a:ext cx="1923727" cy="1663921"/>
          </a:xfrm>
          <a:prstGeom prst="rect">
            <a:avLst/>
          </a:prstGeom>
        </p:spPr>
      </p:pic>
      <p:pic>
        <p:nvPicPr>
          <p:cNvPr id="7" name="Grafik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81754" y="4293096"/>
            <a:ext cx="1877936" cy="1660306"/>
          </a:xfrm>
          <a:prstGeom prst="rect">
            <a:avLst/>
          </a:prstGeom>
        </p:spPr>
      </p:pic>
      <p:sp>
        <p:nvSpPr>
          <p:cNvPr id="8" name="Rechteck 7"/>
          <p:cNvSpPr/>
          <p:nvPr/>
        </p:nvSpPr>
        <p:spPr>
          <a:xfrm>
            <a:off x="609934" y="980762"/>
            <a:ext cx="7929865" cy="369332"/>
          </a:xfrm>
          <a:prstGeom prst="rect">
            <a:avLst/>
          </a:prstGeom>
          <a:noFill/>
        </p:spPr>
        <p:txBody>
          <a:bodyPr wrap="square">
            <a:spAutoFit/>
          </a:bodyPr>
          <a:lstStyle/>
          <a:p>
            <a:r>
              <a:rPr lang="de-CH"/>
              <a:t>= </a:t>
            </a:r>
            <a:r>
              <a:rPr lang="de-CH" err="1"/>
              <a:t>vernässte</a:t>
            </a:r>
            <a:r>
              <a:rPr lang="de-CH"/>
              <a:t> Binsen- oder Schilfwiesen, verschiedene Flachmoore oder </a:t>
            </a:r>
            <a:r>
              <a:rPr lang="de-CH" err="1"/>
              <a:t>Seggenriede</a:t>
            </a:r>
            <a:endParaRPr lang="de-CH"/>
          </a:p>
        </p:txBody>
      </p:sp>
      <p:sp>
        <p:nvSpPr>
          <p:cNvPr id="16" name="Welle 15"/>
          <p:cNvSpPr/>
          <p:nvPr/>
        </p:nvSpPr>
        <p:spPr>
          <a:xfrm>
            <a:off x="8172400" y="104475"/>
            <a:ext cx="953612" cy="543210"/>
          </a:xfrm>
          <a:prstGeom prst="wav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a:solidFill>
                  <a:schemeClr val="accent4">
                    <a:lumMod val="50000"/>
                  </a:schemeClr>
                </a:solidFill>
              </a:rPr>
              <a:t>S.62</a:t>
            </a:r>
          </a:p>
        </p:txBody>
      </p:sp>
      <p:sp>
        <p:nvSpPr>
          <p:cNvPr id="21" name="Textfeld 20"/>
          <p:cNvSpPr txBox="1"/>
          <p:nvPr/>
        </p:nvSpPr>
        <p:spPr>
          <a:xfrm>
            <a:off x="6598373" y="5601455"/>
            <a:ext cx="2001552" cy="369332"/>
          </a:xfrm>
          <a:prstGeom prst="rect">
            <a:avLst/>
          </a:prstGeom>
          <a:solidFill>
            <a:srgbClr val="FFFFFF">
              <a:alpha val="69804"/>
            </a:srgbClr>
          </a:solidFill>
        </p:spPr>
        <p:txBody>
          <a:bodyPr wrap="square" rtlCol="0">
            <a:spAutoFit/>
          </a:bodyPr>
          <a:lstStyle>
            <a:defPPr>
              <a:defRPr lang="de-DE"/>
            </a:defPPr>
          </a:lstStyle>
          <a:p>
            <a:r>
              <a:rPr lang="de-CH"/>
              <a:t>Sumpfschrecke</a:t>
            </a:r>
          </a:p>
        </p:txBody>
      </p:sp>
      <p:sp>
        <p:nvSpPr>
          <p:cNvPr id="22" name="Textfeld 21"/>
          <p:cNvSpPr txBox="1"/>
          <p:nvPr/>
        </p:nvSpPr>
        <p:spPr>
          <a:xfrm>
            <a:off x="4592371" y="5601455"/>
            <a:ext cx="1941547" cy="369332"/>
          </a:xfrm>
          <a:prstGeom prst="rect">
            <a:avLst/>
          </a:prstGeom>
          <a:solidFill>
            <a:srgbClr val="FFFFFF">
              <a:alpha val="69804"/>
            </a:srgbClr>
          </a:solidFill>
        </p:spPr>
        <p:txBody>
          <a:bodyPr wrap="square" rtlCol="0">
            <a:spAutoFit/>
          </a:bodyPr>
          <a:lstStyle>
            <a:defPPr>
              <a:defRPr lang="de-DE"/>
            </a:defPPr>
          </a:lstStyle>
          <a:p>
            <a:r>
              <a:rPr lang="de-CH"/>
              <a:t>Laubfrosch</a:t>
            </a:r>
          </a:p>
        </p:txBody>
      </p:sp>
      <p:sp>
        <p:nvSpPr>
          <p:cNvPr id="23" name="Textfeld 22"/>
          <p:cNvSpPr txBox="1"/>
          <p:nvPr/>
        </p:nvSpPr>
        <p:spPr>
          <a:xfrm>
            <a:off x="2564592" y="5616844"/>
            <a:ext cx="1992492" cy="353943"/>
          </a:xfrm>
          <a:prstGeom prst="rect">
            <a:avLst/>
          </a:prstGeom>
          <a:solidFill>
            <a:srgbClr val="FFFFFF">
              <a:alpha val="69804"/>
            </a:srgbClr>
          </a:solidFill>
        </p:spPr>
        <p:txBody>
          <a:bodyPr wrap="square" rtlCol="0">
            <a:spAutoFit/>
          </a:bodyPr>
          <a:lstStyle>
            <a:defPPr>
              <a:defRPr lang="de-DE"/>
            </a:defPPr>
          </a:lstStyle>
          <a:p>
            <a:r>
              <a:rPr lang="de-CH" sz="1700"/>
              <a:t>Violetter Silberfalter</a:t>
            </a:r>
          </a:p>
        </p:txBody>
      </p:sp>
      <p:sp>
        <p:nvSpPr>
          <p:cNvPr id="24" name="Textfeld 23"/>
          <p:cNvSpPr txBox="1"/>
          <p:nvPr/>
        </p:nvSpPr>
        <p:spPr>
          <a:xfrm>
            <a:off x="526452" y="5592725"/>
            <a:ext cx="1955985" cy="369332"/>
          </a:xfrm>
          <a:prstGeom prst="rect">
            <a:avLst/>
          </a:prstGeom>
          <a:solidFill>
            <a:srgbClr val="FFFFFF">
              <a:alpha val="69804"/>
            </a:srgbClr>
          </a:solidFill>
        </p:spPr>
        <p:txBody>
          <a:bodyPr wrap="square" rtlCol="0">
            <a:spAutoFit/>
          </a:bodyPr>
          <a:lstStyle>
            <a:defPPr>
              <a:defRPr lang="de-DE"/>
            </a:defPPr>
          </a:lstStyle>
          <a:p>
            <a:r>
              <a:rPr lang="de-CH"/>
              <a:t>Teufelsabbiss</a:t>
            </a:r>
          </a:p>
        </p:txBody>
      </p:sp>
    </p:spTree>
    <p:extLst>
      <p:ext uri="{BB962C8B-B14F-4D97-AF65-F5344CB8AC3E}">
        <p14:creationId xmlns:p14="http://schemas.microsoft.com/office/powerpoint/2010/main" val="3693485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CH"/>
              <a:t>Gefährdeter Lebensraum</a:t>
            </a:r>
          </a:p>
        </p:txBody>
      </p:sp>
      <p:sp>
        <p:nvSpPr>
          <p:cNvPr id="7" name="Inhaltsplatzhalter 6"/>
          <p:cNvSpPr>
            <a:spLocks noGrp="1"/>
          </p:cNvSpPr>
          <p:nvPr>
            <p:ph idx="1"/>
          </p:nvPr>
        </p:nvSpPr>
        <p:spPr>
          <a:xfrm>
            <a:off x="638544" y="1124744"/>
            <a:ext cx="7908549" cy="814233"/>
          </a:xfrm>
          <a:solidFill>
            <a:srgbClr val="FFCCCC"/>
          </a:solidFill>
        </p:spPr>
        <p:txBody>
          <a:bodyPr vert="horz" lIns="72000" tIns="72000" rIns="72000" bIns="72000" rtlCol="0" anchor="t">
            <a:noAutofit/>
          </a:bodyPr>
          <a:lstStyle/>
          <a:p>
            <a:pPr marL="342900" indent="-342900">
              <a:spcBef>
                <a:spcPts val="600"/>
              </a:spcBef>
              <a:buChar char="•"/>
            </a:pPr>
            <a:r>
              <a:rPr lang="de-CH" sz="2000" dirty="0"/>
              <a:t>Viele </a:t>
            </a:r>
            <a:r>
              <a:rPr lang="de-CH" sz="2000" dirty="0" err="1"/>
              <a:t>Streueflächen</a:t>
            </a:r>
            <a:r>
              <a:rPr lang="de-CH" sz="2000" dirty="0"/>
              <a:t> sind wegen Düngung und Drainage verschwunden.</a:t>
            </a:r>
          </a:p>
          <a:p>
            <a:pPr marL="342900" indent="-342900">
              <a:spcBef>
                <a:spcPts val="600"/>
              </a:spcBef>
              <a:buChar char="•"/>
            </a:pPr>
            <a:r>
              <a:rPr lang="de-CH" sz="2000" dirty="0"/>
              <a:t>Zunehmende Vergandung der </a:t>
            </a:r>
            <a:r>
              <a:rPr lang="de-CH" sz="2000" dirty="0" err="1"/>
              <a:t>Streueflächen</a:t>
            </a:r>
            <a:r>
              <a:rPr lang="de-CH" sz="2000" dirty="0"/>
              <a:t> wegen fehlender Pflege</a:t>
            </a:r>
          </a:p>
        </p:txBody>
      </p:sp>
      <p:sp>
        <p:nvSpPr>
          <p:cNvPr id="5" name="Foliennummernplatzhalter 4"/>
          <p:cNvSpPr>
            <a:spLocks noGrp="1"/>
          </p:cNvSpPr>
          <p:nvPr>
            <p:ph type="sldNum" sz="quarter" idx="4"/>
          </p:nvPr>
        </p:nvSpPr>
        <p:spPr/>
        <p:txBody>
          <a:bodyPr/>
          <a:lstStyle/>
          <a:p>
            <a:fld id="{B295DEAF-E952-4796-AAEE-4201E40CA590}" type="slidenum">
              <a:rPr lang="de-CH" smtClean="0"/>
              <a:pPr/>
              <a:t>28</a:t>
            </a:fld>
            <a:endParaRPr lang="de-CH"/>
          </a:p>
        </p:txBody>
      </p:sp>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8544" y="2075074"/>
            <a:ext cx="7908548" cy="3816425"/>
          </a:xfrm>
          <a:prstGeom prst="rect">
            <a:avLst/>
          </a:prstGeom>
        </p:spPr>
      </p:pic>
    </p:spTree>
    <p:extLst>
      <p:ext uri="{BB962C8B-B14F-4D97-AF65-F5344CB8AC3E}">
        <p14:creationId xmlns:p14="http://schemas.microsoft.com/office/powerpoint/2010/main" val="4170939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B295DEAF-E952-4796-AAEE-4201E40CA590}" type="slidenum">
              <a:rPr lang="de-CH" smtClean="0"/>
              <a:pPr/>
              <a:t>29</a:t>
            </a:fld>
            <a:endParaRPr lang="de-CH"/>
          </a:p>
        </p:txBody>
      </p:sp>
      <p:graphicFrame>
        <p:nvGraphicFramePr>
          <p:cNvPr id="5" name="Tabelle 4"/>
          <p:cNvGraphicFramePr>
            <a:graphicFrameLocks noGrp="1"/>
          </p:cNvGraphicFramePr>
          <p:nvPr>
            <p:extLst>
              <p:ext uri="{D42A27DB-BD31-4B8C-83A1-F6EECF244321}">
                <p14:modId xmlns:p14="http://schemas.microsoft.com/office/powerpoint/2010/main" val="1053581345"/>
              </p:ext>
            </p:extLst>
          </p:nvPr>
        </p:nvGraphicFramePr>
        <p:xfrm>
          <a:off x="323528" y="599400"/>
          <a:ext cx="8496944" cy="5134123"/>
        </p:xfrm>
        <a:graphic>
          <a:graphicData uri="http://schemas.openxmlformats.org/drawingml/2006/table">
            <a:tbl>
              <a:tblPr firstRow="1" bandRow="1">
                <a:tableStyleId>{21E4AEA4-8DFA-4A89-87EB-49C32662AFE0}</a:tableStyleId>
              </a:tblPr>
              <a:tblGrid>
                <a:gridCol w="2520280">
                  <a:extLst>
                    <a:ext uri="{9D8B030D-6E8A-4147-A177-3AD203B41FA5}">
                      <a16:colId xmlns:a16="http://schemas.microsoft.com/office/drawing/2014/main" val="2030884018"/>
                    </a:ext>
                  </a:extLst>
                </a:gridCol>
                <a:gridCol w="5976664">
                  <a:extLst>
                    <a:ext uri="{9D8B030D-6E8A-4147-A177-3AD203B41FA5}">
                      <a16:colId xmlns:a16="http://schemas.microsoft.com/office/drawing/2014/main" val="1148867680"/>
                    </a:ext>
                  </a:extLst>
                </a:gridCol>
              </a:tblGrid>
              <a:tr h="389182">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800" b="1" err="1"/>
                        <a:t>Streueflächen</a:t>
                      </a:r>
                      <a:endParaRPr lang="de-CH" sz="1700" b="1"/>
                    </a:p>
                  </a:txBody>
                  <a:tcPr/>
                </a:tc>
                <a:tc hMerge="1">
                  <a:txBody>
                    <a:bodyPr/>
                    <a:lstStyle/>
                    <a:p>
                      <a:endParaRPr lang="de-CH"/>
                    </a:p>
                  </a:txBody>
                  <a:tcPr/>
                </a:tc>
                <a:extLst>
                  <a:ext uri="{0D108BD9-81ED-4DB2-BD59-A6C34878D82A}">
                    <a16:rowId xmlns:a16="http://schemas.microsoft.com/office/drawing/2014/main" val="1974412348"/>
                  </a:ext>
                </a:extLst>
              </a:tr>
              <a:tr h="389182">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700" b="1"/>
                        <a:t>BEDINGUNGEN FÜR BEITRÄGE NACH DZV FÜR QUALITÄTSSTUFE I</a:t>
                      </a:r>
                    </a:p>
                  </a:txBody>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de-CH" sz="1700" b="0"/>
                    </a:p>
                  </a:txBody>
                  <a:tcPr/>
                </a:tc>
                <a:extLst>
                  <a:ext uri="{0D108BD9-81ED-4DB2-BD59-A6C34878D82A}">
                    <a16:rowId xmlns:a16="http://schemas.microsoft.com/office/drawing/2014/main" val="1847666676"/>
                  </a:ext>
                </a:extLst>
              </a:tr>
              <a:tr h="389182">
                <a:tc>
                  <a:txBody>
                    <a:bodyPr/>
                    <a:lstStyle/>
                    <a:p>
                      <a:r>
                        <a:rPr lang="de-CH" sz="1700" b="1"/>
                        <a:t>Düngung</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700" b="0"/>
                        <a:t>keine</a:t>
                      </a:r>
                    </a:p>
                  </a:txBody>
                  <a:tcPr/>
                </a:tc>
                <a:extLst>
                  <a:ext uri="{0D108BD9-81ED-4DB2-BD59-A6C34878D82A}">
                    <a16:rowId xmlns:a16="http://schemas.microsoft.com/office/drawing/2014/main" val="593785498"/>
                  </a:ext>
                </a:extLst>
              </a:tr>
              <a:tr h="389182">
                <a:tc>
                  <a:txBody>
                    <a:bodyPr/>
                    <a:lstStyle/>
                    <a:p>
                      <a:r>
                        <a:rPr lang="de-CH" sz="1700" b="1"/>
                        <a:t>Pflanzenschutzmittel</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700" b="0"/>
                        <a:t>verboten</a:t>
                      </a:r>
                    </a:p>
                  </a:txBody>
                  <a:tcPr/>
                </a:tc>
                <a:extLst>
                  <a:ext uri="{0D108BD9-81ED-4DB2-BD59-A6C34878D82A}">
                    <a16:rowId xmlns:a16="http://schemas.microsoft.com/office/drawing/2014/main" val="3153688778"/>
                  </a:ext>
                </a:extLst>
              </a:tr>
              <a:tr h="639751">
                <a:tc>
                  <a:txBody>
                    <a:bodyPr/>
                    <a:lstStyle/>
                    <a:p>
                      <a:r>
                        <a:rPr lang="de-CH" sz="1700" b="1"/>
                        <a:t>Schnitt</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700" b="0"/>
                        <a:t>maximal 1 Schnitt jährlich nach dem 1. September (</a:t>
                      </a:r>
                      <a:r>
                        <a:rPr lang="de-CH" sz="1700" b="0" err="1"/>
                        <a:t>kant</a:t>
                      </a:r>
                      <a:r>
                        <a:rPr lang="de-CH" sz="1700" b="0"/>
                        <a:t>. geregelte Abweichungen möglich), mindestens 1 Schnitt alle 3 Jahre</a:t>
                      </a:r>
                    </a:p>
                  </a:txBody>
                  <a:tcPr/>
                </a:tc>
                <a:extLst>
                  <a:ext uri="{0D108BD9-81ED-4DB2-BD59-A6C34878D82A}">
                    <a16:rowId xmlns:a16="http://schemas.microsoft.com/office/drawing/2014/main" val="2116468397"/>
                  </a:ext>
                </a:extLst>
              </a:tr>
              <a:tr h="639751">
                <a:tc>
                  <a:txBody>
                    <a:bodyPr/>
                    <a:lstStyle/>
                    <a:p>
                      <a:r>
                        <a:rPr lang="de-CH" sz="1700" b="1"/>
                        <a:t>Streue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700" b="0"/>
                        <a:t>Mulchen verboten. Das Schnittgut muss abgeführt werden. </a:t>
                      </a:r>
                      <a:r>
                        <a:rPr lang="de-CH" sz="1700" b="0" err="1"/>
                        <a:t>Streuehaufen</a:t>
                      </a:r>
                      <a:r>
                        <a:rPr lang="de-CH" sz="1700" b="0"/>
                        <a:t> als Unterschlupf für Tiere sind erlaubt.</a:t>
                      </a:r>
                    </a:p>
                  </a:txBody>
                  <a:tcPr/>
                </a:tc>
                <a:extLst>
                  <a:ext uri="{0D108BD9-81ED-4DB2-BD59-A6C34878D82A}">
                    <a16:rowId xmlns:a16="http://schemas.microsoft.com/office/drawing/2014/main" val="554663836"/>
                  </a:ext>
                </a:extLst>
              </a:tr>
              <a:tr h="389182">
                <a:tc>
                  <a:txBody>
                    <a:bodyPr/>
                    <a:lstStyle/>
                    <a:p>
                      <a:r>
                        <a:rPr lang="de-CH" sz="1700" b="1"/>
                        <a:t>Weide</a:t>
                      </a:r>
                    </a:p>
                  </a:txBody>
                  <a:tcPr/>
                </a:tc>
                <a:tc>
                  <a:txBody>
                    <a:bodyPr/>
                    <a:lstStyle/>
                    <a:p>
                      <a:r>
                        <a:rPr lang="de-CH" sz="1700" b="0"/>
                        <a:t>keine</a:t>
                      </a:r>
                    </a:p>
                  </a:txBody>
                  <a:tcPr/>
                </a:tc>
                <a:extLst>
                  <a:ext uri="{0D108BD9-81ED-4DB2-BD59-A6C34878D82A}">
                    <a16:rowId xmlns:a16="http://schemas.microsoft.com/office/drawing/2014/main" val="617003719"/>
                  </a:ext>
                </a:extLst>
              </a:tr>
              <a:tr h="351983">
                <a:tc>
                  <a:txBody>
                    <a:bodyPr/>
                    <a:lstStyle/>
                    <a:p>
                      <a:r>
                        <a:rPr lang="de-CH" sz="1700" b="1"/>
                        <a:t>Strukturen</a:t>
                      </a:r>
                    </a:p>
                  </a:txBody>
                  <a:tcPr/>
                </a:tc>
                <a:tc>
                  <a:txBody>
                    <a:bodyPr/>
                    <a:lstStyle/>
                    <a:p>
                      <a:pPr lvl="0">
                        <a:buNone/>
                      </a:pPr>
                      <a:r>
                        <a:rPr lang="de-CH" sz="1700" b="0" i="0" u="none" strike="noStrike" noProof="0">
                          <a:solidFill>
                            <a:srgbClr val="000000"/>
                          </a:solidFill>
                          <a:latin typeface="Gill Sans MT"/>
                        </a:rPr>
                        <a:t>Kleinstrukturen bis höchstens 20 % der Fläche erlaubt</a:t>
                      </a:r>
                    </a:p>
                  </a:txBody>
                  <a:tcPr/>
                </a:tc>
                <a:extLst>
                  <a:ext uri="{0D108BD9-81ED-4DB2-BD59-A6C34878D82A}">
                    <a16:rowId xmlns:a16="http://schemas.microsoft.com/office/drawing/2014/main" val="2052662414"/>
                  </a:ext>
                </a:extLst>
              </a:tr>
              <a:tr h="38918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700" b="1"/>
                        <a:t>Vertragsdauer</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700" b="0"/>
                        <a:t>8 Jahre</a:t>
                      </a:r>
                    </a:p>
                  </a:txBody>
                  <a:tcPr/>
                </a:tc>
                <a:extLst>
                  <a:ext uri="{0D108BD9-81ED-4DB2-BD59-A6C34878D82A}">
                    <a16:rowId xmlns:a16="http://schemas.microsoft.com/office/drawing/2014/main" val="1452228875"/>
                  </a:ext>
                </a:extLst>
              </a:tr>
              <a:tr h="389182">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700" b="1" kern="1200">
                          <a:solidFill>
                            <a:schemeClr val="dk1"/>
                          </a:solidFill>
                          <a:latin typeface="+mn-lt"/>
                          <a:ea typeface="+mn-ea"/>
                          <a:cs typeface="+mn-cs"/>
                        </a:rPr>
                        <a:t>BEDINGUNGEN FÜR BEITRÄGE NACH DZV FÜR QUALITÄTSSTUFE II</a:t>
                      </a:r>
                    </a:p>
                  </a:txBody>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de-CH" sz="1700" b="0"/>
                    </a:p>
                  </a:txBody>
                  <a:tcPr/>
                </a:tc>
                <a:extLst>
                  <a:ext uri="{0D108BD9-81ED-4DB2-BD59-A6C34878D82A}">
                    <a16:rowId xmlns:a16="http://schemas.microsoft.com/office/drawing/2014/main" val="2781230923"/>
                  </a:ext>
                </a:extLst>
              </a:tr>
              <a:tr h="389182">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700" b="0"/>
                        <a:t>mindestens 6 Zeigerpflanzenarten (DZV, Art. 59, Anhang 4)</a:t>
                      </a:r>
                    </a:p>
                  </a:txBody>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de-CH" b="1"/>
                    </a:p>
                  </a:txBody>
                  <a:tcPr/>
                </a:tc>
                <a:extLst>
                  <a:ext uri="{0D108BD9-81ED-4DB2-BD59-A6C34878D82A}">
                    <a16:rowId xmlns:a16="http://schemas.microsoft.com/office/drawing/2014/main" val="4043956507"/>
                  </a:ext>
                </a:extLst>
              </a:tr>
              <a:tr h="389182">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700" b="0"/>
                        <a:t>Mähaufbereiter</a:t>
                      </a:r>
                      <a:r>
                        <a:rPr lang="de-CH" sz="1700" b="0" baseline="0"/>
                        <a:t> verboten</a:t>
                      </a:r>
                      <a:endParaRPr lang="de-CH" sz="1700" b="0"/>
                    </a:p>
                  </a:txBody>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de-CH" b="1"/>
                    </a:p>
                  </a:txBody>
                  <a:tcPr/>
                </a:tc>
                <a:extLst>
                  <a:ext uri="{0D108BD9-81ED-4DB2-BD59-A6C34878D82A}">
                    <a16:rowId xmlns:a16="http://schemas.microsoft.com/office/drawing/2014/main" val="3941552920"/>
                  </a:ext>
                </a:extLst>
              </a:tr>
            </a:tbl>
          </a:graphicData>
        </a:graphic>
      </p:graphicFrame>
      <p:sp>
        <p:nvSpPr>
          <p:cNvPr id="2" name="Textfeld 1"/>
          <p:cNvSpPr txBox="1"/>
          <p:nvPr/>
        </p:nvSpPr>
        <p:spPr>
          <a:xfrm>
            <a:off x="8048828" y="881"/>
            <a:ext cx="1095172" cy="400110"/>
          </a:xfrm>
          <a:prstGeom prst="rect">
            <a:avLst/>
          </a:prstGeom>
          <a:solidFill>
            <a:schemeClr val="accent6">
              <a:lumMod val="40000"/>
              <a:lumOff val="60000"/>
            </a:schemeClr>
          </a:solidFill>
        </p:spPr>
        <p:txBody>
          <a:bodyPr wrap="none" rtlCol="0">
            <a:spAutoFit/>
          </a:bodyPr>
          <a:lstStyle/>
          <a:p>
            <a:r>
              <a:rPr lang="de-CH" sz="2000"/>
              <a:t>Handout</a:t>
            </a:r>
          </a:p>
        </p:txBody>
      </p:sp>
      <p:grpSp>
        <p:nvGrpSpPr>
          <p:cNvPr id="6" name="Gruppieren 5">
            <a:extLst>
              <a:ext uri="{FF2B5EF4-FFF2-40B4-BE49-F238E27FC236}">
                <a16:creationId xmlns:a16="http://schemas.microsoft.com/office/drawing/2014/main" id="{BCFEDA96-C021-4344-8762-BAC92B03B29C}"/>
              </a:ext>
            </a:extLst>
          </p:cNvPr>
          <p:cNvGrpSpPr/>
          <p:nvPr/>
        </p:nvGrpSpPr>
        <p:grpSpPr>
          <a:xfrm>
            <a:off x="323528" y="224548"/>
            <a:ext cx="4900037" cy="374852"/>
            <a:chOff x="104011" y="183120"/>
            <a:chExt cx="4900037" cy="374852"/>
          </a:xfrm>
        </p:grpSpPr>
        <p:sp>
          <p:nvSpPr>
            <p:cNvPr id="7" name="Textfeld 6">
              <a:extLst>
                <a:ext uri="{FF2B5EF4-FFF2-40B4-BE49-F238E27FC236}">
                  <a16:creationId xmlns:a16="http://schemas.microsoft.com/office/drawing/2014/main" id="{6D0755B8-6864-40AF-A296-E1D8D2882D9E}"/>
                </a:ext>
              </a:extLst>
            </p:cNvPr>
            <p:cNvSpPr txBox="1"/>
            <p:nvPr/>
          </p:nvSpPr>
          <p:spPr>
            <a:xfrm>
              <a:off x="179512" y="188640"/>
              <a:ext cx="4824536" cy="369332"/>
            </a:xfrm>
            <a:prstGeom prst="rect">
              <a:avLst/>
            </a:prstGeom>
            <a:noFill/>
          </p:spPr>
          <p:txBody>
            <a:bodyPr wrap="square" rtlCol="0">
              <a:spAutoFit/>
            </a:bodyPr>
            <a:lstStyle/>
            <a:p>
              <a:r>
                <a:rPr lang="de-CH" dirty="0"/>
                <a:t>    Aktuelle Anforderungen </a:t>
              </a:r>
              <a:r>
                <a:rPr lang="de-CH" dirty="0">
                  <a:hlinkClick r:id="rId2"/>
                </a:rPr>
                <a:t>www.agrinatur.ch</a:t>
              </a:r>
              <a:endParaRPr lang="de-CH" dirty="0"/>
            </a:p>
          </p:txBody>
        </p:sp>
        <p:pic>
          <p:nvPicPr>
            <p:cNvPr id="8" name="Grafik 7" descr="Auge">
              <a:extLst>
                <a:ext uri="{FF2B5EF4-FFF2-40B4-BE49-F238E27FC236}">
                  <a16:creationId xmlns:a16="http://schemas.microsoft.com/office/drawing/2014/main" id="{6996F379-989C-48ED-843A-46CA92E7864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011" y="183120"/>
              <a:ext cx="360040" cy="360040"/>
            </a:xfrm>
            <a:prstGeom prst="rect">
              <a:avLst/>
            </a:prstGeom>
          </p:spPr>
        </p:pic>
      </p:grpSp>
    </p:spTree>
    <p:extLst>
      <p:ext uri="{BB962C8B-B14F-4D97-AF65-F5344CB8AC3E}">
        <p14:creationId xmlns:p14="http://schemas.microsoft.com/office/powerpoint/2010/main" val="3525510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2"/>
            <a:ext cx="8346763" cy="647923"/>
          </a:xfrm>
        </p:spPr>
        <p:txBody>
          <a:bodyPr/>
          <a:lstStyle/>
          <a:p>
            <a:r>
              <a:rPr lang="de-CH">
                <a:latin typeface="Arial" panose="020B0604020202020204" pitchFamily="34" charset="0"/>
                <a:ea typeface="Adobe Fan Heiti Std B" panose="020B0700000000000000" pitchFamily="34" charset="-128"/>
                <a:cs typeface="Arial" panose="020B0604020202020204" pitchFamily="34" charset="0"/>
              </a:rPr>
              <a:t>1 </a:t>
            </a:r>
            <a:r>
              <a:rPr lang="de-CH"/>
              <a:t>Definition der Biodiversitätsförderflächen (BFF)</a:t>
            </a:r>
          </a:p>
        </p:txBody>
      </p:sp>
      <p:sp>
        <p:nvSpPr>
          <p:cNvPr id="3" name="Inhaltsplatzhalter 2"/>
          <p:cNvSpPr>
            <a:spLocks noGrp="1"/>
          </p:cNvSpPr>
          <p:nvPr>
            <p:ph idx="1"/>
          </p:nvPr>
        </p:nvSpPr>
        <p:spPr>
          <a:xfrm>
            <a:off x="618175" y="2991352"/>
            <a:ext cx="7921625" cy="2806976"/>
          </a:xfrm>
        </p:spPr>
        <p:txBody>
          <a:bodyPr/>
          <a:lstStyle/>
          <a:p>
            <a:endParaRPr lang="de-CH"/>
          </a:p>
          <a:p>
            <a:endParaRPr lang="de-CH"/>
          </a:p>
        </p:txBody>
      </p:sp>
      <p:sp>
        <p:nvSpPr>
          <p:cNvPr id="4" name="Foliennummernplatzhalter 3"/>
          <p:cNvSpPr>
            <a:spLocks noGrp="1"/>
          </p:cNvSpPr>
          <p:nvPr>
            <p:ph type="sldNum" sz="quarter" idx="4"/>
          </p:nvPr>
        </p:nvSpPr>
        <p:spPr/>
        <p:txBody>
          <a:bodyPr/>
          <a:lstStyle/>
          <a:p>
            <a:fld id="{B295DEAF-E952-4796-AAEE-4201E40CA590}" type="slidenum">
              <a:rPr lang="de-CH" smtClean="0"/>
              <a:pPr/>
              <a:t>3</a:t>
            </a:fld>
            <a:endParaRPr lang="de-CH"/>
          </a:p>
        </p:txBody>
      </p:sp>
      <p:sp>
        <p:nvSpPr>
          <p:cNvPr id="5" name="Textfeld 4"/>
          <p:cNvSpPr txBox="1"/>
          <p:nvPr/>
        </p:nvSpPr>
        <p:spPr>
          <a:xfrm>
            <a:off x="639382" y="1130059"/>
            <a:ext cx="7900417" cy="1535503"/>
          </a:xfrm>
          <a:prstGeom prst="rect">
            <a:avLst/>
          </a:prstGeom>
          <a:solidFill>
            <a:srgbClr val="FFE699"/>
          </a:solidFill>
        </p:spPr>
        <p:txBody>
          <a:bodyPr wrap="square" rtlCol="0">
            <a:noAutofit/>
          </a:bodyPr>
          <a:lstStyle/>
          <a:p>
            <a:pPr algn="ctr"/>
            <a:r>
              <a:rPr lang="de-CH" sz="2200" b="1" dirty="0"/>
              <a:t>Biodiversitätsförderflächen sind </a:t>
            </a:r>
            <a:r>
              <a:rPr lang="de-CH" sz="2200" dirty="0"/>
              <a:t>….</a:t>
            </a:r>
          </a:p>
          <a:p>
            <a:pPr algn="ctr"/>
            <a:r>
              <a:rPr lang="de-CH" sz="2200" dirty="0"/>
              <a:t>bewirtschaftete Flächen auf dem Landwirtschaftsbetrieb, </a:t>
            </a:r>
            <a:br>
              <a:rPr lang="de-CH" sz="2200" dirty="0"/>
            </a:br>
            <a:r>
              <a:rPr lang="de-CH" sz="2200" dirty="0"/>
              <a:t>die zur Erhaltung und Förderung der Biodiversität angelegt und gepflegt werden.</a:t>
            </a:r>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8552" y="2780928"/>
            <a:ext cx="7922075" cy="3209825"/>
          </a:xfrm>
          <a:prstGeom prst="rect">
            <a:avLst/>
          </a:prstGeom>
        </p:spPr>
      </p:pic>
    </p:spTree>
    <p:extLst>
      <p:ext uri="{BB962C8B-B14F-4D97-AF65-F5344CB8AC3E}">
        <p14:creationId xmlns:p14="http://schemas.microsoft.com/office/powerpoint/2010/main" val="2886857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t>Streueflächen</a:t>
            </a:r>
            <a:r>
              <a:rPr lang="de-CH" dirty="0"/>
              <a:t>: Nutzung und Pflege</a:t>
            </a:r>
            <a:br>
              <a:rPr lang="de-CH" dirty="0"/>
            </a:br>
            <a:endParaRPr lang="de-CH"/>
          </a:p>
        </p:txBody>
      </p:sp>
      <p:sp>
        <p:nvSpPr>
          <p:cNvPr id="3" name="Inhaltsplatzhalter 2"/>
          <p:cNvSpPr>
            <a:spLocks noGrp="1"/>
          </p:cNvSpPr>
          <p:nvPr>
            <p:ph idx="1"/>
          </p:nvPr>
        </p:nvSpPr>
        <p:spPr>
          <a:xfrm>
            <a:off x="588580" y="1052736"/>
            <a:ext cx="7937694" cy="3078732"/>
          </a:xfrm>
        </p:spPr>
        <p:txBody>
          <a:bodyPr/>
          <a:lstStyle/>
          <a:p>
            <a:pPr>
              <a:spcBef>
                <a:spcPts val="600"/>
              </a:spcBef>
            </a:pPr>
            <a:r>
              <a:rPr lang="de-CH" sz="2000" b="1"/>
              <a:t>Worauf achten?</a:t>
            </a:r>
          </a:p>
          <a:p>
            <a:pPr marL="342900" indent="-342900">
              <a:spcBef>
                <a:spcPts val="600"/>
              </a:spcBef>
              <a:buFont typeface="Arial" panose="020B0604020202020204" pitchFamily="34" charset="0"/>
              <a:buChar char="•"/>
            </a:pPr>
            <a:r>
              <a:rPr lang="de-CH" sz="2000"/>
              <a:t>Schnitt mindestens alle 3 Jahre, um </a:t>
            </a:r>
            <a:r>
              <a:rPr lang="de-CH" sz="2000" err="1"/>
              <a:t>Verbuschung</a:t>
            </a:r>
            <a:r>
              <a:rPr lang="de-CH" sz="2000"/>
              <a:t> zu verhindern.</a:t>
            </a:r>
          </a:p>
          <a:p>
            <a:pPr marL="342900" indent="-342900">
              <a:spcBef>
                <a:spcPts val="600"/>
              </a:spcBef>
              <a:buFont typeface="Arial" panose="020B0604020202020204" pitchFamily="34" charset="0"/>
              <a:buChar char="•"/>
            </a:pPr>
            <a:r>
              <a:rPr lang="de-CH" sz="2000"/>
              <a:t>Gehölzreiche Bereiche regelmässig auslichten.</a:t>
            </a:r>
          </a:p>
          <a:p>
            <a:pPr marL="342900" indent="-342900">
              <a:spcBef>
                <a:spcPts val="600"/>
              </a:spcBef>
              <a:buFont typeface="Arial" panose="020B0604020202020204" pitchFamily="34" charset="0"/>
              <a:buChar char="•"/>
            </a:pPr>
            <a:r>
              <a:rPr lang="de-CH" sz="2000"/>
              <a:t>Neophyten laufend entfernen.</a:t>
            </a:r>
          </a:p>
          <a:p>
            <a:pPr marL="342900" indent="-342900">
              <a:spcBef>
                <a:spcPts val="600"/>
              </a:spcBef>
              <a:buFont typeface="Arial" panose="020B0604020202020204" pitchFamily="34" charset="0"/>
              <a:buChar char="•"/>
            </a:pPr>
            <a:r>
              <a:rPr lang="de-CH" sz="2000"/>
              <a:t>Bei möglichst trockenen Bodenverhältnissen mit mindestens 10 cm hoch eingestelltem Balkenmäher </a:t>
            </a:r>
            <a:r>
              <a:rPr lang="de-CH" sz="2000" b="1"/>
              <a:t>ohne </a:t>
            </a:r>
            <a:r>
              <a:rPr lang="de-CH" sz="2000" b="1" err="1"/>
              <a:t>Mähaufbereiter</a:t>
            </a:r>
            <a:r>
              <a:rPr lang="de-CH" sz="2000" b="1"/>
              <a:t> </a:t>
            </a:r>
            <a:r>
              <a:rPr lang="de-CH" sz="2000"/>
              <a:t>schonend mähen.</a:t>
            </a:r>
          </a:p>
          <a:p>
            <a:pPr marL="342900" indent="-342900">
              <a:spcBef>
                <a:spcPts val="600"/>
              </a:spcBef>
              <a:buFont typeface="Arial" panose="020B0604020202020204" pitchFamily="34" charset="0"/>
              <a:buChar char="•"/>
            </a:pPr>
            <a:r>
              <a:rPr lang="de-CH" sz="2000"/>
              <a:t>Bis 10 % der Fläche als Rückzugsstreifen für Kleintiere über den Winter stehen lassen (den Standort jährlich wechseln).</a:t>
            </a:r>
          </a:p>
          <a:p>
            <a:pPr marL="342900" indent="-342900">
              <a:spcBef>
                <a:spcPts val="600"/>
              </a:spcBef>
              <a:buFont typeface="Arial" panose="020B0604020202020204" pitchFamily="34" charset="0"/>
              <a:buChar char="•"/>
            </a:pPr>
            <a:r>
              <a:rPr lang="de-CH" sz="2000"/>
              <a:t>An gut besonnten Standorten Ast- und </a:t>
            </a:r>
            <a:r>
              <a:rPr lang="de-CH" sz="2000" err="1"/>
              <a:t>Streuehaufen</a:t>
            </a:r>
            <a:r>
              <a:rPr lang="de-CH" sz="2000"/>
              <a:t> aufschichten.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30</a:t>
            </a:fld>
            <a:endParaRPr lang="de-CH"/>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8580" y="4131468"/>
            <a:ext cx="7951220" cy="2088232"/>
          </a:xfrm>
          <a:prstGeom prst="rect">
            <a:avLst/>
          </a:prstGeom>
        </p:spPr>
      </p:pic>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64288" y="4005064"/>
            <a:ext cx="1656185" cy="1512168"/>
          </a:xfrm>
          <a:prstGeom prst="rect">
            <a:avLst/>
          </a:prstGeom>
          <a:ln w="19050">
            <a:solidFill>
              <a:schemeClr val="bg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71244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22535" y="4365104"/>
            <a:ext cx="1909905" cy="1630096"/>
          </a:xfrm>
          <a:prstGeom prst="rect">
            <a:avLst/>
          </a:prstGeom>
        </p:spPr>
      </p:pic>
      <p:pic>
        <p:nvPicPr>
          <p:cNvPr id="8" name="Grafik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94755" y="4383211"/>
            <a:ext cx="1892715" cy="1611989"/>
          </a:xfrm>
          <a:prstGeom prst="rect">
            <a:avLst/>
          </a:prstGeom>
        </p:spPr>
      </p:pic>
      <p:pic>
        <p:nvPicPr>
          <p:cNvPr id="9" name="Grafik 8"/>
          <p:cNvPicPr>
            <a:picLocks noChangeAspect="1"/>
          </p:cNvPicPr>
          <p:nvPr/>
        </p:nvPicPr>
        <p:blipFill rotWithShape="1">
          <a:blip r:embed="rId4" cstate="screen">
            <a:extLst>
              <a:ext uri="{28A0092B-C50C-407E-A947-70E740481C1C}">
                <a14:useLocalDpi xmlns:a14="http://schemas.microsoft.com/office/drawing/2010/main"/>
              </a:ext>
            </a:extLst>
          </a:blip>
          <a:srcRect b="-1414"/>
          <a:stretch/>
        </p:blipFill>
        <p:spPr>
          <a:xfrm>
            <a:off x="2572006" y="4370954"/>
            <a:ext cx="1887684" cy="1633417"/>
          </a:xfrm>
          <a:prstGeom prst="rect">
            <a:avLst/>
          </a:prstGeom>
        </p:spPr>
      </p:pic>
      <p:pic>
        <p:nvPicPr>
          <p:cNvPr id="7" name="Grafik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25311" y="4374480"/>
            <a:ext cx="1921839" cy="1629891"/>
          </a:xfrm>
          <a:prstGeom prst="rect">
            <a:avLst/>
          </a:prstGeom>
        </p:spPr>
      </p:pic>
      <p:sp>
        <p:nvSpPr>
          <p:cNvPr id="2" name="Titel 1"/>
          <p:cNvSpPr>
            <a:spLocks noGrp="1"/>
          </p:cNvSpPr>
          <p:nvPr>
            <p:ph type="title"/>
          </p:nvPr>
        </p:nvSpPr>
        <p:spPr/>
        <p:txBody>
          <a:bodyPr/>
          <a:lstStyle/>
          <a:p>
            <a:r>
              <a:rPr lang="de-CH"/>
              <a:t>Uferwiese entlang von Gewässern</a:t>
            </a:r>
          </a:p>
        </p:txBody>
      </p:sp>
      <p:sp>
        <p:nvSpPr>
          <p:cNvPr id="5" name="Inhaltsplatzhalter 4"/>
          <p:cNvSpPr>
            <a:spLocks noGrp="1"/>
          </p:cNvSpPr>
          <p:nvPr>
            <p:ph idx="1"/>
          </p:nvPr>
        </p:nvSpPr>
        <p:spPr>
          <a:xfrm>
            <a:off x="4589590" y="1124744"/>
            <a:ext cx="3936683" cy="2880320"/>
          </a:xfrm>
          <a:solidFill>
            <a:schemeClr val="accent4">
              <a:lumMod val="20000"/>
              <a:lumOff val="80000"/>
            </a:schemeClr>
          </a:solidFill>
        </p:spPr>
        <p:txBody>
          <a:bodyPr lIns="72000" tIns="72000" rIns="72000" bIns="72000"/>
          <a:lstStyle/>
          <a:p>
            <a:pPr algn="l">
              <a:spcBef>
                <a:spcPts val="600"/>
              </a:spcBef>
            </a:pPr>
            <a:r>
              <a:rPr lang="de-CH" sz="2000" b="1"/>
              <a:t>Ökologische Bedeutung</a:t>
            </a:r>
          </a:p>
          <a:p>
            <a:pPr marL="342900" indent="-342900" algn="l">
              <a:spcBef>
                <a:spcPts val="600"/>
              </a:spcBef>
              <a:buFont typeface="Arial" panose="020B0604020202020204" pitchFamily="34" charset="0"/>
              <a:buChar char="•"/>
            </a:pPr>
            <a:r>
              <a:rPr lang="de-CH" sz="2000"/>
              <a:t>Schutz gegen Eintrag von PSM und Düngern in Gewässer</a:t>
            </a:r>
          </a:p>
          <a:p>
            <a:pPr marL="342900" indent="-342900" algn="l">
              <a:spcBef>
                <a:spcPts val="600"/>
              </a:spcBef>
              <a:buFont typeface="Arial" panose="020B0604020202020204" pitchFamily="34" charset="0"/>
              <a:buChar char="•"/>
            </a:pPr>
            <a:r>
              <a:rPr lang="de-CH" sz="2000"/>
              <a:t>Typische, artenreiche Ufervegetation mit Mädesüss, Binsen, Weidenröschen, etc.</a:t>
            </a:r>
          </a:p>
          <a:p>
            <a:pPr marL="342900" indent="-342900" algn="l">
              <a:spcBef>
                <a:spcPts val="600"/>
              </a:spcBef>
              <a:buFont typeface="Arial" panose="020B0604020202020204" pitchFamily="34" charset="0"/>
              <a:buChar char="•"/>
            </a:pPr>
            <a:r>
              <a:rPr lang="de-CH" sz="2000"/>
              <a:t>Lebensraum und Wander-korridor für Amphibien, Reptilien und Insekten</a:t>
            </a:r>
          </a:p>
        </p:txBody>
      </p:sp>
      <p:sp>
        <p:nvSpPr>
          <p:cNvPr id="6" name="Inhaltsplatzhalter 5"/>
          <p:cNvSpPr>
            <a:spLocks noGrp="1"/>
          </p:cNvSpPr>
          <p:nvPr>
            <p:ph idx="13"/>
          </p:nvPr>
        </p:nvSpPr>
        <p:spPr>
          <a:xfrm>
            <a:off x="525311" y="1124744"/>
            <a:ext cx="3938689" cy="2880320"/>
          </a:xfrm>
          <a:solidFill>
            <a:schemeClr val="accent6">
              <a:lumMod val="20000"/>
              <a:lumOff val="80000"/>
            </a:schemeClr>
          </a:solidFill>
        </p:spPr>
        <p:txBody>
          <a:bodyPr lIns="72000" tIns="72000" rIns="72000" bIns="72000"/>
          <a:lstStyle/>
          <a:p>
            <a:pPr>
              <a:spcBef>
                <a:spcPts val="600"/>
              </a:spcBef>
            </a:pPr>
            <a:r>
              <a:rPr lang="de-CH" sz="2000" b="1"/>
              <a:t>Agronomische Bedeutung</a:t>
            </a:r>
          </a:p>
          <a:p>
            <a:pPr marL="342900" indent="-342900">
              <a:spcBef>
                <a:spcPts val="600"/>
              </a:spcBef>
              <a:buFont typeface="Arial" panose="020B0604020202020204" pitchFamily="34" charset="0"/>
              <a:buChar char="•"/>
            </a:pPr>
            <a:r>
              <a:rPr lang="de-CH" sz="2000"/>
              <a:t>Schützen die Böschungen entlang von Fliessgewässern vor Erosion.</a:t>
            </a:r>
          </a:p>
          <a:p>
            <a:pPr marL="342900" indent="-342900">
              <a:spcBef>
                <a:spcPts val="600"/>
              </a:spcBef>
              <a:buFont typeface="Arial" panose="020B0604020202020204" pitchFamily="34" charset="0"/>
              <a:buChar char="•"/>
            </a:pPr>
            <a:r>
              <a:rPr lang="de-CH" sz="2000"/>
              <a:t>Können Raufutter liefern (Fettwiesen).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31</a:t>
            </a:fld>
            <a:endParaRPr lang="de-CH"/>
          </a:p>
        </p:txBody>
      </p:sp>
      <p:sp>
        <p:nvSpPr>
          <p:cNvPr id="15" name="Welle 14"/>
          <p:cNvSpPr/>
          <p:nvPr/>
        </p:nvSpPr>
        <p:spPr>
          <a:xfrm>
            <a:off x="8167922" y="244749"/>
            <a:ext cx="953612" cy="543210"/>
          </a:xfrm>
          <a:prstGeom prst="wav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a:solidFill>
                  <a:schemeClr val="accent4">
                    <a:lumMod val="50000"/>
                  </a:schemeClr>
                </a:solidFill>
              </a:rPr>
              <a:t>S.64</a:t>
            </a:r>
          </a:p>
        </p:txBody>
      </p:sp>
      <p:sp>
        <p:nvSpPr>
          <p:cNvPr id="20" name="Textfeld 19"/>
          <p:cNvSpPr txBox="1"/>
          <p:nvPr/>
        </p:nvSpPr>
        <p:spPr>
          <a:xfrm>
            <a:off x="6600746" y="5646472"/>
            <a:ext cx="2294107" cy="353943"/>
          </a:xfrm>
          <a:prstGeom prst="rect">
            <a:avLst/>
          </a:prstGeom>
          <a:solidFill>
            <a:srgbClr val="FFFFFF">
              <a:alpha val="69804"/>
            </a:srgbClr>
          </a:solidFill>
        </p:spPr>
        <p:txBody>
          <a:bodyPr wrap="square" rtlCol="0">
            <a:spAutoFit/>
          </a:bodyPr>
          <a:lstStyle>
            <a:defPPr>
              <a:defRPr lang="de-DE"/>
            </a:defPPr>
          </a:lstStyle>
          <a:p>
            <a:r>
              <a:rPr lang="de-CH" sz="1700"/>
              <a:t>Sumpfstorchschnabel</a:t>
            </a:r>
          </a:p>
        </p:txBody>
      </p:sp>
      <p:sp>
        <p:nvSpPr>
          <p:cNvPr id="21" name="Textfeld 20"/>
          <p:cNvSpPr txBox="1"/>
          <p:nvPr/>
        </p:nvSpPr>
        <p:spPr>
          <a:xfrm>
            <a:off x="4594755" y="5629237"/>
            <a:ext cx="1921461" cy="365963"/>
          </a:xfrm>
          <a:prstGeom prst="rect">
            <a:avLst/>
          </a:prstGeom>
          <a:solidFill>
            <a:srgbClr val="FFFFFF">
              <a:alpha val="69804"/>
            </a:srgbClr>
          </a:solidFill>
        </p:spPr>
        <p:txBody>
          <a:bodyPr wrap="square" rtlCol="0">
            <a:spAutoFit/>
          </a:bodyPr>
          <a:lstStyle>
            <a:defPPr>
              <a:defRPr lang="de-DE"/>
            </a:defPPr>
          </a:lstStyle>
          <a:p>
            <a:r>
              <a:rPr lang="de-CH"/>
              <a:t>Landkärtchen</a:t>
            </a:r>
          </a:p>
        </p:txBody>
      </p:sp>
      <p:sp>
        <p:nvSpPr>
          <p:cNvPr id="22" name="Textfeld 21"/>
          <p:cNvSpPr txBox="1"/>
          <p:nvPr/>
        </p:nvSpPr>
        <p:spPr>
          <a:xfrm>
            <a:off x="2564591" y="5638778"/>
            <a:ext cx="1999033" cy="369332"/>
          </a:xfrm>
          <a:prstGeom prst="rect">
            <a:avLst/>
          </a:prstGeom>
          <a:solidFill>
            <a:srgbClr val="FFFFFF">
              <a:alpha val="69804"/>
            </a:srgbClr>
          </a:solidFill>
        </p:spPr>
        <p:txBody>
          <a:bodyPr wrap="square" rtlCol="0">
            <a:spAutoFit/>
          </a:bodyPr>
          <a:lstStyle>
            <a:defPPr>
              <a:defRPr lang="de-DE"/>
            </a:defPPr>
          </a:lstStyle>
          <a:p>
            <a:r>
              <a:rPr lang="de-CH"/>
              <a:t>Moschusbock</a:t>
            </a:r>
          </a:p>
        </p:txBody>
      </p:sp>
      <p:sp>
        <p:nvSpPr>
          <p:cNvPr id="23" name="Textfeld 22"/>
          <p:cNvSpPr txBox="1"/>
          <p:nvPr/>
        </p:nvSpPr>
        <p:spPr>
          <a:xfrm>
            <a:off x="515647" y="5650257"/>
            <a:ext cx="1955985" cy="369332"/>
          </a:xfrm>
          <a:prstGeom prst="rect">
            <a:avLst/>
          </a:prstGeom>
          <a:solidFill>
            <a:srgbClr val="FFFFFF">
              <a:alpha val="69804"/>
            </a:srgbClr>
          </a:solidFill>
        </p:spPr>
        <p:txBody>
          <a:bodyPr wrap="square" rtlCol="0">
            <a:spAutoFit/>
          </a:bodyPr>
          <a:lstStyle>
            <a:defPPr>
              <a:defRPr lang="de-DE"/>
            </a:defPPr>
          </a:lstStyle>
          <a:p>
            <a:r>
              <a:rPr lang="de-CH"/>
              <a:t>Sumpfrohrsänger</a:t>
            </a:r>
          </a:p>
        </p:txBody>
      </p:sp>
    </p:spTree>
    <p:extLst>
      <p:ext uri="{BB962C8B-B14F-4D97-AF65-F5344CB8AC3E}">
        <p14:creationId xmlns:p14="http://schemas.microsoft.com/office/powerpoint/2010/main" val="12484482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p:txBody>
          <a:bodyPr/>
          <a:lstStyle/>
          <a:p>
            <a:fld id="{B295DEAF-E952-4796-AAEE-4201E40CA590}" type="slidenum">
              <a:rPr lang="de-CH" smtClean="0"/>
              <a:pPr/>
              <a:t>32</a:t>
            </a:fld>
            <a:endParaRPr lang="de-CH"/>
          </a:p>
        </p:txBody>
      </p:sp>
      <p:graphicFrame>
        <p:nvGraphicFramePr>
          <p:cNvPr id="2" name="Tabelle 1"/>
          <p:cNvGraphicFramePr>
            <a:graphicFrameLocks noGrp="1"/>
          </p:cNvGraphicFramePr>
          <p:nvPr>
            <p:extLst>
              <p:ext uri="{D42A27DB-BD31-4B8C-83A1-F6EECF244321}">
                <p14:modId xmlns:p14="http://schemas.microsoft.com/office/powerpoint/2010/main" val="3425792949"/>
              </p:ext>
            </p:extLst>
          </p:nvPr>
        </p:nvGraphicFramePr>
        <p:xfrm>
          <a:off x="395536" y="980728"/>
          <a:ext cx="8144264" cy="4922520"/>
        </p:xfrm>
        <a:graphic>
          <a:graphicData uri="http://schemas.openxmlformats.org/drawingml/2006/table">
            <a:tbl>
              <a:tblPr firstRow="1" bandRow="1">
                <a:tableStyleId>{21E4AEA4-8DFA-4A89-87EB-49C32662AFE0}</a:tableStyleId>
              </a:tblPr>
              <a:tblGrid>
                <a:gridCol w="2667950">
                  <a:extLst>
                    <a:ext uri="{9D8B030D-6E8A-4147-A177-3AD203B41FA5}">
                      <a16:colId xmlns:a16="http://schemas.microsoft.com/office/drawing/2014/main" val="2940188890"/>
                    </a:ext>
                  </a:extLst>
                </a:gridCol>
                <a:gridCol w="5476314">
                  <a:extLst>
                    <a:ext uri="{9D8B030D-6E8A-4147-A177-3AD203B41FA5}">
                      <a16:colId xmlns:a16="http://schemas.microsoft.com/office/drawing/2014/main" val="2348201191"/>
                    </a:ext>
                  </a:extLst>
                </a:gridCol>
              </a:tblGrid>
              <a:tr h="370840">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700" b="1"/>
                        <a:t>Uferwiese</a:t>
                      </a:r>
                    </a:p>
                  </a:txBody>
                  <a:tcPr/>
                </a:tc>
                <a:tc hMerge="1">
                  <a:txBody>
                    <a:bodyPr/>
                    <a:lstStyle/>
                    <a:p>
                      <a:endParaRPr lang="de-CH"/>
                    </a:p>
                  </a:txBody>
                  <a:tcPr/>
                </a:tc>
                <a:extLst>
                  <a:ext uri="{0D108BD9-81ED-4DB2-BD59-A6C34878D82A}">
                    <a16:rowId xmlns:a16="http://schemas.microsoft.com/office/drawing/2014/main" val="257778512"/>
                  </a:ext>
                </a:extLst>
              </a:tr>
              <a:tr h="370840">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700" b="1"/>
                        <a:t>BEDINGUNGEN FÜR BEITRÄGE NACH DZV FÜR QUALITÄTSSTUFE I</a:t>
                      </a:r>
                    </a:p>
                  </a:txBody>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de-CH" sz="1800" b="1"/>
                    </a:p>
                  </a:txBody>
                  <a:tcPr/>
                </a:tc>
                <a:extLst>
                  <a:ext uri="{0D108BD9-81ED-4DB2-BD59-A6C34878D82A}">
                    <a16:rowId xmlns:a16="http://schemas.microsoft.com/office/drawing/2014/main" val="3012731851"/>
                  </a:ext>
                </a:extLst>
              </a:tr>
              <a:tr h="370840">
                <a:tc>
                  <a:txBody>
                    <a:bodyPr/>
                    <a:lstStyle/>
                    <a:p>
                      <a:r>
                        <a:rPr lang="de-CH" sz="1700" b="1"/>
                        <a:t>Breite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700" b="0"/>
                        <a:t>max. 12 m oder so breit wie der Gewässerraum</a:t>
                      </a:r>
                    </a:p>
                  </a:txBody>
                  <a:tcPr/>
                </a:tc>
                <a:extLst>
                  <a:ext uri="{0D108BD9-81ED-4DB2-BD59-A6C34878D82A}">
                    <a16:rowId xmlns:a16="http://schemas.microsoft.com/office/drawing/2014/main" val="260464161"/>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700" b="1"/>
                        <a:t>Düngung</a:t>
                      </a:r>
                    </a:p>
                  </a:txBody>
                  <a:tcPr/>
                </a:tc>
                <a:tc>
                  <a:txBody>
                    <a:bodyPr/>
                    <a:lstStyle/>
                    <a:p>
                      <a:r>
                        <a:rPr lang="de-CH" sz="1700" b="0"/>
                        <a:t>keine</a:t>
                      </a:r>
                    </a:p>
                  </a:txBody>
                  <a:tcPr/>
                </a:tc>
                <a:extLst>
                  <a:ext uri="{0D108BD9-81ED-4DB2-BD59-A6C34878D82A}">
                    <a16:rowId xmlns:a16="http://schemas.microsoft.com/office/drawing/2014/main" val="3765604272"/>
                  </a:ext>
                </a:extLst>
              </a:tr>
              <a:tr h="370840">
                <a:tc>
                  <a:txBody>
                    <a:bodyPr/>
                    <a:lstStyle/>
                    <a:p>
                      <a:r>
                        <a:rPr lang="de-CH" sz="1700" b="1"/>
                        <a:t>Pflanzenschutzmittel</a:t>
                      </a:r>
                    </a:p>
                  </a:txBody>
                  <a:tcPr/>
                </a:tc>
                <a:tc>
                  <a:txBody>
                    <a:bodyPr/>
                    <a:lstStyle/>
                    <a:p>
                      <a:pPr marL="285750" indent="-285750">
                        <a:buFont typeface="Arial" panose="020B0604020202020204" pitchFamily="34" charset="0"/>
                        <a:buChar char="•"/>
                      </a:pPr>
                      <a:r>
                        <a:rPr lang="de-CH" sz="1700" b="0" dirty="0"/>
                        <a:t>Problempflanzen mechanisch bekämpfen.</a:t>
                      </a:r>
                    </a:p>
                    <a:p>
                      <a:pPr marL="285750" indent="-285750">
                        <a:buFont typeface="Arial" panose="020B0604020202020204" pitchFamily="34" charset="0"/>
                        <a:buChar char="•"/>
                      </a:pPr>
                      <a:r>
                        <a:rPr lang="de-CH" sz="1600" b="0" i="0" u="none" strike="noStrike" noProof="0" dirty="0">
                          <a:solidFill>
                            <a:srgbClr val="000000"/>
                          </a:solidFill>
                          <a:latin typeface="Gill Sans MT"/>
                        </a:rPr>
                        <a:t>chemische </a:t>
                      </a:r>
                      <a:r>
                        <a:rPr lang="de-CH" sz="1700" b="0" i="0" u="none" strike="noStrike" noProof="0" dirty="0">
                          <a:solidFill>
                            <a:schemeClr val="tx1"/>
                          </a:solidFill>
                          <a:latin typeface="Gill Sans MT"/>
                        </a:rPr>
                        <a:t>Einzelstockbehandlung</a:t>
                      </a:r>
                      <a:r>
                        <a:rPr lang="de-CH" sz="1700" b="0" i="0" u="none" strike="noStrike" noProof="0" dirty="0">
                          <a:solidFill>
                            <a:srgbClr val="000000"/>
                          </a:solidFill>
                          <a:latin typeface="Gill Sans MT"/>
                        </a:rPr>
                        <a:t> </a:t>
                      </a:r>
                      <a:r>
                        <a:rPr lang="de-CH" sz="1700" b="0" dirty="0"/>
                        <a:t>ist ab dem 4. Meter vom Gewässer erlaubt.</a:t>
                      </a:r>
                    </a:p>
                  </a:txBody>
                  <a:tcPr/>
                </a:tc>
                <a:extLst>
                  <a:ext uri="{0D108BD9-81ED-4DB2-BD59-A6C34878D82A}">
                    <a16:rowId xmlns:a16="http://schemas.microsoft.com/office/drawing/2014/main" val="381802939"/>
                  </a:ext>
                </a:extLst>
              </a:tr>
              <a:tr h="370840">
                <a:tc>
                  <a:txBody>
                    <a:bodyPr/>
                    <a:lstStyle/>
                    <a:p>
                      <a:r>
                        <a:rPr lang="de-CH" sz="1700" b="1"/>
                        <a:t>Schnitt</a:t>
                      </a:r>
                      <a:endParaRPr lang="de-CH" sz="1700"/>
                    </a:p>
                  </a:txBody>
                  <a:tcPr/>
                </a:tc>
                <a:tc>
                  <a:txBody>
                    <a:bodyPr/>
                    <a:lstStyle/>
                    <a:p>
                      <a:r>
                        <a:rPr lang="de-CH" sz="1700" b="0"/>
                        <a:t>mindestens 1-mal pro Jahr mähen</a:t>
                      </a:r>
                    </a:p>
                  </a:txBody>
                  <a:tcPr/>
                </a:tc>
                <a:extLst>
                  <a:ext uri="{0D108BD9-81ED-4DB2-BD59-A6C34878D82A}">
                    <a16:rowId xmlns:a16="http://schemas.microsoft.com/office/drawing/2014/main" val="2171129619"/>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700" b="1"/>
                        <a:t>Schnittgut</a:t>
                      </a:r>
                      <a:endParaRPr lang="de-CH" sz="1700"/>
                    </a:p>
                  </a:txBody>
                  <a:tcPr/>
                </a:tc>
                <a:tc>
                  <a:txBody>
                    <a:body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de-CH" sz="1700" b="0"/>
                        <a:t>Stets abführen (Mulchen verboten).  </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700" b="0"/>
                        <a:t>Ast- und </a:t>
                      </a:r>
                      <a:r>
                        <a:rPr lang="de-CH" sz="1700" b="0" err="1"/>
                        <a:t>Streuehaufen</a:t>
                      </a:r>
                      <a:r>
                        <a:rPr lang="de-CH" sz="1700" b="0"/>
                        <a:t> erlaubt.</a:t>
                      </a:r>
                    </a:p>
                  </a:txBody>
                  <a:tcPr/>
                </a:tc>
                <a:extLst>
                  <a:ext uri="{0D108BD9-81ED-4DB2-BD59-A6C34878D82A}">
                    <a16:rowId xmlns:a16="http://schemas.microsoft.com/office/drawing/2014/main" val="1189522379"/>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700" b="1"/>
                        <a:t>Strukturen</a:t>
                      </a:r>
                      <a:endParaRPr lang="de-CH" sz="1700"/>
                    </a:p>
                  </a:txBody>
                  <a:tcPr/>
                </a:tc>
                <a:tc>
                  <a:txBody>
                    <a:bodyPr/>
                    <a:lstStyle/>
                    <a:p>
                      <a:pPr marL="0" marR="0" lvl="0" indent="0" algn="l">
                        <a:lnSpc>
                          <a:spcPct val="100000"/>
                        </a:lnSpc>
                        <a:spcBef>
                          <a:spcPts val="0"/>
                        </a:spcBef>
                        <a:spcAft>
                          <a:spcPts val="0"/>
                        </a:spcAft>
                        <a:buNone/>
                      </a:pPr>
                      <a:r>
                        <a:rPr lang="de-CH" sz="1700" b="0" i="0" u="none" strike="noStrike" noProof="0" dirty="0">
                          <a:solidFill>
                            <a:srgbClr val="000000"/>
                          </a:solidFill>
                          <a:latin typeface="Gill Sans MT"/>
                        </a:rPr>
                        <a:t>Rückzugsstreifen und Kleinstrukturen bis höchstens 20 % der Fläche erlaubt</a:t>
                      </a:r>
                      <a:endParaRPr lang="de-CH" sz="1700" b="0" dirty="0"/>
                    </a:p>
                  </a:txBody>
                  <a:tcPr/>
                </a:tc>
                <a:extLst>
                  <a:ext uri="{0D108BD9-81ED-4DB2-BD59-A6C34878D82A}">
                    <a16:rowId xmlns:a16="http://schemas.microsoft.com/office/drawing/2014/main" val="4072782018"/>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700" b="1"/>
                        <a:t>Weidenutzung</a:t>
                      </a:r>
                    </a:p>
                  </a:txBody>
                  <a:tcPr/>
                </a:tc>
                <a:tc>
                  <a:txBody>
                    <a:bodyPr/>
                    <a:lstStyle/>
                    <a:p>
                      <a:pPr lvl="0">
                        <a:buNone/>
                      </a:pPr>
                      <a:r>
                        <a:rPr lang="de-CH" sz="1700" b="0" i="0" u="none" strike="noStrike" noProof="0" dirty="0">
                          <a:latin typeface="Gill Sans MT"/>
                        </a:rPr>
                        <a:t>Schonende Beweidung ohne Zufütterung während der Vegetationsperiode bis zum 30. November e</a:t>
                      </a:r>
                      <a:r>
                        <a:rPr lang="de-CH" sz="1700" b="0" dirty="0" err="1"/>
                        <a:t>rlaubt</a:t>
                      </a:r>
                      <a:endParaRPr lang="de-CH" sz="1700" b="0" dirty="0"/>
                    </a:p>
                  </a:txBody>
                  <a:tcPr/>
                </a:tc>
                <a:extLst>
                  <a:ext uri="{0D108BD9-81ED-4DB2-BD59-A6C34878D82A}">
                    <a16:rowId xmlns:a16="http://schemas.microsoft.com/office/drawing/2014/main" val="2929545179"/>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700" b="1"/>
                        <a:t>Vertragsdauer</a:t>
                      </a:r>
                      <a:endParaRPr lang="de-CH" sz="1700"/>
                    </a:p>
                  </a:txBody>
                  <a:tcPr/>
                </a:tc>
                <a:tc>
                  <a:txBody>
                    <a:bodyPr/>
                    <a:lstStyle/>
                    <a:p>
                      <a:r>
                        <a:rPr lang="de-CH" sz="1700" b="0" dirty="0"/>
                        <a:t>8 Jahre</a:t>
                      </a:r>
                    </a:p>
                  </a:txBody>
                  <a:tcPr/>
                </a:tc>
                <a:extLst>
                  <a:ext uri="{0D108BD9-81ED-4DB2-BD59-A6C34878D82A}">
                    <a16:rowId xmlns:a16="http://schemas.microsoft.com/office/drawing/2014/main" val="3991645277"/>
                  </a:ext>
                </a:extLst>
              </a:tr>
            </a:tbl>
          </a:graphicData>
        </a:graphic>
      </p:graphicFrame>
      <p:sp>
        <p:nvSpPr>
          <p:cNvPr id="4" name="Textfeld 3"/>
          <p:cNvSpPr txBox="1"/>
          <p:nvPr/>
        </p:nvSpPr>
        <p:spPr>
          <a:xfrm>
            <a:off x="8048828" y="0"/>
            <a:ext cx="1095172" cy="400110"/>
          </a:xfrm>
          <a:prstGeom prst="rect">
            <a:avLst/>
          </a:prstGeom>
          <a:solidFill>
            <a:schemeClr val="accent6">
              <a:lumMod val="40000"/>
              <a:lumOff val="60000"/>
            </a:schemeClr>
          </a:solidFill>
        </p:spPr>
        <p:txBody>
          <a:bodyPr wrap="none" rtlCol="0">
            <a:spAutoFit/>
          </a:bodyPr>
          <a:lstStyle/>
          <a:p>
            <a:r>
              <a:rPr lang="de-CH" sz="2000"/>
              <a:t>Handout</a:t>
            </a:r>
          </a:p>
        </p:txBody>
      </p:sp>
      <p:grpSp>
        <p:nvGrpSpPr>
          <p:cNvPr id="6" name="Gruppieren 5">
            <a:extLst>
              <a:ext uri="{FF2B5EF4-FFF2-40B4-BE49-F238E27FC236}">
                <a16:creationId xmlns:a16="http://schemas.microsoft.com/office/drawing/2014/main" id="{07E45E10-57F9-43DB-96E9-C5F7354B6B9C}"/>
              </a:ext>
            </a:extLst>
          </p:cNvPr>
          <p:cNvGrpSpPr/>
          <p:nvPr/>
        </p:nvGrpSpPr>
        <p:grpSpPr>
          <a:xfrm>
            <a:off x="395536" y="605876"/>
            <a:ext cx="4900037" cy="374852"/>
            <a:chOff x="104011" y="183120"/>
            <a:chExt cx="4900037" cy="374852"/>
          </a:xfrm>
        </p:grpSpPr>
        <p:sp>
          <p:nvSpPr>
            <p:cNvPr id="7" name="Textfeld 6">
              <a:extLst>
                <a:ext uri="{FF2B5EF4-FFF2-40B4-BE49-F238E27FC236}">
                  <a16:creationId xmlns:a16="http://schemas.microsoft.com/office/drawing/2014/main" id="{D940AA48-662D-4034-A9CD-28693FD4DCBB}"/>
                </a:ext>
              </a:extLst>
            </p:cNvPr>
            <p:cNvSpPr txBox="1"/>
            <p:nvPr/>
          </p:nvSpPr>
          <p:spPr>
            <a:xfrm>
              <a:off x="179512" y="188640"/>
              <a:ext cx="4824536" cy="369332"/>
            </a:xfrm>
            <a:prstGeom prst="rect">
              <a:avLst/>
            </a:prstGeom>
            <a:noFill/>
          </p:spPr>
          <p:txBody>
            <a:bodyPr wrap="square" rtlCol="0">
              <a:spAutoFit/>
            </a:bodyPr>
            <a:lstStyle/>
            <a:p>
              <a:r>
                <a:rPr lang="de-CH" dirty="0"/>
                <a:t>    Aktuelle Anforderungen </a:t>
              </a:r>
              <a:r>
                <a:rPr lang="de-CH" dirty="0">
                  <a:hlinkClick r:id="rId2"/>
                </a:rPr>
                <a:t>www.agrinatur.ch</a:t>
              </a:r>
              <a:endParaRPr lang="de-CH" dirty="0"/>
            </a:p>
          </p:txBody>
        </p:sp>
        <p:pic>
          <p:nvPicPr>
            <p:cNvPr id="8" name="Grafik 7" descr="Auge">
              <a:extLst>
                <a:ext uri="{FF2B5EF4-FFF2-40B4-BE49-F238E27FC236}">
                  <a16:creationId xmlns:a16="http://schemas.microsoft.com/office/drawing/2014/main" id="{7A48A549-6105-443E-ADA5-6CD073B4736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011" y="183120"/>
              <a:ext cx="360040" cy="360040"/>
            </a:xfrm>
            <a:prstGeom prst="rect">
              <a:avLst/>
            </a:prstGeom>
          </p:spPr>
        </p:pic>
      </p:grpSp>
    </p:spTree>
    <p:extLst>
      <p:ext uri="{BB962C8B-B14F-4D97-AF65-F5344CB8AC3E}">
        <p14:creationId xmlns:p14="http://schemas.microsoft.com/office/powerpoint/2010/main" val="1747820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Uferwiesen: Nutzung und Pflege</a:t>
            </a:r>
            <a:br>
              <a:rPr lang="de-CH" dirty="0"/>
            </a:br>
            <a:endParaRPr lang="de-CH"/>
          </a:p>
        </p:txBody>
      </p:sp>
      <p:sp>
        <p:nvSpPr>
          <p:cNvPr id="3" name="Inhaltsplatzhalter 2"/>
          <p:cNvSpPr>
            <a:spLocks noGrp="1"/>
          </p:cNvSpPr>
          <p:nvPr>
            <p:ph idx="1"/>
          </p:nvPr>
        </p:nvSpPr>
        <p:spPr>
          <a:xfrm>
            <a:off x="565244" y="1052799"/>
            <a:ext cx="7974556" cy="3206461"/>
          </a:xfrm>
        </p:spPr>
        <p:txBody>
          <a:bodyPr/>
          <a:lstStyle/>
          <a:p>
            <a:pPr lvl="0">
              <a:spcBef>
                <a:spcPts val="600"/>
              </a:spcBef>
            </a:pPr>
            <a:r>
              <a:rPr lang="de-CH" sz="2000" b="1" dirty="0">
                <a:solidFill>
                  <a:prstClr val="black"/>
                </a:solidFill>
              </a:rPr>
              <a:t>Worauf achten?</a:t>
            </a:r>
          </a:p>
          <a:p>
            <a:pPr marL="342900" indent="-342900">
              <a:spcBef>
                <a:spcPts val="600"/>
              </a:spcBef>
              <a:buFont typeface="Arial" panose="020B0604020202020204" pitchFamily="34" charset="0"/>
              <a:buChar char="•"/>
            </a:pPr>
            <a:r>
              <a:rPr lang="de-CH" sz="2000" dirty="0"/>
              <a:t>Möglichst später Schnitt (ab August)</a:t>
            </a:r>
          </a:p>
          <a:p>
            <a:pPr marL="342900" indent="-342900">
              <a:spcBef>
                <a:spcPts val="600"/>
              </a:spcBef>
              <a:buFont typeface="Arial" panose="020B0604020202020204" pitchFamily="34" charset="0"/>
              <a:buChar char="•"/>
            </a:pPr>
            <a:r>
              <a:rPr lang="de-CH" sz="2000" dirty="0"/>
              <a:t>Auf Mähaufbereiter verzichten.</a:t>
            </a:r>
          </a:p>
          <a:p>
            <a:pPr marL="342900" indent="-342900">
              <a:spcBef>
                <a:spcPts val="600"/>
              </a:spcBef>
              <a:buFont typeface="Arial" panose="020B0604020202020204" pitchFamily="34" charset="0"/>
              <a:buChar char="•"/>
            </a:pPr>
            <a:r>
              <a:rPr lang="de-CH" sz="2000" dirty="0"/>
              <a:t>Schnitthöhe von mindestens 10 cm</a:t>
            </a:r>
          </a:p>
          <a:p>
            <a:pPr marL="342900" indent="-342900">
              <a:spcBef>
                <a:spcPts val="600"/>
              </a:spcBef>
              <a:buFont typeface="Arial" panose="020B0604020202020204" pitchFamily="34" charset="0"/>
              <a:buChar char="•"/>
            </a:pPr>
            <a:r>
              <a:rPr lang="de-CH" sz="2000" dirty="0"/>
              <a:t>5–20 % der Fläche als ungemähte Rückzugsstreifen stehen lassen.</a:t>
            </a:r>
          </a:p>
          <a:p>
            <a:pPr marL="342900" indent="-342900">
              <a:spcBef>
                <a:spcPts val="600"/>
              </a:spcBef>
              <a:buFont typeface="Arial" panose="020B0604020202020204" pitchFamily="34" charset="0"/>
              <a:buChar char="•"/>
            </a:pPr>
            <a:r>
              <a:rPr lang="de-CH" sz="2000" dirty="0"/>
              <a:t>Längere Uferstreifen gestaffelt mähen.</a:t>
            </a:r>
          </a:p>
          <a:p>
            <a:pPr marL="342900" indent="-342900">
              <a:spcBef>
                <a:spcPts val="600"/>
              </a:spcBef>
              <a:buFont typeface="Arial" panose="020B0604020202020204" pitchFamily="34" charset="0"/>
              <a:buChar char="•"/>
            </a:pPr>
            <a:r>
              <a:rPr lang="de-CH" sz="2000" dirty="0"/>
              <a:t>Ast- oder Steinhaufen anlegen</a:t>
            </a:r>
          </a:p>
          <a:p>
            <a:pPr marL="342900" indent="-342900">
              <a:spcBef>
                <a:spcPts val="600"/>
              </a:spcBef>
              <a:buFont typeface="Arial" panose="020B0604020202020204" pitchFamily="34" charset="0"/>
              <a:buChar char="•"/>
            </a:pPr>
            <a:r>
              <a:rPr lang="de-CH" sz="2000" dirty="0"/>
              <a:t>Aufkommende Gebüsche abschnittweise zurückschneiden</a:t>
            </a:r>
          </a:p>
          <a:p>
            <a:pPr marL="342900" indent="-342900">
              <a:spcBef>
                <a:spcPts val="600"/>
              </a:spcBef>
              <a:buFont typeface="Arial" panose="020B0604020202020204" pitchFamily="34" charset="0"/>
              <a:buChar char="•"/>
            </a:pPr>
            <a:r>
              <a:rPr lang="de-CH" sz="2000" dirty="0"/>
              <a:t>Kopfweiden pflegen.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33</a:t>
            </a:fld>
            <a:endParaRPr lang="de-CH"/>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1016" y="4293096"/>
            <a:ext cx="7992888" cy="1701377"/>
          </a:xfrm>
          <a:prstGeom prst="rect">
            <a:avLst/>
          </a:prstGeom>
        </p:spPr>
      </p:pic>
    </p:spTree>
    <p:extLst>
      <p:ext uri="{BB962C8B-B14F-4D97-AF65-F5344CB8AC3E}">
        <p14:creationId xmlns:p14="http://schemas.microsoft.com/office/powerpoint/2010/main" val="29230781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Uferstreifen als Uferwiese oder extensiv genutzte Wiese anmelden?</a:t>
            </a:r>
            <a:br>
              <a:rPr lang="de-CH"/>
            </a:br>
            <a:endParaRPr lang="de-CH"/>
          </a:p>
        </p:txBody>
      </p:sp>
      <p:sp>
        <p:nvSpPr>
          <p:cNvPr id="3" name="Inhaltsplatzhalter 2"/>
          <p:cNvSpPr>
            <a:spLocks noGrp="1"/>
          </p:cNvSpPr>
          <p:nvPr>
            <p:ph idx="1"/>
          </p:nvPr>
        </p:nvSpPr>
        <p:spPr>
          <a:xfrm>
            <a:off x="4572000" y="1496336"/>
            <a:ext cx="4104456" cy="3660856"/>
          </a:xfrm>
          <a:solidFill>
            <a:schemeClr val="accent6">
              <a:lumMod val="40000"/>
              <a:lumOff val="60000"/>
            </a:schemeClr>
          </a:solidFill>
        </p:spPr>
        <p:txBody>
          <a:bodyPr lIns="72000" tIns="72000" rIns="72000" bIns="72000"/>
          <a:lstStyle/>
          <a:p>
            <a:pPr>
              <a:spcBef>
                <a:spcPts val="600"/>
              </a:spcBef>
            </a:pPr>
            <a:r>
              <a:rPr lang="de-CH" b="1" dirty="0"/>
              <a:t>Extensiv genutzte Wiesen</a:t>
            </a:r>
          </a:p>
          <a:p>
            <a:pPr marL="342900" indent="-342900">
              <a:spcBef>
                <a:spcPts val="600"/>
              </a:spcBef>
              <a:buFont typeface="Arial" panose="020B0604020202020204" pitchFamily="34" charset="0"/>
              <a:buChar char="•"/>
            </a:pPr>
            <a:r>
              <a:rPr lang="de-CH" dirty="0"/>
              <a:t>Vorgegebener Schnittzeitpunkt</a:t>
            </a:r>
          </a:p>
          <a:p>
            <a:pPr>
              <a:spcBef>
                <a:spcPts val="600"/>
              </a:spcBef>
            </a:pPr>
            <a:endParaRPr lang="de-CH" dirty="0"/>
          </a:p>
          <a:p>
            <a:pPr>
              <a:spcBef>
                <a:spcPts val="600"/>
              </a:spcBef>
            </a:pPr>
            <a:r>
              <a:rPr lang="de-CH" dirty="0"/>
              <a:t>Wo geeignet?</a:t>
            </a:r>
          </a:p>
          <a:p>
            <a:pPr marL="342900" indent="-342900">
              <a:spcBef>
                <a:spcPts val="600"/>
              </a:spcBef>
              <a:buFont typeface="Arial" panose="020B0604020202020204" pitchFamily="34" charset="0"/>
              <a:buChar char="•"/>
            </a:pPr>
            <a:r>
              <a:rPr lang="de-CH" dirty="0"/>
              <a:t>Bei artenreicher Vegetation und Erfüllen der Anforderungen für Qualitätsstufe II</a:t>
            </a:r>
          </a:p>
          <a:p>
            <a:pPr marL="342900" indent="-342900">
              <a:spcBef>
                <a:spcPts val="600"/>
              </a:spcBef>
              <a:buFont typeface="Arial" panose="020B0604020202020204" pitchFamily="34" charset="0"/>
              <a:buChar char="•"/>
            </a:pPr>
            <a:r>
              <a:rPr lang="de-CH" dirty="0"/>
              <a:t>Bei spätem Schnitt </a:t>
            </a:r>
            <a:br>
              <a:rPr lang="de-CH" dirty="0"/>
            </a:br>
            <a:r>
              <a:rPr lang="de-CH" dirty="0"/>
              <a:t>(im Tal nach dem 15. Juni)</a:t>
            </a:r>
          </a:p>
          <a:p>
            <a:pPr marL="342900" indent="-342900">
              <a:spcBef>
                <a:spcPts val="600"/>
              </a:spcBef>
              <a:buFont typeface="Arial" panose="020B0604020202020204" pitchFamily="34" charset="0"/>
              <a:buChar char="•"/>
            </a:pPr>
            <a:r>
              <a:rPr lang="de-CH" dirty="0"/>
              <a:t>Bei Breite über 12 m</a:t>
            </a:r>
          </a:p>
        </p:txBody>
      </p:sp>
      <p:sp>
        <p:nvSpPr>
          <p:cNvPr id="4" name="Foliennummernplatzhalter 3"/>
          <p:cNvSpPr>
            <a:spLocks noGrp="1"/>
          </p:cNvSpPr>
          <p:nvPr>
            <p:ph type="sldNum" sz="quarter" idx="4"/>
          </p:nvPr>
        </p:nvSpPr>
        <p:spPr/>
        <p:txBody>
          <a:bodyPr/>
          <a:lstStyle/>
          <a:p>
            <a:fld id="{B295DEAF-E952-4796-AAEE-4201E40CA590}" type="slidenum">
              <a:rPr lang="de-CH" smtClean="0"/>
              <a:pPr/>
              <a:t>34</a:t>
            </a:fld>
            <a:endParaRPr lang="de-CH"/>
          </a:p>
        </p:txBody>
      </p:sp>
      <p:sp>
        <p:nvSpPr>
          <p:cNvPr id="5" name="Textfeld 4"/>
          <p:cNvSpPr txBox="1"/>
          <p:nvPr/>
        </p:nvSpPr>
        <p:spPr>
          <a:xfrm>
            <a:off x="636696" y="1484784"/>
            <a:ext cx="3791288" cy="3672408"/>
          </a:xfrm>
          <a:prstGeom prst="rect">
            <a:avLst/>
          </a:prstGeom>
          <a:solidFill>
            <a:schemeClr val="accent5">
              <a:lumMod val="40000"/>
              <a:lumOff val="60000"/>
            </a:schemeClr>
          </a:solidFill>
        </p:spPr>
        <p:txBody>
          <a:bodyPr wrap="square" lIns="72000" tIns="72000" rIns="72000" bIns="72000" rtlCol="0" anchor="t">
            <a:noAutofit/>
          </a:bodyPr>
          <a:lstStyle/>
          <a:p>
            <a:pPr>
              <a:spcBef>
                <a:spcPts val="600"/>
              </a:spcBef>
            </a:pPr>
            <a:r>
              <a:rPr lang="de-CH" sz="2200" b="1" dirty="0"/>
              <a:t>Uferwiesen</a:t>
            </a:r>
            <a:r>
              <a:rPr lang="de-CH" sz="2200" dirty="0"/>
              <a:t> </a:t>
            </a:r>
          </a:p>
          <a:p>
            <a:pPr marL="342900" indent="-342900" defTabSz="685800">
              <a:lnSpc>
                <a:spcPct val="90000"/>
              </a:lnSpc>
              <a:spcBef>
                <a:spcPts val="600"/>
              </a:spcBef>
              <a:buClr>
                <a:srgbClr val="006C8E"/>
              </a:buClr>
              <a:buFont typeface="Arial" panose="020B0604020202020204" pitchFamily="34" charset="0"/>
              <a:buChar char="•"/>
            </a:pPr>
            <a:r>
              <a:rPr lang="de-CH" sz="2200" dirty="0"/>
              <a:t>Kein vorgegebener Schnittzeitpunkt</a:t>
            </a:r>
          </a:p>
          <a:p>
            <a:pPr defTabSz="685800">
              <a:lnSpc>
                <a:spcPct val="90000"/>
              </a:lnSpc>
              <a:spcBef>
                <a:spcPts val="600"/>
              </a:spcBef>
              <a:buClr>
                <a:srgbClr val="006C8E"/>
              </a:buClr>
            </a:pPr>
            <a:r>
              <a:rPr lang="de-CH" sz="2200" dirty="0"/>
              <a:t>Wo geeignet?</a:t>
            </a:r>
          </a:p>
          <a:p>
            <a:pPr marL="342900" indent="-342900" defTabSz="685800">
              <a:lnSpc>
                <a:spcPct val="90000"/>
              </a:lnSpc>
              <a:spcBef>
                <a:spcPts val="600"/>
              </a:spcBef>
              <a:buClr>
                <a:srgbClr val="006C8E"/>
              </a:buClr>
              <a:buFont typeface="Arial" panose="020B0604020202020204" pitchFamily="34" charset="0"/>
              <a:buChar char="•"/>
            </a:pPr>
            <a:r>
              <a:rPr lang="de-CH" sz="2200" dirty="0"/>
              <a:t>Bei artenarmer Vegetation </a:t>
            </a:r>
          </a:p>
          <a:p>
            <a:pPr marL="342900" indent="-342900" defTabSz="685800">
              <a:lnSpc>
                <a:spcPct val="90000"/>
              </a:lnSpc>
              <a:spcBef>
                <a:spcPts val="600"/>
              </a:spcBef>
              <a:buClr>
                <a:srgbClr val="006C8E"/>
              </a:buClr>
              <a:buFont typeface="Arial" panose="020B0604020202020204" pitchFamily="34" charset="0"/>
              <a:buChar char="•"/>
            </a:pPr>
            <a:r>
              <a:rPr lang="de-CH" sz="2200" dirty="0"/>
              <a:t>Bei erforderlichem Schnitt </a:t>
            </a:r>
            <a:br>
              <a:rPr lang="de-CH" sz="2200" dirty="0"/>
            </a:br>
            <a:r>
              <a:rPr lang="de-CH" sz="2200" dirty="0"/>
              <a:t>vor dem 15. Juni</a:t>
            </a:r>
            <a:br>
              <a:rPr lang="de-CH" sz="2200" dirty="0"/>
            </a:br>
            <a:r>
              <a:rPr lang="de-CH" sz="2200" dirty="0"/>
              <a:t>(z.B. bei Fettwiesen)</a:t>
            </a:r>
          </a:p>
          <a:p>
            <a:pPr marL="342900" indent="-342900" defTabSz="685800">
              <a:lnSpc>
                <a:spcPct val="90000"/>
              </a:lnSpc>
              <a:spcBef>
                <a:spcPts val="600"/>
              </a:spcBef>
              <a:buClr>
                <a:srgbClr val="006C8E"/>
              </a:buClr>
              <a:buFont typeface="Arial" panose="020B0604020202020204" pitchFamily="34" charset="0"/>
              <a:buChar char="•"/>
            </a:pPr>
            <a:r>
              <a:rPr lang="de-CH" sz="2200" dirty="0"/>
              <a:t>Im Gewässerraum </a:t>
            </a:r>
          </a:p>
          <a:p>
            <a:pPr marL="342900" indent="-342900" defTabSz="685800">
              <a:lnSpc>
                <a:spcPct val="90000"/>
              </a:lnSpc>
              <a:spcBef>
                <a:spcPts val="600"/>
              </a:spcBef>
              <a:buClr>
                <a:srgbClr val="006C8E"/>
              </a:buClr>
              <a:buFont typeface="Arial" panose="020B0604020202020204" pitchFamily="34" charset="0"/>
              <a:buChar char="•"/>
            </a:pPr>
            <a:endParaRPr lang="de-CH" sz="2200" dirty="0"/>
          </a:p>
        </p:txBody>
      </p:sp>
      <p:sp>
        <p:nvSpPr>
          <p:cNvPr id="6" name="Textfeld 5"/>
          <p:cNvSpPr txBox="1"/>
          <p:nvPr/>
        </p:nvSpPr>
        <p:spPr>
          <a:xfrm>
            <a:off x="636697" y="5294200"/>
            <a:ext cx="8039760" cy="888924"/>
          </a:xfrm>
          <a:prstGeom prst="rect">
            <a:avLst/>
          </a:prstGeom>
          <a:solidFill>
            <a:srgbClr val="FFCCCC"/>
          </a:solidFill>
        </p:spPr>
        <p:txBody>
          <a:bodyPr wrap="square" rtlCol="0" anchor="ctr">
            <a:noAutofit/>
          </a:bodyPr>
          <a:lstStyle/>
          <a:p>
            <a:pPr algn="ctr"/>
            <a:r>
              <a:rPr lang="de-CH" sz="2200" dirty="0"/>
              <a:t>Extensiv genutzte Wiesen erzielen höhere Beiträge im Tal und Hügelgebiet!</a:t>
            </a:r>
          </a:p>
        </p:txBody>
      </p:sp>
    </p:spTree>
    <p:extLst>
      <p:ext uri="{BB962C8B-B14F-4D97-AF65-F5344CB8AC3E}">
        <p14:creationId xmlns:p14="http://schemas.microsoft.com/office/powerpoint/2010/main" val="38960893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29493" y="4454029"/>
            <a:ext cx="1910307" cy="1630096"/>
          </a:xfrm>
          <a:prstGeom prst="rect">
            <a:avLst/>
          </a:prstGeom>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94754" y="4450708"/>
            <a:ext cx="1892715" cy="1633417"/>
          </a:xfrm>
          <a:prstGeom prst="rect">
            <a:avLst/>
          </a:prstGeom>
        </p:spPr>
      </p:pic>
      <p:pic>
        <p:nvPicPr>
          <p:cNvPr id="8" name="Grafik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58263" y="4450708"/>
            <a:ext cx="1870659" cy="1633417"/>
          </a:xfrm>
          <a:prstGeom prst="rect">
            <a:avLst/>
          </a:prstGeom>
        </p:spPr>
      </p:pic>
      <p:pic>
        <p:nvPicPr>
          <p:cNvPr id="7" name="Grafik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4883" y="4454029"/>
            <a:ext cx="1894643" cy="1639267"/>
          </a:xfrm>
          <a:prstGeom prst="rect">
            <a:avLst/>
          </a:prstGeom>
        </p:spPr>
      </p:pic>
      <p:sp>
        <p:nvSpPr>
          <p:cNvPr id="2" name="Titel 1"/>
          <p:cNvSpPr>
            <a:spLocks noGrp="1"/>
          </p:cNvSpPr>
          <p:nvPr>
            <p:ph type="title"/>
          </p:nvPr>
        </p:nvSpPr>
        <p:spPr/>
        <p:txBody>
          <a:bodyPr/>
          <a:lstStyle/>
          <a:p>
            <a:r>
              <a:rPr lang="de-CH"/>
              <a:t>Extensiv genutzte Weide</a:t>
            </a:r>
          </a:p>
        </p:txBody>
      </p:sp>
      <p:sp>
        <p:nvSpPr>
          <p:cNvPr id="5" name="Inhaltsplatzhalter 4"/>
          <p:cNvSpPr>
            <a:spLocks noGrp="1"/>
          </p:cNvSpPr>
          <p:nvPr>
            <p:ph idx="1"/>
          </p:nvPr>
        </p:nvSpPr>
        <p:spPr>
          <a:xfrm>
            <a:off x="4594754" y="1034513"/>
            <a:ext cx="3945046" cy="3258583"/>
          </a:xfrm>
          <a:solidFill>
            <a:schemeClr val="accent4">
              <a:lumMod val="20000"/>
              <a:lumOff val="80000"/>
            </a:schemeClr>
          </a:solidFill>
        </p:spPr>
        <p:txBody>
          <a:bodyPr lIns="72000" tIns="72000" rIns="72000" bIns="72000"/>
          <a:lstStyle/>
          <a:p>
            <a:pPr algn="l"/>
            <a:r>
              <a:rPr lang="de-CH" sz="2000" b="1" dirty="0"/>
              <a:t>Ökologische Bedeutung</a:t>
            </a:r>
          </a:p>
          <a:p>
            <a:pPr marL="342900" indent="-342900" algn="l">
              <a:spcBef>
                <a:spcPts val="600"/>
              </a:spcBef>
              <a:buFont typeface="Arial" panose="020B0604020202020204" pitchFamily="34" charset="0"/>
              <a:buChar char="•"/>
            </a:pPr>
            <a:r>
              <a:rPr lang="de-CH" sz="2000" dirty="0"/>
              <a:t>Offene, besonnte Bodenstellen für Insekten, Spinnen und Reptilien. Nahrungsangebot für Vögel am Boden</a:t>
            </a:r>
          </a:p>
          <a:p>
            <a:pPr marL="342900" indent="-342900" algn="l">
              <a:spcBef>
                <a:spcPts val="600"/>
              </a:spcBef>
              <a:buFont typeface="Arial" panose="020B0604020202020204" pitchFamily="34" charset="0"/>
              <a:buChar char="•"/>
            </a:pPr>
            <a:r>
              <a:rPr lang="de-CH" sz="2000" dirty="0"/>
              <a:t>Gehölze dienen als Brutplätze und Singwarten für Vögel</a:t>
            </a:r>
          </a:p>
          <a:p>
            <a:pPr marL="342900" indent="-342900" algn="l">
              <a:spcBef>
                <a:spcPts val="600"/>
              </a:spcBef>
              <a:buFont typeface="Arial" panose="020B0604020202020204" pitchFamily="34" charset="0"/>
              <a:buChar char="•"/>
            </a:pPr>
            <a:r>
              <a:rPr lang="de-CH" sz="2000" dirty="0"/>
              <a:t>Steinstrukturen für Reptilien</a:t>
            </a:r>
          </a:p>
          <a:p>
            <a:pPr marL="342900" indent="-342900" algn="l">
              <a:spcBef>
                <a:spcPts val="600"/>
              </a:spcBef>
              <a:buFont typeface="Arial" panose="020B0604020202020204" pitchFamily="34" charset="0"/>
              <a:buChar char="•"/>
            </a:pPr>
            <a:r>
              <a:rPr lang="de-CH" sz="2000" dirty="0"/>
              <a:t>Feuchte Bodenstellen als Tränken für Schmetterlinge</a:t>
            </a:r>
          </a:p>
        </p:txBody>
      </p:sp>
      <p:sp>
        <p:nvSpPr>
          <p:cNvPr id="6" name="Inhaltsplatzhalter 5"/>
          <p:cNvSpPr>
            <a:spLocks noGrp="1"/>
          </p:cNvSpPr>
          <p:nvPr>
            <p:ph idx="13"/>
          </p:nvPr>
        </p:nvSpPr>
        <p:spPr>
          <a:xfrm>
            <a:off x="534883" y="1052873"/>
            <a:ext cx="3894039" cy="3240223"/>
          </a:xfrm>
          <a:solidFill>
            <a:schemeClr val="accent6">
              <a:lumMod val="20000"/>
              <a:lumOff val="80000"/>
            </a:schemeClr>
          </a:solidFill>
        </p:spPr>
        <p:txBody>
          <a:bodyPr lIns="72000" tIns="72000" rIns="72000" bIns="72000"/>
          <a:lstStyle/>
          <a:p>
            <a:r>
              <a:rPr lang="de-CH" sz="2000" b="1" dirty="0"/>
              <a:t>Agronomische Bedeutung</a:t>
            </a:r>
          </a:p>
          <a:p>
            <a:pPr marL="342900" indent="-342900">
              <a:buFont typeface="Arial" panose="020B0604020202020204" pitchFamily="34" charset="0"/>
              <a:buChar char="•"/>
            </a:pPr>
            <a:r>
              <a:rPr lang="de-CH" sz="2000" dirty="0"/>
              <a:t>Geeignete Nutzungsform in steilem und unebenem Gelände</a:t>
            </a:r>
          </a:p>
          <a:p>
            <a:pPr marL="342900" indent="-342900">
              <a:buFont typeface="Arial" panose="020B0604020202020204" pitchFamily="34" charset="0"/>
              <a:buChar char="•"/>
            </a:pPr>
            <a:r>
              <a:rPr lang="de-CH" sz="2000" dirty="0"/>
              <a:t>Ideal für die extensive </a:t>
            </a:r>
            <a:br>
              <a:rPr lang="de-CH" sz="2000" dirty="0"/>
            </a:br>
            <a:r>
              <a:rPr lang="de-CH" sz="2000" dirty="0"/>
              <a:t>Milch- und Fleischproduktion</a:t>
            </a:r>
          </a:p>
          <a:p>
            <a:pPr marL="342900" indent="-342900">
              <a:buFont typeface="Arial" panose="020B0604020202020204" pitchFamily="34" charset="0"/>
              <a:buChar char="•"/>
            </a:pPr>
            <a:r>
              <a:rPr lang="de-CH" sz="2000" dirty="0"/>
              <a:t>Zum Offenhalten von landwirtschaftlichen Grenz-</a:t>
            </a:r>
            <a:r>
              <a:rPr lang="de-CH" sz="2000" dirty="0" err="1"/>
              <a:t>ertragsflächen</a:t>
            </a:r>
            <a:r>
              <a:rPr lang="de-CH" sz="2000" dirty="0"/>
              <a:t> und Steillagen</a:t>
            </a:r>
          </a:p>
          <a:p>
            <a:endParaRPr lang="de-CH" sz="2000" dirty="0"/>
          </a:p>
        </p:txBody>
      </p:sp>
      <p:sp>
        <p:nvSpPr>
          <p:cNvPr id="4" name="Foliennummernplatzhalter 3"/>
          <p:cNvSpPr>
            <a:spLocks noGrp="1"/>
          </p:cNvSpPr>
          <p:nvPr>
            <p:ph type="sldNum" sz="quarter" idx="4"/>
          </p:nvPr>
        </p:nvSpPr>
        <p:spPr/>
        <p:txBody>
          <a:bodyPr/>
          <a:lstStyle/>
          <a:p>
            <a:fld id="{B295DEAF-E952-4796-AAEE-4201E40CA590}" type="slidenum">
              <a:rPr lang="de-CH" smtClean="0"/>
              <a:pPr/>
              <a:t>35</a:t>
            </a:fld>
            <a:endParaRPr lang="de-CH" dirty="0"/>
          </a:p>
        </p:txBody>
      </p:sp>
      <p:sp>
        <p:nvSpPr>
          <p:cNvPr id="14" name="Welle 13"/>
          <p:cNvSpPr/>
          <p:nvPr/>
        </p:nvSpPr>
        <p:spPr>
          <a:xfrm>
            <a:off x="8172400" y="251974"/>
            <a:ext cx="953612" cy="543210"/>
          </a:xfrm>
          <a:prstGeom prst="wav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a:solidFill>
                  <a:schemeClr val="accent4">
                    <a:lumMod val="50000"/>
                  </a:schemeClr>
                </a:solidFill>
              </a:rPr>
              <a:t>S.66</a:t>
            </a:r>
          </a:p>
        </p:txBody>
      </p:sp>
      <p:sp>
        <p:nvSpPr>
          <p:cNvPr id="19" name="Textfeld 18"/>
          <p:cNvSpPr txBox="1"/>
          <p:nvPr/>
        </p:nvSpPr>
        <p:spPr>
          <a:xfrm>
            <a:off x="6609547" y="5733134"/>
            <a:ext cx="1939054" cy="360162"/>
          </a:xfrm>
          <a:prstGeom prst="rect">
            <a:avLst/>
          </a:prstGeom>
          <a:solidFill>
            <a:srgbClr val="FFFFFF">
              <a:alpha val="69804"/>
            </a:srgbClr>
          </a:solidFill>
        </p:spPr>
        <p:txBody>
          <a:bodyPr wrap="square" rtlCol="0" anchor="ctr">
            <a:noAutofit/>
          </a:bodyPr>
          <a:lstStyle>
            <a:defPPr>
              <a:defRPr lang="de-DE"/>
            </a:defPPr>
          </a:lstStyle>
          <a:p>
            <a:r>
              <a:rPr lang="de-CH" sz="1400" dirty="0"/>
              <a:t>Segelfalter</a:t>
            </a:r>
          </a:p>
        </p:txBody>
      </p:sp>
      <p:sp>
        <p:nvSpPr>
          <p:cNvPr id="20" name="Textfeld 19"/>
          <p:cNvSpPr txBox="1"/>
          <p:nvPr/>
        </p:nvSpPr>
        <p:spPr>
          <a:xfrm>
            <a:off x="4552077" y="5723963"/>
            <a:ext cx="1974372" cy="360161"/>
          </a:xfrm>
          <a:prstGeom prst="rect">
            <a:avLst/>
          </a:prstGeom>
          <a:solidFill>
            <a:srgbClr val="FFFFFF">
              <a:alpha val="69804"/>
            </a:srgbClr>
          </a:solidFill>
        </p:spPr>
        <p:txBody>
          <a:bodyPr wrap="square" rtlCol="0" anchor="ctr">
            <a:noAutofit/>
          </a:bodyPr>
          <a:lstStyle>
            <a:defPPr>
              <a:defRPr lang="de-DE"/>
            </a:defPPr>
          </a:lstStyle>
          <a:p>
            <a:r>
              <a:rPr lang="de-CH" sz="1400" dirty="0"/>
              <a:t>Neuntöter</a:t>
            </a:r>
          </a:p>
        </p:txBody>
      </p:sp>
      <p:sp>
        <p:nvSpPr>
          <p:cNvPr id="21" name="Textfeld 20"/>
          <p:cNvSpPr txBox="1"/>
          <p:nvPr/>
        </p:nvSpPr>
        <p:spPr>
          <a:xfrm>
            <a:off x="2554081" y="5723964"/>
            <a:ext cx="1870659" cy="360161"/>
          </a:xfrm>
          <a:prstGeom prst="rect">
            <a:avLst/>
          </a:prstGeom>
          <a:solidFill>
            <a:srgbClr val="FFFFFF">
              <a:alpha val="69804"/>
            </a:srgbClr>
          </a:solidFill>
        </p:spPr>
        <p:txBody>
          <a:bodyPr wrap="square" rtlCol="0" anchor="ctr">
            <a:noAutofit/>
          </a:bodyPr>
          <a:lstStyle>
            <a:defPPr>
              <a:defRPr lang="de-DE"/>
            </a:defPPr>
          </a:lstStyle>
          <a:p>
            <a:r>
              <a:rPr lang="de-CH" sz="1400" dirty="0"/>
              <a:t>Blindschleiche</a:t>
            </a:r>
            <a:endParaRPr lang="de-CH" dirty="0"/>
          </a:p>
        </p:txBody>
      </p:sp>
      <p:sp>
        <p:nvSpPr>
          <p:cNvPr id="22" name="Textfeld 21"/>
          <p:cNvSpPr txBox="1"/>
          <p:nvPr/>
        </p:nvSpPr>
        <p:spPr>
          <a:xfrm>
            <a:off x="473541" y="5723965"/>
            <a:ext cx="2060914" cy="369331"/>
          </a:xfrm>
          <a:prstGeom prst="rect">
            <a:avLst/>
          </a:prstGeom>
          <a:solidFill>
            <a:srgbClr val="FFFFFF">
              <a:alpha val="69804"/>
            </a:srgbClr>
          </a:solidFill>
        </p:spPr>
        <p:txBody>
          <a:bodyPr wrap="square" rtlCol="0" anchor="ctr">
            <a:noAutofit/>
          </a:bodyPr>
          <a:lstStyle>
            <a:defPPr>
              <a:defRPr lang="de-DE"/>
            </a:defPPr>
          </a:lstStyle>
          <a:p>
            <a:r>
              <a:rPr lang="de-CH" sz="1400" dirty="0"/>
              <a:t>Kleines Wiesenvögelchen</a:t>
            </a:r>
          </a:p>
        </p:txBody>
      </p:sp>
    </p:spTree>
    <p:extLst>
      <p:ext uri="{BB962C8B-B14F-4D97-AF65-F5344CB8AC3E}">
        <p14:creationId xmlns:p14="http://schemas.microsoft.com/office/powerpoint/2010/main" val="9304449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p:txBody>
          <a:bodyPr/>
          <a:lstStyle/>
          <a:p>
            <a:fld id="{B295DEAF-E952-4796-AAEE-4201E40CA590}" type="slidenum">
              <a:rPr lang="de-CH" smtClean="0"/>
              <a:pPr/>
              <a:t>36</a:t>
            </a:fld>
            <a:endParaRPr lang="de-CH"/>
          </a:p>
        </p:txBody>
      </p:sp>
      <p:graphicFrame>
        <p:nvGraphicFramePr>
          <p:cNvPr id="2" name="Tabelle 1"/>
          <p:cNvGraphicFramePr>
            <a:graphicFrameLocks noGrp="1"/>
          </p:cNvGraphicFramePr>
          <p:nvPr>
            <p:extLst>
              <p:ext uri="{D42A27DB-BD31-4B8C-83A1-F6EECF244321}">
                <p14:modId xmlns:p14="http://schemas.microsoft.com/office/powerpoint/2010/main" val="916433046"/>
              </p:ext>
            </p:extLst>
          </p:nvPr>
        </p:nvGraphicFramePr>
        <p:xfrm>
          <a:off x="467544" y="836712"/>
          <a:ext cx="8072256" cy="5349240"/>
        </p:xfrm>
        <a:graphic>
          <a:graphicData uri="http://schemas.openxmlformats.org/drawingml/2006/table">
            <a:tbl>
              <a:tblPr firstRow="1" bandRow="1">
                <a:tableStyleId>{21E4AEA4-8DFA-4A89-87EB-49C32662AFE0}</a:tableStyleId>
              </a:tblPr>
              <a:tblGrid>
                <a:gridCol w="2304256">
                  <a:extLst>
                    <a:ext uri="{9D8B030D-6E8A-4147-A177-3AD203B41FA5}">
                      <a16:colId xmlns:a16="http://schemas.microsoft.com/office/drawing/2014/main" val="2819158687"/>
                    </a:ext>
                  </a:extLst>
                </a:gridCol>
                <a:gridCol w="5768000">
                  <a:extLst>
                    <a:ext uri="{9D8B030D-6E8A-4147-A177-3AD203B41FA5}">
                      <a16:colId xmlns:a16="http://schemas.microsoft.com/office/drawing/2014/main" val="457223810"/>
                    </a:ext>
                  </a:extLst>
                </a:gridCol>
              </a:tblGrid>
              <a:tr h="370840">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a:t>Extensiv genutzte Weide</a:t>
                      </a:r>
                    </a:p>
                  </a:txBody>
                  <a:tcPr/>
                </a:tc>
                <a:tc hMerge="1">
                  <a:txBody>
                    <a:bodyPr/>
                    <a:lstStyle/>
                    <a:p>
                      <a:endParaRPr lang="de-CH"/>
                    </a:p>
                  </a:txBody>
                  <a:tcPr/>
                </a:tc>
                <a:extLst>
                  <a:ext uri="{0D108BD9-81ED-4DB2-BD59-A6C34878D82A}">
                    <a16:rowId xmlns:a16="http://schemas.microsoft.com/office/drawing/2014/main" val="5504540"/>
                  </a:ext>
                </a:extLst>
              </a:tr>
              <a:tr h="370840">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a:t>BEDINGUNGEN FÜR BEITRÄGE NACH DZV FÜR QUALITÄTSSTUFE I</a:t>
                      </a:r>
                    </a:p>
                  </a:txBody>
                  <a:tcPr/>
                </a:tc>
                <a:tc hMerge="1">
                  <a:txBody>
                    <a:bodyPr/>
                    <a:lstStyle/>
                    <a:p>
                      <a:endParaRPr lang="de-CH" sz="1600"/>
                    </a:p>
                  </a:txBody>
                  <a:tcPr/>
                </a:tc>
                <a:extLst>
                  <a:ext uri="{0D108BD9-81ED-4DB2-BD59-A6C34878D82A}">
                    <a16:rowId xmlns:a16="http://schemas.microsoft.com/office/drawing/2014/main" val="818514446"/>
                  </a:ext>
                </a:extLst>
              </a:tr>
              <a:tr h="370840">
                <a:tc>
                  <a:txBody>
                    <a:bodyPr/>
                    <a:lstStyle/>
                    <a:p>
                      <a:r>
                        <a:rPr lang="de-CH" sz="1600" b="1"/>
                        <a:t>Anrechenbarkeit</a:t>
                      </a:r>
                      <a:endParaRPr lang="de-CH" sz="1600"/>
                    </a:p>
                  </a:txBody>
                  <a:tcPr/>
                </a:tc>
                <a:tc>
                  <a:txBody>
                    <a:bodyPr/>
                    <a:lstStyle/>
                    <a:p>
                      <a:r>
                        <a:rPr lang="de-CH" sz="1600" b="0"/>
                        <a:t>beweidete Fläche inklusive unproduktive Strukturen wie Gehölze, Felsen</a:t>
                      </a:r>
                      <a:r>
                        <a:rPr lang="de-CH" sz="1600" b="0" baseline="0"/>
                        <a:t> </a:t>
                      </a:r>
                      <a:r>
                        <a:rPr lang="de-CH" sz="1600" b="0"/>
                        <a:t>etc., auf höchstens 20 % der Fläche</a:t>
                      </a:r>
                    </a:p>
                  </a:txBody>
                  <a:tcPr/>
                </a:tc>
                <a:extLst>
                  <a:ext uri="{0D108BD9-81ED-4DB2-BD59-A6C34878D82A}">
                    <a16:rowId xmlns:a16="http://schemas.microsoft.com/office/drawing/2014/main" val="1410371530"/>
                  </a:ext>
                </a:extLst>
              </a:tr>
              <a:tr h="370840">
                <a:tc>
                  <a:txBody>
                    <a:bodyPr/>
                    <a:lstStyle/>
                    <a:p>
                      <a:r>
                        <a:rPr lang="de-CH" sz="1600" b="1"/>
                        <a:t>Ausschlusskriterien</a:t>
                      </a:r>
                    </a:p>
                  </a:txBody>
                  <a:tcPr/>
                </a:tc>
                <a:tc>
                  <a:txBody>
                    <a:bodyPr/>
                    <a:lstStyle/>
                    <a:p>
                      <a:r>
                        <a:rPr lang="de-CH" sz="1600" b="0"/>
                        <a:t>a) mehr als 20 % Raigras, Wiesenfuchsschwanz, Knaulgras, Wiesen- und Gemeines Rispengras, Scharfer und Kriechender Hahnenfuss sowie Weissklee </a:t>
                      </a:r>
                      <a:r>
                        <a:rPr lang="de-CH" sz="1600" b="0" i="1"/>
                        <a:t>oder</a:t>
                      </a:r>
                    </a:p>
                    <a:p>
                      <a:r>
                        <a:rPr lang="de-CH" sz="1600" b="0"/>
                        <a:t>b) mehr als 10 % der Fläche Zeigerpflanzen für Übernutzung oder </a:t>
                      </a:r>
                      <a:r>
                        <a:rPr lang="de-CH" sz="1600" b="0" err="1"/>
                        <a:t>Lägerfluren</a:t>
                      </a:r>
                      <a:r>
                        <a:rPr lang="de-CH" sz="1600" b="0"/>
                        <a:t> wie </a:t>
                      </a:r>
                      <a:r>
                        <a:rPr lang="de-CH" sz="1600" b="0" err="1"/>
                        <a:t>Blacken</a:t>
                      </a:r>
                      <a:r>
                        <a:rPr lang="de-CH" sz="1600" b="0"/>
                        <a:t>, Gutem Heinrich, </a:t>
                      </a:r>
                      <a:r>
                        <a:rPr lang="de-CH" sz="1600" b="0" err="1"/>
                        <a:t>Brennesseln</a:t>
                      </a:r>
                      <a:r>
                        <a:rPr lang="de-CH" sz="1600" b="0"/>
                        <a:t> und Disteln</a:t>
                      </a:r>
                    </a:p>
                  </a:txBody>
                  <a:tcPr/>
                </a:tc>
                <a:extLst>
                  <a:ext uri="{0D108BD9-81ED-4DB2-BD59-A6C34878D82A}">
                    <a16:rowId xmlns:a16="http://schemas.microsoft.com/office/drawing/2014/main" val="3944546731"/>
                  </a:ext>
                </a:extLst>
              </a:tr>
              <a:tr h="370840">
                <a:tc>
                  <a:txBody>
                    <a:bodyPr/>
                    <a:lstStyle/>
                    <a:p>
                      <a:r>
                        <a:rPr lang="de-CH" sz="1600" b="1"/>
                        <a:t>Düngung,</a:t>
                      </a:r>
                      <a:r>
                        <a:rPr lang="de-CH" sz="1600" b="1" baseline="0"/>
                        <a:t> </a:t>
                      </a:r>
                      <a:r>
                        <a:rPr lang="de-CH" sz="1600" b="1"/>
                        <a:t>Zufütterung </a:t>
                      </a:r>
                      <a:endParaRPr lang="de-CH" sz="1600"/>
                    </a:p>
                  </a:txBody>
                  <a:tcPr/>
                </a:tc>
                <a:tc>
                  <a:txBody>
                    <a:bodyPr/>
                    <a:lstStyle/>
                    <a:p>
                      <a:r>
                        <a:rPr lang="de-CH" sz="1600" b="0"/>
                        <a:t>keine</a:t>
                      </a:r>
                    </a:p>
                  </a:txBody>
                  <a:tcPr/>
                </a:tc>
                <a:extLst>
                  <a:ext uri="{0D108BD9-81ED-4DB2-BD59-A6C34878D82A}">
                    <a16:rowId xmlns:a16="http://schemas.microsoft.com/office/drawing/2014/main" val="3927510288"/>
                  </a:ext>
                </a:extLst>
              </a:tr>
              <a:tr h="370840">
                <a:tc>
                  <a:txBody>
                    <a:bodyPr/>
                    <a:lstStyle/>
                    <a:p>
                      <a:r>
                        <a:rPr lang="de-CH" sz="1600" b="1"/>
                        <a:t>Pflanzenschutzmittel</a:t>
                      </a:r>
                    </a:p>
                  </a:txBody>
                  <a:tcPr/>
                </a:tc>
                <a:tc>
                  <a:txBody>
                    <a:body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de-CH" sz="1700" b="0" i="0" u="none" strike="noStrike" noProof="0" dirty="0">
                          <a:solidFill>
                            <a:srgbClr val="000000"/>
                          </a:solidFill>
                          <a:latin typeface="Gill Sans MT"/>
                        </a:rPr>
                        <a:t>Problempflanzen </a:t>
                      </a:r>
                      <a:r>
                        <a:rPr lang="de-CH" sz="1600" b="0" dirty="0"/>
                        <a:t>mechanisch bekämpfen </a:t>
                      </a: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de-CH" sz="1600" b="0" i="0" u="none" strike="noStrike" noProof="0" dirty="0">
                          <a:solidFill>
                            <a:srgbClr val="000000"/>
                          </a:solidFill>
                          <a:latin typeface="Gill Sans MT"/>
                        </a:rPr>
                        <a:t>chemische </a:t>
                      </a:r>
                      <a:r>
                        <a:rPr lang="de-CH" sz="1700" b="0" i="0" u="none" strike="noStrike" noProof="0" dirty="0">
                          <a:solidFill>
                            <a:schemeClr val="tx1"/>
                          </a:solidFill>
                          <a:latin typeface="Gill Sans MT"/>
                        </a:rPr>
                        <a:t>Einzelstockbehandlung</a:t>
                      </a:r>
                      <a:r>
                        <a:rPr lang="de-CH" sz="1700" b="0" i="0" u="none" strike="noStrike" noProof="0" dirty="0">
                          <a:solidFill>
                            <a:srgbClr val="000000"/>
                          </a:solidFill>
                          <a:latin typeface="Gill Sans MT"/>
                        </a:rPr>
                        <a:t> möglich</a:t>
                      </a:r>
                    </a:p>
                  </a:txBody>
                  <a:tcPr/>
                </a:tc>
                <a:extLst>
                  <a:ext uri="{0D108BD9-81ED-4DB2-BD59-A6C34878D82A}">
                    <a16:rowId xmlns:a16="http://schemas.microsoft.com/office/drawing/2014/main" val="1717893572"/>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a:t>Beweidung</a:t>
                      </a:r>
                    </a:p>
                  </a:txBody>
                  <a:tcPr/>
                </a:tc>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600" b="0" dirty="0"/>
                        <a:t>mindestens</a:t>
                      </a:r>
                      <a:r>
                        <a:rPr lang="de-CH" sz="1600" b="0" baseline="0" dirty="0"/>
                        <a:t> 1</a:t>
                      </a:r>
                      <a:r>
                        <a:rPr lang="de-CH" sz="1600" b="0" dirty="0"/>
                        <a:t>-mal pro Jahr</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600" b="0" dirty="0"/>
                        <a:t>Keine Zufütterung</a:t>
                      </a:r>
                    </a:p>
                  </a:txBody>
                  <a:tcPr/>
                </a:tc>
                <a:extLst>
                  <a:ext uri="{0D108BD9-81ED-4DB2-BD59-A6C34878D82A}">
                    <a16:rowId xmlns:a16="http://schemas.microsoft.com/office/drawing/2014/main" val="2197278178"/>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a:t>Säuberungsschnitt</a:t>
                      </a:r>
                      <a:endParaRPr lang="de-CH" sz="1600"/>
                    </a:p>
                  </a:txBody>
                  <a:tcPr/>
                </a:tc>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600" b="0" dirty="0"/>
                        <a:t>Säuberungsschnitt</a:t>
                      </a:r>
                      <a:r>
                        <a:rPr lang="de-CH" sz="1600" b="0" baseline="0" dirty="0"/>
                        <a:t> </a:t>
                      </a:r>
                      <a:r>
                        <a:rPr lang="de-CH" sz="1600" b="0" dirty="0"/>
                        <a:t>erlaubt</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600" b="0" dirty="0"/>
                        <a:t>Mulchen und Steinbrechmaschinen verboten</a:t>
                      </a:r>
                    </a:p>
                  </a:txBody>
                  <a:tcPr/>
                </a:tc>
                <a:extLst>
                  <a:ext uri="{0D108BD9-81ED-4DB2-BD59-A6C34878D82A}">
                    <a16:rowId xmlns:a16="http://schemas.microsoft.com/office/drawing/2014/main" val="2921961369"/>
                  </a:ext>
                </a:extLst>
              </a:tr>
              <a:tr h="370840">
                <a:tc>
                  <a:txBody>
                    <a:bodyPr/>
                    <a:lstStyle/>
                    <a:p>
                      <a:r>
                        <a:rPr lang="de-CH" sz="1600" b="1"/>
                        <a:t>Vertragsdauer</a:t>
                      </a:r>
                      <a:endParaRPr lang="de-CH" sz="1600"/>
                    </a:p>
                  </a:txBody>
                  <a:tcPr/>
                </a:tc>
                <a:tc>
                  <a:txBody>
                    <a:bodyPr/>
                    <a:lstStyle/>
                    <a:p>
                      <a:r>
                        <a:rPr lang="de-CH" sz="1600" b="0" dirty="0"/>
                        <a:t>8 Jahre</a:t>
                      </a:r>
                    </a:p>
                  </a:txBody>
                  <a:tcPr/>
                </a:tc>
                <a:extLst>
                  <a:ext uri="{0D108BD9-81ED-4DB2-BD59-A6C34878D82A}">
                    <a16:rowId xmlns:a16="http://schemas.microsoft.com/office/drawing/2014/main" val="3193897671"/>
                  </a:ext>
                </a:extLst>
              </a:tr>
            </a:tbl>
          </a:graphicData>
        </a:graphic>
      </p:graphicFrame>
      <p:sp>
        <p:nvSpPr>
          <p:cNvPr id="7" name="Textfeld 6"/>
          <p:cNvSpPr txBox="1"/>
          <p:nvPr/>
        </p:nvSpPr>
        <p:spPr>
          <a:xfrm>
            <a:off x="8053126" y="0"/>
            <a:ext cx="1095172" cy="400110"/>
          </a:xfrm>
          <a:prstGeom prst="rect">
            <a:avLst/>
          </a:prstGeom>
          <a:solidFill>
            <a:schemeClr val="accent6">
              <a:lumMod val="40000"/>
              <a:lumOff val="60000"/>
            </a:schemeClr>
          </a:solidFill>
        </p:spPr>
        <p:txBody>
          <a:bodyPr wrap="none" rtlCol="0">
            <a:spAutoFit/>
          </a:bodyPr>
          <a:lstStyle/>
          <a:p>
            <a:r>
              <a:rPr lang="de-CH" sz="2000"/>
              <a:t>Handout</a:t>
            </a:r>
          </a:p>
        </p:txBody>
      </p:sp>
      <p:grpSp>
        <p:nvGrpSpPr>
          <p:cNvPr id="6" name="Gruppieren 5">
            <a:extLst>
              <a:ext uri="{FF2B5EF4-FFF2-40B4-BE49-F238E27FC236}">
                <a16:creationId xmlns:a16="http://schemas.microsoft.com/office/drawing/2014/main" id="{2BDA797E-D4E3-4C77-A3EC-7A03B0122A1D}"/>
              </a:ext>
            </a:extLst>
          </p:cNvPr>
          <p:cNvGrpSpPr/>
          <p:nvPr/>
        </p:nvGrpSpPr>
        <p:grpSpPr>
          <a:xfrm>
            <a:off x="467544" y="461860"/>
            <a:ext cx="4900037" cy="374852"/>
            <a:chOff x="104011" y="183120"/>
            <a:chExt cx="4900037" cy="374852"/>
          </a:xfrm>
        </p:grpSpPr>
        <p:sp>
          <p:nvSpPr>
            <p:cNvPr id="8" name="Textfeld 7">
              <a:extLst>
                <a:ext uri="{FF2B5EF4-FFF2-40B4-BE49-F238E27FC236}">
                  <a16:creationId xmlns:a16="http://schemas.microsoft.com/office/drawing/2014/main" id="{4AC88147-EA62-4BE9-9E94-45034258D163}"/>
                </a:ext>
              </a:extLst>
            </p:cNvPr>
            <p:cNvSpPr txBox="1"/>
            <p:nvPr/>
          </p:nvSpPr>
          <p:spPr>
            <a:xfrm>
              <a:off x="179512" y="188640"/>
              <a:ext cx="4824536" cy="369332"/>
            </a:xfrm>
            <a:prstGeom prst="rect">
              <a:avLst/>
            </a:prstGeom>
            <a:noFill/>
          </p:spPr>
          <p:txBody>
            <a:bodyPr wrap="square" rtlCol="0">
              <a:spAutoFit/>
            </a:bodyPr>
            <a:lstStyle/>
            <a:p>
              <a:r>
                <a:rPr lang="de-CH" dirty="0"/>
                <a:t>    Aktuelle Anforderungen </a:t>
              </a:r>
              <a:r>
                <a:rPr lang="de-CH" dirty="0">
                  <a:hlinkClick r:id="rId2"/>
                </a:rPr>
                <a:t>www.agrinatur.ch</a:t>
              </a:r>
              <a:endParaRPr lang="de-CH" dirty="0"/>
            </a:p>
          </p:txBody>
        </p:sp>
        <p:pic>
          <p:nvPicPr>
            <p:cNvPr id="9" name="Grafik 8" descr="Auge">
              <a:extLst>
                <a:ext uri="{FF2B5EF4-FFF2-40B4-BE49-F238E27FC236}">
                  <a16:creationId xmlns:a16="http://schemas.microsoft.com/office/drawing/2014/main" id="{FEF26DC9-CBA3-4BE4-8CDF-DE29D99ACD6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011" y="183120"/>
              <a:ext cx="360040" cy="360040"/>
            </a:xfrm>
            <a:prstGeom prst="rect">
              <a:avLst/>
            </a:prstGeom>
          </p:spPr>
        </p:pic>
      </p:grpSp>
    </p:spTree>
    <p:extLst>
      <p:ext uri="{BB962C8B-B14F-4D97-AF65-F5344CB8AC3E}">
        <p14:creationId xmlns:p14="http://schemas.microsoft.com/office/powerpoint/2010/main" val="41296968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p:txBody>
          <a:bodyPr/>
          <a:lstStyle/>
          <a:p>
            <a:fld id="{B295DEAF-E952-4796-AAEE-4201E40CA590}" type="slidenum">
              <a:rPr lang="de-CH" smtClean="0"/>
              <a:pPr/>
              <a:t>37</a:t>
            </a:fld>
            <a:endParaRPr lang="de-CH"/>
          </a:p>
        </p:txBody>
      </p:sp>
      <p:graphicFrame>
        <p:nvGraphicFramePr>
          <p:cNvPr id="2" name="Tabelle 1"/>
          <p:cNvGraphicFramePr>
            <a:graphicFrameLocks noGrp="1"/>
          </p:cNvGraphicFramePr>
          <p:nvPr>
            <p:extLst>
              <p:ext uri="{D42A27DB-BD31-4B8C-83A1-F6EECF244321}">
                <p14:modId xmlns:p14="http://schemas.microsoft.com/office/powerpoint/2010/main" val="2023180059"/>
              </p:ext>
            </p:extLst>
          </p:nvPr>
        </p:nvGraphicFramePr>
        <p:xfrm>
          <a:off x="467544" y="836712"/>
          <a:ext cx="8072256" cy="2931784"/>
        </p:xfrm>
        <a:graphic>
          <a:graphicData uri="http://schemas.openxmlformats.org/drawingml/2006/table">
            <a:tbl>
              <a:tblPr firstRow="1" bandRow="1">
                <a:tableStyleId>{21E4AEA4-8DFA-4A89-87EB-49C32662AFE0}</a:tableStyleId>
              </a:tblPr>
              <a:tblGrid>
                <a:gridCol w="2304256">
                  <a:extLst>
                    <a:ext uri="{9D8B030D-6E8A-4147-A177-3AD203B41FA5}">
                      <a16:colId xmlns:a16="http://schemas.microsoft.com/office/drawing/2014/main" val="2819158687"/>
                    </a:ext>
                  </a:extLst>
                </a:gridCol>
                <a:gridCol w="5768000">
                  <a:extLst>
                    <a:ext uri="{9D8B030D-6E8A-4147-A177-3AD203B41FA5}">
                      <a16:colId xmlns:a16="http://schemas.microsoft.com/office/drawing/2014/main" val="457223810"/>
                    </a:ext>
                  </a:extLst>
                </a:gridCol>
              </a:tblGrid>
              <a:tr h="370840">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a:t>Extensiv genutzte Weide</a:t>
                      </a:r>
                    </a:p>
                  </a:txBody>
                  <a:tcPr/>
                </a:tc>
                <a:tc hMerge="1">
                  <a:txBody>
                    <a:bodyPr/>
                    <a:lstStyle/>
                    <a:p>
                      <a:endParaRPr lang="de-CH"/>
                    </a:p>
                  </a:txBody>
                  <a:tcPr/>
                </a:tc>
                <a:extLst>
                  <a:ext uri="{0D108BD9-81ED-4DB2-BD59-A6C34878D82A}">
                    <a16:rowId xmlns:a16="http://schemas.microsoft.com/office/drawing/2014/main" val="5504540"/>
                  </a:ext>
                </a:extLst>
              </a:tr>
              <a:tr h="421248">
                <a:tc gridSpan="2">
                  <a:txBody>
                    <a:bodyPr/>
                    <a:lstStyle/>
                    <a:p>
                      <a:r>
                        <a:rPr lang="de-CH" sz="1600" b="1"/>
                        <a:t>BEDINGUNGEN FÜR BEITRÄGE NACH DZV FÜR QUALITÄTSSTUFE II</a:t>
                      </a:r>
                      <a:endParaRPr lang="de-CH" sz="1600"/>
                    </a:p>
                  </a:txBody>
                  <a:tcPr/>
                </a:tc>
                <a:tc hMerge="1">
                  <a:txBody>
                    <a:bodyPr/>
                    <a:lstStyle/>
                    <a:p>
                      <a:endParaRPr lang="de-CH"/>
                    </a:p>
                  </a:txBody>
                  <a:tcPr/>
                </a:tc>
                <a:extLst>
                  <a:ext uri="{0D108BD9-81ED-4DB2-BD59-A6C34878D82A}">
                    <a16:rowId xmlns:a16="http://schemas.microsoft.com/office/drawing/2014/main" val="628627439"/>
                  </a:ext>
                </a:extLst>
              </a:tr>
              <a:tr h="370840">
                <a:tc>
                  <a:txBody>
                    <a:bodyPr/>
                    <a:lstStyle/>
                    <a:p>
                      <a:r>
                        <a:rPr lang="de-CH" sz="1600" b="1"/>
                        <a:t>Vegetationsqualität</a:t>
                      </a:r>
                      <a:endParaRPr lang="de-CH" sz="1600"/>
                    </a:p>
                  </a:txBody>
                  <a:tcPr/>
                </a:tc>
                <a:tc>
                  <a:txBody>
                    <a:bodyPr/>
                    <a:lstStyle/>
                    <a:p>
                      <a:r>
                        <a:rPr lang="de-CH" sz="1600" b="0" kern="1200" spc="0" baseline="0">
                          <a:solidFill>
                            <a:schemeClr val="tx1"/>
                          </a:solidFill>
                          <a:latin typeface="+mn-lt"/>
                          <a:ea typeface="+mn-ea"/>
                          <a:cs typeface="+mn-cs"/>
                        </a:rPr>
                        <a:t>mindestens </a:t>
                      </a:r>
                      <a:r>
                        <a:rPr lang="de-CH" sz="1600" b="0"/>
                        <a:t>6 Zeigerpflanzen regelmässig auf </a:t>
                      </a:r>
                      <a:r>
                        <a:rPr lang="de-CH" sz="1600" b="0" kern="1200" spc="0" baseline="0">
                          <a:solidFill>
                            <a:schemeClr val="tx1"/>
                          </a:solidFill>
                          <a:latin typeface="+mn-lt"/>
                          <a:ea typeface="+mn-ea"/>
                          <a:cs typeface="+mn-cs"/>
                        </a:rPr>
                        <a:t>mindestens </a:t>
                      </a:r>
                      <a:r>
                        <a:rPr lang="de-CH" sz="1600" b="0"/>
                        <a:t>20 % </a:t>
                      </a:r>
                      <a:br>
                        <a:rPr lang="de-CH" sz="1600" b="0"/>
                      </a:br>
                      <a:r>
                        <a:rPr lang="de-CH" sz="1600" b="0"/>
                        <a:t>der Fläche</a:t>
                      </a:r>
                    </a:p>
                  </a:txBody>
                  <a:tcPr/>
                </a:tc>
                <a:extLst>
                  <a:ext uri="{0D108BD9-81ED-4DB2-BD59-A6C34878D82A}">
                    <a16:rowId xmlns:a16="http://schemas.microsoft.com/office/drawing/2014/main" val="3284284828"/>
                  </a:ext>
                </a:extLst>
              </a:tr>
              <a:tr h="370840">
                <a:tc>
                  <a:txBody>
                    <a:bodyPr/>
                    <a:lstStyle/>
                    <a:p>
                      <a:r>
                        <a:rPr lang="de-CH" sz="1600" b="1"/>
                        <a:t>Strukturqualität</a:t>
                      </a:r>
                      <a:endParaRPr lang="de-CH" sz="1600"/>
                    </a:p>
                  </a:txBody>
                  <a:tcPr/>
                </a:tc>
                <a:tc>
                  <a:txBody>
                    <a:bodyPr/>
                    <a:lstStyle/>
                    <a:p>
                      <a:pPr marL="180000" indent="-180000" algn="l" defTabSz="685800" rtl="0" eaLnBrk="1" latinLnBrk="0" hangingPunct="1">
                        <a:lnSpc>
                          <a:spcPct val="90000"/>
                        </a:lnSpc>
                        <a:spcBef>
                          <a:spcPts val="600"/>
                        </a:spcBef>
                        <a:buClr>
                          <a:schemeClr val="tx1"/>
                        </a:buClr>
                        <a:buFont typeface="Arial" panose="020B0604020202020204" pitchFamily="34" charset="0"/>
                        <a:buChar char="•"/>
                      </a:pPr>
                      <a:r>
                        <a:rPr lang="de-CH" sz="1600" b="0" kern="1200" spc="0" baseline="0">
                          <a:solidFill>
                            <a:schemeClr val="tx1"/>
                          </a:solidFill>
                          <a:latin typeface="+mn-lt"/>
                          <a:ea typeface="+mn-ea"/>
                          <a:cs typeface="+mn-cs"/>
                        </a:rPr>
                        <a:t>nur bei mindestens 20 % Vegetationsqualität</a:t>
                      </a:r>
                    </a:p>
                    <a:p>
                      <a:pPr marL="180000" indent="-180000" algn="l" defTabSz="685800" rtl="0" eaLnBrk="1" latinLnBrk="0" hangingPunct="1">
                        <a:lnSpc>
                          <a:spcPct val="90000"/>
                        </a:lnSpc>
                        <a:spcBef>
                          <a:spcPts val="600"/>
                        </a:spcBef>
                        <a:buClr>
                          <a:schemeClr val="tx1"/>
                        </a:buClr>
                        <a:buFont typeface="Arial" panose="020B0604020202020204" pitchFamily="34" charset="0"/>
                        <a:buChar char="•"/>
                      </a:pPr>
                      <a:r>
                        <a:rPr lang="de-CH" sz="1600" b="0" kern="1200" spc="0" baseline="0">
                          <a:solidFill>
                            <a:schemeClr val="tx1"/>
                          </a:solidFill>
                          <a:latin typeface="+mn-lt"/>
                          <a:ea typeface="+mn-ea"/>
                          <a:cs typeface="+mn-cs"/>
                        </a:rPr>
                        <a:t>mindestens 5 % der Fläche mit arten- und dornenreichen Gehölzstrukturen wie Hecken, Feld- und Ufergehölzen oder Sträuchern </a:t>
                      </a:r>
                    </a:p>
                    <a:p>
                      <a:pPr marL="180000" indent="-180000" algn="l" defTabSz="685800" rtl="0" eaLnBrk="1" latinLnBrk="0" hangingPunct="1">
                        <a:lnSpc>
                          <a:spcPct val="90000"/>
                        </a:lnSpc>
                        <a:spcBef>
                          <a:spcPts val="600"/>
                        </a:spcBef>
                        <a:buClr>
                          <a:schemeClr val="tx1"/>
                        </a:buClr>
                        <a:buFont typeface="Arial" panose="020B0604020202020204" pitchFamily="34" charset="0"/>
                        <a:buChar char="•"/>
                      </a:pPr>
                      <a:r>
                        <a:rPr lang="de-CH" sz="1600" b="0" kern="1200" spc="0" baseline="0">
                          <a:solidFill>
                            <a:schemeClr val="tx1"/>
                          </a:solidFill>
                          <a:latin typeface="+mn-lt"/>
                          <a:ea typeface="+mn-ea"/>
                          <a:cs typeface="+mn-cs"/>
                        </a:rPr>
                        <a:t>Mindestens 5 verschiedene Arten und/oder 20 % dornentragende Sträucher</a:t>
                      </a:r>
                    </a:p>
                  </a:txBody>
                  <a:tcPr/>
                </a:tc>
                <a:extLst>
                  <a:ext uri="{0D108BD9-81ED-4DB2-BD59-A6C34878D82A}">
                    <a16:rowId xmlns:a16="http://schemas.microsoft.com/office/drawing/2014/main" val="2649378203"/>
                  </a:ext>
                </a:extLst>
              </a:tr>
            </a:tbl>
          </a:graphicData>
        </a:graphic>
      </p:graphicFrame>
      <p:sp>
        <p:nvSpPr>
          <p:cNvPr id="7" name="Textfeld 6"/>
          <p:cNvSpPr txBox="1"/>
          <p:nvPr/>
        </p:nvSpPr>
        <p:spPr>
          <a:xfrm>
            <a:off x="8048828" y="0"/>
            <a:ext cx="1095172" cy="400110"/>
          </a:xfrm>
          <a:prstGeom prst="rect">
            <a:avLst/>
          </a:prstGeom>
          <a:solidFill>
            <a:schemeClr val="accent6">
              <a:lumMod val="40000"/>
              <a:lumOff val="60000"/>
            </a:schemeClr>
          </a:solidFill>
        </p:spPr>
        <p:txBody>
          <a:bodyPr wrap="none" rtlCol="0">
            <a:spAutoFit/>
          </a:bodyPr>
          <a:lstStyle/>
          <a:p>
            <a:r>
              <a:rPr lang="de-CH" sz="2000"/>
              <a:t>Handout</a:t>
            </a:r>
          </a:p>
        </p:txBody>
      </p:sp>
    </p:spTree>
    <p:extLst>
      <p:ext uri="{BB962C8B-B14F-4D97-AF65-F5344CB8AC3E}">
        <p14:creationId xmlns:p14="http://schemas.microsoft.com/office/powerpoint/2010/main" val="22576781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62024" y="3622487"/>
            <a:ext cx="2080221" cy="1779213"/>
          </a:xfrm>
          <a:prstGeom prst="rect">
            <a:avLst/>
          </a:prstGeom>
        </p:spPr>
      </p:pic>
      <p:pic>
        <p:nvPicPr>
          <p:cNvPr id="17" name="Grafik 1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4558" y="1515607"/>
            <a:ext cx="2013855" cy="1744734"/>
          </a:xfrm>
          <a:prstGeom prst="rect">
            <a:avLst/>
          </a:prstGeom>
        </p:spPr>
      </p:pic>
      <p:sp>
        <p:nvSpPr>
          <p:cNvPr id="2" name="Titel 1"/>
          <p:cNvSpPr>
            <a:spLocks noGrp="1"/>
          </p:cNvSpPr>
          <p:nvPr>
            <p:ph type="title"/>
          </p:nvPr>
        </p:nvSpPr>
        <p:spPr/>
        <p:txBody>
          <a:bodyPr/>
          <a:lstStyle/>
          <a:p>
            <a:r>
              <a:rPr lang="de-CH"/>
              <a:t>Extensiv genutzte Weide: Mit welchen Tieren beweiden?</a:t>
            </a:r>
            <a:br>
              <a:rPr lang="de-CH"/>
            </a:br>
            <a:endParaRPr lang="de-CH"/>
          </a:p>
        </p:txBody>
      </p:sp>
      <p:sp>
        <p:nvSpPr>
          <p:cNvPr id="4" name="Foliennummernplatzhalter 3"/>
          <p:cNvSpPr>
            <a:spLocks noGrp="1"/>
          </p:cNvSpPr>
          <p:nvPr>
            <p:ph type="sldNum" sz="quarter" idx="4"/>
          </p:nvPr>
        </p:nvSpPr>
        <p:spPr/>
        <p:txBody>
          <a:bodyPr/>
          <a:lstStyle/>
          <a:p>
            <a:fld id="{B295DEAF-E952-4796-AAEE-4201E40CA590}" type="slidenum">
              <a:rPr lang="de-CH" smtClean="0"/>
              <a:pPr/>
              <a:t>38</a:t>
            </a:fld>
            <a:endParaRPr lang="de-CH"/>
          </a:p>
        </p:txBody>
      </p:sp>
      <p:pic>
        <p:nvPicPr>
          <p:cNvPr id="5" name="Grafik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79121" y="1516130"/>
            <a:ext cx="2013856" cy="1744734"/>
          </a:xfrm>
          <a:prstGeom prst="rect">
            <a:avLst/>
          </a:prstGeom>
        </p:spPr>
      </p:pic>
      <p:sp>
        <p:nvSpPr>
          <p:cNvPr id="7" name="Textfeld 6"/>
          <p:cNvSpPr txBox="1"/>
          <p:nvPr/>
        </p:nvSpPr>
        <p:spPr>
          <a:xfrm>
            <a:off x="2814483" y="1588961"/>
            <a:ext cx="1757518" cy="978729"/>
          </a:xfrm>
          <a:prstGeom prst="wedgeRectCallout">
            <a:avLst>
              <a:gd name="adj1" fmla="val -72298"/>
              <a:gd name="adj2" fmla="val 23840"/>
            </a:avLst>
          </a:prstGeom>
          <a:solidFill>
            <a:schemeClr val="accent4">
              <a:lumMod val="20000"/>
              <a:lumOff val="80000"/>
            </a:schemeClr>
          </a:solidFill>
        </p:spPr>
        <p:txBody>
          <a:bodyPr wrap="square" lIns="91440" tIns="45720" rIns="91440" bIns="45720" rtlCol="0" anchor="t">
            <a:spAutoFit/>
          </a:bodyPr>
          <a:lstStyle/>
          <a:p>
            <a:pPr marL="179705" indent="-179705" defTabSz="685800">
              <a:lnSpc>
                <a:spcPct val="90000"/>
              </a:lnSpc>
              <a:spcBef>
                <a:spcPts val="600"/>
              </a:spcBef>
              <a:buClr>
                <a:srgbClr val="006C8E"/>
              </a:buClr>
              <a:buFont typeface="Arial" panose="020B0604020202020204" pitchFamily="34" charset="0"/>
              <a:buChar char="•"/>
            </a:pPr>
            <a:r>
              <a:rPr lang="de-CH" sz="1600" dirty="0"/>
              <a:t>Fressen tief am liebsten junge, weiche Sprossen.</a:t>
            </a:r>
            <a:endParaRPr lang="de-DE" dirty="0"/>
          </a:p>
        </p:txBody>
      </p:sp>
      <p:sp>
        <p:nvSpPr>
          <p:cNvPr id="10" name="Textfeld 9"/>
          <p:cNvSpPr txBox="1"/>
          <p:nvPr/>
        </p:nvSpPr>
        <p:spPr>
          <a:xfrm>
            <a:off x="584089" y="1045056"/>
            <a:ext cx="2403735" cy="369332"/>
          </a:xfrm>
          <a:prstGeom prst="rect">
            <a:avLst/>
          </a:prstGeom>
          <a:noFill/>
        </p:spPr>
        <p:txBody>
          <a:bodyPr wrap="none" rtlCol="0">
            <a:spAutoFit/>
          </a:bodyPr>
          <a:lstStyle/>
          <a:p>
            <a:r>
              <a:rPr lang="de-CH" b="1"/>
              <a:t>Selektive Weidetiere</a:t>
            </a:r>
          </a:p>
        </p:txBody>
      </p:sp>
      <p:sp>
        <p:nvSpPr>
          <p:cNvPr id="20" name="Textfeld 19"/>
          <p:cNvSpPr txBox="1"/>
          <p:nvPr/>
        </p:nvSpPr>
        <p:spPr>
          <a:xfrm>
            <a:off x="577198" y="2904639"/>
            <a:ext cx="2410626" cy="369332"/>
          </a:xfrm>
          <a:prstGeom prst="rect">
            <a:avLst/>
          </a:prstGeom>
          <a:solidFill>
            <a:srgbClr val="FFFFFF">
              <a:alpha val="69804"/>
            </a:srgbClr>
          </a:solidFill>
        </p:spPr>
        <p:txBody>
          <a:bodyPr wrap="square" rtlCol="0">
            <a:spAutoFit/>
          </a:bodyPr>
          <a:lstStyle>
            <a:defPPr>
              <a:defRPr lang="de-DE"/>
            </a:defPPr>
          </a:lstStyle>
          <a:p>
            <a:r>
              <a:rPr lang="de-CH"/>
              <a:t>Schafe</a:t>
            </a:r>
          </a:p>
        </p:txBody>
      </p:sp>
      <p:pic>
        <p:nvPicPr>
          <p:cNvPr id="16" name="Grafik 1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9727" y="3630345"/>
            <a:ext cx="2038058" cy="1771355"/>
          </a:xfrm>
          <a:prstGeom prst="rect">
            <a:avLst/>
          </a:prstGeom>
        </p:spPr>
      </p:pic>
      <p:sp>
        <p:nvSpPr>
          <p:cNvPr id="22" name="Textfeld 21"/>
          <p:cNvSpPr txBox="1"/>
          <p:nvPr/>
        </p:nvSpPr>
        <p:spPr>
          <a:xfrm>
            <a:off x="577198" y="5036721"/>
            <a:ext cx="2050586" cy="369332"/>
          </a:xfrm>
          <a:prstGeom prst="rect">
            <a:avLst/>
          </a:prstGeom>
          <a:solidFill>
            <a:srgbClr val="FFFFFF">
              <a:alpha val="69804"/>
            </a:srgbClr>
          </a:solidFill>
        </p:spPr>
        <p:txBody>
          <a:bodyPr wrap="square" rtlCol="0">
            <a:spAutoFit/>
          </a:bodyPr>
          <a:lstStyle>
            <a:defPPr>
              <a:defRPr lang="de-DE"/>
            </a:defPPr>
          </a:lstStyle>
          <a:p>
            <a:r>
              <a:rPr lang="de-CH"/>
              <a:t>Ziegen</a:t>
            </a:r>
          </a:p>
        </p:txBody>
      </p:sp>
      <p:sp>
        <p:nvSpPr>
          <p:cNvPr id="24" name="Textfeld 23"/>
          <p:cNvSpPr txBox="1"/>
          <p:nvPr/>
        </p:nvSpPr>
        <p:spPr>
          <a:xfrm>
            <a:off x="4759482" y="1045071"/>
            <a:ext cx="3027304" cy="369332"/>
          </a:xfrm>
          <a:prstGeom prst="rect">
            <a:avLst/>
          </a:prstGeom>
          <a:noFill/>
        </p:spPr>
        <p:txBody>
          <a:bodyPr wrap="none" rtlCol="0">
            <a:spAutoFit/>
          </a:bodyPr>
          <a:lstStyle/>
          <a:p>
            <a:r>
              <a:rPr lang="de-CH" b="1"/>
              <a:t>Nicht selektive Weidetiere</a:t>
            </a:r>
          </a:p>
        </p:txBody>
      </p:sp>
      <p:sp>
        <p:nvSpPr>
          <p:cNvPr id="25" name="Textfeld 24"/>
          <p:cNvSpPr txBox="1"/>
          <p:nvPr/>
        </p:nvSpPr>
        <p:spPr>
          <a:xfrm>
            <a:off x="4862025" y="2891532"/>
            <a:ext cx="2086240" cy="369332"/>
          </a:xfrm>
          <a:prstGeom prst="rect">
            <a:avLst/>
          </a:prstGeom>
          <a:solidFill>
            <a:srgbClr val="FFFFFF">
              <a:alpha val="69804"/>
            </a:srgbClr>
          </a:solidFill>
        </p:spPr>
        <p:txBody>
          <a:bodyPr wrap="square" rtlCol="0">
            <a:spAutoFit/>
          </a:bodyPr>
          <a:lstStyle>
            <a:defPPr>
              <a:defRPr lang="de-DE"/>
            </a:defPPr>
          </a:lstStyle>
          <a:p>
            <a:r>
              <a:rPr lang="de-CH"/>
              <a:t>Rindvieh</a:t>
            </a:r>
          </a:p>
        </p:txBody>
      </p:sp>
      <p:sp>
        <p:nvSpPr>
          <p:cNvPr id="26" name="Textfeld 25"/>
          <p:cNvSpPr txBox="1"/>
          <p:nvPr/>
        </p:nvSpPr>
        <p:spPr>
          <a:xfrm>
            <a:off x="4862026" y="5038328"/>
            <a:ext cx="2086240" cy="369332"/>
          </a:xfrm>
          <a:prstGeom prst="rect">
            <a:avLst/>
          </a:prstGeom>
          <a:solidFill>
            <a:srgbClr val="FFFFFF">
              <a:alpha val="69804"/>
            </a:srgbClr>
          </a:solidFill>
        </p:spPr>
        <p:txBody>
          <a:bodyPr wrap="square" rtlCol="0">
            <a:spAutoFit/>
          </a:bodyPr>
          <a:lstStyle>
            <a:defPPr>
              <a:defRPr lang="de-DE"/>
            </a:defPPr>
          </a:lstStyle>
          <a:p>
            <a:r>
              <a:rPr lang="de-CH" dirty="0"/>
              <a:t>Pferde</a:t>
            </a:r>
          </a:p>
        </p:txBody>
      </p:sp>
      <p:sp>
        <p:nvSpPr>
          <p:cNvPr id="8" name="Textfeld 7"/>
          <p:cNvSpPr txBox="1"/>
          <p:nvPr/>
        </p:nvSpPr>
        <p:spPr>
          <a:xfrm>
            <a:off x="2814482" y="3622487"/>
            <a:ext cx="1757518" cy="2385268"/>
          </a:xfrm>
          <a:prstGeom prst="wedgeRectCallout">
            <a:avLst>
              <a:gd name="adj1" fmla="val -72971"/>
              <a:gd name="adj2" fmla="val -25281"/>
            </a:avLst>
          </a:prstGeom>
          <a:solidFill>
            <a:schemeClr val="accent4">
              <a:lumMod val="20000"/>
              <a:lumOff val="80000"/>
            </a:schemeClr>
          </a:solidFill>
        </p:spPr>
        <p:txBody>
          <a:bodyPr wrap="square" rtlCol="0">
            <a:spAutoFit/>
          </a:bodyPr>
          <a:lstStyle>
            <a:defPPr>
              <a:defRPr lang="de-DE"/>
            </a:defPPr>
            <a:lvl1pPr marL="180000" indent="-180000" defTabSz="685800">
              <a:lnSpc>
                <a:spcPct val="90000"/>
              </a:lnSpc>
              <a:spcBef>
                <a:spcPts val="600"/>
              </a:spcBef>
              <a:buClr>
                <a:srgbClr val="006C8E"/>
              </a:buClr>
              <a:buFont typeface="Arial" panose="020B0604020202020204" pitchFamily="34" charset="0"/>
              <a:buChar char="•"/>
              <a:defRPr sz="1600"/>
            </a:lvl1pPr>
          </a:lstStyle>
          <a:p>
            <a:r>
              <a:rPr lang="de-CH"/>
              <a:t>Gehen gerne </a:t>
            </a:r>
            <a:br>
              <a:rPr lang="de-CH"/>
            </a:br>
            <a:r>
              <a:rPr lang="de-CH"/>
              <a:t>an Bäume und Sträucher, um </a:t>
            </a:r>
            <a:br>
              <a:rPr lang="de-CH"/>
            </a:br>
            <a:r>
              <a:rPr lang="de-CH"/>
              <a:t>die Knospen abzufressen.</a:t>
            </a:r>
          </a:p>
          <a:p>
            <a:r>
              <a:rPr lang="de-CH"/>
              <a:t>Eignen sich besonders gut für die Pflege </a:t>
            </a:r>
            <a:r>
              <a:rPr lang="de-CH" err="1"/>
              <a:t>verbuschter</a:t>
            </a:r>
            <a:r>
              <a:rPr lang="de-CH"/>
              <a:t> Flächen.</a:t>
            </a:r>
          </a:p>
        </p:txBody>
      </p:sp>
      <p:sp>
        <p:nvSpPr>
          <p:cNvPr id="6" name="Textfeld 5"/>
          <p:cNvSpPr txBox="1"/>
          <p:nvPr/>
        </p:nvSpPr>
        <p:spPr>
          <a:xfrm>
            <a:off x="7079675" y="1515606"/>
            <a:ext cx="1596781" cy="1942070"/>
          </a:xfrm>
          <a:prstGeom prst="wedgeRectCallout">
            <a:avLst>
              <a:gd name="adj1" fmla="val -79417"/>
              <a:gd name="adj2" fmla="val -16679"/>
            </a:avLst>
          </a:prstGeom>
          <a:solidFill>
            <a:schemeClr val="accent4">
              <a:lumMod val="20000"/>
              <a:lumOff val="80000"/>
            </a:schemeClr>
          </a:solidFill>
        </p:spPr>
        <p:txBody>
          <a:bodyPr wrap="square" rtlCol="0">
            <a:spAutoFit/>
          </a:bodyPr>
          <a:lstStyle>
            <a:defPPr>
              <a:defRPr lang="de-DE"/>
            </a:defPPr>
            <a:lvl1pPr marL="180000" indent="-180000" defTabSz="685800">
              <a:lnSpc>
                <a:spcPct val="90000"/>
              </a:lnSpc>
              <a:spcBef>
                <a:spcPts val="600"/>
              </a:spcBef>
              <a:buClr>
                <a:srgbClr val="006C8E"/>
              </a:buClr>
              <a:buFont typeface="Arial" panose="020B0604020202020204" pitchFamily="34" charset="0"/>
              <a:buChar char="•"/>
              <a:defRPr sz="1600"/>
            </a:lvl1pPr>
          </a:lstStyle>
          <a:p>
            <a:r>
              <a:rPr lang="de-CH" dirty="0"/>
              <a:t>Frisst nicht </a:t>
            </a:r>
            <a:br>
              <a:rPr lang="de-CH" dirty="0"/>
            </a:br>
            <a:r>
              <a:rPr lang="de-CH" dirty="0"/>
              <a:t>so tief.</a:t>
            </a:r>
          </a:p>
          <a:p>
            <a:r>
              <a:rPr lang="de-CH" dirty="0"/>
              <a:t>Eignet sich </a:t>
            </a:r>
            <a:br>
              <a:rPr lang="de-CH" dirty="0"/>
            </a:br>
            <a:r>
              <a:rPr lang="de-CH" dirty="0"/>
              <a:t>am besten </a:t>
            </a:r>
            <a:br>
              <a:rPr lang="de-CH" dirty="0"/>
            </a:br>
            <a:r>
              <a:rPr lang="de-CH" dirty="0"/>
              <a:t>zur Förderung einer vielfältigen Vegetation.</a:t>
            </a:r>
          </a:p>
        </p:txBody>
      </p:sp>
      <p:sp>
        <p:nvSpPr>
          <p:cNvPr id="9" name="Textfeld 8"/>
          <p:cNvSpPr txBox="1"/>
          <p:nvPr/>
        </p:nvSpPr>
        <p:spPr>
          <a:xfrm>
            <a:off x="7079675" y="3933056"/>
            <a:ext cx="1596781" cy="2240613"/>
          </a:xfrm>
          <a:prstGeom prst="wedgeRectCallout">
            <a:avLst>
              <a:gd name="adj1" fmla="val -97278"/>
              <a:gd name="adj2" fmla="val -29588"/>
            </a:avLst>
          </a:prstGeom>
          <a:solidFill>
            <a:schemeClr val="accent4">
              <a:lumMod val="20000"/>
              <a:lumOff val="80000"/>
            </a:schemeClr>
          </a:solidFill>
        </p:spPr>
        <p:txBody>
          <a:bodyPr wrap="square" rtlCol="0">
            <a:spAutoFit/>
          </a:bodyPr>
          <a:lstStyle>
            <a:defPPr>
              <a:defRPr lang="de-DE"/>
            </a:defPPr>
            <a:lvl1pPr marL="180000" indent="-180000" defTabSz="685800">
              <a:lnSpc>
                <a:spcPct val="90000"/>
              </a:lnSpc>
              <a:spcBef>
                <a:spcPts val="600"/>
              </a:spcBef>
              <a:buClr>
                <a:srgbClr val="006C8E"/>
              </a:buClr>
              <a:buFont typeface="Arial" panose="020B0604020202020204" pitchFamily="34" charset="0"/>
              <a:buChar char="•"/>
              <a:defRPr sz="1600"/>
            </a:lvl1pPr>
          </a:lstStyle>
          <a:p>
            <a:r>
              <a:rPr lang="de-CH"/>
              <a:t>Fressen tief.</a:t>
            </a:r>
          </a:p>
          <a:p>
            <a:r>
              <a:rPr lang="de-CH"/>
              <a:t>Sind genügsam und weiden auch alte Grasbestände ab.</a:t>
            </a:r>
          </a:p>
          <a:p>
            <a:r>
              <a:rPr lang="de-CH"/>
              <a:t>Empfindlich auf Giftpflanzen.</a:t>
            </a:r>
          </a:p>
        </p:txBody>
      </p:sp>
    </p:spTree>
    <p:extLst>
      <p:ext uri="{BB962C8B-B14F-4D97-AF65-F5344CB8AC3E}">
        <p14:creationId xmlns:p14="http://schemas.microsoft.com/office/powerpoint/2010/main" val="27535257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Weidesystem und </a:t>
            </a:r>
            <a:r>
              <a:rPr lang="de-CH" err="1"/>
              <a:t>Bestossung</a:t>
            </a:r>
            <a:br>
              <a:rPr lang="de-CH"/>
            </a:br>
            <a:endParaRPr lang="de-CH"/>
          </a:p>
        </p:txBody>
      </p:sp>
      <p:sp>
        <p:nvSpPr>
          <p:cNvPr id="3" name="Inhaltsplatzhalter 2"/>
          <p:cNvSpPr>
            <a:spLocks noGrp="1"/>
          </p:cNvSpPr>
          <p:nvPr>
            <p:ph idx="1"/>
          </p:nvPr>
        </p:nvSpPr>
        <p:spPr>
          <a:xfrm>
            <a:off x="574440" y="1340768"/>
            <a:ext cx="7921625" cy="4032448"/>
          </a:xfrm>
        </p:spPr>
        <p:txBody>
          <a:bodyPr/>
          <a:lstStyle/>
          <a:p>
            <a:pPr marL="342900" indent="-342900">
              <a:lnSpc>
                <a:spcPct val="100000"/>
              </a:lnSpc>
              <a:spcBef>
                <a:spcPts val="1000"/>
              </a:spcBef>
              <a:buFont typeface="Arial" panose="020B0604020202020204" pitchFamily="34" charset="0"/>
              <a:buChar char="•"/>
            </a:pPr>
            <a:r>
              <a:rPr lang="de-CH" sz="2000" b="1" dirty="0"/>
              <a:t>Standweide</a:t>
            </a:r>
            <a:r>
              <a:rPr lang="de-CH" sz="2000" dirty="0"/>
              <a:t> </a:t>
            </a:r>
            <a:r>
              <a:rPr lang="de-CH" sz="2000" b="1" dirty="0"/>
              <a:t>auf grossen Flächen </a:t>
            </a:r>
            <a:r>
              <a:rPr lang="de-CH" sz="2000" dirty="0"/>
              <a:t>bewirkt eine mosaikartige Landschaft mit stark und schwach genutzten Bereichen.</a:t>
            </a:r>
          </a:p>
          <a:p>
            <a:pPr marL="342900" indent="-342900">
              <a:lnSpc>
                <a:spcPct val="100000"/>
              </a:lnSpc>
              <a:spcBef>
                <a:spcPts val="1000"/>
              </a:spcBef>
              <a:buFont typeface="Arial" panose="020B0604020202020204" pitchFamily="34" charset="0"/>
              <a:buChar char="•"/>
            </a:pPr>
            <a:r>
              <a:rPr lang="de-CH" sz="2000" b="1" dirty="0" err="1"/>
              <a:t>Umtriebsweide</a:t>
            </a:r>
            <a:r>
              <a:rPr lang="de-CH" sz="2000" dirty="0"/>
              <a:t> </a:t>
            </a:r>
            <a:r>
              <a:rPr lang="de-CH" sz="2000" b="1" dirty="0"/>
              <a:t>mit kleineren Parzellen </a:t>
            </a:r>
            <a:r>
              <a:rPr lang="de-CH" sz="2000" dirty="0"/>
              <a:t>schont die Weide und fördert eine einheitlichere Vegetation.</a:t>
            </a:r>
          </a:p>
          <a:p>
            <a:pPr marL="342900" indent="-342900">
              <a:lnSpc>
                <a:spcPct val="100000"/>
              </a:lnSpc>
              <a:spcBef>
                <a:spcPts val="1000"/>
              </a:spcBef>
              <a:buFont typeface="Arial" panose="020B0604020202020204" pitchFamily="34" charset="0"/>
              <a:buChar char="•"/>
            </a:pPr>
            <a:r>
              <a:rPr lang="de-CH" sz="2000" b="1" dirty="0"/>
              <a:t>Ruhepausen</a:t>
            </a:r>
            <a:r>
              <a:rPr lang="de-CH" sz="2000" dirty="0"/>
              <a:t> zwischen den Weidegängen sind vor allem während der Blütezeit im Sommer wichtig!</a:t>
            </a:r>
          </a:p>
          <a:p>
            <a:pPr marL="342900" indent="-342900">
              <a:lnSpc>
                <a:spcPct val="100000"/>
              </a:lnSpc>
              <a:spcBef>
                <a:spcPts val="1000"/>
              </a:spcBef>
              <a:buFont typeface="Arial" panose="020B0604020202020204" pitchFamily="34" charset="0"/>
              <a:buChar char="•"/>
            </a:pPr>
            <a:r>
              <a:rPr lang="de-CH" sz="2000" dirty="0"/>
              <a:t>Frühe </a:t>
            </a:r>
            <a:r>
              <a:rPr lang="de-CH" sz="2000" dirty="0" err="1"/>
              <a:t>Bestossung</a:t>
            </a:r>
            <a:r>
              <a:rPr lang="de-CH" sz="2000" dirty="0"/>
              <a:t> zu Beginn der Saison oder 2-mal mit längerem Zeitintervall dazwischen beweiden.</a:t>
            </a:r>
          </a:p>
          <a:p>
            <a:pPr marL="342900" indent="-342900">
              <a:lnSpc>
                <a:spcPct val="100000"/>
              </a:lnSpc>
              <a:spcBef>
                <a:spcPts val="1000"/>
              </a:spcBef>
              <a:buFont typeface="Arial" panose="020B0604020202020204" pitchFamily="34" charset="0"/>
              <a:buChar char="•"/>
            </a:pPr>
            <a:r>
              <a:rPr lang="de-CH" sz="2000" dirty="0"/>
              <a:t>Tierbesatz so wählen, dass immer 10–20 % der Weide mit überständigem Gras bewachsen sind. </a:t>
            </a:r>
          </a:p>
          <a:p>
            <a:pPr marL="342900" indent="-342900">
              <a:lnSpc>
                <a:spcPct val="100000"/>
              </a:lnSpc>
              <a:spcBef>
                <a:spcPts val="1000"/>
              </a:spcBef>
              <a:buFont typeface="Arial" panose="020B0604020202020204" pitchFamily="34" charset="0"/>
              <a:buChar char="•"/>
            </a:pPr>
            <a:r>
              <a:rPr lang="de-CH" sz="2000" dirty="0"/>
              <a:t>Hohe Besatzdichten (auch kurzfristig) unbedingt vermeiden. </a:t>
            </a:r>
          </a:p>
        </p:txBody>
      </p:sp>
      <p:sp>
        <p:nvSpPr>
          <p:cNvPr id="4" name="Foliennummernplatzhalter 3"/>
          <p:cNvSpPr>
            <a:spLocks noGrp="1"/>
          </p:cNvSpPr>
          <p:nvPr>
            <p:ph type="sldNum" sz="quarter" idx="4"/>
          </p:nvPr>
        </p:nvSpPr>
        <p:spPr/>
        <p:txBody>
          <a:bodyPr/>
          <a:lstStyle/>
          <a:p>
            <a:fld id="{B295DEAF-E952-4796-AAEE-4201E40CA590}" type="slidenum">
              <a:rPr lang="de-CH" smtClean="0"/>
              <a:pPr/>
              <a:t>39</a:t>
            </a:fld>
            <a:endParaRPr lang="de-CH"/>
          </a:p>
        </p:txBody>
      </p:sp>
    </p:spTree>
    <p:extLst>
      <p:ext uri="{BB962C8B-B14F-4D97-AF65-F5344CB8AC3E}">
        <p14:creationId xmlns:p14="http://schemas.microsoft.com/office/powerpoint/2010/main" val="553748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Weshalb Biodiversitätsförderflächen (BFF)?</a:t>
            </a:r>
          </a:p>
        </p:txBody>
      </p:sp>
      <p:sp>
        <p:nvSpPr>
          <p:cNvPr id="3" name="Inhaltsplatzhalter 2"/>
          <p:cNvSpPr>
            <a:spLocks noGrp="1"/>
          </p:cNvSpPr>
          <p:nvPr>
            <p:ph idx="1"/>
          </p:nvPr>
        </p:nvSpPr>
        <p:spPr>
          <a:xfrm>
            <a:off x="591966" y="1188496"/>
            <a:ext cx="5060154" cy="4634341"/>
          </a:xfrm>
          <a:noFill/>
        </p:spPr>
        <p:txBody>
          <a:bodyPr/>
          <a:lstStyle/>
          <a:p>
            <a:pPr marL="342900" indent="-342900">
              <a:lnSpc>
                <a:spcPct val="100000"/>
              </a:lnSpc>
              <a:spcBef>
                <a:spcPts val="1000"/>
              </a:spcBef>
              <a:buFont typeface="Arial" panose="020B0604020202020204" pitchFamily="34" charset="0"/>
              <a:buChar char="•"/>
            </a:pPr>
            <a:r>
              <a:rPr lang="de-CH" dirty="0"/>
              <a:t>Ohne BFF können viele Tiere und Pflanzen in der intensiv genutzten Landwirtschaftsfläche nicht </a:t>
            </a:r>
            <a:r>
              <a:rPr lang="de-CH" b="1" dirty="0"/>
              <a:t>überleben</a:t>
            </a:r>
            <a:r>
              <a:rPr lang="de-CH" dirty="0"/>
              <a:t>.</a:t>
            </a:r>
          </a:p>
          <a:p>
            <a:pPr marL="342900" indent="-342900">
              <a:lnSpc>
                <a:spcPct val="100000"/>
              </a:lnSpc>
              <a:spcBef>
                <a:spcPts val="1000"/>
              </a:spcBef>
              <a:buFont typeface="Arial" panose="020B0604020202020204" pitchFamily="34" charset="0"/>
              <a:buChar char="•"/>
            </a:pPr>
            <a:r>
              <a:rPr lang="de-CH" dirty="0"/>
              <a:t>Die extensive Bewirtschaftung der BFF bietet wildlebenden Tierarten </a:t>
            </a:r>
            <a:r>
              <a:rPr lang="de-CH" b="1" dirty="0"/>
              <a:t>Schutz</a:t>
            </a:r>
            <a:r>
              <a:rPr lang="de-CH" dirty="0"/>
              <a:t>, </a:t>
            </a:r>
            <a:r>
              <a:rPr lang="de-CH" b="1" dirty="0"/>
              <a:t>Nahrung</a:t>
            </a:r>
            <a:r>
              <a:rPr lang="de-CH" dirty="0"/>
              <a:t> und günstige Bedingungen für die </a:t>
            </a:r>
            <a:r>
              <a:rPr lang="de-CH" b="1" dirty="0"/>
              <a:t>Überwinterung</a:t>
            </a:r>
            <a:r>
              <a:rPr lang="de-CH" dirty="0"/>
              <a:t>. </a:t>
            </a:r>
          </a:p>
          <a:p>
            <a:pPr marL="342900" indent="-342900">
              <a:lnSpc>
                <a:spcPct val="100000"/>
              </a:lnSpc>
              <a:spcBef>
                <a:spcPts val="1000"/>
              </a:spcBef>
              <a:buFont typeface="Arial" panose="020B0604020202020204" pitchFamily="34" charset="0"/>
              <a:buChar char="•"/>
            </a:pPr>
            <a:r>
              <a:rPr lang="de-CH" dirty="0"/>
              <a:t>In BFF können sich zum Teil seltene und bedrohte Wildpflanzen </a:t>
            </a:r>
            <a:r>
              <a:rPr lang="de-CH" b="1" dirty="0"/>
              <a:t>etablieren</a:t>
            </a:r>
            <a:r>
              <a:rPr lang="de-CH" dirty="0"/>
              <a:t>.</a:t>
            </a:r>
          </a:p>
          <a:p>
            <a:pPr marL="342900" indent="-342900">
              <a:lnSpc>
                <a:spcPct val="100000"/>
              </a:lnSpc>
              <a:spcBef>
                <a:spcPts val="1000"/>
              </a:spcBef>
              <a:buFont typeface="Arial" panose="020B0604020202020204" pitchFamily="34" charset="0"/>
              <a:buChar char="•"/>
            </a:pPr>
            <a:r>
              <a:rPr lang="de-CH" dirty="0"/>
              <a:t>Die fachgerechte Pflege definierter BFF trägt zur </a:t>
            </a:r>
            <a:r>
              <a:rPr lang="de-CH" b="1" dirty="0"/>
              <a:t>Erhaltung wertvoller naturnaher Lebensräume </a:t>
            </a:r>
            <a:r>
              <a:rPr lang="de-CH" dirty="0"/>
              <a:t>bei. </a:t>
            </a:r>
          </a:p>
          <a:p>
            <a:endParaRPr lang="de-CH" dirty="0"/>
          </a:p>
        </p:txBody>
      </p:sp>
      <p:sp>
        <p:nvSpPr>
          <p:cNvPr id="4" name="Foliennummernplatzhalter 3"/>
          <p:cNvSpPr>
            <a:spLocks noGrp="1"/>
          </p:cNvSpPr>
          <p:nvPr>
            <p:ph type="sldNum" sz="quarter" idx="4"/>
          </p:nvPr>
        </p:nvSpPr>
        <p:spPr/>
        <p:txBody>
          <a:bodyPr/>
          <a:lstStyle/>
          <a:p>
            <a:fld id="{B295DEAF-E952-4796-AAEE-4201E40CA590}" type="slidenum">
              <a:rPr lang="de-CH" smtClean="0"/>
              <a:pPr/>
              <a:t>4</a:t>
            </a:fld>
            <a:endParaRPr lang="de-CH"/>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82760" y="1188496"/>
            <a:ext cx="2681004" cy="4479059"/>
          </a:xfrm>
          <a:prstGeom prst="rect">
            <a:avLst/>
          </a:prstGeom>
        </p:spPr>
      </p:pic>
    </p:spTree>
    <p:extLst>
      <p:ext uri="{BB962C8B-B14F-4D97-AF65-F5344CB8AC3E}">
        <p14:creationId xmlns:p14="http://schemas.microsoft.com/office/powerpoint/2010/main" val="38522732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Strukturarme Weiden: Wie aufwerten?</a:t>
            </a:r>
          </a:p>
        </p:txBody>
      </p:sp>
      <p:sp>
        <p:nvSpPr>
          <p:cNvPr id="3" name="Inhaltsplatzhalter 2"/>
          <p:cNvSpPr>
            <a:spLocks noGrp="1"/>
          </p:cNvSpPr>
          <p:nvPr>
            <p:ph idx="1"/>
          </p:nvPr>
        </p:nvSpPr>
        <p:spPr>
          <a:xfrm>
            <a:off x="503547" y="1058537"/>
            <a:ext cx="8136904" cy="1982907"/>
          </a:xfrm>
        </p:spPr>
        <p:txBody>
          <a:bodyPr/>
          <a:lstStyle/>
          <a:p>
            <a:pPr marL="342900" indent="-342900">
              <a:buFont typeface="Arial" panose="020B0604020202020204" pitchFamily="34" charset="0"/>
              <a:buChar char="•"/>
            </a:pPr>
            <a:r>
              <a:rPr lang="de-CH" sz="2000"/>
              <a:t>10–20 % artenreiche Gebüsche oder Hecken mit einem hohen Anteil an Dornensträuchern pflanzen und auszäunen.</a:t>
            </a:r>
          </a:p>
          <a:p>
            <a:pPr marL="342900" indent="-342900">
              <a:buFont typeface="Arial" panose="020B0604020202020204" pitchFamily="34" charset="0"/>
              <a:buChar char="•"/>
            </a:pPr>
            <a:r>
              <a:rPr lang="de-CH" sz="2000"/>
              <a:t>Einzelbäume oder Hochstammobstbäume pflanzen und vor Weidetieren schützen.</a:t>
            </a:r>
          </a:p>
          <a:p>
            <a:pPr marL="342900" indent="-342900">
              <a:buFont typeface="Arial" panose="020B0604020202020204" pitchFamily="34" charset="0"/>
              <a:buChar char="•"/>
            </a:pPr>
            <a:r>
              <a:rPr lang="de-CH" sz="2000"/>
              <a:t>Stein-, Ast- und/oder Wurzelstockhaufen aufschichten, bei Bedarf auszäunen und regelmässig mit neuem Material ergänzen und von Vegetation befreien.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40</a:t>
            </a:fld>
            <a:endParaRPr lang="de-CH"/>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6712" y="3501008"/>
            <a:ext cx="3888431" cy="2376263"/>
          </a:xfrm>
          <a:prstGeom prst="rect">
            <a:avLst/>
          </a:prstGeom>
        </p:spPr>
      </p:pic>
      <p:sp>
        <p:nvSpPr>
          <p:cNvPr id="7" name="Textfeld 6"/>
          <p:cNvSpPr txBox="1"/>
          <p:nvPr/>
        </p:nvSpPr>
        <p:spPr>
          <a:xfrm>
            <a:off x="676712" y="5507939"/>
            <a:ext cx="3888431" cy="369332"/>
          </a:xfrm>
          <a:prstGeom prst="rect">
            <a:avLst/>
          </a:prstGeom>
          <a:solidFill>
            <a:srgbClr val="FFFFFF">
              <a:alpha val="69804"/>
            </a:srgbClr>
          </a:solidFill>
        </p:spPr>
        <p:txBody>
          <a:bodyPr wrap="square" rtlCol="0">
            <a:spAutoFit/>
          </a:bodyPr>
          <a:lstStyle>
            <a:defPPr>
              <a:defRPr lang="de-DE"/>
            </a:defPPr>
          </a:lstStyle>
          <a:p>
            <a:r>
              <a:rPr lang="de-CH"/>
              <a:t>Auszäunen von Baumgruppen</a:t>
            </a:r>
          </a:p>
        </p:txBody>
      </p:sp>
      <p:pic>
        <p:nvPicPr>
          <p:cNvPr id="6" name="Grafik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77093" y="3501007"/>
            <a:ext cx="3886341" cy="2376263"/>
          </a:xfrm>
          <a:prstGeom prst="rect">
            <a:avLst/>
          </a:prstGeom>
        </p:spPr>
      </p:pic>
      <p:sp>
        <p:nvSpPr>
          <p:cNvPr id="9" name="Textfeld 8"/>
          <p:cNvSpPr txBox="1"/>
          <p:nvPr/>
        </p:nvSpPr>
        <p:spPr>
          <a:xfrm>
            <a:off x="4754614" y="5507939"/>
            <a:ext cx="4022997" cy="369332"/>
          </a:xfrm>
          <a:prstGeom prst="rect">
            <a:avLst/>
          </a:prstGeom>
          <a:solidFill>
            <a:srgbClr val="FFFFFF">
              <a:alpha val="69804"/>
            </a:srgbClr>
          </a:solidFill>
        </p:spPr>
        <p:txBody>
          <a:bodyPr wrap="square" rtlCol="0">
            <a:spAutoFit/>
          </a:bodyPr>
          <a:lstStyle>
            <a:defPPr>
              <a:defRPr lang="de-DE"/>
            </a:defPPr>
          </a:lstStyle>
          <a:p>
            <a:r>
              <a:rPr lang="de-CH"/>
              <a:t>Auszäunen von Einzelbäumen</a:t>
            </a:r>
          </a:p>
        </p:txBody>
      </p:sp>
    </p:spTree>
    <p:extLst>
      <p:ext uri="{BB962C8B-B14F-4D97-AF65-F5344CB8AC3E}">
        <p14:creationId xmlns:p14="http://schemas.microsoft.com/office/powerpoint/2010/main" val="36291011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48225" y="3644519"/>
            <a:ext cx="2514116" cy="2150235"/>
          </a:xfrm>
          <a:prstGeom prst="rect">
            <a:avLst/>
          </a:prstGeom>
        </p:spPr>
      </p:pic>
      <p:sp>
        <p:nvSpPr>
          <p:cNvPr id="2" name="Titel 1"/>
          <p:cNvSpPr>
            <a:spLocks noGrp="1"/>
          </p:cNvSpPr>
          <p:nvPr>
            <p:ph type="title"/>
          </p:nvPr>
        </p:nvSpPr>
        <p:spPr/>
        <p:txBody>
          <a:bodyPr/>
          <a:lstStyle/>
          <a:p>
            <a:r>
              <a:rPr lang="de-CH"/>
              <a:t>Strukturreiche Weiden: Pflege</a:t>
            </a:r>
          </a:p>
        </p:txBody>
      </p:sp>
      <p:sp>
        <p:nvSpPr>
          <p:cNvPr id="3" name="Inhaltsplatzhalter 2"/>
          <p:cNvSpPr>
            <a:spLocks noGrp="1"/>
          </p:cNvSpPr>
          <p:nvPr>
            <p:ph idx="1"/>
          </p:nvPr>
        </p:nvSpPr>
        <p:spPr>
          <a:xfrm>
            <a:off x="539552" y="1228089"/>
            <a:ext cx="5399743" cy="4649183"/>
          </a:xfrm>
        </p:spPr>
        <p:txBody>
          <a:bodyPr/>
          <a:lstStyle/>
          <a:p>
            <a:pPr marL="342900" indent="-342900">
              <a:spcBef>
                <a:spcPts val="1000"/>
              </a:spcBef>
              <a:buFont typeface="Arial" panose="020B0604020202020204" pitchFamily="34" charset="0"/>
              <a:buChar char="•"/>
            </a:pPr>
            <a:r>
              <a:rPr lang="de-CH" sz="2000" dirty="0"/>
              <a:t>Gehölze regelmässig zurückdrängen. </a:t>
            </a:r>
          </a:p>
          <a:p>
            <a:pPr marL="342900" indent="-342900">
              <a:spcBef>
                <a:spcPts val="1000"/>
              </a:spcBef>
              <a:buFont typeface="Arial" panose="020B0604020202020204" pitchFamily="34" charset="0"/>
              <a:buChar char="•"/>
            </a:pPr>
            <a:r>
              <a:rPr lang="de-CH" sz="2000" dirty="0"/>
              <a:t>Zu starke Ausbreitung von Brombeeren und Schwarzdorn verhindern.</a:t>
            </a:r>
          </a:p>
          <a:p>
            <a:pPr marL="342900" indent="-342900">
              <a:spcBef>
                <a:spcPts val="1000"/>
              </a:spcBef>
              <a:buFont typeface="Arial" panose="020B0604020202020204" pitchFamily="34" charset="0"/>
              <a:buChar char="•"/>
            </a:pPr>
            <a:r>
              <a:rPr lang="de-CH" sz="2000" dirty="0"/>
              <a:t>Auf zirka 20 % der Fläche überständige Vegetation stehen lassen (auch im Winter).</a:t>
            </a:r>
          </a:p>
          <a:p>
            <a:pPr marL="342900" indent="-342900">
              <a:spcBef>
                <a:spcPts val="1000"/>
              </a:spcBef>
              <a:buFont typeface="Arial" panose="020B0604020202020204" pitchFamily="34" charset="0"/>
              <a:buChar char="•"/>
            </a:pPr>
            <a:r>
              <a:rPr lang="de-CH" sz="2000" dirty="0"/>
              <a:t>Problempflanzen wie Adlerfarn, </a:t>
            </a:r>
            <a:r>
              <a:rPr lang="de-CH" sz="2000" dirty="0" err="1"/>
              <a:t>Blacken</a:t>
            </a:r>
            <a:r>
              <a:rPr lang="de-CH" sz="2000" dirty="0"/>
              <a:t>, Ackerkratzdistel, Jakobskreuzkraut und Neophyten bekämpfen.</a:t>
            </a:r>
          </a:p>
          <a:p>
            <a:pPr marL="342900" indent="-342900">
              <a:spcBef>
                <a:spcPts val="1000"/>
              </a:spcBef>
              <a:buFont typeface="Arial" panose="020B0604020202020204" pitchFamily="34" charset="0"/>
              <a:buChar char="•"/>
            </a:pPr>
            <a:r>
              <a:rPr lang="de-CH" sz="2000" dirty="0"/>
              <a:t>Trockensteinmauern unterhalten und auszäunen. Neue Steinmauern anlegen.</a:t>
            </a:r>
          </a:p>
          <a:p>
            <a:pPr marL="342900" indent="-342900">
              <a:spcBef>
                <a:spcPts val="1000"/>
              </a:spcBef>
              <a:buFont typeface="Arial" panose="020B0604020202020204" pitchFamily="34" charset="0"/>
              <a:buChar char="•"/>
            </a:pPr>
            <a:r>
              <a:rPr lang="de-CH" sz="2000" dirty="0"/>
              <a:t>Feuchte, </a:t>
            </a:r>
            <a:r>
              <a:rPr lang="de-CH" sz="2000" dirty="0" err="1"/>
              <a:t>vernässte</a:t>
            </a:r>
            <a:r>
              <a:rPr lang="de-CH" sz="2000" dirty="0"/>
              <a:t> Stellen und Hochstauden-fluren erhalten und evtl. auszäunen.</a:t>
            </a:r>
          </a:p>
          <a:p>
            <a:pPr marL="342900" indent="-342900">
              <a:spcBef>
                <a:spcPts val="1000"/>
              </a:spcBef>
              <a:buFont typeface="Arial" panose="020B0604020202020204" pitchFamily="34" charset="0"/>
              <a:buChar char="•"/>
            </a:pPr>
            <a:r>
              <a:rPr lang="de-CH" sz="2000" dirty="0"/>
              <a:t>Offene Bodenstellen und Erdanrisse erhalten.</a:t>
            </a:r>
          </a:p>
          <a:p>
            <a:pPr marL="342900" indent="-342900">
              <a:spcBef>
                <a:spcPts val="1000"/>
              </a:spcBef>
              <a:buFont typeface="Arial" panose="020B0604020202020204" pitchFamily="34" charset="0"/>
              <a:buChar char="•"/>
            </a:pPr>
            <a:r>
              <a:rPr lang="de-CH" sz="2000" dirty="0"/>
              <a:t>Wo möglich auf Stacheldraht verzichten.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41</a:t>
            </a:fld>
            <a:endParaRPr lang="de-CH"/>
          </a:p>
        </p:txBody>
      </p:sp>
      <p:pic>
        <p:nvPicPr>
          <p:cNvPr id="6" name="Grafik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48225" y="1228089"/>
            <a:ext cx="2514115" cy="2155615"/>
          </a:xfrm>
          <a:prstGeom prst="rect">
            <a:avLst/>
          </a:prstGeom>
        </p:spPr>
      </p:pic>
      <p:sp>
        <p:nvSpPr>
          <p:cNvPr id="9" name="Textfeld 8"/>
          <p:cNvSpPr txBox="1"/>
          <p:nvPr/>
        </p:nvSpPr>
        <p:spPr>
          <a:xfrm>
            <a:off x="6037572" y="5432913"/>
            <a:ext cx="2535420" cy="369332"/>
          </a:xfrm>
          <a:prstGeom prst="rect">
            <a:avLst/>
          </a:prstGeom>
          <a:solidFill>
            <a:srgbClr val="FFFFFF">
              <a:alpha val="69804"/>
            </a:srgbClr>
          </a:solidFill>
        </p:spPr>
        <p:txBody>
          <a:bodyPr wrap="square" rtlCol="0">
            <a:spAutoFit/>
          </a:bodyPr>
          <a:lstStyle>
            <a:defPPr>
              <a:defRPr lang="de-DE"/>
            </a:defPPr>
          </a:lstStyle>
          <a:p>
            <a:r>
              <a:rPr lang="de-CH"/>
              <a:t>Erdanrisse erhalten</a:t>
            </a:r>
          </a:p>
        </p:txBody>
      </p:sp>
      <p:sp>
        <p:nvSpPr>
          <p:cNvPr id="11" name="Textfeld 10"/>
          <p:cNvSpPr txBox="1"/>
          <p:nvPr/>
        </p:nvSpPr>
        <p:spPr>
          <a:xfrm>
            <a:off x="6026226" y="3018118"/>
            <a:ext cx="2645044" cy="369332"/>
          </a:xfrm>
          <a:prstGeom prst="rect">
            <a:avLst/>
          </a:prstGeom>
          <a:solidFill>
            <a:srgbClr val="FFFFFF">
              <a:alpha val="69804"/>
            </a:srgbClr>
          </a:solidFill>
        </p:spPr>
        <p:txBody>
          <a:bodyPr wrap="square" rtlCol="0">
            <a:spAutoFit/>
          </a:bodyPr>
          <a:lstStyle>
            <a:defPPr>
              <a:defRPr lang="de-DE"/>
            </a:defPPr>
          </a:lstStyle>
          <a:p>
            <a:r>
              <a:rPr lang="de-CH" err="1"/>
              <a:t>Verbuschung</a:t>
            </a:r>
            <a:r>
              <a:rPr lang="de-CH"/>
              <a:t> verhindern</a:t>
            </a:r>
          </a:p>
        </p:txBody>
      </p:sp>
    </p:spTree>
    <p:extLst>
      <p:ext uri="{BB962C8B-B14F-4D97-AF65-F5344CB8AC3E}">
        <p14:creationId xmlns:p14="http://schemas.microsoft.com/office/powerpoint/2010/main" val="10601053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46012" y="4084581"/>
            <a:ext cx="1886428" cy="1639267"/>
          </a:xfrm>
          <a:prstGeom prst="rect">
            <a:avLst/>
          </a:prstGeom>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6714" y="4077927"/>
            <a:ext cx="1910756" cy="1636751"/>
          </a:xfrm>
          <a:prstGeom prst="rect">
            <a:avLst/>
          </a:prstGeom>
        </p:spPr>
      </p:pic>
      <p:pic>
        <p:nvPicPr>
          <p:cNvPr id="7" name="Grafik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54884" y="4077072"/>
            <a:ext cx="1873100" cy="1637606"/>
          </a:xfrm>
          <a:prstGeom prst="rect">
            <a:avLst/>
          </a:prstGeom>
        </p:spPr>
      </p:pic>
      <p:pic>
        <p:nvPicPr>
          <p:cNvPr id="14" name="Grafik 1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8206" y="4085406"/>
            <a:ext cx="1873554" cy="1629272"/>
          </a:xfrm>
          <a:prstGeom prst="rect">
            <a:avLst/>
          </a:prstGeom>
        </p:spPr>
      </p:pic>
      <p:sp>
        <p:nvSpPr>
          <p:cNvPr id="2" name="Titel 1"/>
          <p:cNvSpPr>
            <a:spLocks noGrp="1"/>
          </p:cNvSpPr>
          <p:nvPr>
            <p:ph type="title"/>
          </p:nvPr>
        </p:nvSpPr>
        <p:spPr/>
        <p:txBody>
          <a:bodyPr/>
          <a:lstStyle/>
          <a:p>
            <a:r>
              <a:rPr lang="de-CH"/>
              <a:t>Wald und </a:t>
            </a:r>
            <a:r>
              <a:rPr lang="de-CH" err="1"/>
              <a:t>Wytweiden</a:t>
            </a:r>
            <a:endParaRPr lang="de-CH"/>
          </a:p>
        </p:txBody>
      </p:sp>
      <p:sp>
        <p:nvSpPr>
          <p:cNvPr id="5" name="Inhaltsplatzhalter 4"/>
          <p:cNvSpPr>
            <a:spLocks noGrp="1"/>
          </p:cNvSpPr>
          <p:nvPr>
            <p:ph idx="1"/>
          </p:nvPr>
        </p:nvSpPr>
        <p:spPr>
          <a:xfrm>
            <a:off x="4571107" y="1092039"/>
            <a:ext cx="3955167" cy="2336961"/>
          </a:xfrm>
          <a:solidFill>
            <a:schemeClr val="accent4">
              <a:lumMod val="20000"/>
              <a:lumOff val="80000"/>
            </a:schemeClr>
          </a:solidFill>
        </p:spPr>
        <p:txBody>
          <a:bodyPr lIns="72000" tIns="72000" rIns="72000" bIns="72000"/>
          <a:lstStyle/>
          <a:p>
            <a:pPr algn="l">
              <a:spcBef>
                <a:spcPts val="600"/>
              </a:spcBef>
            </a:pPr>
            <a:r>
              <a:rPr lang="de-CH" sz="2000" b="1"/>
              <a:t>Ökologische Bedeutung</a:t>
            </a:r>
          </a:p>
          <a:p>
            <a:pPr marL="342900" indent="-342900" algn="l">
              <a:spcBef>
                <a:spcPts val="600"/>
              </a:spcBef>
              <a:buFont typeface="Arial" panose="020B0604020202020204" pitchFamily="34" charset="0"/>
              <a:buChar char="•"/>
            </a:pPr>
            <a:r>
              <a:rPr lang="de-CH" sz="2000"/>
              <a:t>Grossflächiger Grenzlebensraum mit Elementen des Waldes und des Grünlandes</a:t>
            </a:r>
          </a:p>
          <a:p>
            <a:pPr marL="342900" indent="-342900" algn="l">
              <a:spcBef>
                <a:spcPts val="600"/>
              </a:spcBef>
              <a:buFont typeface="Arial" panose="020B0604020202020204" pitchFamily="34" charset="0"/>
              <a:buChar char="•"/>
            </a:pPr>
            <a:r>
              <a:rPr lang="de-CH" sz="2000"/>
              <a:t>Verschiedene Lebensraumtypen auf kleinem Raum machen die </a:t>
            </a:r>
            <a:r>
              <a:rPr lang="de-CH" sz="2000" err="1"/>
              <a:t>Wytweide</a:t>
            </a:r>
            <a:r>
              <a:rPr lang="de-CH" sz="2000"/>
              <a:t> besonders artenreich.</a:t>
            </a:r>
          </a:p>
        </p:txBody>
      </p:sp>
      <p:sp>
        <p:nvSpPr>
          <p:cNvPr id="6" name="Inhaltsplatzhalter 5"/>
          <p:cNvSpPr>
            <a:spLocks noGrp="1"/>
          </p:cNvSpPr>
          <p:nvPr>
            <p:ph idx="13"/>
          </p:nvPr>
        </p:nvSpPr>
        <p:spPr>
          <a:xfrm>
            <a:off x="538206" y="1092038"/>
            <a:ext cx="3889777" cy="2336961"/>
          </a:xfrm>
          <a:solidFill>
            <a:schemeClr val="accent6">
              <a:lumMod val="20000"/>
              <a:lumOff val="80000"/>
            </a:schemeClr>
          </a:solidFill>
        </p:spPr>
        <p:txBody>
          <a:bodyPr lIns="72000" tIns="72000" rIns="72000" bIns="72000"/>
          <a:lstStyle/>
          <a:p>
            <a:pPr>
              <a:spcBef>
                <a:spcPts val="600"/>
              </a:spcBef>
            </a:pPr>
            <a:r>
              <a:rPr lang="de-CH" sz="2000" b="1"/>
              <a:t>Agronomische Bedeutung</a:t>
            </a:r>
          </a:p>
          <a:p>
            <a:pPr marL="342900" indent="-342900">
              <a:spcBef>
                <a:spcPts val="600"/>
              </a:spcBef>
              <a:buFont typeface="Arial" panose="020B0604020202020204" pitchFamily="34" charset="0"/>
              <a:buChar char="•"/>
            </a:pPr>
            <a:r>
              <a:rPr lang="de-CH" sz="2000"/>
              <a:t>Sehr gut geeignet für </a:t>
            </a:r>
            <a:br>
              <a:rPr lang="de-CH" sz="2000"/>
            </a:br>
            <a:r>
              <a:rPr lang="de-CH" sz="2000"/>
              <a:t>die extensive Milch- und Fleisch-produktion</a:t>
            </a:r>
          </a:p>
          <a:p>
            <a:pPr marL="342900" indent="-342900">
              <a:spcBef>
                <a:spcPts val="600"/>
              </a:spcBef>
              <a:buFont typeface="Arial" panose="020B0604020202020204" pitchFamily="34" charset="0"/>
              <a:buChar char="•"/>
            </a:pPr>
            <a:r>
              <a:rPr lang="de-CH" sz="2000"/>
              <a:t>Liefern Holz.</a:t>
            </a:r>
          </a:p>
        </p:txBody>
      </p:sp>
      <p:sp>
        <p:nvSpPr>
          <p:cNvPr id="4" name="Foliennummernplatzhalter 3"/>
          <p:cNvSpPr>
            <a:spLocks noGrp="1"/>
          </p:cNvSpPr>
          <p:nvPr>
            <p:ph type="sldNum" sz="quarter" idx="4"/>
          </p:nvPr>
        </p:nvSpPr>
        <p:spPr/>
        <p:txBody>
          <a:bodyPr/>
          <a:lstStyle/>
          <a:p>
            <a:fld id="{B295DEAF-E952-4796-AAEE-4201E40CA590}" type="slidenum">
              <a:rPr lang="de-CH" smtClean="0"/>
              <a:pPr/>
              <a:t>42</a:t>
            </a:fld>
            <a:endParaRPr lang="de-CH"/>
          </a:p>
        </p:txBody>
      </p:sp>
      <p:sp>
        <p:nvSpPr>
          <p:cNvPr id="16" name="Welle 15"/>
          <p:cNvSpPr/>
          <p:nvPr/>
        </p:nvSpPr>
        <p:spPr>
          <a:xfrm>
            <a:off x="8161004" y="209002"/>
            <a:ext cx="953612" cy="543210"/>
          </a:xfrm>
          <a:prstGeom prst="wav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a:solidFill>
                  <a:schemeClr val="accent4">
                    <a:lumMod val="50000"/>
                  </a:schemeClr>
                </a:solidFill>
              </a:rPr>
              <a:t>S.70</a:t>
            </a:r>
          </a:p>
        </p:txBody>
      </p:sp>
      <p:sp>
        <p:nvSpPr>
          <p:cNvPr id="21" name="Textfeld 20"/>
          <p:cNvSpPr txBox="1"/>
          <p:nvPr/>
        </p:nvSpPr>
        <p:spPr>
          <a:xfrm>
            <a:off x="6646011" y="5353659"/>
            <a:ext cx="1893789" cy="369332"/>
          </a:xfrm>
          <a:prstGeom prst="rect">
            <a:avLst/>
          </a:prstGeom>
          <a:solidFill>
            <a:srgbClr val="FFFFFF">
              <a:alpha val="69804"/>
            </a:srgbClr>
          </a:solidFill>
        </p:spPr>
        <p:txBody>
          <a:bodyPr wrap="square" rtlCol="0">
            <a:spAutoFit/>
          </a:bodyPr>
          <a:lstStyle>
            <a:defPPr>
              <a:defRPr lang="de-DE"/>
            </a:defPPr>
          </a:lstStyle>
          <a:p>
            <a:r>
              <a:rPr lang="de-CH"/>
              <a:t>Waldeidechse</a:t>
            </a:r>
          </a:p>
        </p:txBody>
      </p:sp>
      <p:sp>
        <p:nvSpPr>
          <p:cNvPr id="22" name="Textfeld 21"/>
          <p:cNvSpPr txBox="1"/>
          <p:nvPr/>
        </p:nvSpPr>
        <p:spPr>
          <a:xfrm>
            <a:off x="4571107" y="5348715"/>
            <a:ext cx="1945109" cy="369332"/>
          </a:xfrm>
          <a:prstGeom prst="rect">
            <a:avLst/>
          </a:prstGeom>
          <a:solidFill>
            <a:srgbClr val="FFFFFF">
              <a:alpha val="69804"/>
            </a:srgbClr>
          </a:solidFill>
        </p:spPr>
        <p:txBody>
          <a:bodyPr wrap="square" rtlCol="0">
            <a:spAutoFit/>
          </a:bodyPr>
          <a:lstStyle>
            <a:defPPr>
              <a:defRPr lang="de-DE"/>
            </a:defPPr>
          </a:lstStyle>
          <a:p>
            <a:r>
              <a:rPr lang="de-CH"/>
              <a:t>Alpenbock</a:t>
            </a:r>
          </a:p>
        </p:txBody>
      </p:sp>
      <p:sp>
        <p:nvSpPr>
          <p:cNvPr id="23" name="Textfeld 22"/>
          <p:cNvSpPr txBox="1"/>
          <p:nvPr/>
        </p:nvSpPr>
        <p:spPr>
          <a:xfrm>
            <a:off x="2554082" y="5358256"/>
            <a:ext cx="1927892" cy="369332"/>
          </a:xfrm>
          <a:prstGeom prst="rect">
            <a:avLst/>
          </a:prstGeom>
          <a:solidFill>
            <a:srgbClr val="FFFFFF">
              <a:alpha val="69804"/>
            </a:srgbClr>
          </a:solidFill>
        </p:spPr>
        <p:txBody>
          <a:bodyPr wrap="square" rtlCol="0">
            <a:spAutoFit/>
          </a:bodyPr>
          <a:lstStyle>
            <a:defPPr>
              <a:defRPr lang="de-DE"/>
            </a:defPPr>
          </a:lstStyle>
          <a:p>
            <a:r>
              <a:rPr lang="de-CH"/>
              <a:t>Waldteufel</a:t>
            </a:r>
          </a:p>
        </p:txBody>
      </p:sp>
      <p:sp>
        <p:nvSpPr>
          <p:cNvPr id="24" name="Textfeld 23"/>
          <p:cNvSpPr txBox="1"/>
          <p:nvPr/>
        </p:nvSpPr>
        <p:spPr>
          <a:xfrm>
            <a:off x="513806" y="5359225"/>
            <a:ext cx="1957826" cy="369332"/>
          </a:xfrm>
          <a:prstGeom prst="rect">
            <a:avLst/>
          </a:prstGeom>
          <a:solidFill>
            <a:srgbClr val="FFFFFF">
              <a:alpha val="69804"/>
            </a:srgbClr>
          </a:solidFill>
        </p:spPr>
        <p:txBody>
          <a:bodyPr wrap="square" rtlCol="0">
            <a:spAutoFit/>
          </a:bodyPr>
          <a:lstStyle>
            <a:defPPr>
              <a:defRPr lang="de-DE"/>
            </a:defPPr>
          </a:lstStyle>
          <a:p>
            <a:r>
              <a:rPr lang="de-CH"/>
              <a:t>Silberdistel</a:t>
            </a:r>
          </a:p>
        </p:txBody>
      </p:sp>
    </p:spTree>
    <p:extLst>
      <p:ext uri="{BB962C8B-B14F-4D97-AF65-F5344CB8AC3E}">
        <p14:creationId xmlns:p14="http://schemas.microsoft.com/office/powerpoint/2010/main" val="63640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p:txBody>
          <a:bodyPr/>
          <a:lstStyle/>
          <a:p>
            <a:fld id="{B295DEAF-E952-4796-AAEE-4201E40CA590}" type="slidenum">
              <a:rPr lang="de-CH" smtClean="0"/>
              <a:pPr/>
              <a:t>43</a:t>
            </a:fld>
            <a:endParaRPr lang="de-CH"/>
          </a:p>
        </p:txBody>
      </p:sp>
      <p:graphicFrame>
        <p:nvGraphicFramePr>
          <p:cNvPr id="2" name="Tabelle 1"/>
          <p:cNvGraphicFramePr>
            <a:graphicFrameLocks noGrp="1"/>
          </p:cNvGraphicFramePr>
          <p:nvPr>
            <p:extLst>
              <p:ext uri="{D42A27DB-BD31-4B8C-83A1-F6EECF244321}">
                <p14:modId xmlns:p14="http://schemas.microsoft.com/office/powerpoint/2010/main" val="1034638296"/>
              </p:ext>
            </p:extLst>
          </p:nvPr>
        </p:nvGraphicFramePr>
        <p:xfrm>
          <a:off x="539552" y="836712"/>
          <a:ext cx="8000248" cy="5181600"/>
        </p:xfrm>
        <a:graphic>
          <a:graphicData uri="http://schemas.openxmlformats.org/drawingml/2006/table">
            <a:tbl>
              <a:tblPr firstRow="1" bandRow="1">
                <a:tableStyleId>{21E4AEA4-8DFA-4A89-87EB-49C32662AFE0}</a:tableStyleId>
              </a:tblPr>
              <a:tblGrid>
                <a:gridCol w="2088232">
                  <a:extLst>
                    <a:ext uri="{9D8B030D-6E8A-4147-A177-3AD203B41FA5}">
                      <a16:colId xmlns:a16="http://schemas.microsoft.com/office/drawing/2014/main" val="674462474"/>
                    </a:ext>
                  </a:extLst>
                </a:gridCol>
                <a:gridCol w="5912016">
                  <a:extLst>
                    <a:ext uri="{9D8B030D-6E8A-4147-A177-3AD203B41FA5}">
                      <a16:colId xmlns:a16="http://schemas.microsoft.com/office/drawing/2014/main" val="429950893"/>
                    </a:ext>
                  </a:extLst>
                </a:gridCol>
              </a:tblGrid>
              <a:tr h="370840">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a:t>Wald und </a:t>
                      </a:r>
                      <a:r>
                        <a:rPr lang="de-CH" sz="1600" b="1" err="1"/>
                        <a:t>Wytweiden</a:t>
                      </a:r>
                      <a:endParaRPr lang="de-CH" sz="1600" b="1"/>
                    </a:p>
                  </a:txBody>
                  <a:tcPr/>
                </a:tc>
                <a:tc hMerge="1">
                  <a:txBody>
                    <a:bodyPr/>
                    <a:lstStyle/>
                    <a:p>
                      <a:endParaRPr lang="de-CH"/>
                    </a:p>
                  </a:txBody>
                  <a:tcPr/>
                </a:tc>
                <a:extLst>
                  <a:ext uri="{0D108BD9-81ED-4DB2-BD59-A6C34878D82A}">
                    <a16:rowId xmlns:a16="http://schemas.microsoft.com/office/drawing/2014/main" val="22988889"/>
                  </a:ext>
                </a:extLst>
              </a:tr>
              <a:tr h="370840">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a:t>BEDINGUNGEN FÜR BEITRÄGE NACH DZV FÜR QUALITÄTSSTUFE I</a:t>
                      </a:r>
                    </a:p>
                  </a:txBody>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de-CH" sz="1600" b="1"/>
                    </a:p>
                  </a:txBody>
                  <a:tcPr/>
                </a:tc>
                <a:extLst>
                  <a:ext uri="{0D108BD9-81ED-4DB2-BD59-A6C34878D82A}">
                    <a16:rowId xmlns:a16="http://schemas.microsoft.com/office/drawing/2014/main" val="2598694748"/>
                  </a:ext>
                </a:extLst>
              </a:tr>
              <a:tr h="370840">
                <a:tc>
                  <a:txBody>
                    <a:bodyPr/>
                    <a:lstStyle/>
                    <a:p>
                      <a:r>
                        <a:rPr lang="de-CH" sz="1600" b="1"/>
                        <a:t>Anrechenbarkeit</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0"/>
                        <a:t>nur Weideanteil anrechenbar und beitragsberechtigt</a:t>
                      </a:r>
                    </a:p>
                  </a:txBody>
                  <a:tcPr/>
                </a:tc>
                <a:extLst>
                  <a:ext uri="{0D108BD9-81ED-4DB2-BD59-A6C34878D82A}">
                    <a16:rowId xmlns:a16="http://schemas.microsoft.com/office/drawing/2014/main" val="3550861437"/>
                  </a:ext>
                </a:extLst>
              </a:tr>
              <a:tr h="370840">
                <a:tc>
                  <a:txBody>
                    <a:bodyPr/>
                    <a:lstStyle/>
                    <a:p>
                      <a:r>
                        <a:rPr lang="de-CH" sz="1600" b="1"/>
                        <a:t>Ausschlusskriterien</a:t>
                      </a:r>
                    </a:p>
                  </a:txBody>
                  <a:tcPr/>
                </a:tc>
                <a:tc>
                  <a:txBody>
                    <a:bodyPr/>
                    <a:lstStyle/>
                    <a:p>
                      <a:r>
                        <a:rPr lang="de-CH" sz="1600" b="0"/>
                        <a:t>a) mehr als 20 % Raigras, Wiesenfuchsschwanz, Knaulgras, Wiesen- und Gemeines Rispengras, Scharfem und Kriechendem Hahnenfuss sowie Weissklee </a:t>
                      </a:r>
                      <a:r>
                        <a:rPr lang="de-CH" sz="1600" b="0" i="1"/>
                        <a:t>oder</a:t>
                      </a:r>
                    </a:p>
                    <a:p>
                      <a:r>
                        <a:rPr lang="de-CH" sz="1600" b="0"/>
                        <a:t>b) mehr als 10 % der Fläche mit Zeigerpflanzen für Übernutzung oder </a:t>
                      </a:r>
                      <a:r>
                        <a:rPr lang="de-CH" sz="1600" b="0" err="1"/>
                        <a:t>Lägerfluren</a:t>
                      </a:r>
                      <a:r>
                        <a:rPr lang="de-CH" sz="1600" b="0"/>
                        <a:t> wie </a:t>
                      </a:r>
                      <a:r>
                        <a:rPr lang="de-CH" sz="1600" b="0" err="1"/>
                        <a:t>Blacken</a:t>
                      </a:r>
                      <a:r>
                        <a:rPr lang="de-CH" sz="1600" b="0"/>
                        <a:t>, Gutem Heinrich, </a:t>
                      </a:r>
                      <a:r>
                        <a:rPr lang="de-CH" sz="1600" b="0" err="1"/>
                        <a:t>Brennesseln</a:t>
                      </a:r>
                      <a:r>
                        <a:rPr lang="de-CH" sz="1600" b="0"/>
                        <a:t> und Disteln</a:t>
                      </a:r>
                    </a:p>
                  </a:txBody>
                  <a:tcPr/>
                </a:tc>
                <a:extLst>
                  <a:ext uri="{0D108BD9-81ED-4DB2-BD59-A6C34878D82A}">
                    <a16:rowId xmlns:a16="http://schemas.microsoft.com/office/drawing/2014/main" val="2934931343"/>
                  </a:ext>
                </a:extLst>
              </a:tr>
              <a:tr h="370840">
                <a:tc>
                  <a:txBody>
                    <a:bodyPr/>
                    <a:lstStyle/>
                    <a:p>
                      <a:r>
                        <a:rPr lang="de-CH" sz="1600" b="1"/>
                        <a:t>Düngung</a:t>
                      </a:r>
                    </a:p>
                  </a:txBody>
                  <a:tcPr/>
                </a:tc>
                <a:tc>
                  <a:txBody>
                    <a:bodyPr/>
                    <a:lstStyle/>
                    <a:p>
                      <a:r>
                        <a:rPr lang="de-CH" sz="1600" b="0"/>
                        <a:t>N-haltige Mineraldünger verboten.  Ausbringen von Hofdünger, Kompost und nicht N-haltigen Mineraldüngern mit Bewilligung der für die Forstwirtschaft zuständigen kantonalen Stelle erlaubt</a:t>
                      </a:r>
                    </a:p>
                  </a:txBody>
                  <a:tcPr/>
                </a:tc>
                <a:extLst>
                  <a:ext uri="{0D108BD9-81ED-4DB2-BD59-A6C34878D82A}">
                    <a16:rowId xmlns:a16="http://schemas.microsoft.com/office/drawing/2014/main" val="3492357847"/>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a:t>Beweidung</a:t>
                      </a:r>
                    </a:p>
                  </a:txBody>
                  <a:tcPr/>
                </a:tc>
                <a:tc>
                  <a:txBody>
                    <a:bodyPr/>
                    <a:lstStyle/>
                    <a:p>
                      <a:r>
                        <a:rPr lang="de-CH" sz="1600" b="0"/>
                        <a:t>mind. eine pro Jahr</a:t>
                      </a:r>
                    </a:p>
                  </a:txBody>
                  <a:tcPr/>
                </a:tc>
                <a:extLst>
                  <a:ext uri="{0D108BD9-81ED-4DB2-BD59-A6C34878D82A}">
                    <a16:rowId xmlns:a16="http://schemas.microsoft.com/office/drawing/2014/main" val="1153684891"/>
                  </a:ext>
                </a:extLst>
              </a:tr>
              <a:tr h="370840">
                <a:tc>
                  <a:txBody>
                    <a:bodyPr/>
                    <a:lstStyle/>
                    <a:p>
                      <a:r>
                        <a:rPr lang="de-CH" sz="1600" b="1" err="1"/>
                        <a:t>Zufütterung</a:t>
                      </a:r>
                      <a:endParaRPr lang="de-CH" sz="1600" b="1"/>
                    </a:p>
                  </a:txBody>
                  <a:tcPr/>
                </a:tc>
                <a:tc>
                  <a:txBody>
                    <a:bodyPr/>
                    <a:lstStyle/>
                    <a:p>
                      <a:r>
                        <a:rPr lang="de-CH" sz="1600" b="0"/>
                        <a:t>keine</a:t>
                      </a:r>
                    </a:p>
                  </a:txBody>
                  <a:tcPr/>
                </a:tc>
                <a:extLst>
                  <a:ext uri="{0D108BD9-81ED-4DB2-BD59-A6C34878D82A}">
                    <a16:rowId xmlns:a16="http://schemas.microsoft.com/office/drawing/2014/main" val="2757092311"/>
                  </a:ext>
                </a:extLst>
              </a:tr>
              <a:tr h="370840">
                <a:tc>
                  <a:txBody>
                    <a:bodyPr/>
                    <a:lstStyle/>
                    <a:p>
                      <a:r>
                        <a:rPr lang="de-CH" sz="1600" b="1"/>
                        <a:t>Säuberungsschnitt</a:t>
                      </a:r>
                    </a:p>
                  </a:txBody>
                  <a:tcPr/>
                </a:tc>
                <a:tc>
                  <a:txBody>
                    <a:bodyPr/>
                    <a:lstStyle/>
                    <a:p>
                      <a:pPr marL="285750" indent="-285750">
                        <a:buFont typeface="Arial" panose="020B0604020202020204" pitchFamily="34" charset="0"/>
                        <a:buChar char="•"/>
                      </a:pPr>
                      <a:r>
                        <a:rPr lang="de-CH" sz="1600" b="0"/>
                        <a:t>Säuberungsschnitt</a:t>
                      </a:r>
                      <a:r>
                        <a:rPr lang="de-CH" sz="1600" b="0" baseline="0"/>
                        <a:t> e</a:t>
                      </a:r>
                      <a:r>
                        <a:rPr lang="de-CH" sz="1600" b="0"/>
                        <a:t>rlaubt</a:t>
                      </a:r>
                    </a:p>
                    <a:p>
                      <a:pPr marL="285750" indent="-285750">
                        <a:buFont typeface="Arial" panose="020B0604020202020204" pitchFamily="34" charset="0"/>
                        <a:buChar char="•"/>
                      </a:pPr>
                      <a:r>
                        <a:rPr lang="de-CH" sz="1600" b="0"/>
                        <a:t>kein Mulchen und kein Einsatz von Steinbrechmaschinen</a:t>
                      </a:r>
                    </a:p>
                  </a:txBody>
                  <a:tcPr/>
                </a:tc>
                <a:extLst>
                  <a:ext uri="{0D108BD9-81ED-4DB2-BD59-A6C34878D82A}">
                    <a16:rowId xmlns:a16="http://schemas.microsoft.com/office/drawing/2014/main" val="3863035069"/>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dirty="0"/>
                        <a:t>Vertragsdauer</a:t>
                      </a:r>
                    </a:p>
                  </a:txBody>
                  <a:tcPr/>
                </a:tc>
                <a:tc>
                  <a:txBody>
                    <a:bodyPr/>
                    <a:lstStyle/>
                    <a:p>
                      <a:r>
                        <a:rPr lang="de-CH" sz="1600" b="0" dirty="0"/>
                        <a:t>8 Jahre</a:t>
                      </a:r>
                    </a:p>
                  </a:txBody>
                  <a:tcPr/>
                </a:tc>
                <a:extLst>
                  <a:ext uri="{0D108BD9-81ED-4DB2-BD59-A6C34878D82A}">
                    <a16:rowId xmlns:a16="http://schemas.microsoft.com/office/drawing/2014/main" val="3003305718"/>
                  </a:ext>
                </a:extLst>
              </a:tr>
            </a:tbl>
          </a:graphicData>
        </a:graphic>
      </p:graphicFrame>
      <p:sp>
        <p:nvSpPr>
          <p:cNvPr id="4" name="Textfeld 3"/>
          <p:cNvSpPr txBox="1"/>
          <p:nvPr/>
        </p:nvSpPr>
        <p:spPr>
          <a:xfrm>
            <a:off x="8048828" y="0"/>
            <a:ext cx="1095172" cy="400110"/>
          </a:xfrm>
          <a:prstGeom prst="rect">
            <a:avLst/>
          </a:prstGeom>
          <a:solidFill>
            <a:schemeClr val="accent6">
              <a:lumMod val="40000"/>
              <a:lumOff val="60000"/>
            </a:schemeClr>
          </a:solidFill>
        </p:spPr>
        <p:txBody>
          <a:bodyPr wrap="none" rtlCol="0">
            <a:spAutoFit/>
          </a:bodyPr>
          <a:lstStyle/>
          <a:p>
            <a:r>
              <a:rPr lang="de-CH" sz="2000"/>
              <a:t>Handout</a:t>
            </a:r>
          </a:p>
        </p:txBody>
      </p:sp>
      <p:grpSp>
        <p:nvGrpSpPr>
          <p:cNvPr id="6" name="Gruppieren 5">
            <a:extLst>
              <a:ext uri="{FF2B5EF4-FFF2-40B4-BE49-F238E27FC236}">
                <a16:creationId xmlns:a16="http://schemas.microsoft.com/office/drawing/2014/main" id="{8D4F7AA6-18A4-4B8A-85AF-2ACCC9382485}"/>
              </a:ext>
            </a:extLst>
          </p:cNvPr>
          <p:cNvGrpSpPr/>
          <p:nvPr/>
        </p:nvGrpSpPr>
        <p:grpSpPr>
          <a:xfrm>
            <a:off x="539552" y="461860"/>
            <a:ext cx="4900037" cy="374852"/>
            <a:chOff x="104011" y="183120"/>
            <a:chExt cx="4900037" cy="374852"/>
          </a:xfrm>
        </p:grpSpPr>
        <p:sp>
          <p:nvSpPr>
            <p:cNvPr id="7" name="Textfeld 6">
              <a:extLst>
                <a:ext uri="{FF2B5EF4-FFF2-40B4-BE49-F238E27FC236}">
                  <a16:creationId xmlns:a16="http://schemas.microsoft.com/office/drawing/2014/main" id="{A1C4FF62-A47F-49B3-83ED-6EE5ACB69E96}"/>
                </a:ext>
              </a:extLst>
            </p:cNvPr>
            <p:cNvSpPr txBox="1"/>
            <p:nvPr/>
          </p:nvSpPr>
          <p:spPr>
            <a:xfrm>
              <a:off x="179512" y="188640"/>
              <a:ext cx="4824536" cy="369332"/>
            </a:xfrm>
            <a:prstGeom prst="rect">
              <a:avLst/>
            </a:prstGeom>
            <a:noFill/>
          </p:spPr>
          <p:txBody>
            <a:bodyPr wrap="square" rtlCol="0">
              <a:spAutoFit/>
            </a:bodyPr>
            <a:lstStyle/>
            <a:p>
              <a:r>
                <a:rPr lang="de-CH" dirty="0"/>
                <a:t>    Aktuelle Anforderungen </a:t>
              </a:r>
              <a:r>
                <a:rPr lang="de-CH" dirty="0">
                  <a:hlinkClick r:id="rId2"/>
                </a:rPr>
                <a:t>www.agrinatur.ch</a:t>
              </a:r>
              <a:endParaRPr lang="de-CH" dirty="0"/>
            </a:p>
          </p:txBody>
        </p:sp>
        <p:pic>
          <p:nvPicPr>
            <p:cNvPr id="8" name="Grafik 7" descr="Auge">
              <a:extLst>
                <a:ext uri="{FF2B5EF4-FFF2-40B4-BE49-F238E27FC236}">
                  <a16:creationId xmlns:a16="http://schemas.microsoft.com/office/drawing/2014/main" id="{89CDEA18-FB7A-4E0A-BEAE-FF670622CC7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011" y="183120"/>
              <a:ext cx="360040" cy="360040"/>
            </a:xfrm>
            <a:prstGeom prst="rect">
              <a:avLst/>
            </a:prstGeom>
          </p:spPr>
        </p:pic>
      </p:grpSp>
    </p:spTree>
    <p:extLst>
      <p:ext uri="{BB962C8B-B14F-4D97-AF65-F5344CB8AC3E}">
        <p14:creationId xmlns:p14="http://schemas.microsoft.com/office/powerpoint/2010/main" val="37148476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p:txBody>
          <a:bodyPr/>
          <a:lstStyle/>
          <a:p>
            <a:fld id="{B295DEAF-E952-4796-AAEE-4201E40CA590}" type="slidenum">
              <a:rPr lang="de-CH" smtClean="0"/>
              <a:pPr/>
              <a:t>44</a:t>
            </a:fld>
            <a:endParaRPr lang="de-CH"/>
          </a:p>
        </p:txBody>
      </p:sp>
      <p:graphicFrame>
        <p:nvGraphicFramePr>
          <p:cNvPr id="2" name="Tabelle 1"/>
          <p:cNvGraphicFramePr>
            <a:graphicFrameLocks noGrp="1"/>
          </p:cNvGraphicFramePr>
          <p:nvPr>
            <p:extLst>
              <p:ext uri="{D42A27DB-BD31-4B8C-83A1-F6EECF244321}">
                <p14:modId xmlns:p14="http://schemas.microsoft.com/office/powerpoint/2010/main" val="4221147455"/>
              </p:ext>
            </p:extLst>
          </p:nvPr>
        </p:nvGraphicFramePr>
        <p:xfrm>
          <a:off x="539552" y="830992"/>
          <a:ext cx="7920880" cy="3168350"/>
        </p:xfrm>
        <a:graphic>
          <a:graphicData uri="http://schemas.openxmlformats.org/drawingml/2006/table">
            <a:tbl>
              <a:tblPr firstRow="1" bandRow="1">
                <a:tableStyleId>{21E4AEA4-8DFA-4A89-87EB-49C32662AFE0}</a:tableStyleId>
              </a:tblPr>
              <a:tblGrid>
                <a:gridCol w="2088232">
                  <a:extLst>
                    <a:ext uri="{9D8B030D-6E8A-4147-A177-3AD203B41FA5}">
                      <a16:colId xmlns:a16="http://schemas.microsoft.com/office/drawing/2014/main" val="674462474"/>
                    </a:ext>
                  </a:extLst>
                </a:gridCol>
                <a:gridCol w="5832648">
                  <a:extLst>
                    <a:ext uri="{9D8B030D-6E8A-4147-A177-3AD203B41FA5}">
                      <a16:colId xmlns:a16="http://schemas.microsoft.com/office/drawing/2014/main" val="611064381"/>
                    </a:ext>
                  </a:extLst>
                </a:gridCol>
              </a:tblGrid>
              <a:tr h="385997">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dirty="0"/>
                        <a:t>Wald und </a:t>
                      </a:r>
                      <a:r>
                        <a:rPr lang="de-CH" sz="1600" b="1" dirty="0" err="1"/>
                        <a:t>Wytweiden</a:t>
                      </a:r>
                      <a:endParaRPr lang="de-CH" sz="1600" b="1" dirty="0"/>
                    </a:p>
                  </a:txBody>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de-CH" sz="1600" b="1"/>
                    </a:p>
                  </a:txBody>
                  <a:tcPr/>
                </a:tc>
                <a:extLst>
                  <a:ext uri="{0D108BD9-81ED-4DB2-BD59-A6C34878D82A}">
                    <a16:rowId xmlns:a16="http://schemas.microsoft.com/office/drawing/2014/main" val="22988889"/>
                  </a:ext>
                </a:extLst>
              </a:tr>
              <a:tr h="385997">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a:t>BEDINGUNGEN FÜR BEITRÄGE NACH DZV FÜR QUALITÄTSSTUFE II</a:t>
                      </a:r>
                    </a:p>
                  </a:txBody>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de-CH" sz="1600" b="1"/>
                    </a:p>
                  </a:txBody>
                  <a:tcPr/>
                </a:tc>
                <a:extLst>
                  <a:ext uri="{0D108BD9-81ED-4DB2-BD59-A6C34878D82A}">
                    <a16:rowId xmlns:a16="http://schemas.microsoft.com/office/drawing/2014/main" val="2598694748"/>
                  </a:ext>
                </a:extLst>
              </a:tr>
              <a:tr h="385997">
                <a:tc>
                  <a:txBody>
                    <a:bodyPr/>
                    <a:lstStyle/>
                    <a:p>
                      <a:r>
                        <a:rPr lang="de-CH" sz="1600" b="1" err="1"/>
                        <a:t>Zufütterung</a:t>
                      </a:r>
                      <a:endParaRPr lang="de-CH" sz="1600" b="1"/>
                    </a:p>
                  </a:txBody>
                  <a:tcPr/>
                </a:tc>
                <a:tc>
                  <a:txBody>
                    <a:bodyPr/>
                    <a:lstStyle/>
                    <a:p>
                      <a:r>
                        <a:rPr lang="de-CH" sz="1600" b="0" kern="1200">
                          <a:solidFill>
                            <a:schemeClr val="dk1"/>
                          </a:solidFill>
                          <a:latin typeface="+mn-lt"/>
                          <a:ea typeface="+mn-ea"/>
                          <a:cs typeface="+mn-cs"/>
                        </a:rPr>
                        <a:t>keine</a:t>
                      </a:r>
                    </a:p>
                  </a:txBody>
                  <a:tcPr/>
                </a:tc>
                <a:extLst>
                  <a:ext uri="{0D108BD9-81ED-4DB2-BD59-A6C34878D82A}">
                    <a16:rowId xmlns:a16="http://schemas.microsoft.com/office/drawing/2014/main" val="932591366"/>
                  </a:ext>
                </a:extLst>
              </a:tr>
              <a:tr h="385997">
                <a:tc>
                  <a:txBody>
                    <a:bodyPr/>
                    <a:lstStyle/>
                    <a:p>
                      <a:r>
                        <a:rPr lang="de-CH" sz="1600" b="1"/>
                        <a:t>Vegetationsqualität</a:t>
                      </a:r>
                    </a:p>
                  </a:txBody>
                  <a:tcPr/>
                </a:tc>
                <a:tc>
                  <a:txBody>
                    <a:bodyPr/>
                    <a:lstStyle/>
                    <a:p>
                      <a:r>
                        <a:rPr lang="de-CH" sz="1600" b="0" kern="1200">
                          <a:solidFill>
                            <a:schemeClr val="dk1"/>
                          </a:solidFill>
                          <a:latin typeface="+mn-lt"/>
                          <a:ea typeface="+mn-ea"/>
                          <a:cs typeface="+mn-cs"/>
                        </a:rPr>
                        <a:t>mindestens 6 Zeigerpflanzen regelmässig auf mind. 20 % der Fläche</a:t>
                      </a:r>
                    </a:p>
                  </a:txBody>
                  <a:tcPr/>
                </a:tc>
                <a:extLst>
                  <a:ext uri="{0D108BD9-81ED-4DB2-BD59-A6C34878D82A}">
                    <a16:rowId xmlns:a16="http://schemas.microsoft.com/office/drawing/2014/main" val="2918860388"/>
                  </a:ext>
                </a:extLst>
              </a:tr>
              <a:tr h="1624362">
                <a:tc>
                  <a:txBody>
                    <a:bodyPr/>
                    <a:lstStyle/>
                    <a:p>
                      <a:r>
                        <a:rPr lang="de-CH" sz="1600" b="1"/>
                        <a:t>Strukturqualität</a:t>
                      </a:r>
                    </a:p>
                  </a:txBody>
                  <a:tcPr/>
                </a:tc>
                <a:tc>
                  <a:txBody>
                    <a:bodyPr/>
                    <a:lstStyle/>
                    <a:p>
                      <a:pPr marL="180000" indent="-180000" algn="l" defTabSz="685800" rtl="0" eaLnBrk="1" latinLnBrk="0" hangingPunct="1">
                        <a:lnSpc>
                          <a:spcPct val="90000"/>
                        </a:lnSpc>
                        <a:spcBef>
                          <a:spcPts val="600"/>
                        </a:spcBef>
                        <a:buClrTx/>
                        <a:buFont typeface="Arial" panose="020B0604020202020204" pitchFamily="34" charset="0"/>
                        <a:buChar char="•"/>
                      </a:pPr>
                      <a:r>
                        <a:rPr lang="de-CH" sz="1600" b="0" kern="1200" spc="0" baseline="0" dirty="0">
                          <a:solidFill>
                            <a:schemeClr val="tx1"/>
                          </a:solidFill>
                          <a:latin typeface="+mn-lt"/>
                          <a:ea typeface="+mn-ea"/>
                          <a:cs typeface="+mn-cs"/>
                        </a:rPr>
                        <a:t>nur wenn mind. 20 % der Weide mit Vegetationsqualität</a:t>
                      </a:r>
                    </a:p>
                    <a:p>
                      <a:pPr marL="180000" indent="-180000" algn="l" defTabSz="685800" rtl="0" eaLnBrk="1" latinLnBrk="0" hangingPunct="1">
                        <a:lnSpc>
                          <a:spcPct val="90000"/>
                        </a:lnSpc>
                        <a:spcBef>
                          <a:spcPts val="600"/>
                        </a:spcBef>
                        <a:buClrTx/>
                        <a:buFont typeface="Arial" panose="020B0604020202020204" pitchFamily="34" charset="0"/>
                        <a:buChar char="•"/>
                      </a:pPr>
                      <a:r>
                        <a:rPr lang="de-CH" sz="1600" b="0" kern="1200" spc="0" baseline="0" dirty="0">
                          <a:solidFill>
                            <a:schemeClr val="tx1"/>
                          </a:solidFill>
                          <a:latin typeface="+mn-lt"/>
                          <a:ea typeface="+mn-ea"/>
                          <a:cs typeface="+mn-cs"/>
                        </a:rPr>
                        <a:t>mind. 5 % der Fläche mit arten- und dornenreichen Gehölzstrukturen wie Hecken, Feld- und Ufergehölzen oder Sträuchern </a:t>
                      </a:r>
                    </a:p>
                    <a:p>
                      <a:pPr marL="180000" indent="-180000" algn="l" defTabSz="685800" rtl="0" eaLnBrk="1" latinLnBrk="0" hangingPunct="1">
                        <a:lnSpc>
                          <a:spcPct val="90000"/>
                        </a:lnSpc>
                        <a:spcBef>
                          <a:spcPts val="600"/>
                        </a:spcBef>
                        <a:buClrTx/>
                        <a:buFont typeface="Arial" panose="020B0604020202020204" pitchFamily="34" charset="0"/>
                        <a:buChar char="•"/>
                      </a:pPr>
                      <a:r>
                        <a:rPr lang="de-CH" sz="1600" b="0" kern="1200" spc="0" baseline="0" dirty="0">
                          <a:solidFill>
                            <a:schemeClr val="tx1"/>
                          </a:solidFill>
                          <a:latin typeface="+mn-lt"/>
                          <a:ea typeface="+mn-ea"/>
                          <a:cs typeface="+mn-cs"/>
                        </a:rPr>
                        <a:t>mind. 5 verschiedene Arten und/oder 20 % dornentragende Sträucher </a:t>
                      </a:r>
                      <a:r>
                        <a:rPr lang="de-CH" sz="1600" b="0" kern="1200" dirty="0">
                          <a:solidFill>
                            <a:schemeClr val="dk1"/>
                          </a:solidFill>
                          <a:latin typeface="+mn-lt"/>
                          <a:ea typeface="+mn-ea"/>
                          <a:cs typeface="+mn-cs"/>
                        </a:rPr>
                        <a:t>(inkl. Brombeeren)</a:t>
                      </a:r>
                    </a:p>
                  </a:txBody>
                  <a:tcPr/>
                </a:tc>
                <a:extLst>
                  <a:ext uri="{0D108BD9-81ED-4DB2-BD59-A6C34878D82A}">
                    <a16:rowId xmlns:a16="http://schemas.microsoft.com/office/drawing/2014/main" val="2032850771"/>
                  </a:ext>
                </a:extLst>
              </a:tr>
            </a:tbl>
          </a:graphicData>
        </a:graphic>
      </p:graphicFrame>
      <p:sp>
        <p:nvSpPr>
          <p:cNvPr id="4" name="Textfeld 3"/>
          <p:cNvSpPr txBox="1"/>
          <p:nvPr/>
        </p:nvSpPr>
        <p:spPr>
          <a:xfrm>
            <a:off x="8048828" y="0"/>
            <a:ext cx="1095172" cy="400110"/>
          </a:xfrm>
          <a:prstGeom prst="rect">
            <a:avLst/>
          </a:prstGeom>
          <a:solidFill>
            <a:schemeClr val="accent6">
              <a:lumMod val="40000"/>
              <a:lumOff val="60000"/>
            </a:schemeClr>
          </a:solidFill>
        </p:spPr>
        <p:txBody>
          <a:bodyPr wrap="none" rtlCol="0">
            <a:spAutoFit/>
          </a:bodyPr>
          <a:lstStyle/>
          <a:p>
            <a:r>
              <a:rPr lang="de-CH" sz="2000"/>
              <a:t>Handout</a:t>
            </a:r>
          </a:p>
        </p:txBody>
      </p:sp>
    </p:spTree>
    <p:extLst>
      <p:ext uri="{BB962C8B-B14F-4D97-AF65-F5344CB8AC3E}">
        <p14:creationId xmlns:p14="http://schemas.microsoft.com/office/powerpoint/2010/main" val="31599303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8130739" cy="629700"/>
          </a:xfrm>
        </p:spPr>
        <p:txBody>
          <a:bodyPr/>
          <a:lstStyle/>
          <a:p>
            <a:r>
              <a:rPr lang="de-CH"/>
              <a:t>Wald und </a:t>
            </a:r>
            <a:r>
              <a:rPr lang="de-CH" err="1"/>
              <a:t>Wytweiden</a:t>
            </a:r>
            <a:r>
              <a:rPr lang="de-CH"/>
              <a:t>: Pflege</a:t>
            </a:r>
            <a:br>
              <a:rPr lang="de-CH"/>
            </a:br>
            <a:endParaRPr lang="de-CH"/>
          </a:p>
        </p:txBody>
      </p:sp>
      <p:sp>
        <p:nvSpPr>
          <p:cNvPr id="3" name="Inhaltsplatzhalter 2"/>
          <p:cNvSpPr>
            <a:spLocks noGrp="1"/>
          </p:cNvSpPr>
          <p:nvPr>
            <p:ph idx="1"/>
          </p:nvPr>
        </p:nvSpPr>
        <p:spPr>
          <a:xfrm>
            <a:off x="638260" y="1844824"/>
            <a:ext cx="4869844" cy="3888432"/>
          </a:xfrm>
        </p:spPr>
        <p:txBody>
          <a:bodyPr/>
          <a:lstStyle/>
          <a:p>
            <a:pPr>
              <a:lnSpc>
                <a:spcPct val="100000"/>
              </a:lnSpc>
              <a:spcBef>
                <a:spcPts val="1000"/>
              </a:spcBef>
            </a:pPr>
            <a:r>
              <a:rPr lang="de-CH" sz="2000" b="1" dirty="0"/>
              <a:t>Auf  Teilflächen, wo der Wald </a:t>
            </a:r>
            <a:br>
              <a:rPr lang="de-CH" sz="2000" b="1" dirty="0"/>
            </a:br>
            <a:r>
              <a:rPr lang="de-CH" sz="2000" b="1" dirty="0"/>
              <a:t>stark zunimmt:</a:t>
            </a:r>
          </a:p>
          <a:p>
            <a:pPr marL="342900" indent="-342900">
              <a:lnSpc>
                <a:spcPct val="100000"/>
              </a:lnSpc>
              <a:spcBef>
                <a:spcPts val="1000"/>
              </a:spcBef>
              <a:buFont typeface="Arial" panose="020B0604020202020204" pitchFamily="34" charset="0"/>
              <a:buChar char="•"/>
            </a:pPr>
            <a:r>
              <a:rPr lang="de-CH" sz="2000" dirty="0" err="1"/>
              <a:t>Verwaldete</a:t>
            </a:r>
            <a:r>
              <a:rPr lang="de-CH" sz="2000" dirty="0"/>
              <a:t> Teilflächen durch regelmässiges Holzen wieder öffnen.</a:t>
            </a:r>
          </a:p>
          <a:p>
            <a:pPr marL="342900" indent="-342900">
              <a:lnSpc>
                <a:spcPct val="100000"/>
              </a:lnSpc>
              <a:spcBef>
                <a:spcPts val="1000"/>
              </a:spcBef>
              <a:buFont typeface="Arial" panose="020B0604020202020204" pitchFamily="34" charset="0"/>
              <a:buChar char="•"/>
            </a:pPr>
            <a:r>
              <a:rPr lang="de-CH" sz="2000" dirty="0"/>
              <a:t>Beweidung intensivieren, </a:t>
            </a:r>
            <a:br>
              <a:rPr lang="de-CH" sz="2000" dirty="0"/>
            </a:br>
            <a:r>
              <a:rPr lang="de-CH" sz="2000" dirty="0"/>
              <a:t>Tiere auf diesen Flächen einzäunen. </a:t>
            </a:r>
          </a:p>
          <a:p>
            <a:pPr marL="342900" indent="-342900">
              <a:lnSpc>
                <a:spcPct val="100000"/>
              </a:lnSpc>
              <a:spcBef>
                <a:spcPts val="1000"/>
              </a:spcBef>
              <a:buFont typeface="Arial" panose="020B0604020202020204" pitchFamily="34" charset="0"/>
              <a:buChar char="•"/>
            </a:pPr>
            <a:r>
              <a:rPr lang="de-CH" sz="2000" dirty="0"/>
              <a:t>Weidetiere durch gezielte Platzierung von Tränken oder </a:t>
            </a:r>
            <a:r>
              <a:rPr lang="de-CH" sz="2000" dirty="0" err="1"/>
              <a:t>Salzlecksteinen</a:t>
            </a:r>
            <a:r>
              <a:rPr lang="de-CH" sz="2000" dirty="0"/>
              <a:t> lenken.</a:t>
            </a:r>
          </a:p>
          <a:p>
            <a:pPr marL="342900" indent="-342900">
              <a:lnSpc>
                <a:spcPct val="100000"/>
              </a:lnSpc>
              <a:spcBef>
                <a:spcPts val="1000"/>
              </a:spcBef>
              <a:buFont typeface="Arial" panose="020B0604020202020204" pitchFamily="34" charset="0"/>
              <a:buChar char="•"/>
            </a:pPr>
            <a:r>
              <a:rPr lang="de-CH" sz="2000" dirty="0"/>
              <a:t>Zusätzlich mit Ziegen oder </a:t>
            </a:r>
            <a:r>
              <a:rPr lang="de-CH" sz="2000" dirty="0" err="1"/>
              <a:t>Robustrassen</a:t>
            </a:r>
            <a:r>
              <a:rPr lang="de-CH" sz="2000" dirty="0"/>
              <a:t> (Rinder) beweiden.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45</a:t>
            </a:fld>
            <a:endParaRPr lang="de-CH"/>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24128" y="1844824"/>
            <a:ext cx="2808312" cy="4032448"/>
          </a:xfrm>
          <a:prstGeom prst="rect">
            <a:avLst/>
          </a:prstGeom>
        </p:spPr>
      </p:pic>
      <p:sp>
        <p:nvSpPr>
          <p:cNvPr id="5" name="Rechteck 4"/>
          <p:cNvSpPr/>
          <p:nvPr/>
        </p:nvSpPr>
        <p:spPr>
          <a:xfrm>
            <a:off x="509713" y="1199631"/>
            <a:ext cx="8022727" cy="400110"/>
          </a:xfrm>
          <a:prstGeom prst="rect">
            <a:avLst/>
          </a:prstGeom>
          <a:solidFill>
            <a:schemeClr val="accent4">
              <a:lumMod val="20000"/>
              <a:lumOff val="80000"/>
            </a:schemeClr>
          </a:solidFill>
        </p:spPr>
        <p:txBody>
          <a:bodyPr wrap="square">
            <a:spAutoFit/>
          </a:bodyPr>
          <a:lstStyle/>
          <a:p>
            <a:r>
              <a:rPr lang="de-CH" sz="2000"/>
              <a:t>Das Gleichgewicht zwischen Wald und Weide erhalten.</a:t>
            </a:r>
          </a:p>
        </p:txBody>
      </p:sp>
    </p:spTree>
    <p:extLst>
      <p:ext uri="{BB962C8B-B14F-4D97-AF65-F5344CB8AC3E}">
        <p14:creationId xmlns:p14="http://schemas.microsoft.com/office/powerpoint/2010/main" val="13620644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17725" y="1268760"/>
            <a:ext cx="4069889" cy="3528392"/>
          </a:xfrm>
        </p:spPr>
        <p:txBody>
          <a:bodyPr/>
          <a:lstStyle/>
          <a:p>
            <a:pPr>
              <a:lnSpc>
                <a:spcPct val="100000"/>
              </a:lnSpc>
              <a:spcBef>
                <a:spcPts val="1000"/>
              </a:spcBef>
            </a:pPr>
            <a:r>
              <a:rPr lang="de-CH" sz="2000" b="1" dirty="0"/>
              <a:t>Auf Teilflächen, wo kaum Gehölze vorhanden sind:</a:t>
            </a:r>
          </a:p>
          <a:p>
            <a:pPr marL="342900" indent="-342900">
              <a:lnSpc>
                <a:spcPct val="100000"/>
              </a:lnSpc>
              <a:spcBef>
                <a:spcPts val="1000"/>
              </a:spcBef>
              <a:buFont typeface="Arial" panose="020B0604020202020204" pitchFamily="34" charset="0"/>
              <a:buChar char="•"/>
            </a:pPr>
            <a:r>
              <a:rPr lang="de-CH" sz="2000" dirty="0"/>
              <a:t>Auf offenen Weideflächen Einzelbäume und </a:t>
            </a:r>
            <a:r>
              <a:rPr lang="de-CH" sz="2000" dirty="0" err="1"/>
              <a:t>Gebüschgruppen</a:t>
            </a:r>
            <a:r>
              <a:rPr lang="de-CH" sz="2000" dirty="0"/>
              <a:t> erhalten und fördern. </a:t>
            </a:r>
          </a:p>
          <a:p>
            <a:pPr marL="342900" indent="-342900">
              <a:lnSpc>
                <a:spcPct val="100000"/>
              </a:lnSpc>
              <a:spcBef>
                <a:spcPts val="1000"/>
              </a:spcBef>
              <a:buFont typeface="Arial" panose="020B0604020202020204" pitchFamily="34" charset="0"/>
              <a:buChar char="•"/>
            </a:pPr>
            <a:r>
              <a:rPr lang="de-CH" sz="2000" dirty="0"/>
              <a:t>Junge Gehölze auszäunen.</a:t>
            </a:r>
          </a:p>
          <a:p>
            <a:pPr marL="342900" indent="-342900">
              <a:lnSpc>
                <a:spcPct val="100000"/>
              </a:lnSpc>
              <a:spcBef>
                <a:spcPts val="1000"/>
              </a:spcBef>
              <a:buFont typeface="Arial" panose="020B0604020202020204" pitchFamily="34" charset="0"/>
              <a:buChar char="•"/>
            </a:pPr>
            <a:r>
              <a:rPr lang="de-CH" sz="2000" dirty="0"/>
              <a:t>Weide extensivieren.</a:t>
            </a:r>
          </a:p>
          <a:p>
            <a:pPr marL="342900" indent="-342900">
              <a:lnSpc>
                <a:spcPct val="100000"/>
              </a:lnSpc>
              <a:spcBef>
                <a:spcPts val="1000"/>
              </a:spcBef>
              <a:buFont typeface="Arial" panose="020B0604020202020204" pitchFamily="34" charset="0"/>
              <a:buChar char="•"/>
            </a:pPr>
            <a:r>
              <a:rPr lang="de-CH" sz="2000" dirty="0"/>
              <a:t>Ganze Bereiche auszäunen.</a:t>
            </a:r>
          </a:p>
          <a:p>
            <a:pPr marL="342900" indent="-342900">
              <a:lnSpc>
                <a:spcPct val="100000"/>
              </a:lnSpc>
              <a:spcBef>
                <a:spcPts val="1000"/>
              </a:spcBef>
              <a:buFont typeface="Arial" panose="020B0604020202020204" pitchFamily="34" charset="0"/>
              <a:buChar char="•"/>
            </a:pPr>
            <a:r>
              <a:rPr lang="de-CH" sz="2000" dirty="0"/>
              <a:t>Grosse Asthaufen anlegen </a:t>
            </a:r>
            <a:br>
              <a:rPr lang="de-CH" sz="2000" dirty="0"/>
            </a:br>
            <a:r>
              <a:rPr lang="de-CH" sz="2000" dirty="0"/>
              <a:t>und überwuchern lassen.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46</a:t>
            </a:fld>
            <a:endParaRPr lang="de-CH"/>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48063" y="1219079"/>
            <a:ext cx="3391737" cy="4596030"/>
          </a:xfrm>
          <a:prstGeom prst="rect">
            <a:avLst/>
          </a:prstGeom>
        </p:spPr>
      </p:pic>
      <p:sp>
        <p:nvSpPr>
          <p:cNvPr id="6" name="Titel 1"/>
          <p:cNvSpPr txBox="1">
            <a:spLocks/>
          </p:cNvSpPr>
          <p:nvPr/>
        </p:nvSpPr>
        <p:spPr>
          <a:xfrm>
            <a:off x="617724" y="881902"/>
            <a:ext cx="8130739" cy="629700"/>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400" b="1" kern="1200" spc="0" baseline="0">
                <a:solidFill>
                  <a:schemeClr val="tx1"/>
                </a:solidFill>
                <a:latin typeface="+mj-lt"/>
                <a:ea typeface="+mj-ea"/>
                <a:cs typeface="+mj-cs"/>
              </a:defRPr>
            </a:lvl1pPr>
          </a:lstStyle>
          <a:p>
            <a:endParaRPr lang="de-CH"/>
          </a:p>
        </p:txBody>
      </p:sp>
      <p:sp>
        <p:nvSpPr>
          <p:cNvPr id="7" name="Titel 6"/>
          <p:cNvSpPr>
            <a:spLocks noGrp="1"/>
          </p:cNvSpPr>
          <p:nvPr>
            <p:ph type="title"/>
          </p:nvPr>
        </p:nvSpPr>
        <p:spPr/>
        <p:txBody>
          <a:bodyPr/>
          <a:lstStyle/>
          <a:p>
            <a:r>
              <a:rPr lang="de-CH"/>
              <a:t>Pflege von Wald und </a:t>
            </a:r>
            <a:r>
              <a:rPr lang="de-CH" err="1"/>
              <a:t>Wytweiden</a:t>
            </a:r>
            <a:endParaRPr lang="de-CH"/>
          </a:p>
        </p:txBody>
      </p:sp>
    </p:spTree>
    <p:extLst>
      <p:ext uri="{BB962C8B-B14F-4D97-AF65-F5344CB8AC3E}">
        <p14:creationId xmlns:p14="http://schemas.microsoft.com/office/powerpoint/2010/main" val="6450367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96892" y="1747348"/>
            <a:ext cx="2389670" cy="2040159"/>
          </a:xfrm>
          <a:prstGeom prst="rect">
            <a:avLst/>
          </a:prstGeom>
        </p:spPr>
      </p:pic>
      <p:sp>
        <p:nvSpPr>
          <p:cNvPr id="2" name="Titel 1"/>
          <p:cNvSpPr>
            <a:spLocks noGrp="1"/>
          </p:cNvSpPr>
          <p:nvPr>
            <p:ph type="title"/>
          </p:nvPr>
        </p:nvSpPr>
        <p:spPr/>
        <p:txBody>
          <a:bodyPr/>
          <a:lstStyle/>
          <a:p>
            <a:r>
              <a:rPr lang="de-CH"/>
              <a:t>Wald- und </a:t>
            </a:r>
            <a:r>
              <a:rPr lang="de-CH" err="1"/>
              <a:t>Wytweiden</a:t>
            </a:r>
            <a:r>
              <a:rPr lang="de-CH"/>
              <a:t>: Mit welchen Tieren beweiden?</a:t>
            </a:r>
            <a:br>
              <a:rPr lang="de-CH"/>
            </a:br>
            <a:endParaRPr lang="de-CH"/>
          </a:p>
        </p:txBody>
      </p:sp>
      <p:sp>
        <p:nvSpPr>
          <p:cNvPr id="4" name="Foliennummernplatzhalter 3"/>
          <p:cNvSpPr>
            <a:spLocks noGrp="1"/>
          </p:cNvSpPr>
          <p:nvPr>
            <p:ph type="sldNum" sz="quarter" idx="4"/>
          </p:nvPr>
        </p:nvSpPr>
        <p:spPr/>
        <p:txBody>
          <a:bodyPr/>
          <a:lstStyle/>
          <a:p>
            <a:fld id="{B295DEAF-E952-4796-AAEE-4201E40CA590}" type="slidenum">
              <a:rPr lang="de-CH" smtClean="0"/>
              <a:pPr/>
              <a:t>47</a:t>
            </a:fld>
            <a:endParaRPr lang="de-CH"/>
          </a:p>
        </p:txBody>
      </p:sp>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3505" y="1729106"/>
            <a:ext cx="2367052" cy="2058401"/>
          </a:xfrm>
          <a:prstGeom prst="rect">
            <a:avLst/>
          </a:prstGeom>
        </p:spPr>
      </p:pic>
      <p:sp>
        <p:nvSpPr>
          <p:cNvPr id="6" name="Textfeld 5"/>
          <p:cNvSpPr txBox="1"/>
          <p:nvPr/>
        </p:nvSpPr>
        <p:spPr>
          <a:xfrm>
            <a:off x="598007" y="4328054"/>
            <a:ext cx="2367051" cy="757130"/>
          </a:xfrm>
          <a:prstGeom prst="rect">
            <a:avLst/>
          </a:prstGeom>
          <a:solidFill>
            <a:schemeClr val="accent4">
              <a:lumMod val="20000"/>
              <a:lumOff val="80000"/>
            </a:schemeClr>
          </a:solidFill>
        </p:spPr>
        <p:txBody>
          <a:bodyPr wrap="square" rtlCol="0">
            <a:spAutoFit/>
          </a:bodyPr>
          <a:lstStyle>
            <a:defPPr>
              <a:defRPr lang="de-DE"/>
            </a:defPPr>
            <a:lvl1pPr marL="180000" indent="-180000" defTabSz="685800">
              <a:lnSpc>
                <a:spcPct val="90000"/>
              </a:lnSpc>
              <a:spcBef>
                <a:spcPts val="600"/>
              </a:spcBef>
              <a:buClr>
                <a:srgbClr val="006C8E"/>
              </a:buClr>
              <a:buFont typeface="Arial" panose="020B0604020202020204" pitchFamily="34" charset="0"/>
              <a:buChar char="•"/>
              <a:defRPr sz="1600"/>
            </a:lvl1pPr>
          </a:lstStyle>
          <a:p>
            <a:r>
              <a:rPr lang="de-CH"/>
              <a:t>Eignet sich am besten zur Förderung einer vielfältigen Vegetation.</a:t>
            </a:r>
          </a:p>
        </p:txBody>
      </p:sp>
      <p:sp>
        <p:nvSpPr>
          <p:cNvPr id="8" name="Textfeld 7"/>
          <p:cNvSpPr txBox="1"/>
          <p:nvPr/>
        </p:nvSpPr>
        <p:spPr>
          <a:xfrm>
            <a:off x="5824728" y="4328054"/>
            <a:ext cx="2367051" cy="757130"/>
          </a:xfrm>
          <a:prstGeom prst="rect">
            <a:avLst/>
          </a:prstGeom>
          <a:solidFill>
            <a:schemeClr val="accent4">
              <a:lumMod val="20000"/>
              <a:lumOff val="80000"/>
            </a:schemeClr>
          </a:solidFill>
        </p:spPr>
        <p:txBody>
          <a:bodyPr wrap="square" rtlCol="0">
            <a:spAutoFit/>
          </a:bodyPr>
          <a:lstStyle>
            <a:defPPr>
              <a:defRPr lang="de-DE"/>
            </a:defPPr>
            <a:lvl1pPr marL="180000" indent="-180000" defTabSz="685800">
              <a:lnSpc>
                <a:spcPct val="90000"/>
              </a:lnSpc>
              <a:spcBef>
                <a:spcPts val="600"/>
              </a:spcBef>
              <a:buClr>
                <a:srgbClr val="006C8E"/>
              </a:buClr>
              <a:buFont typeface="Arial" panose="020B0604020202020204" pitchFamily="34" charset="0"/>
              <a:buChar char="•"/>
              <a:defRPr sz="1600"/>
            </a:lvl1pPr>
          </a:lstStyle>
          <a:p>
            <a:r>
              <a:rPr lang="de-CH" dirty="0"/>
              <a:t>Eignen sich am besten, um </a:t>
            </a:r>
            <a:r>
              <a:rPr lang="de-CH" dirty="0" err="1"/>
              <a:t>verbuschte</a:t>
            </a:r>
            <a:r>
              <a:rPr lang="de-CH" dirty="0"/>
              <a:t> Flächen offen zu halten.</a:t>
            </a:r>
          </a:p>
        </p:txBody>
      </p:sp>
      <p:sp>
        <p:nvSpPr>
          <p:cNvPr id="9" name="Textfeld 8"/>
          <p:cNvSpPr txBox="1"/>
          <p:nvPr/>
        </p:nvSpPr>
        <p:spPr>
          <a:xfrm>
            <a:off x="3191256" y="4329684"/>
            <a:ext cx="2402262" cy="757130"/>
          </a:xfrm>
          <a:prstGeom prst="rect">
            <a:avLst/>
          </a:prstGeom>
          <a:solidFill>
            <a:schemeClr val="accent4">
              <a:lumMod val="20000"/>
              <a:lumOff val="80000"/>
            </a:schemeClr>
          </a:solidFill>
        </p:spPr>
        <p:txBody>
          <a:bodyPr wrap="square" rtlCol="0">
            <a:spAutoFit/>
          </a:bodyPr>
          <a:lstStyle>
            <a:defPPr>
              <a:defRPr lang="de-DE"/>
            </a:defPPr>
            <a:lvl1pPr marL="180000" indent="-180000" defTabSz="685800">
              <a:lnSpc>
                <a:spcPct val="90000"/>
              </a:lnSpc>
              <a:spcBef>
                <a:spcPts val="600"/>
              </a:spcBef>
              <a:buClr>
                <a:srgbClr val="006C8E"/>
              </a:buClr>
              <a:buFont typeface="Arial" panose="020B0604020202020204" pitchFamily="34" charset="0"/>
              <a:buChar char="•"/>
              <a:defRPr sz="1600"/>
            </a:lvl1pPr>
          </a:lstStyle>
          <a:p>
            <a:r>
              <a:rPr lang="de-CH" dirty="0"/>
              <a:t>Sind genügsam und weiden auch alte Grasbestände ab.</a:t>
            </a:r>
          </a:p>
        </p:txBody>
      </p:sp>
      <p:pic>
        <p:nvPicPr>
          <p:cNvPr id="16" name="Grafik 1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26809" y="1731001"/>
            <a:ext cx="2367907" cy="2058039"/>
          </a:xfrm>
          <a:prstGeom prst="rect">
            <a:avLst/>
          </a:prstGeom>
        </p:spPr>
      </p:pic>
      <p:sp>
        <p:nvSpPr>
          <p:cNvPr id="22" name="Textfeld 21"/>
          <p:cNvSpPr txBox="1"/>
          <p:nvPr/>
        </p:nvSpPr>
        <p:spPr>
          <a:xfrm>
            <a:off x="5812898" y="3419708"/>
            <a:ext cx="2410626" cy="369332"/>
          </a:xfrm>
          <a:prstGeom prst="rect">
            <a:avLst/>
          </a:prstGeom>
          <a:solidFill>
            <a:srgbClr val="FFFFFF">
              <a:alpha val="69804"/>
            </a:srgbClr>
          </a:solidFill>
        </p:spPr>
        <p:txBody>
          <a:bodyPr wrap="square" rtlCol="0">
            <a:spAutoFit/>
          </a:bodyPr>
          <a:lstStyle>
            <a:defPPr>
              <a:defRPr lang="de-DE"/>
            </a:defPPr>
          </a:lstStyle>
          <a:p>
            <a:r>
              <a:rPr lang="de-CH"/>
              <a:t>Ziegen</a:t>
            </a:r>
          </a:p>
        </p:txBody>
      </p:sp>
      <p:sp>
        <p:nvSpPr>
          <p:cNvPr id="25" name="Textfeld 24"/>
          <p:cNvSpPr txBox="1"/>
          <p:nvPr/>
        </p:nvSpPr>
        <p:spPr>
          <a:xfrm>
            <a:off x="598007" y="3435489"/>
            <a:ext cx="2375905" cy="369332"/>
          </a:xfrm>
          <a:prstGeom prst="rect">
            <a:avLst/>
          </a:prstGeom>
          <a:solidFill>
            <a:srgbClr val="FFFFFF">
              <a:alpha val="69804"/>
            </a:srgbClr>
          </a:solidFill>
        </p:spPr>
        <p:txBody>
          <a:bodyPr wrap="square" rtlCol="0">
            <a:spAutoFit/>
          </a:bodyPr>
          <a:lstStyle>
            <a:defPPr>
              <a:defRPr lang="de-DE"/>
            </a:defPPr>
          </a:lstStyle>
          <a:p>
            <a:r>
              <a:rPr lang="de-CH"/>
              <a:t>Rindvieh</a:t>
            </a:r>
          </a:p>
        </p:txBody>
      </p:sp>
      <p:sp>
        <p:nvSpPr>
          <p:cNvPr id="26" name="Textfeld 25"/>
          <p:cNvSpPr txBox="1"/>
          <p:nvPr/>
        </p:nvSpPr>
        <p:spPr>
          <a:xfrm>
            <a:off x="3200247" y="3429000"/>
            <a:ext cx="2525751" cy="369332"/>
          </a:xfrm>
          <a:prstGeom prst="rect">
            <a:avLst/>
          </a:prstGeom>
          <a:solidFill>
            <a:srgbClr val="FFFFFF">
              <a:alpha val="69804"/>
            </a:srgbClr>
          </a:solidFill>
        </p:spPr>
        <p:txBody>
          <a:bodyPr wrap="square" rtlCol="0">
            <a:spAutoFit/>
          </a:bodyPr>
          <a:lstStyle>
            <a:defPPr>
              <a:defRPr lang="de-DE"/>
            </a:defPPr>
          </a:lstStyle>
          <a:p>
            <a:r>
              <a:rPr lang="de-CH"/>
              <a:t>Pferde</a:t>
            </a:r>
          </a:p>
        </p:txBody>
      </p:sp>
      <p:sp>
        <p:nvSpPr>
          <p:cNvPr id="3" name="Pfeil nach unten 2"/>
          <p:cNvSpPr/>
          <p:nvPr/>
        </p:nvSpPr>
        <p:spPr>
          <a:xfrm>
            <a:off x="1317907" y="3804821"/>
            <a:ext cx="936104" cy="477881"/>
          </a:xfrm>
          <a:prstGeom prst="downArrow">
            <a:avLst>
              <a:gd name="adj1" fmla="val 69536"/>
              <a:gd name="adj2" fmla="val 50000"/>
            </a:avLst>
          </a:prstGeom>
          <a:solidFill>
            <a:schemeClr val="accent4">
              <a:lumMod val="20000"/>
              <a:lumOff val="80000"/>
            </a:schemeClr>
          </a:solidFill>
        </p:spPr>
        <p:txBody>
          <a:bodyPr wrap="square" rtlCol="0">
            <a:spAutoFit/>
          </a:bodyPr>
          <a:lstStyle/>
          <a:p>
            <a:pPr marL="180000" indent="-180000" defTabSz="685800">
              <a:lnSpc>
                <a:spcPct val="90000"/>
              </a:lnSpc>
              <a:spcBef>
                <a:spcPts val="600"/>
              </a:spcBef>
              <a:buClr>
                <a:srgbClr val="006C8E"/>
              </a:buClr>
              <a:buFont typeface="Arial" panose="020B0604020202020204" pitchFamily="34" charset="0"/>
              <a:buChar char="•"/>
            </a:pPr>
            <a:endParaRPr lang="de-CH" sz="1600">
              <a:solidFill>
                <a:schemeClr val="tx1"/>
              </a:solidFill>
            </a:endParaRPr>
          </a:p>
        </p:txBody>
      </p:sp>
      <p:sp>
        <p:nvSpPr>
          <p:cNvPr id="14" name="Pfeil nach unten 13"/>
          <p:cNvSpPr/>
          <p:nvPr/>
        </p:nvSpPr>
        <p:spPr>
          <a:xfrm>
            <a:off x="3923675" y="3804821"/>
            <a:ext cx="936104" cy="477881"/>
          </a:xfrm>
          <a:prstGeom prst="downArrow">
            <a:avLst>
              <a:gd name="adj1" fmla="val 69536"/>
              <a:gd name="adj2" fmla="val 50000"/>
            </a:avLst>
          </a:prstGeom>
          <a:solidFill>
            <a:schemeClr val="accent4">
              <a:lumMod val="20000"/>
              <a:lumOff val="80000"/>
            </a:schemeClr>
          </a:solidFill>
        </p:spPr>
        <p:txBody>
          <a:bodyPr wrap="square" rtlCol="0">
            <a:spAutoFit/>
          </a:bodyPr>
          <a:lstStyle/>
          <a:p>
            <a:pPr marL="180000" indent="-180000" defTabSz="685800">
              <a:lnSpc>
                <a:spcPct val="90000"/>
              </a:lnSpc>
              <a:spcBef>
                <a:spcPts val="600"/>
              </a:spcBef>
              <a:buClr>
                <a:srgbClr val="006C8E"/>
              </a:buClr>
              <a:buFont typeface="Arial" panose="020B0604020202020204" pitchFamily="34" charset="0"/>
              <a:buChar char="•"/>
            </a:pPr>
            <a:endParaRPr lang="de-CH" sz="1600">
              <a:solidFill>
                <a:schemeClr val="tx1"/>
              </a:solidFill>
            </a:endParaRPr>
          </a:p>
        </p:txBody>
      </p:sp>
      <p:sp>
        <p:nvSpPr>
          <p:cNvPr id="15" name="Pfeil nach unten 14"/>
          <p:cNvSpPr/>
          <p:nvPr/>
        </p:nvSpPr>
        <p:spPr>
          <a:xfrm>
            <a:off x="6557388" y="3804821"/>
            <a:ext cx="936104" cy="477881"/>
          </a:xfrm>
          <a:prstGeom prst="downArrow">
            <a:avLst>
              <a:gd name="adj1" fmla="val 69536"/>
              <a:gd name="adj2" fmla="val 50000"/>
            </a:avLst>
          </a:prstGeom>
          <a:solidFill>
            <a:schemeClr val="accent4">
              <a:lumMod val="20000"/>
              <a:lumOff val="80000"/>
            </a:schemeClr>
          </a:solidFill>
        </p:spPr>
        <p:txBody>
          <a:bodyPr wrap="square" rtlCol="0">
            <a:spAutoFit/>
          </a:bodyPr>
          <a:lstStyle/>
          <a:p>
            <a:pPr marL="180000" indent="-180000" defTabSz="685800">
              <a:lnSpc>
                <a:spcPct val="90000"/>
              </a:lnSpc>
              <a:spcBef>
                <a:spcPts val="600"/>
              </a:spcBef>
              <a:buClr>
                <a:srgbClr val="006C8E"/>
              </a:buClr>
              <a:buFont typeface="Arial" panose="020B0604020202020204" pitchFamily="34" charset="0"/>
              <a:buChar char="•"/>
            </a:pPr>
            <a:endParaRPr lang="de-CH" sz="1600">
              <a:solidFill>
                <a:schemeClr val="tx1"/>
              </a:solidFill>
            </a:endParaRPr>
          </a:p>
        </p:txBody>
      </p:sp>
    </p:spTree>
    <p:extLst>
      <p:ext uri="{BB962C8B-B14F-4D97-AF65-F5344CB8AC3E}">
        <p14:creationId xmlns:p14="http://schemas.microsoft.com/office/powerpoint/2010/main" val="7432184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err="1"/>
              <a:t>Umtriebsweide</a:t>
            </a:r>
            <a:r>
              <a:rPr lang="de-CH"/>
              <a:t> versus Standweide</a:t>
            </a:r>
          </a:p>
        </p:txBody>
      </p:sp>
      <p:sp>
        <p:nvSpPr>
          <p:cNvPr id="3" name="Inhaltsplatzhalter 2"/>
          <p:cNvSpPr>
            <a:spLocks noGrp="1"/>
          </p:cNvSpPr>
          <p:nvPr>
            <p:ph idx="1"/>
          </p:nvPr>
        </p:nvSpPr>
        <p:spPr>
          <a:xfrm>
            <a:off x="4674274" y="1340768"/>
            <a:ext cx="3852000" cy="3312368"/>
          </a:xfrm>
          <a:solidFill>
            <a:srgbClr val="FFCCCC"/>
          </a:solidFill>
        </p:spPr>
        <p:txBody>
          <a:bodyPr lIns="72000" tIns="72000" rIns="72000" bIns="72000"/>
          <a:lstStyle/>
          <a:p>
            <a:pPr algn="l"/>
            <a:r>
              <a:rPr lang="de-CH" sz="2000" b="1" dirty="0"/>
              <a:t>Nachteile </a:t>
            </a:r>
            <a:r>
              <a:rPr lang="de-CH" sz="2000" b="1" dirty="0" err="1"/>
              <a:t>Umtriebsweide</a:t>
            </a:r>
            <a:r>
              <a:rPr lang="de-CH" sz="2000" b="1" dirty="0"/>
              <a:t>:</a:t>
            </a:r>
          </a:p>
          <a:p>
            <a:pPr marL="342900" indent="-342900" algn="l">
              <a:buFont typeface="Arial" panose="020B0604020202020204" pitchFamily="34" charset="0"/>
              <a:buChar char="•"/>
            </a:pPr>
            <a:r>
              <a:rPr lang="de-CH" sz="2000" dirty="0"/>
              <a:t>Höhere Kosten für Zaunmaterial, zusätzliche Tränken sowie mehr Arbeit</a:t>
            </a:r>
          </a:p>
          <a:p>
            <a:pPr marL="342900" indent="-342900" algn="l">
              <a:buFont typeface="Arial" panose="020B0604020202020204" pitchFamily="34" charset="0"/>
              <a:buChar char="•"/>
            </a:pPr>
            <a:r>
              <a:rPr lang="de-CH" sz="2000" dirty="0"/>
              <a:t>Eventuell mehr Unruhe in der Herde</a:t>
            </a:r>
          </a:p>
          <a:p>
            <a:pPr marL="342900" indent="-342900" algn="l">
              <a:buFont typeface="Arial" panose="020B0604020202020204" pitchFamily="34" charset="0"/>
              <a:buChar char="•"/>
            </a:pPr>
            <a:r>
              <a:rPr lang="de-CH" sz="2000" dirty="0"/>
              <a:t>Zu kleine Koppeln und eine zu hohe Weideintensität führen zu einer Vereinheitlichung der Vegetation.</a:t>
            </a:r>
          </a:p>
        </p:txBody>
      </p:sp>
      <p:sp>
        <p:nvSpPr>
          <p:cNvPr id="6" name="Inhaltsplatzhalter 5"/>
          <p:cNvSpPr>
            <a:spLocks noGrp="1"/>
          </p:cNvSpPr>
          <p:nvPr>
            <p:ph idx="13"/>
          </p:nvPr>
        </p:nvSpPr>
        <p:spPr>
          <a:xfrm>
            <a:off x="617725" y="1340768"/>
            <a:ext cx="3852000" cy="3312368"/>
          </a:xfrm>
          <a:solidFill>
            <a:schemeClr val="accent6">
              <a:lumMod val="20000"/>
              <a:lumOff val="80000"/>
            </a:schemeClr>
          </a:solidFill>
        </p:spPr>
        <p:txBody>
          <a:bodyPr lIns="72000" tIns="72000" rIns="72000" bIns="72000"/>
          <a:lstStyle/>
          <a:p>
            <a:r>
              <a:rPr lang="de-CH" sz="2000" b="1"/>
              <a:t>Vorteile </a:t>
            </a:r>
            <a:r>
              <a:rPr lang="de-CH" sz="2000" b="1" err="1"/>
              <a:t>Umtriebsweide</a:t>
            </a:r>
            <a:r>
              <a:rPr lang="de-CH" sz="2000" b="1"/>
              <a:t>:</a:t>
            </a:r>
          </a:p>
          <a:p>
            <a:pPr marL="342900" indent="-342900">
              <a:buFont typeface="Arial" panose="020B0604020202020204" pitchFamily="34" charset="0"/>
              <a:buChar char="•"/>
            </a:pPr>
            <a:r>
              <a:rPr lang="de-CH" sz="2000"/>
              <a:t>Gleichmässiger Weidedruck</a:t>
            </a:r>
          </a:p>
          <a:p>
            <a:pPr marL="342900" indent="-342900">
              <a:buFont typeface="Arial" panose="020B0604020202020204" pitchFamily="34" charset="0"/>
              <a:buChar char="•"/>
            </a:pPr>
            <a:r>
              <a:rPr lang="de-CH" sz="2000"/>
              <a:t>Keine Über- bzw. Unterbeweidung</a:t>
            </a:r>
          </a:p>
          <a:p>
            <a:pPr marL="342900" indent="-342900">
              <a:buFont typeface="Arial" panose="020B0604020202020204" pitchFamily="34" charset="0"/>
              <a:buChar char="•"/>
            </a:pPr>
            <a:r>
              <a:rPr lang="de-CH" sz="2000"/>
              <a:t>Gute Verteilung des Dungs</a:t>
            </a:r>
          </a:p>
          <a:p>
            <a:pPr marL="342900" indent="-342900">
              <a:buFont typeface="Arial" panose="020B0604020202020204" pitchFamily="34" charset="0"/>
              <a:buChar char="•"/>
            </a:pPr>
            <a:r>
              <a:rPr lang="de-CH" sz="2000"/>
              <a:t>Gute und gleichmässige Grasqualität und gutes Graswachstum</a:t>
            </a:r>
          </a:p>
          <a:p>
            <a:endParaRPr lang="de-CH" sz="2000"/>
          </a:p>
        </p:txBody>
      </p:sp>
      <p:sp>
        <p:nvSpPr>
          <p:cNvPr id="4" name="Foliennummernplatzhalter 3"/>
          <p:cNvSpPr>
            <a:spLocks noGrp="1"/>
          </p:cNvSpPr>
          <p:nvPr>
            <p:ph type="sldNum" sz="quarter" idx="4"/>
          </p:nvPr>
        </p:nvSpPr>
        <p:spPr/>
        <p:txBody>
          <a:bodyPr/>
          <a:lstStyle/>
          <a:p>
            <a:fld id="{B295DEAF-E952-4796-AAEE-4201E40CA590}" type="slidenum">
              <a:rPr lang="de-CH" smtClean="0"/>
              <a:pPr/>
              <a:t>48</a:t>
            </a:fld>
            <a:endParaRPr lang="de-CH"/>
          </a:p>
        </p:txBody>
      </p:sp>
    </p:spTree>
    <p:extLst>
      <p:ext uri="{BB962C8B-B14F-4D97-AF65-F5344CB8AC3E}">
        <p14:creationId xmlns:p14="http://schemas.microsoft.com/office/powerpoint/2010/main" val="34247955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08549" cy="359891"/>
          </a:xfrm>
          <a:noFill/>
        </p:spPr>
        <p:txBody>
          <a:bodyPr/>
          <a:lstStyle/>
          <a:p>
            <a:r>
              <a:rPr lang="de-CH"/>
              <a:t>Wald- und </a:t>
            </a:r>
            <a:r>
              <a:rPr lang="de-CH" err="1"/>
              <a:t>Wytweiden</a:t>
            </a:r>
            <a:r>
              <a:rPr lang="de-CH"/>
              <a:t>: Wie aufwerten?</a:t>
            </a:r>
            <a:endParaRPr lang="de-CH" b="0" i="1">
              <a:solidFill>
                <a:srgbClr val="FF0000"/>
              </a:solidFill>
            </a:endParaRPr>
          </a:p>
        </p:txBody>
      </p:sp>
      <p:sp>
        <p:nvSpPr>
          <p:cNvPr id="3" name="Inhaltsplatzhalter 2"/>
          <p:cNvSpPr>
            <a:spLocks noGrp="1"/>
          </p:cNvSpPr>
          <p:nvPr>
            <p:ph idx="1"/>
          </p:nvPr>
        </p:nvSpPr>
        <p:spPr>
          <a:xfrm>
            <a:off x="617725" y="1124745"/>
            <a:ext cx="7908549" cy="3312368"/>
          </a:xfrm>
        </p:spPr>
        <p:txBody>
          <a:bodyPr/>
          <a:lstStyle/>
          <a:p>
            <a:pPr marL="342900" indent="-342900">
              <a:buFont typeface="Arial" panose="020B0604020202020204" pitchFamily="34" charset="0"/>
              <a:buChar char="•"/>
            </a:pPr>
            <a:r>
              <a:rPr lang="de-CH" sz="2000"/>
              <a:t>Waldränder stufig gestalten.</a:t>
            </a:r>
          </a:p>
          <a:p>
            <a:pPr marL="342900" indent="-342900">
              <a:buFont typeface="Arial" panose="020B0604020202020204" pitchFamily="34" charset="0"/>
              <a:buChar char="•"/>
            </a:pPr>
            <a:r>
              <a:rPr lang="de-CH" sz="2000" err="1"/>
              <a:t>Ruderalflächen</a:t>
            </a:r>
            <a:r>
              <a:rPr lang="de-CH" sz="2000"/>
              <a:t>, grosse Steinblöcke, offene Bodenstellen erhalten.</a:t>
            </a:r>
          </a:p>
          <a:p>
            <a:pPr marL="342900" indent="-342900">
              <a:buFont typeface="Arial" panose="020B0604020202020204" pitchFamily="34" charset="0"/>
              <a:buChar char="•"/>
            </a:pPr>
            <a:r>
              <a:rPr lang="de-CH" sz="2000"/>
              <a:t>Trockensteinmauern erhalten, neue anlegen.</a:t>
            </a:r>
          </a:p>
          <a:p>
            <a:pPr marL="342900" indent="-342900">
              <a:spcBef>
                <a:spcPts val="600"/>
              </a:spcBef>
              <a:buFont typeface="Arial" panose="020B0604020202020204" pitchFamily="34" charset="0"/>
              <a:buChar char="•"/>
            </a:pPr>
            <a:r>
              <a:rPr lang="de-CH" sz="2000"/>
              <a:t>Absterbende Bäume mit viel Totholz stehen lassen, evtl. auszäunen. Regelmässig mit neuem Material ergänzen und von Vegetation befreien.</a:t>
            </a:r>
          </a:p>
          <a:p>
            <a:pPr marL="342900" indent="-342900">
              <a:buFont typeface="Arial" panose="020B0604020202020204" pitchFamily="34" charset="0"/>
              <a:buChar char="•"/>
            </a:pPr>
            <a:r>
              <a:rPr lang="de-CH" sz="2000"/>
              <a:t>Zu starke Ausbreitung von Brombeeren und Schwarzdorn vermeiden.</a:t>
            </a:r>
          </a:p>
          <a:p>
            <a:pPr marL="342900" indent="-342900">
              <a:buFont typeface="Arial" panose="020B0604020202020204" pitchFamily="34" charset="0"/>
              <a:buChar char="•"/>
            </a:pPr>
            <a:r>
              <a:rPr lang="de-CH" sz="2000"/>
              <a:t>Problempflanzen wie Adlerfarn, </a:t>
            </a:r>
            <a:r>
              <a:rPr lang="de-CH" sz="2000" err="1"/>
              <a:t>Blacken</a:t>
            </a:r>
            <a:r>
              <a:rPr lang="de-CH" sz="2000"/>
              <a:t>, Ackerkratzdistel, Jakobskreuzkraut sowie Neophyten bekämpfen.</a:t>
            </a:r>
          </a:p>
          <a:p>
            <a:pPr marL="342900" indent="-342900">
              <a:buFont typeface="Arial" panose="020B0604020202020204" pitchFamily="34" charset="0"/>
              <a:buChar char="•"/>
            </a:pPr>
            <a:r>
              <a:rPr lang="de-CH" sz="2000"/>
              <a:t>Wo immer möglich auf Stacheldraht verzichten.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49</a:t>
            </a:fld>
            <a:endParaRPr lang="de-CH"/>
          </a:p>
        </p:txBody>
      </p:sp>
      <p:pic>
        <p:nvPicPr>
          <p:cNvPr id="7" name="Grafik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13147" y="4365105"/>
            <a:ext cx="3813257" cy="1782588"/>
          </a:xfrm>
          <a:prstGeom prst="rect">
            <a:avLst/>
          </a:prstGeom>
        </p:spPr>
      </p:pic>
      <p:pic>
        <p:nvPicPr>
          <p:cNvPr id="8" name="Grafik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3958" y="4365104"/>
            <a:ext cx="3958042" cy="1782588"/>
          </a:xfrm>
          <a:prstGeom prst="rect">
            <a:avLst/>
          </a:prstGeom>
        </p:spPr>
      </p:pic>
    </p:spTree>
    <p:extLst>
      <p:ext uri="{BB962C8B-B14F-4D97-AF65-F5344CB8AC3E}">
        <p14:creationId xmlns:p14="http://schemas.microsoft.com/office/powerpoint/2010/main" val="664465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4658265" y="3318416"/>
            <a:ext cx="3807623" cy="2029961"/>
          </a:xfrm>
          <a:prstGeom prst="rect">
            <a:avLst/>
          </a:prstGeom>
          <a:solidFill>
            <a:schemeClr val="accent3">
              <a:lumMod val="40000"/>
              <a:lumOff val="60000"/>
            </a:schemeClr>
          </a:solidFill>
        </p:spPr>
        <p:txBody>
          <a:bodyPr wrap="square">
            <a:noAutofit/>
          </a:bodyPr>
          <a:lstStyle/>
          <a:p>
            <a:pPr>
              <a:lnSpc>
                <a:spcPct val="107000"/>
              </a:lnSpc>
              <a:spcAft>
                <a:spcPts val="400"/>
              </a:spcAft>
            </a:pPr>
            <a:r>
              <a:rPr lang="de-CH" b="1" dirty="0">
                <a:ea typeface="Calibri" panose="020F0502020204030204" pitchFamily="34" charset="0"/>
                <a:cs typeface="Times New Roman" panose="02020603050405020304" pitchFamily="18" charset="0"/>
              </a:rPr>
              <a:t>Andere</a:t>
            </a:r>
          </a:p>
          <a:p>
            <a:pPr marL="342900" indent="-342900" defTabSz="685800">
              <a:lnSpc>
                <a:spcPts val="2100"/>
              </a:lnSpc>
              <a:spcAft>
                <a:spcPts val="400"/>
              </a:spcAft>
              <a:buClr>
                <a:srgbClr val="006C8E"/>
              </a:buClr>
              <a:buFont typeface="Arial" panose="020B0604020202020204" pitchFamily="34" charset="0"/>
              <a:buChar char="•"/>
            </a:pPr>
            <a:r>
              <a:rPr lang="de-CH" dirty="0"/>
              <a:t>Wassergräben, Tümpel, Teiche</a:t>
            </a:r>
          </a:p>
          <a:p>
            <a:pPr marL="342900" indent="-342900" defTabSz="685800">
              <a:lnSpc>
                <a:spcPts val="2100"/>
              </a:lnSpc>
              <a:spcAft>
                <a:spcPts val="400"/>
              </a:spcAft>
              <a:buClr>
                <a:srgbClr val="006C8E"/>
              </a:buClr>
              <a:buFont typeface="Arial" panose="020B0604020202020204" pitchFamily="34" charset="0"/>
              <a:buChar char="•"/>
            </a:pPr>
            <a:r>
              <a:rPr lang="de-CH" dirty="0" err="1"/>
              <a:t>Ruderalflächen</a:t>
            </a:r>
            <a:r>
              <a:rPr lang="de-CH" dirty="0"/>
              <a:t>, Steinhaufen, -wälle</a:t>
            </a:r>
          </a:p>
          <a:p>
            <a:pPr marL="342900" indent="-342900" defTabSz="685800">
              <a:lnSpc>
                <a:spcPts val="2100"/>
              </a:lnSpc>
              <a:spcAft>
                <a:spcPts val="400"/>
              </a:spcAft>
              <a:buClr>
                <a:srgbClr val="006C8E"/>
              </a:buClr>
              <a:buFont typeface="Arial" panose="020B0604020202020204" pitchFamily="34" charset="0"/>
              <a:buChar char="•"/>
            </a:pPr>
            <a:r>
              <a:rPr lang="de-CH" dirty="0"/>
              <a:t>Trockenmauern</a:t>
            </a:r>
          </a:p>
          <a:p>
            <a:pPr marL="342900" indent="-342900" defTabSz="685800">
              <a:lnSpc>
                <a:spcPts val="2100"/>
              </a:lnSpc>
              <a:spcAft>
                <a:spcPts val="400"/>
              </a:spcAft>
              <a:buClr>
                <a:srgbClr val="006C8E"/>
              </a:buClr>
              <a:buFont typeface="Arial" panose="020B0604020202020204" pitchFamily="34" charset="0"/>
              <a:buChar char="•"/>
            </a:pPr>
            <a:r>
              <a:rPr lang="de-CH" dirty="0"/>
              <a:t>Regionsspezifische BFF auf LN</a:t>
            </a:r>
          </a:p>
          <a:p>
            <a:pPr marL="342900" indent="-342900" defTabSz="685800">
              <a:lnSpc>
                <a:spcPts val="2100"/>
              </a:lnSpc>
              <a:spcAft>
                <a:spcPts val="400"/>
              </a:spcAft>
              <a:buClr>
                <a:srgbClr val="006C8E"/>
              </a:buClr>
              <a:buFont typeface="Arial" panose="020B0604020202020204" pitchFamily="34" charset="0"/>
              <a:buChar char="•"/>
            </a:pPr>
            <a:r>
              <a:rPr lang="de-CH" dirty="0" err="1"/>
              <a:t>Regionsspezif</a:t>
            </a:r>
            <a:r>
              <a:rPr lang="de-CH" dirty="0"/>
              <a:t>. BFF ausserhalb LN</a:t>
            </a:r>
          </a:p>
        </p:txBody>
      </p:sp>
      <p:sp>
        <p:nvSpPr>
          <p:cNvPr id="2" name="Titel 1"/>
          <p:cNvSpPr>
            <a:spLocks noGrp="1"/>
          </p:cNvSpPr>
          <p:nvPr>
            <p:ph type="title"/>
          </p:nvPr>
        </p:nvSpPr>
        <p:spPr>
          <a:xfrm>
            <a:off x="530404" y="237854"/>
            <a:ext cx="7908549" cy="629700"/>
          </a:xfrm>
        </p:spPr>
        <p:txBody>
          <a:bodyPr/>
          <a:lstStyle/>
          <a:p>
            <a:r>
              <a:rPr lang="de-CH"/>
              <a:t>BFF-Typen</a:t>
            </a:r>
            <a:br>
              <a:rPr lang="de-CH"/>
            </a:br>
            <a:endParaRPr lang="de-CH"/>
          </a:p>
        </p:txBody>
      </p:sp>
      <p:sp>
        <p:nvSpPr>
          <p:cNvPr id="4" name="Foliennummernplatzhalter 3"/>
          <p:cNvSpPr>
            <a:spLocks noGrp="1"/>
          </p:cNvSpPr>
          <p:nvPr>
            <p:ph type="sldNum" sz="quarter" idx="4"/>
          </p:nvPr>
        </p:nvSpPr>
        <p:spPr/>
        <p:txBody>
          <a:bodyPr/>
          <a:lstStyle/>
          <a:p>
            <a:fld id="{B295DEAF-E952-4796-AAEE-4201E40CA590}" type="slidenum">
              <a:rPr lang="de-CH" smtClean="0"/>
              <a:pPr/>
              <a:t>5</a:t>
            </a:fld>
            <a:endParaRPr lang="de-CH"/>
          </a:p>
        </p:txBody>
      </p:sp>
      <p:sp>
        <p:nvSpPr>
          <p:cNvPr id="5" name="Inhaltsplatzhalter 4"/>
          <p:cNvSpPr>
            <a:spLocks noGrp="1"/>
          </p:cNvSpPr>
          <p:nvPr>
            <p:ph idx="1"/>
          </p:nvPr>
        </p:nvSpPr>
        <p:spPr>
          <a:xfrm>
            <a:off x="4658265" y="5431544"/>
            <a:ext cx="3807623" cy="788156"/>
          </a:xfrm>
          <a:ln w="19050">
            <a:solidFill>
              <a:srgbClr val="FF0000"/>
            </a:solidFill>
          </a:ln>
        </p:spPr>
        <p:txBody>
          <a:bodyPr vert="horz" lIns="72000" tIns="72000" rIns="72000" bIns="72000" rtlCol="0" anchor="t">
            <a:noAutofit/>
          </a:bodyPr>
          <a:lstStyle/>
          <a:p>
            <a:r>
              <a:rPr lang="de-CH" sz="1600" b="1" dirty="0"/>
              <a:t>Anforderung gemäss DZV: </a:t>
            </a:r>
            <a:br>
              <a:rPr lang="de-CH" sz="1600" b="1" dirty="0"/>
            </a:br>
            <a:r>
              <a:rPr lang="de-CH" sz="1600" dirty="0"/>
              <a:t>Betriebe allgemein: 7 % BFF der LN, </a:t>
            </a:r>
            <a:br>
              <a:rPr lang="de-CH" sz="1600" dirty="0"/>
            </a:br>
            <a:r>
              <a:rPr lang="de-CH" sz="1600" dirty="0"/>
              <a:t>3,5 % der LN mit Spezialkulturen</a:t>
            </a:r>
          </a:p>
        </p:txBody>
      </p:sp>
      <p:sp>
        <p:nvSpPr>
          <p:cNvPr id="9" name="Rechteck 8"/>
          <p:cNvSpPr/>
          <p:nvPr/>
        </p:nvSpPr>
        <p:spPr>
          <a:xfrm>
            <a:off x="530403" y="620688"/>
            <a:ext cx="4041597" cy="2875146"/>
          </a:xfrm>
          <a:prstGeom prst="rect">
            <a:avLst/>
          </a:prstGeom>
          <a:solidFill>
            <a:schemeClr val="accent6">
              <a:lumMod val="20000"/>
              <a:lumOff val="80000"/>
            </a:schemeClr>
          </a:solidFill>
        </p:spPr>
        <p:txBody>
          <a:bodyPr wrap="square" lIns="91440" tIns="45720" rIns="91440" bIns="45720" anchor="t">
            <a:spAutoFit/>
          </a:bodyPr>
          <a:lstStyle/>
          <a:p>
            <a:pPr>
              <a:lnSpc>
                <a:spcPts val="2100"/>
              </a:lnSpc>
              <a:spcAft>
                <a:spcPts val="400"/>
              </a:spcAft>
            </a:pPr>
            <a:r>
              <a:rPr lang="de-CH" b="1" dirty="0">
                <a:ea typeface="Calibri" panose="020F0502020204030204" pitchFamily="34" charset="0"/>
                <a:cs typeface="Times New Roman"/>
              </a:rPr>
              <a:t>Wiesen und Weiden</a:t>
            </a:r>
          </a:p>
          <a:p>
            <a:pPr marL="342900" indent="-342900" defTabSz="685800">
              <a:lnSpc>
                <a:spcPts val="2100"/>
              </a:lnSpc>
              <a:spcAft>
                <a:spcPts val="400"/>
              </a:spcAft>
              <a:buClr>
                <a:srgbClr val="006C8E"/>
              </a:buClr>
              <a:buFont typeface="Arial" panose="020B0604020202020204" pitchFamily="34" charset="0"/>
              <a:buChar char="•"/>
            </a:pPr>
            <a:r>
              <a:rPr lang="de-CH" dirty="0"/>
              <a:t>Extensiv genutzte Wiesen</a:t>
            </a:r>
          </a:p>
          <a:p>
            <a:pPr marL="342900" indent="-342900" defTabSz="685800">
              <a:lnSpc>
                <a:spcPts val="2100"/>
              </a:lnSpc>
              <a:spcAft>
                <a:spcPts val="400"/>
              </a:spcAft>
              <a:buClr>
                <a:srgbClr val="006C8E"/>
              </a:buClr>
              <a:buFont typeface="Arial" panose="020B0604020202020204" pitchFamily="34" charset="0"/>
              <a:buChar char="•"/>
            </a:pPr>
            <a:r>
              <a:rPr lang="de-CH" dirty="0"/>
              <a:t>Wenig intensiv genutzte Wiesen</a:t>
            </a:r>
          </a:p>
          <a:p>
            <a:pPr marL="342900" indent="-342900" defTabSz="685800">
              <a:lnSpc>
                <a:spcPts val="2100"/>
              </a:lnSpc>
              <a:spcAft>
                <a:spcPts val="400"/>
              </a:spcAft>
              <a:buClr>
                <a:srgbClr val="006C8E"/>
              </a:buClr>
              <a:buFont typeface="Arial" panose="020B0604020202020204" pitchFamily="34" charset="0"/>
              <a:buChar char="•"/>
            </a:pPr>
            <a:r>
              <a:rPr lang="de-CH" dirty="0" err="1"/>
              <a:t>Streueflächen</a:t>
            </a:r>
            <a:endParaRPr lang="de-CH" dirty="0"/>
          </a:p>
          <a:p>
            <a:pPr marL="342900" indent="-342900" defTabSz="685800">
              <a:lnSpc>
                <a:spcPts val="2100"/>
              </a:lnSpc>
              <a:spcAft>
                <a:spcPts val="400"/>
              </a:spcAft>
              <a:buClr>
                <a:srgbClr val="006C8E"/>
              </a:buClr>
              <a:buFont typeface="Arial" panose="020B0604020202020204" pitchFamily="34" charset="0"/>
              <a:buChar char="•"/>
            </a:pPr>
            <a:r>
              <a:rPr lang="de-CH" dirty="0"/>
              <a:t>Extensiv genutzte Weiden</a:t>
            </a:r>
          </a:p>
          <a:p>
            <a:pPr marL="342900" indent="-342900" defTabSz="685800">
              <a:lnSpc>
                <a:spcPts val="2100"/>
              </a:lnSpc>
              <a:spcAft>
                <a:spcPts val="400"/>
              </a:spcAft>
              <a:buClr>
                <a:srgbClr val="006C8E"/>
              </a:buClr>
              <a:buFont typeface="Arial" panose="020B0604020202020204" pitchFamily="34" charset="0"/>
              <a:buChar char="•"/>
            </a:pPr>
            <a:r>
              <a:rPr lang="de-CH" dirty="0"/>
              <a:t>Waldweiden</a:t>
            </a:r>
          </a:p>
          <a:p>
            <a:pPr marL="342900" indent="-342900" defTabSz="685800">
              <a:lnSpc>
                <a:spcPts val="2100"/>
              </a:lnSpc>
              <a:spcAft>
                <a:spcPts val="400"/>
              </a:spcAft>
              <a:buClr>
                <a:srgbClr val="006C8E"/>
              </a:buClr>
              <a:buFont typeface="Arial" panose="020B0604020202020204" pitchFamily="34" charset="0"/>
              <a:buChar char="•"/>
            </a:pPr>
            <a:r>
              <a:rPr lang="de-CH" dirty="0"/>
              <a:t>Uferwiesen</a:t>
            </a:r>
          </a:p>
          <a:p>
            <a:pPr marL="342900" indent="-342900" defTabSz="685800">
              <a:lnSpc>
                <a:spcPts val="2100"/>
              </a:lnSpc>
              <a:spcAft>
                <a:spcPts val="400"/>
              </a:spcAft>
              <a:buClr>
                <a:srgbClr val="006C8E"/>
              </a:buClr>
              <a:buFont typeface="Arial" panose="020B0604020202020204" pitchFamily="34" charset="0"/>
              <a:buChar char="•"/>
            </a:pPr>
            <a:r>
              <a:rPr lang="de-CH" dirty="0"/>
              <a:t>Artenreiche Grün- und </a:t>
            </a:r>
            <a:r>
              <a:rPr lang="de-CH" dirty="0" err="1"/>
              <a:t>Streueflächen</a:t>
            </a:r>
            <a:r>
              <a:rPr lang="de-CH" dirty="0"/>
              <a:t> im Sömmerungsgebiet</a:t>
            </a:r>
          </a:p>
        </p:txBody>
      </p:sp>
      <p:sp>
        <p:nvSpPr>
          <p:cNvPr id="12" name="Rechteck 11"/>
          <p:cNvSpPr/>
          <p:nvPr/>
        </p:nvSpPr>
        <p:spPr>
          <a:xfrm>
            <a:off x="530404" y="3573016"/>
            <a:ext cx="4041596" cy="2646684"/>
          </a:xfrm>
          <a:prstGeom prst="rect">
            <a:avLst/>
          </a:prstGeom>
          <a:solidFill>
            <a:schemeClr val="accent4">
              <a:lumMod val="20000"/>
              <a:lumOff val="80000"/>
            </a:schemeClr>
          </a:solidFill>
        </p:spPr>
        <p:txBody>
          <a:bodyPr wrap="square" lIns="91440" tIns="45720" rIns="91440" bIns="45720" anchor="t">
            <a:noAutofit/>
          </a:bodyPr>
          <a:lstStyle/>
          <a:p>
            <a:pPr>
              <a:lnSpc>
                <a:spcPct val="107000"/>
              </a:lnSpc>
              <a:spcAft>
                <a:spcPts val="400"/>
              </a:spcAft>
            </a:pPr>
            <a:r>
              <a:rPr lang="de-CH" b="1" dirty="0">
                <a:ea typeface="Calibri" panose="020F0502020204030204" pitchFamily="34" charset="0"/>
                <a:cs typeface="Times New Roman"/>
              </a:rPr>
              <a:t>Acker</a:t>
            </a:r>
          </a:p>
          <a:p>
            <a:pPr marL="342900" indent="-342900" defTabSz="685800">
              <a:lnSpc>
                <a:spcPts val="2100"/>
              </a:lnSpc>
              <a:spcAft>
                <a:spcPts val="400"/>
              </a:spcAft>
              <a:buClr>
                <a:srgbClr val="006C8E"/>
              </a:buClr>
              <a:buFont typeface="Arial" panose="020B0604020202020204" pitchFamily="34" charset="0"/>
              <a:buChar char="•"/>
            </a:pPr>
            <a:r>
              <a:rPr lang="de-CH" dirty="0"/>
              <a:t>Ackerschonstreifen</a:t>
            </a:r>
          </a:p>
          <a:p>
            <a:pPr marL="342900" indent="-342900" defTabSz="685800">
              <a:lnSpc>
                <a:spcPts val="2100"/>
              </a:lnSpc>
              <a:spcAft>
                <a:spcPts val="400"/>
              </a:spcAft>
              <a:buClr>
                <a:srgbClr val="006C8E"/>
              </a:buClr>
              <a:buFont typeface="Arial" panose="020B0604020202020204" pitchFamily="34" charset="0"/>
              <a:buChar char="•"/>
            </a:pPr>
            <a:r>
              <a:rPr lang="de-CH" dirty="0" err="1"/>
              <a:t>Nützlingsstreifen</a:t>
            </a:r>
            <a:r>
              <a:rPr lang="de-CH" dirty="0"/>
              <a:t> auf offener Ackerfläche</a:t>
            </a:r>
          </a:p>
          <a:p>
            <a:pPr marL="342900" indent="-342900" defTabSz="685800">
              <a:lnSpc>
                <a:spcPts val="2100"/>
              </a:lnSpc>
              <a:spcAft>
                <a:spcPts val="400"/>
              </a:spcAft>
              <a:buClr>
                <a:srgbClr val="006C8E"/>
              </a:buClr>
              <a:buFont typeface="Arial" panose="020B0604020202020204" pitchFamily="34" charset="0"/>
              <a:buChar char="•"/>
            </a:pPr>
            <a:r>
              <a:rPr lang="de-CH" dirty="0"/>
              <a:t>Buntbrachen</a:t>
            </a:r>
          </a:p>
          <a:p>
            <a:pPr marL="342900" indent="-342900" defTabSz="685800">
              <a:lnSpc>
                <a:spcPts val="2100"/>
              </a:lnSpc>
              <a:spcAft>
                <a:spcPts val="400"/>
              </a:spcAft>
              <a:buClr>
                <a:srgbClr val="006C8E"/>
              </a:buClr>
              <a:buFont typeface="Arial" panose="020B0604020202020204" pitchFamily="34" charset="0"/>
              <a:buChar char="•"/>
            </a:pPr>
            <a:r>
              <a:rPr lang="de-CH" dirty="0"/>
              <a:t>Rotationsbrachen</a:t>
            </a:r>
          </a:p>
          <a:p>
            <a:pPr marL="342900" indent="-342900" defTabSz="685800">
              <a:lnSpc>
                <a:spcPts val="2100"/>
              </a:lnSpc>
              <a:spcAft>
                <a:spcPts val="400"/>
              </a:spcAft>
              <a:buClr>
                <a:srgbClr val="006C8E"/>
              </a:buClr>
              <a:buFont typeface="Arial" panose="020B0604020202020204" pitchFamily="34" charset="0"/>
              <a:buChar char="•"/>
            </a:pPr>
            <a:r>
              <a:rPr lang="de-CH" dirty="0"/>
              <a:t>Saum auf Ackerfläche</a:t>
            </a:r>
          </a:p>
          <a:p>
            <a:pPr marL="342900" indent="-342900" defTabSz="685800">
              <a:lnSpc>
                <a:spcPts val="2100"/>
              </a:lnSpc>
              <a:spcAft>
                <a:spcPts val="400"/>
              </a:spcAft>
              <a:buClr>
                <a:srgbClr val="006C8E"/>
              </a:buClr>
              <a:buFont typeface="Arial" panose="020B0604020202020204" pitchFamily="34" charset="0"/>
              <a:buChar char="•"/>
            </a:pPr>
            <a:r>
              <a:rPr lang="de-CH" dirty="0"/>
              <a:t>Getreide in weiter Reihe</a:t>
            </a:r>
          </a:p>
        </p:txBody>
      </p:sp>
      <p:sp>
        <p:nvSpPr>
          <p:cNvPr id="3" name="Rechteck 2"/>
          <p:cNvSpPr/>
          <p:nvPr/>
        </p:nvSpPr>
        <p:spPr>
          <a:xfrm>
            <a:off x="4658265" y="620688"/>
            <a:ext cx="3868008" cy="2605591"/>
          </a:xfrm>
          <a:prstGeom prst="rect">
            <a:avLst/>
          </a:prstGeom>
          <a:solidFill>
            <a:schemeClr val="accent2">
              <a:lumMod val="40000"/>
              <a:lumOff val="60000"/>
            </a:schemeClr>
          </a:solidFill>
        </p:spPr>
        <p:txBody>
          <a:bodyPr wrap="square">
            <a:noAutofit/>
          </a:bodyPr>
          <a:lstStyle/>
          <a:p>
            <a:pPr defTabSz="685800">
              <a:lnSpc>
                <a:spcPts val="2100"/>
              </a:lnSpc>
              <a:spcAft>
                <a:spcPts val="400"/>
              </a:spcAft>
              <a:buClr>
                <a:srgbClr val="006C8E"/>
              </a:buClr>
            </a:pPr>
            <a:r>
              <a:rPr lang="de-CH" b="1" dirty="0"/>
              <a:t>Dauerkulturen und Gehölze</a:t>
            </a:r>
          </a:p>
          <a:p>
            <a:pPr marL="342900" indent="-342900" defTabSz="685800">
              <a:spcAft>
                <a:spcPts val="400"/>
              </a:spcAft>
              <a:buClr>
                <a:srgbClr val="006C8E"/>
              </a:buClr>
              <a:buFont typeface="Arial" panose="020B0604020202020204" pitchFamily="34" charset="0"/>
              <a:buChar char="•"/>
            </a:pPr>
            <a:r>
              <a:rPr lang="de-CH" dirty="0"/>
              <a:t>Hochstamm-Feldobstbäume</a:t>
            </a:r>
          </a:p>
          <a:p>
            <a:pPr marL="342900" indent="-342900" defTabSz="685800">
              <a:spcAft>
                <a:spcPts val="400"/>
              </a:spcAft>
              <a:buClr>
                <a:srgbClr val="006C8E"/>
              </a:buClr>
              <a:buFont typeface="Arial" panose="020B0604020202020204" pitchFamily="34" charset="0"/>
              <a:buChar char="•"/>
            </a:pPr>
            <a:r>
              <a:rPr lang="de-CH" dirty="0"/>
              <a:t>Standortgerechte Einzelbäume und Alleen</a:t>
            </a:r>
          </a:p>
          <a:p>
            <a:pPr marL="342900" indent="-342900" defTabSz="685800">
              <a:spcAft>
                <a:spcPts val="400"/>
              </a:spcAft>
              <a:buClr>
                <a:srgbClr val="006C8E"/>
              </a:buClr>
              <a:buFont typeface="Arial" panose="020B0604020202020204" pitchFamily="34" charset="0"/>
              <a:buChar char="•"/>
            </a:pPr>
            <a:r>
              <a:rPr lang="de-CH" dirty="0"/>
              <a:t>Hecken, Feld- und Ufergehölze</a:t>
            </a:r>
          </a:p>
          <a:p>
            <a:pPr marL="342900" indent="-342900" defTabSz="685800">
              <a:spcAft>
                <a:spcPts val="400"/>
              </a:spcAft>
              <a:buClr>
                <a:srgbClr val="006C8E"/>
              </a:buClr>
              <a:buFont typeface="Arial" panose="020B0604020202020204" pitchFamily="34" charset="0"/>
              <a:buChar char="•"/>
            </a:pPr>
            <a:r>
              <a:rPr lang="de-CH" dirty="0"/>
              <a:t>Rebflächen mit natürlicher Artenvielfalt</a:t>
            </a:r>
          </a:p>
          <a:p>
            <a:pPr marL="342900" indent="-342900" defTabSz="685800">
              <a:spcAft>
                <a:spcPts val="400"/>
              </a:spcAft>
              <a:buClr>
                <a:srgbClr val="006C8E"/>
              </a:buClr>
              <a:buFont typeface="Arial" panose="020B0604020202020204" pitchFamily="34" charset="0"/>
              <a:buChar char="•"/>
            </a:pPr>
            <a:r>
              <a:rPr lang="de-CH" dirty="0" err="1"/>
              <a:t>Nützlingsstreifen</a:t>
            </a:r>
            <a:r>
              <a:rPr lang="de-CH" dirty="0"/>
              <a:t> in Dauerkulturen</a:t>
            </a:r>
          </a:p>
        </p:txBody>
      </p:sp>
    </p:spTree>
    <p:extLst>
      <p:ext uri="{BB962C8B-B14F-4D97-AF65-F5344CB8AC3E}">
        <p14:creationId xmlns:p14="http://schemas.microsoft.com/office/powerpoint/2010/main" val="24247680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39999" y="4157829"/>
            <a:ext cx="1840580" cy="1608695"/>
          </a:xfrm>
          <a:prstGeom prst="rect">
            <a:avLst/>
          </a:prstGeom>
        </p:spPr>
      </p:pic>
      <p:pic>
        <p:nvPicPr>
          <p:cNvPr id="7" name="Grafik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64580" y="4157831"/>
            <a:ext cx="1899487" cy="1608694"/>
          </a:xfrm>
          <a:prstGeom prst="rect">
            <a:avLst/>
          </a:prstGeom>
        </p:spPr>
      </p:pic>
      <p:pic>
        <p:nvPicPr>
          <p:cNvPr id="12" name="Grafik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0679" y="4146792"/>
            <a:ext cx="1857969" cy="1619732"/>
          </a:xfrm>
          <a:prstGeom prst="rect">
            <a:avLst/>
          </a:prstGeom>
        </p:spPr>
      </p:pic>
      <p:pic>
        <p:nvPicPr>
          <p:cNvPr id="14" name="Grafik 1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4804" y="4149255"/>
            <a:ext cx="1865782" cy="1617269"/>
          </a:xfrm>
          <a:prstGeom prst="rect">
            <a:avLst/>
          </a:prstGeom>
        </p:spPr>
      </p:pic>
      <p:sp>
        <p:nvSpPr>
          <p:cNvPr id="2" name="Titel 1"/>
          <p:cNvSpPr>
            <a:spLocks noGrp="1"/>
          </p:cNvSpPr>
          <p:nvPr>
            <p:ph type="title"/>
          </p:nvPr>
        </p:nvSpPr>
        <p:spPr>
          <a:xfrm>
            <a:off x="612000" y="600946"/>
            <a:ext cx="8706803" cy="629700"/>
          </a:xfrm>
        </p:spPr>
        <p:txBody>
          <a:bodyPr/>
          <a:lstStyle/>
          <a:p>
            <a:r>
              <a:rPr lang="de-CH" sz="2200"/>
              <a:t>Artenreiche Grün- und </a:t>
            </a:r>
            <a:r>
              <a:rPr lang="de-CH" sz="2200" err="1"/>
              <a:t>Streueflächen</a:t>
            </a:r>
            <a:r>
              <a:rPr lang="de-CH" sz="2200"/>
              <a:t> im Sömmerungsgebiet</a:t>
            </a:r>
          </a:p>
        </p:txBody>
      </p:sp>
      <p:sp>
        <p:nvSpPr>
          <p:cNvPr id="5" name="Inhaltsplatzhalter 4"/>
          <p:cNvSpPr>
            <a:spLocks noGrp="1"/>
          </p:cNvSpPr>
          <p:nvPr>
            <p:ph idx="1"/>
          </p:nvPr>
        </p:nvSpPr>
        <p:spPr>
          <a:xfrm>
            <a:off x="4572000" y="1209130"/>
            <a:ext cx="3908579" cy="2679124"/>
          </a:xfrm>
          <a:solidFill>
            <a:schemeClr val="accent4">
              <a:lumMod val="20000"/>
              <a:lumOff val="80000"/>
            </a:schemeClr>
          </a:solidFill>
        </p:spPr>
        <p:txBody>
          <a:bodyPr lIns="72000" tIns="72000" rIns="72000" bIns="72000"/>
          <a:lstStyle/>
          <a:p>
            <a:pPr algn="l"/>
            <a:r>
              <a:rPr lang="de-CH" sz="2000" b="1" dirty="0"/>
              <a:t>Ökologische Bedeutung</a:t>
            </a:r>
          </a:p>
          <a:p>
            <a:pPr marL="342900" indent="-342900" algn="l">
              <a:spcBef>
                <a:spcPts val="600"/>
              </a:spcBef>
              <a:buFont typeface="Arial" panose="020B0604020202020204" pitchFamily="34" charset="0"/>
              <a:buChar char="•"/>
            </a:pPr>
            <a:r>
              <a:rPr lang="de-CH" sz="2000" dirty="0"/>
              <a:t>Strukturreiche Landschaften </a:t>
            </a:r>
            <a:br>
              <a:rPr lang="de-CH" sz="2000" dirty="0"/>
            </a:br>
            <a:r>
              <a:rPr lang="de-CH" sz="2000" dirty="0"/>
              <a:t>mit Steinhaufen, Felsblöcken, Einzelbüschen, Mulden und Hügeln bieten Kleintieren Unterschlupf.</a:t>
            </a:r>
          </a:p>
          <a:p>
            <a:pPr marL="342900" indent="-342900" algn="l">
              <a:spcBef>
                <a:spcPts val="600"/>
              </a:spcBef>
              <a:buFont typeface="Arial" panose="020B0604020202020204" pitchFamily="34" charset="0"/>
              <a:buChar char="•"/>
            </a:pPr>
            <a:r>
              <a:rPr lang="de-CH" sz="2000" dirty="0"/>
              <a:t>Lebensraum für viele Pflanzen</a:t>
            </a:r>
          </a:p>
        </p:txBody>
      </p:sp>
      <p:sp>
        <p:nvSpPr>
          <p:cNvPr id="6" name="Inhaltsplatzhalter 5"/>
          <p:cNvSpPr>
            <a:spLocks noGrp="1"/>
          </p:cNvSpPr>
          <p:nvPr>
            <p:ph idx="13"/>
          </p:nvPr>
        </p:nvSpPr>
        <p:spPr>
          <a:xfrm>
            <a:off x="513689" y="1205211"/>
            <a:ext cx="3874959" cy="2679125"/>
          </a:xfrm>
          <a:solidFill>
            <a:schemeClr val="accent6">
              <a:lumMod val="20000"/>
              <a:lumOff val="80000"/>
            </a:schemeClr>
          </a:solidFill>
        </p:spPr>
        <p:txBody>
          <a:bodyPr lIns="72000" tIns="72000" rIns="72000" bIns="72000"/>
          <a:lstStyle/>
          <a:p>
            <a:r>
              <a:rPr lang="de-CH" sz="2000" b="1" dirty="0"/>
              <a:t>Agronomische Bedeutung</a:t>
            </a:r>
          </a:p>
          <a:p>
            <a:pPr marL="342900" indent="-342900">
              <a:spcBef>
                <a:spcPts val="600"/>
              </a:spcBef>
              <a:buFont typeface="Arial" panose="020B0604020202020204" pitchFamily="34" charset="0"/>
              <a:buChar char="•"/>
            </a:pPr>
            <a:r>
              <a:rPr lang="de-CH" sz="2000" dirty="0"/>
              <a:t>Alpwirtschaft erweitert die Futterbasis für den Viehbestand.</a:t>
            </a:r>
          </a:p>
          <a:p>
            <a:pPr marL="342900" indent="-342900">
              <a:spcBef>
                <a:spcPts val="600"/>
              </a:spcBef>
              <a:buFont typeface="Arial" panose="020B0604020202020204" pitchFamily="34" charset="0"/>
              <a:buChar char="•"/>
            </a:pPr>
            <a:r>
              <a:rPr lang="de-CH" sz="2000" dirty="0"/>
              <a:t>Das Weiden auf artenreichen Alpweiden fördert die Tier-gesundheit.</a:t>
            </a:r>
          </a:p>
          <a:p>
            <a:pPr marL="342900" indent="-342900">
              <a:spcBef>
                <a:spcPts val="600"/>
              </a:spcBef>
              <a:buFont typeface="Arial" panose="020B0604020202020204" pitchFamily="34" charset="0"/>
              <a:buChar char="•"/>
            </a:pPr>
            <a:r>
              <a:rPr lang="de-CH" sz="2000" dirty="0"/>
              <a:t>Verhindern Hangrutsche besser als intensiv genutztes Weideland.</a:t>
            </a:r>
          </a:p>
        </p:txBody>
      </p:sp>
      <p:sp>
        <p:nvSpPr>
          <p:cNvPr id="4" name="Foliennummernplatzhalter 3"/>
          <p:cNvSpPr>
            <a:spLocks noGrp="1"/>
          </p:cNvSpPr>
          <p:nvPr>
            <p:ph type="sldNum" sz="quarter" idx="4"/>
          </p:nvPr>
        </p:nvSpPr>
        <p:spPr/>
        <p:txBody>
          <a:bodyPr/>
          <a:lstStyle/>
          <a:p>
            <a:fld id="{B295DEAF-E952-4796-AAEE-4201E40CA590}" type="slidenum">
              <a:rPr lang="de-CH" smtClean="0"/>
              <a:pPr/>
              <a:t>50</a:t>
            </a:fld>
            <a:endParaRPr lang="de-CH"/>
          </a:p>
        </p:txBody>
      </p:sp>
      <p:sp>
        <p:nvSpPr>
          <p:cNvPr id="16" name="Welle 15"/>
          <p:cNvSpPr/>
          <p:nvPr/>
        </p:nvSpPr>
        <p:spPr>
          <a:xfrm>
            <a:off x="8182708" y="90223"/>
            <a:ext cx="953612" cy="543210"/>
          </a:xfrm>
          <a:prstGeom prst="wav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a:solidFill>
                  <a:schemeClr val="accent4">
                    <a:lumMod val="50000"/>
                  </a:schemeClr>
                </a:solidFill>
              </a:rPr>
              <a:t>S.74</a:t>
            </a:r>
          </a:p>
        </p:txBody>
      </p:sp>
      <p:sp>
        <p:nvSpPr>
          <p:cNvPr id="21" name="Textfeld 20"/>
          <p:cNvSpPr txBox="1"/>
          <p:nvPr/>
        </p:nvSpPr>
        <p:spPr>
          <a:xfrm>
            <a:off x="6622610" y="5397192"/>
            <a:ext cx="1893789" cy="369332"/>
          </a:xfrm>
          <a:prstGeom prst="rect">
            <a:avLst/>
          </a:prstGeom>
          <a:solidFill>
            <a:srgbClr val="FFFFFF">
              <a:alpha val="69804"/>
            </a:srgbClr>
          </a:solidFill>
        </p:spPr>
        <p:txBody>
          <a:bodyPr wrap="square" rtlCol="0">
            <a:spAutoFit/>
          </a:bodyPr>
          <a:lstStyle>
            <a:defPPr>
              <a:defRPr lang="de-DE"/>
            </a:defPPr>
          </a:lstStyle>
          <a:p>
            <a:r>
              <a:rPr lang="de-CH"/>
              <a:t>Arnika</a:t>
            </a:r>
          </a:p>
        </p:txBody>
      </p:sp>
      <p:sp>
        <p:nvSpPr>
          <p:cNvPr id="22" name="Textfeld 21"/>
          <p:cNvSpPr txBox="1"/>
          <p:nvPr/>
        </p:nvSpPr>
        <p:spPr>
          <a:xfrm>
            <a:off x="4550700" y="5397192"/>
            <a:ext cx="1974372" cy="369332"/>
          </a:xfrm>
          <a:prstGeom prst="rect">
            <a:avLst/>
          </a:prstGeom>
          <a:solidFill>
            <a:srgbClr val="FFFFFF">
              <a:alpha val="69804"/>
            </a:srgbClr>
          </a:solidFill>
        </p:spPr>
        <p:txBody>
          <a:bodyPr wrap="square" rtlCol="0">
            <a:spAutoFit/>
          </a:bodyPr>
          <a:lstStyle>
            <a:defPPr>
              <a:defRPr lang="de-DE"/>
            </a:defPPr>
          </a:lstStyle>
          <a:p>
            <a:r>
              <a:rPr lang="de-CH"/>
              <a:t>Warzenbeisser</a:t>
            </a:r>
          </a:p>
        </p:txBody>
      </p:sp>
      <p:sp>
        <p:nvSpPr>
          <p:cNvPr id="23" name="Textfeld 22"/>
          <p:cNvSpPr txBox="1"/>
          <p:nvPr/>
        </p:nvSpPr>
        <p:spPr>
          <a:xfrm>
            <a:off x="2516778" y="5397192"/>
            <a:ext cx="1999033" cy="369332"/>
          </a:xfrm>
          <a:prstGeom prst="rect">
            <a:avLst/>
          </a:prstGeom>
          <a:solidFill>
            <a:srgbClr val="FFFFFF">
              <a:alpha val="69804"/>
            </a:srgbClr>
          </a:solidFill>
        </p:spPr>
        <p:txBody>
          <a:bodyPr wrap="square" rtlCol="0">
            <a:spAutoFit/>
          </a:bodyPr>
          <a:lstStyle>
            <a:defPPr>
              <a:defRPr lang="de-DE"/>
            </a:defPPr>
          </a:lstStyle>
          <a:p>
            <a:r>
              <a:rPr lang="de-CH"/>
              <a:t>Zwergbläuling</a:t>
            </a:r>
          </a:p>
        </p:txBody>
      </p:sp>
      <p:sp>
        <p:nvSpPr>
          <p:cNvPr id="24" name="Textfeld 23"/>
          <p:cNvSpPr txBox="1"/>
          <p:nvPr/>
        </p:nvSpPr>
        <p:spPr>
          <a:xfrm>
            <a:off x="513689" y="5397192"/>
            <a:ext cx="1955985" cy="369332"/>
          </a:xfrm>
          <a:prstGeom prst="rect">
            <a:avLst/>
          </a:prstGeom>
          <a:solidFill>
            <a:srgbClr val="FFFFFF">
              <a:alpha val="69804"/>
            </a:srgbClr>
          </a:solidFill>
        </p:spPr>
        <p:txBody>
          <a:bodyPr wrap="square" rtlCol="0">
            <a:spAutoFit/>
          </a:bodyPr>
          <a:lstStyle>
            <a:defPPr>
              <a:defRPr lang="de-DE"/>
            </a:defPPr>
          </a:lstStyle>
          <a:p>
            <a:r>
              <a:rPr lang="de-CH"/>
              <a:t>Steinschmätzer</a:t>
            </a:r>
          </a:p>
        </p:txBody>
      </p:sp>
    </p:spTree>
    <p:extLst>
      <p:ext uri="{BB962C8B-B14F-4D97-AF65-F5344CB8AC3E}">
        <p14:creationId xmlns:p14="http://schemas.microsoft.com/office/powerpoint/2010/main" val="35457879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p:txBody>
          <a:bodyPr/>
          <a:lstStyle/>
          <a:p>
            <a:fld id="{B295DEAF-E952-4796-AAEE-4201E40CA590}" type="slidenum">
              <a:rPr lang="de-CH" smtClean="0"/>
              <a:pPr/>
              <a:t>51</a:t>
            </a:fld>
            <a:endParaRPr lang="de-CH"/>
          </a:p>
        </p:txBody>
      </p:sp>
      <p:graphicFrame>
        <p:nvGraphicFramePr>
          <p:cNvPr id="2" name="Tabelle 1"/>
          <p:cNvGraphicFramePr>
            <a:graphicFrameLocks noGrp="1"/>
          </p:cNvGraphicFramePr>
          <p:nvPr>
            <p:extLst>
              <p:ext uri="{D42A27DB-BD31-4B8C-83A1-F6EECF244321}">
                <p14:modId xmlns:p14="http://schemas.microsoft.com/office/powerpoint/2010/main" val="740712175"/>
              </p:ext>
            </p:extLst>
          </p:nvPr>
        </p:nvGraphicFramePr>
        <p:xfrm>
          <a:off x="611560" y="764704"/>
          <a:ext cx="7928238" cy="5532120"/>
        </p:xfrm>
        <a:graphic>
          <a:graphicData uri="http://schemas.openxmlformats.org/drawingml/2006/table">
            <a:tbl>
              <a:tblPr firstRow="1" bandRow="1">
                <a:tableStyleId>{21E4AEA4-8DFA-4A89-87EB-49C32662AFE0}</a:tableStyleId>
              </a:tblPr>
              <a:tblGrid>
                <a:gridCol w="2439552">
                  <a:extLst>
                    <a:ext uri="{9D8B030D-6E8A-4147-A177-3AD203B41FA5}">
                      <a16:colId xmlns:a16="http://schemas.microsoft.com/office/drawing/2014/main" val="1286144274"/>
                    </a:ext>
                  </a:extLst>
                </a:gridCol>
                <a:gridCol w="5488686">
                  <a:extLst>
                    <a:ext uri="{9D8B030D-6E8A-4147-A177-3AD203B41FA5}">
                      <a16:colId xmlns:a16="http://schemas.microsoft.com/office/drawing/2014/main" val="2024594056"/>
                    </a:ext>
                  </a:extLst>
                </a:gridCol>
              </a:tblGrid>
              <a:tr h="370840">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a:t>Artenreiche Grün- und </a:t>
                      </a:r>
                      <a:r>
                        <a:rPr lang="de-CH" sz="1600" b="1" err="1"/>
                        <a:t>Streueflächen</a:t>
                      </a:r>
                      <a:r>
                        <a:rPr lang="de-CH" sz="1600" b="1"/>
                        <a:t> im Sömmerungsgebiet</a:t>
                      </a:r>
                    </a:p>
                  </a:txBody>
                  <a:tcPr/>
                </a:tc>
                <a:tc hMerge="1">
                  <a:txBody>
                    <a:bodyPr/>
                    <a:lstStyle/>
                    <a:p>
                      <a:endParaRPr lang="de-CH"/>
                    </a:p>
                  </a:txBody>
                  <a:tcPr/>
                </a:tc>
                <a:extLst>
                  <a:ext uri="{0D108BD9-81ED-4DB2-BD59-A6C34878D82A}">
                    <a16:rowId xmlns:a16="http://schemas.microsoft.com/office/drawing/2014/main" val="3026792333"/>
                  </a:ext>
                </a:extLst>
              </a:tr>
              <a:tr h="370840">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CH" sz="1600" b="1" i="0" u="none" strike="noStrike" kern="1200" cap="none" spc="0" normalizeH="0" baseline="0" noProof="0">
                          <a:ln>
                            <a:noFill/>
                          </a:ln>
                          <a:solidFill>
                            <a:prstClr val="black"/>
                          </a:solidFill>
                          <a:effectLst/>
                          <a:uLnTx/>
                          <a:uFillTx/>
                          <a:latin typeface="+mn-lt"/>
                          <a:ea typeface="+mn-ea"/>
                          <a:cs typeface="+mn-cs"/>
                        </a:rPr>
                        <a:t>BEDINGUNGEN FÜR BEITRÄGE NACH DZV FÜR QUALITÄTSSTUFE II</a:t>
                      </a:r>
                    </a:p>
                  </a:txBody>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de-CH" sz="1800" b="1"/>
                    </a:p>
                  </a:txBody>
                  <a:tcPr/>
                </a:tc>
                <a:extLst>
                  <a:ext uri="{0D108BD9-81ED-4DB2-BD59-A6C34878D82A}">
                    <a16:rowId xmlns:a16="http://schemas.microsoft.com/office/drawing/2014/main" val="2031441344"/>
                  </a:ext>
                </a:extLst>
              </a:tr>
              <a:tr h="370840">
                <a:tc>
                  <a:txBody>
                    <a:bodyPr/>
                    <a:lstStyle/>
                    <a:p>
                      <a:r>
                        <a:rPr lang="de-CH" sz="1600" b="1"/>
                        <a:t>Anrechenbarkeit</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0"/>
                        <a:t>nicht an den ÖLN anrechenbar</a:t>
                      </a:r>
                    </a:p>
                  </a:txBody>
                  <a:tcPr/>
                </a:tc>
                <a:extLst>
                  <a:ext uri="{0D108BD9-81ED-4DB2-BD59-A6C34878D82A}">
                    <a16:rowId xmlns:a16="http://schemas.microsoft.com/office/drawing/2014/main" val="3965501231"/>
                  </a:ext>
                </a:extLst>
              </a:tr>
              <a:tr h="370840">
                <a:tc>
                  <a:txBody>
                    <a:bodyPr/>
                    <a:lstStyle/>
                    <a:p>
                      <a:r>
                        <a:rPr lang="de-CH" sz="1600" b="1"/>
                        <a:t>Zone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0"/>
                        <a:t>im Sömmerungsgebiet und auf Sömmerungsflächen ausserhalb des Sömmerungsgebietes</a:t>
                      </a:r>
                    </a:p>
                  </a:txBody>
                  <a:tcPr/>
                </a:tc>
                <a:extLst>
                  <a:ext uri="{0D108BD9-81ED-4DB2-BD59-A6C34878D82A}">
                    <a16:rowId xmlns:a16="http://schemas.microsoft.com/office/drawing/2014/main" val="3897566919"/>
                  </a:ext>
                </a:extLst>
              </a:tr>
              <a:tr h="370840">
                <a:tc>
                  <a:txBody>
                    <a:bodyPr/>
                    <a:lstStyle/>
                    <a:p>
                      <a:r>
                        <a:rPr lang="de-CH" sz="1600" b="1"/>
                        <a:t>Bedingungen</a:t>
                      </a:r>
                    </a:p>
                  </a:txBody>
                  <a:tcPr/>
                </a:tc>
                <a:tc>
                  <a:txBody>
                    <a:bodyPr/>
                    <a:lstStyle/>
                    <a:p>
                      <a:pPr marL="285750" indent="-285750">
                        <a:buFont typeface="Arial" panose="020B0604020202020204" pitchFamily="34" charset="0"/>
                        <a:buChar char="•"/>
                      </a:pPr>
                      <a:r>
                        <a:rPr lang="de-CH" sz="1600" b="0"/>
                        <a:t>regelmässige Verteilung der Indikatorpflanzen</a:t>
                      </a:r>
                    </a:p>
                    <a:p>
                      <a:pPr marL="285750" indent="-285750">
                        <a:buFont typeface="Arial" panose="020B0604020202020204" pitchFamily="34" charset="0"/>
                        <a:buChar char="•"/>
                      </a:pPr>
                      <a:r>
                        <a:rPr lang="de-CH" sz="1600" b="0"/>
                        <a:t>mindestens</a:t>
                      </a:r>
                      <a:r>
                        <a:rPr lang="de-CH" sz="1600" b="0" baseline="0"/>
                        <a:t> gleichbleibende</a:t>
                      </a:r>
                      <a:r>
                        <a:rPr lang="de-CH" sz="1600" b="0"/>
                        <a:t> biologische Qualität und Flächengrösse während der Vertragsdauer</a:t>
                      </a:r>
                    </a:p>
                  </a:txBody>
                  <a:tcPr/>
                </a:tc>
                <a:extLst>
                  <a:ext uri="{0D108BD9-81ED-4DB2-BD59-A6C34878D82A}">
                    <a16:rowId xmlns:a16="http://schemas.microsoft.com/office/drawing/2014/main" val="3836955077"/>
                  </a:ext>
                </a:extLst>
              </a:tr>
              <a:tr h="370840">
                <a:tc>
                  <a:txBody>
                    <a:bodyPr/>
                    <a:lstStyle/>
                    <a:p>
                      <a:r>
                        <a:rPr lang="de-CH" sz="1600" b="1"/>
                        <a:t>Futter</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0"/>
                        <a:t>Verwertung des Futters</a:t>
                      </a:r>
                      <a:r>
                        <a:rPr lang="de-CH" sz="1600" b="0" baseline="0"/>
                        <a:t> </a:t>
                      </a:r>
                      <a:r>
                        <a:rPr lang="de-CH" sz="1600" b="0"/>
                        <a:t>direkt auf der Alp</a:t>
                      </a:r>
                    </a:p>
                  </a:txBody>
                  <a:tcPr/>
                </a:tc>
                <a:extLst>
                  <a:ext uri="{0D108BD9-81ED-4DB2-BD59-A6C34878D82A}">
                    <a16:rowId xmlns:a16="http://schemas.microsoft.com/office/drawing/2014/main" val="1764213575"/>
                  </a:ext>
                </a:extLst>
              </a:tr>
              <a:tr h="370840">
                <a:tc>
                  <a:txBody>
                    <a:bodyPr/>
                    <a:lstStyle/>
                    <a:p>
                      <a:r>
                        <a:rPr lang="de-CH" sz="1600" b="1"/>
                        <a:t>Düngung</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0"/>
                        <a:t>maximal so hoch, dass die floristische Qualität erhalten bleibt</a:t>
                      </a:r>
                    </a:p>
                  </a:txBody>
                  <a:tcPr/>
                </a:tc>
                <a:extLst>
                  <a:ext uri="{0D108BD9-81ED-4DB2-BD59-A6C34878D82A}">
                    <a16:rowId xmlns:a16="http://schemas.microsoft.com/office/drawing/2014/main" val="1357347757"/>
                  </a:ext>
                </a:extLst>
              </a:tr>
              <a:tr h="370840">
                <a:tc>
                  <a:txBody>
                    <a:bodyPr/>
                    <a:lstStyle/>
                    <a:p>
                      <a:r>
                        <a:rPr lang="de-CH" sz="1600" b="1"/>
                        <a:t>Pflanzenschutzmittel</a:t>
                      </a:r>
                    </a:p>
                  </a:txBody>
                  <a:tcPr/>
                </a:tc>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600" b="0" dirty="0"/>
                        <a:t>Problempflanzen mechanisch bekämpfen</a:t>
                      </a:r>
                    </a:p>
                    <a:p>
                      <a:pPr marL="285750" marR="0" lvl="0" indent="-285750" algn="l">
                        <a:lnSpc>
                          <a:spcPct val="100000"/>
                        </a:lnSpc>
                        <a:spcBef>
                          <a:spcPts val="0"/>
                        </a:spcBef>
                        <a:spcAft>
                          <a:spcPts val="0"/>
                        </a:spcAft>
                        <a:buClrTx/>
                        <a:buSzTx/>
                        <a:buFont typeface="Arial" panose="020B0604020202020204" pitchFamily="34" charset="0"/>
                        <a:buChar char="•"/>
                      </a:pPr>
                      <a:r>
                        <a:rPr lang="de-CH" sz="1600" b="0" dirty="0"/>
                        <a:t>chemische </a:t>
                      </a:r>
                      <a:r>
                        <a:rPr lang="de-CH" sz="1700" b="0" i="0" u="none" strike="noStrike" noProof="0" dirty="0">
                          <a:solidFill>
                            <a:schemeClr val="tx1"/>
                          </a:solidFill>
                          <a:latin typeface="Gill Sans MT"/>
                        </a:rPr>
                        <a:t>Einzelstockbehandlung</a:t>
                      </a:r>
                      <a:r>
                        <a:rPr lang="de-CH" sz="1700" b="0" i="0" u="none" strike="noStrike" noProof="0" dirty="0">
                          <a:solidFill>
                            <a:srgbClr val="000000"/>
                          </a:solidFill>
                          <a:latin typeface="Gill Sans MT"/>
                        </a:rPr>
                        <a:t> möglich</a:t>
                      </a:r>
                      <a:endParaRPr lang="de-CH" dirty="0"/>
                    </a:p>
                  </a:txBody>
                  <a:tcPr/>
                </a:tc>
                <a:extLst>
                  <a:ext uri="{0D108BD9-81ED-4DB2-BD59-A6C34878D82A}">
                    <a16:rowId xmlns:a16="http://schemas.microsoft.com/office/drawing/2014/main" val="2784921367"/>
                  </a:ext>
                </a:extLst>
              </a:tr>
              <a:tr h="370840">
                <a:tc>
                  <a:txBody>
                    <a:bodyPr/>
                    <a:lstStyle/>
                    <a:p>
                      <a:r>
                        <a:rPr lang="de-CH" sz="1600" b="1"/>
                        <a:t>Nutzung</a:t>
                      </a:r>
                    </a:p>
                  </a:txBody>
                  <a:tcPr/>
                </a:tc>
                <a:tc>
                  <a:txBody>
                    <a:bodyPr/>
                    <a:lstStyle/>
                    <a:p>
                      <a:pPr marL="285750" marR="0" lvl="0" indent="-285750" algn="l" rtl="0" eaLnBrk="1" fontAlgn="auto" latinLnBrk="0" hangingPunct="1">
                        <a:lnSpc>
                          <a:spcPct val="100000"/>
                        </a:lnSpc>
                        <a:spcBef>
                          <a:spcPts val="0"/>
                        </a:spcBef>
                        <a:spcAft>
                          <a:spcPts val="0"/>
                        </a:spcAft>
                        <a:buClrTx/>
                        <a:buSzTx/>
                        <a:buFont typeface="Arial"/>
                        <a:buChar char="•"/>
                      </a:pPr>
                      <a:r>
                        <a:rPr lang="de-CH" sz="1600" b="0" dirty="0"/>
                        <a:t>Mulchen zur Weidepflege und Bekämpfung krautiger Problempflanzen erlaubt.  Auf NHG geschützten Flächen verboten. Zur </a:t>
                      </a:r>
                      <a:r>
                        <a:rPr lang="de-CH" sz="1600" b="0" dirty="0" err="1"/>
                        <a:t>Entbuschung</a:t>
                      </a:r>
                      <a:r>
                        <a:rPr lang="de-CH" sz="1600" b="0" dirty="0"/>
                        <a:t> ist Mulchen nur mit Bewilligung des Kantons möglich.</a:t>
                      </a:r>
                    </a:p>
                    <a:p>
                      <a:pPr marL="285750" marR="0" lvl="0" indent="-285750" algn="l">
                        <a:lnSpc>
                          <a:spcPct val="100000"/>
                        </a:lnSpc>
                        <a:spcBef>
                          <a:spcPts val="0"/>
                        </a:spcBef>
                        <a:spcAft>
                          <a:spcPts val="0"/>
                        </a:spcAft>
                        <a:buClrTx/>
                        <a:buSzTx/>
                        <a:buFont typeface="Arial"/>
                        <a:buChar char="•"/>
                      </a:pPr>
                      <a:r>
                        <a:rPr lang="de-CH" sz="1600" b="0" dirty="0"/>
                        <a:t>Einsatz von Steinbrechmaschinen verboten</a:t>
                      </a:r>
                    </a:p>
                  </a:txBody>
                  <a:tcPr/>
                </a:tc>
                <a:extLst>
                  <a:ext uri="{0D108BD9-81ED-4DB2-BD59-A6C34878D82A}">
                    <a16:rowId xmlns:a16="http://schemas.microsoft.com/office/drawing/2014/main" val="2102542516"/>
                  </a:ext>
                </a:extLst>
              </a:tr>
              <a:tr h="370840">
                <a:tc>
                  <a:txBody>
                    <a:bodyPr/>
                    <a:lstStyle/>
                    <a:p>
                      <a:r>
                        <a:rPr lang="de-CH" sz="1600" b="1" dirty="0"/>
                        <a:t>Vertragsdauer</a:t>
                      </a:r>
                    </a:p>
                  </a:txBody>
                  <a:tcPr/>
                </a:tc>
                <a:tc>
                  <a:txBody>
                    <a:bodyPr/>
                    <a:lstStyle/>
                    <a:p>
                      <a:r>
                        <a:rPr lang="de-CH" sz="1600" b="0" dirty="0"/>
                        <a:t>8 Jahre</a:t>
                      </a:r>
                    </a:p>
                  </a:txBody>
                  <a:tcPr/>
                </a:tc>
                <a:extLst>
                  <a:ext uri="{0D108BD9-81ED-4DB2-BD59-A6C34878D82A}">
                    <a16:rowId xmlns:a16="http://schemas.microsoft.com/office/drawing/2014/main" val="1694181488"/>
                  </a:ext>
                </a:extLst>
              </a:tr>
            </a:tbl>
          </a:graphicData>
        </a:graphic>
      </p:graphicFrame>
      <p:sp>
        <p:nvSpPr>
          <p:cNvPr id="8" name="Textfeld 7"/>
          <p:cNvSpPr txBox="1"/>
          <p:nvPr/>
        </p:nvSpPr>
        <p:spPr>
          <a:xfrm>
            <a:off x="8048828" y="0"/>
            <a:ext cx="1095172" cy="400110"/>
          </a:xfrm>
          <a:prstGeom prst="rect">
            <a:avLst/>
          </a:prstGeom>
          <a:solidFill>
            <a:schemeClr val="accent6">
              <a:lumMod val="40000"/>
              <a:lumOff val="60000"/>
            </a:schemeClr>
          </a:solidFill>
        </p:spPr>
        <p:txBody>
          <a:bodyPr wrap="none" rtlCol="0">
            <a:spAutoFit/>
          </a:bodyPr>
          <a:lstStyle/>
          <a:p>
            <a:r>
              <a:rPr lang="de-CH" sz="2000"/>
              <a:t>Handout</a:t>
            </a:r>
          </a:p>
        </p:txBody>
      </p:sp>
      <p:grpSp>
        <p:nvGrpSpPr>
          <p:cNvPr id="6" name="Gruppieren 5">
            <a:extLst>
              <a:ext uri="{FF2B5EF4-FFF2-40B4-BE49-F238E27FC236}">
                <a16:creationId xmlns:a16="http://schemas.microsoft.com/office/drawing/2014/main" id="{23F6683F-FAEC-49FE-9E6D-40F22718F47C}"/>
              </a:ext>
            </a:extLst>
          </p:cNvPr>
          <p:cNvGrpSpPr/>
          <p:nvPr/>
        </p:nvGrpSpPr>
        <p:grpSpPr>
          <a:xfrm>
            <a:off x="611560" y="389852"/>
            <a:ext cx="4900037" cy="374852"/>
            <a:chOff x="104011" y="183120"/>
            <a:chExt cx="4900037" cy="374852"/>
          </a:xfrm>
        </p:grpSpPr>
        <p:sp>
          <p:nvSpPr>
            <p:cNvPr id="7" name="Textfeld 6">
              <a:extLst>
                <a:ext uri="{FF2B5EF4-FFF2-40B4-BE49-F238E27FC236}">
                  <a16:creationId xmlns:a16="http://schemas.microsoft.com/office/drawing/2014/main" id="{83988DF4-DB33-4976-829B-8AD9D8EED4EC}"/>
                </a:ext>
              </a:extLst>
            </p:cNvPr>
            <p:cNvSpPr txBox="1"/>
            <p:nvPr/>
          </p:nvSpPr>
          <p:spPr>
            <a:xfrm>
              <a:off x="179512" y="188640"/>
              <a:ext cx="4824536" cy="369332"/>
            </a:xfrm>
            <a:prstGeom prst="rect">
              <a:avLst/>
            </a:prstGeom>
            <a:noFill/>
          </p:spPr>
          <p:txBody>
            <a:bodyPr wrap="square" rtlCol="0">
              <a:spAutoFit/>
            </a:bodyPr>
            <a:lstStyle/>
            <a:p>
              <a:r>
                <a:rPr lang="de-CH" dirty="0"/>
                <a:t>    Aktuelle Anforderungen </a:t>
              </a:r>
              <a:r>
                <a:rPr lang="de-CH" dirty="0">
                  <a:hlinkClick r:id="rId2"/>
                </a:rPr>
                <a:t>www.agrinatur.ch</a:t>
              </a:r>
              <a:endParaRPr lang="de-CH" dirty="0"/>
            </a:p>
          </p:txBody>
        </p:sp>
        <p:pic>
          <p:nvPicPr>
            <p:cNvPr id="9" name="Grafik 8" descr="Auge">
              <a:extLst>
                <a:ext uri="{FF2B5EF4-FFF2-40B4-BE49-F238E27FC236}">
                  <a16:creationId xmlns:a16="http://schemas.microsoft.com/office/drawing/2014/main" id="{8FDEFE7F-9E1C-4E13-9AE9-144067C5F86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011" y="183120"/>
              <a:ext cx="360040" cy="360040"/>
            </a:xfrm>
            <a:prstGeom prst="rect">
              <a:avLst/>
            </a:prstGeom>
          </p:spPr>
        </p:pic>
      </p:grpSp>
    </p:spTree>
    <p:extLst>
      <p:ext uri="{BB962C8B-B14F-4D97-AF65-F5344CB8AC3E}">
        <p14:creationId xmlns:p14="http://schemas.microsoft.com/office/powerpoint/2010/main" val="41592973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7922075" cy="629700"/>
          </a:xfrm>
        </p:spPr>
        <p:txBody>
          <a:bodyPr/>
          <a:lstStyle/>
          <a:p>
            <a:r>
              <a:rPr lang="de-CH"/>
              <a:t>Artenreiche Grün- und </a:t>
            </a:r>
            <a:r>
              <a:rPr lang="de-CH" err="1"/>
              <a:t>Streueflächen</a:t>
            </a:r>
            <a:r>
              <a:rPr lang="de-CH"/>
              <a:t> </a:t>
            </a:r>
            <a:br>
              <a:rPr lang="de-CH"/>
            </a:br>
            <a:r>
              <a:rPr lang="de-CH"/>
              <a:t>im Sömmerungsgebiet: Pflege und Aufwertung </a:t>
            </a:r>
            <a:br>
              <a:rPr lang="de-CH"/>
            </a:br>
            <a:br>
              <a:rPr lang="de-CH"/>
            </a:br>
            <a:endParaRPr lang="de-CH"/>
          </a:p>
        </p:txBody>
      </p:sp>
      <p:sp>
        <p:nvSpPr>
          <p:cNvPr id="3" name="Inhaltsplatzhalter 2"/>
          <p:cNvSpPr>
            <a:spLocks noGrp="1"/>
          </p:cNvSpPr>
          <p:nvPr>
            <p:ph idx="1"/>
          </p:nvPr>
        </p:nvSpPr>
        <p:spPr>
          <a:xfrm>
            <a:off x="617725" y="1293903"/>
            <a:ext cx="5754475" cy="4363671"/>
          </a:xfrm>
        </p:spPr>
        <p:txBody>
          <a:bodyPr/>
          <a:lstStyle/>
          <a:p>
            <a:pPr marL="342900" indent="-342900">
              <a:spcBef>
                <a:spcPts val="600"/>
              </a:spcBef>
              <a:buFont typeface="Arial" panose="020B0604020202020204" pitchFamily="34" charset="0"/>
              <a:buChar char="•"/>
            </a:pPr>
            <a:r>
              <a:rPr lang="de-CH" sz="2000" dirty="0"/>
              <a:t>Verbuschung durch regelmässiges Holzen und rechtzeitige Beweidung vermeiden.</a:t>
            </a:r>
          </a:p>
          <a:p>
            <a:pPr marL="342900" indent="-342900">
              <a:spcBef>
                <a:spcPts val="600"/>
              </a:spcBef>
              <a:buFont typeface="Arial" panose="020B0604020202020204" pitchFamily="34" charset="0"/>
              <a:buChar char="•"/>
            </a:pPr>
            <a:r>
              <a:rPr lang="de-CH" sz="2000" dirty="0"/>
              <a:t>Starke Ausbreitung von Grünerlen, Alpenrosen, Hundsrosen und Schwarzdorn vermeiden.</a:t>
            </a:r>
          </a:p>
          <a:p>
            <a:pPr marL="342900" indent="-342900">
              <a:spcBef>
                <a:spcPts val="600"/>
              </a:spcBef>
              <a:buFont typeface="Arial" panose="020B0604020202020204" pitchFamily="34" charset="0"/>
              <a:buChar char="•"/>
            </a:pPr>
            <a:r>
              <a:rPr lang="de-CH" sz="2000" dirty="0"/>
              <a:t>Einzelne Bäume, Büsche und kleine Buschgruppen dulden.</a:t>
            </a:r>
          </a:p>
          <a:p>
            <a:pPr marL="342900" indent="-342900">
              <a:spcBef>
                <a:spcPts val="600"/>
              </a:spcBef>
              <a:buFont typeface="Arial" panose="020B0604020202020204" pitchFamily="34" charset="0"/>
              <a:buChar char="•"/>
            </a:pPr>
            <a:r>
              <a:rPr lang="de-CH" sz="2000" dirty="0"/>
              <a:t>Problempflanzen wie Adlerfarn frühzeitig bekämpfen.</a:t>
            </a:r>
          </a:p>
          <a:p>
            <a:pPr marL="342900" indent="-342900">
              <a:spcBef>
                <a:spcPts val="600"/>
              </a:spcBef>
              <a:buFont typeface="Arial" panose="020B0604020202020204" pitchFamily="34" charset="0"/>
              <a:buChar char="•"/>
            </a:pPr>
            <a:r>
              <a:rPr lang="de-CH" sz="2000" dirty="0"/>
              <a:t>Feuchtstellen erhalten. </a:t>
            </a:r>
          </a:p>
          <a:p>
            <a:pPr marL="342900" indent="-342900">
              <a:spcBef>
                <a:spcPts val="600"/>
              </a:spcBef>
              <a:buFont typeface="Arial" panose="020B0604020202020204" pitchFamily="34" charset="0"/>
              <a:buChar char="•"/>
            </a:pPr>
            <a:r>
              <a:rPr lang="de-CH" sz="2000" dirty="0"/>
              <a:t>Auf Entwässerungsmassnahmen verzichten.</a:t>
            </a:r>
          </a:p>
          <a:p>
            <a:pPr marL="342900" indent="-342900">
              <a:spcBef>
                <a:spcPts val="600"/>
              </a:spcBef>
              <a:buFont typeface="Arial" panose="020B0604020202020204" pitchFamily="34" charset="0"/>
              <a:buChar char="•"/>
            </a:pPr>
            <a:r>
              <a:rPr lang="de-CH" sz="2000" dirty="0"/>
              <a:t>Weidedruck auf empfindlichen Flächen wie trockenen Magerweiden und Feuchtweiden reduzieren und diese kurz und eher spät bestossen.</a:t>
            </a:r>
          </a:p>
          <a:p>
            <a:pPr marL="342900" indent="-342900">
              <a:spcBef>
                <a:spcPts val="600"/>
              </a:spcBef>
              <a:buFont typeface="Arial" panose="020B0604020202020204" pitchFamily="34" charset="0"/>
              <a:buChar char="•"/>
            </a:pPr>
            <a:r>
              <a:rPr lang="de-CH" sz="2000" dirty="0"/>
              <a:t>Auf Flächen mit Aufwertungspotenzial die Düngung reduzieren oder ganz darauf verzichten.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52</a:t>
            </a:fld>
            <a:endParaRPr lang="de-CH"/>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55064" y="1293903"/>
            <a:ext cx="2084736" cy="4461961"/>
          </a:xfrm>
          <a:prstGeom prst="rect">
            <a:avLst/>
          </a:prstGeom>
        </p:spPr>
      </p:pic>
      <p:sp>
        <p:nvSpPr>
          <p:cNvPr id="6" name="Textfeld 5">
            <a:extLst>
              <a:ext uri="{FF2B5EF4-FFF2-40B4-BE49-F238E27FC236}">
                <a16:creationId xmlns:a16="http://schemas.microsoft.com/office/drawing/2014/main" id="{AFC85404-FB60-49E0-9AAD-718AB06C6598}"/>
              </a:ext>
            </a:extLst>
          </p:cNvPr>
          <p:cNvSpPr txBox="1"/>
          <p:nvPr/>
        </p:nvSpPr>
        <p:spPr>
          <a:xfrm>
            <a:off x="859535" y="5970042"/>
            <a:ext cx="5754475" cy="369332"/>
          </a:xfrm>
          <a:prstGeom prst="rect">
            <a:avLst/>
          </a:prstGeom>
          <a:noFill/>
        </p:spPr>
        <p:txBody>
          <a:bodyPr wrap="square" rtlCol="0">
            <a:spAutoFit/>
          </a:bodyPr>
          <a:lstStyle/>
          <a:p>
            <a:r>
              <a:rPr lang="de-CH" dirty="0"/>
              <a:t>Problempflanzen auf Alpen: </a:t>
            </a:r>
            <a:r>
              <a:rPr lang="de-CH" dirty="0">
                <a:hlinkClick r:id="rId3"/>
              </a:rPr>
              <a:t>www.patura-alpina.ch</a:t>
            </a:r>
            <a:endParaRPr lang="de-CH" dirty="0"/>
          </a:p>
        </p:txBody>
      </p:sp>
    </p:spTree>
    <p:extLst>
      <p:ext uri="{BB962C8B-B14F-4D97-AF65-F5344CB8AC3E}">
        <p14:creationId xmlns:p14="http://schemas.microsoft.com/office/powerpoint/2010/main" val="20844876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4.3 </a:t>
            </a:r>
            <a:r>
              <a:rPr lang="fr-FR" err="1"/>
              <a:t>Biodiversitätsförderflächen</a:t>
            </a:r>
            <a:r>
              <a:rPr lang="de-CH"/>
              <a:t> auf Ackerland</a:t>
            </a:r>
          </a:p>
        </p:txBody>
      </p:sp>
      <p:sp>
        <p:nvSpPr>
          <p:cNvPr id="4" name="Foliennummernplatzhalter 3"/>
          <p:cNvSpPr>
            <a:spLocks noGrp="1"/>
          </p:cNvSpPr>
          <p:nvPr>
            <p:ph type="sldNum" sz="quarter" idx="4"/>
          </p:nvPr>
        </p:nvSpPr>
        <p:spPr/>
        <p:txBody>
          <a:bodyPr/>
          <a:lstStyle/>
          <a:p>
            <a:fld id="{B295DEAF-E952-4796-AAEE-4201E40CA590}" type="slidenum">
              <a:rPr lang="de-CH" smtClean="0"/>
              <a:pPr/>
              <a:t>53</a:t>
            </a:fld>
            <a:endParaRPr lang="de-CH"/>
          </a:p>
        </p:txBody>
      </p:sp>
      <p:sp>
        <p:nvSpPr>
          <p:cNvPr id="6" name="Welle 5"/>
          <p:cNvSpPr/>
          <p:nvPr/>
        </p:nvSpPr>
        <p:spPr>
          <a:xfrm>
            <a:off x="8172400" y="289829"/>
            <a:ext cx="953612" cy="543210"/>
          </a:xfrm>
          <a:prstGeom prst="wav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a:solidFill>
                  <a:schemeClr val="accent4">
                    <a:lumMod val="50000"/>
                  </a:schemeClr>
                </a:solidFill>
              </a:rPr>
              <a:t>S.76-89</a:t>
            </a:r>
          </a:p>
        </p:txBody>
      </p:sp>
      <p:pic>
        <p:nvPicPr>
          <p:cNvPr id="9" name="Inhaltsplatzhalter 9"/>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557252" y="983769"/>
            <a:ext cx="7920880" cy="5064727"/>
          </a:xfrm>
        </p:spPr>
      </p:pic>
      <p:sp>
        <p:nvSpPr>
          <p:cNvPr id="10" name="Textfeld 9"/>
          <p:cNvSpPr txBox="1"/>
          <p:nvPr/>
        </p:nvSpPr>
        <p:spPr>
          <a:xfrm>
            <a:off x="611560" y="5661248"/>
            <a:ext cx="2226379" cy="307777"/>
          </a:xfrm>
          <a:prstGeom prst="flowChartProcess">
            <a:avLst/>
          </a:prstGeom>
          <a:solidFill>
            <a:srgbClr val="FFFFFF">
              <a:alpha val="69804"/>
            </a:srgbClr>
          </a:solidFill>
        </p:spPr>
        <p:txBody>
          <a:bodyPr wrap="none" lIns="91440" tIns="45720" rIns="91440" bIns="45720" rtlCol="0" anchor="t">
            <a:spAutoFit/>
          </a:bodyPr>
          <a:lstStyle>
            <a:defPPr>
              <a:defRPr lang="de-DE"/>
            </a:defPPr>
            <a:lvl1pPr>
              <a:defRPr sz="1400"/>
            </a:lvl1pPr>
          </a:lstStyle>
          <a:p>
            <a:r>
              <a:rPr lang="de-CH"/>
              <a:t>Einjähriger </a:t>
            </a:r>
            <a:r>
              <a:rPr lang="de-CH" err="1"/>
              <a:t>Nützlingsstreifen</a:t>
            </a:r>
          </a:p>
        </p:txBody>
      </p:sp>
      <p:sp>
        <p:nvSpPr>
          <p:cNvPr id="11" name="Textfeld 10"/>
          <p:cNvSpPr txBox="1"/>
          <p:nvPr/>
        </p:nvSpPr>
        <p:spPr>
          <a:xfrm>
            <a:off x="617725" y="4593203"/>
            <a:ext cx="1589474" cy="307777"/>
          </a:xfrm>
          <a:prstGeom prst="flowChartProcess">
            <a:avLst/>
          </a:prstGeom>
          <a:solidFill>
            <a:srgbClr val="FFFFFF">
              <a:alpha val="69804"/>
            </a:srgbClr>
          </a:solidFill>
        </p:spPr>
        <p:txBody>
          <a:bodyPr wrap="none" rtlCol="0">
            <a:spAutoFit/>
          </a:bodyPr>
          <a:lstStyle>
            <a:defPPr>
              <a:defRPr lang="de-DE"/>
            </a:defPPr>
            <a:lvl1pPr>
              <a:defRPr sz="1400"/>
            </a:lvl1pPr>
          </a:lstStyle>
          <a:p>
            <a:r>
              <a:rPr lang="de-CH"/>
              <a:t>Ackerschonstreifen</a:t>
            </a:r>
          </a:p>
        </p:txBody>
      </p:sp>
      <p:sp>
        <p:nvSpPr>
          <p:cNvPr id="12" name="Textfeld 11"/>
          <p:cNvSpPr txBox="1"/>
          <p:nvPr/>
        </p:nvSpPr>
        <p:spPr>
          <a:xfrm>
            <a:off x="7330485" y="5013176"/>
            <a:ext cx="1016625" cy="307777"/>
          </a:xfrm>
          <a:prstGeom prst="flowChartProcess">
            <a:avLst/>
          </a:prstGeom>
          <a:solidFill>
            <a:srgbClr val="FFFFFF">
              <a:alpha val="69804"/>
            </a:srgbClr>
          </a:solidFill>
        </p:spPr>
        <p:txBody>
          <a:bodyPr wrap="none" rtlCol="0">
            <a:spAutoFit/>
          </a:bodyPr>
          <a:lstStyle>
            <a:defPPr>
              <a:defRPr lang="de-DE"/>
            </a:defPPr>
            <a:lvl1pPr>
              <a:defRPr sz="1400"/>
            </a:lvl1pPr>
          </a:lstStyle>
          <a:p>
            <a:r>
              <a:rPr lang="de-CH"/>
              <a:t>Buntbrache</a:t>
            </a:r>
          </a:p>
        </p:txBody>
      </p:sp>
      <p:sp>
        <p:nvSpPr>
          <p:cNvPr id="13" name="Textfeld 12"/>
          <p:cNvSpPr txBox="1"/>
          <p:nvPr/>
        </p:nvSpPr>
        <p:spPr>
          <a:xfrm>
            <a:off x="617725" y="3080297"/>
            <a:ext cx="2729593" cy="307777"/>
          </a:xfrm>
          <a:prstGeom prst="flowChartProcess">
            <a:avLst/>
          </a:prstGeom>
          <a:solidFill>
            <a:srgbClr val="FFFFFF">
              <a:alpha val="69804"/>
            </a:srgbClr>
          </a:solidFill>
        </p:spPr>
        <p:txBody>
          <a:bodyPr wrap="none" rtlCol="0">
            <a:spAutoFit/>
          </a:bodyPr>
          <a:lstStyle>
            <a:defPPr>
              <a:defRPr lang="de-DE"/>
            </a:defPPr>
            <a:lvl1pPr>
              <a:defRPr sz="1400"/>
            </a:lvl1pPr>
          </a:lstStyle>
          <a:p>
            <a:r>
              <a:rPr lang="de-CH"/>
              <a:t>Hochstaudenflur und Pufferstreifen</a:t>
            </a:r>
          </a:p>
        </p:txBody>
      </p:sp>
      <p:sp>
        <p:nvSpPr>
          <p:cNvPr id="14" name="Textfeld 13"/>
          <p:cNvSpPr txBox="1"/>
          <p:nvPr/>
        </p:nvSpPr>
        <p:spPr>
          <a:xfrm>
            <a:off x="5004048" y="3645024"/>
            <a:ext cx="1599284" cy="307777"/>
          </a:xfrm>
          <a:prstGeom prst="flowChartProcess">
            <a:avLst/>
          </a:prstGeom>
          <a:solidFill>
            <a:srgbClr val="FFFFFF">
              <a:alpha val="69804"/>
            </a:srgbClr>
          </a:solidFill>
        </p:spPr>
        <p:txBody>
          <a:bodyPr wrap="none" rtlCol="0">
            <a:spAutoFit/>
          </a:bodyPr>
          <a:lstStyle/>
          <a:p>
            <a:r>
              <a:rPr lang="de-CH" sz="1400"/>
              <a:t>Saum auf Ackerland</a:t>
            </a:r>
          </a:p>
        </p:txBody>
      </p:sp>
      <p:sp>
        <p:nvSpPr>
          <p:cNvPr id="15" name="Textfeld 14"/>
          <p:cNvSpPr txBox="1"/>
          <p:nvPr/>
        </p:nvSpPr>
        <p:spPr>
          <a:xfrm>
            <a:off x="6948264" y="3645024"/>
            <a:ext cx="1378904" cy="307777"/>
          </a:xfrm>
          <a:prstGeom prst="flowChartProcess">
            <a:avLst/>
          </a:prstGeom>
          <a:solidFill>
            <a:srgbClr val="FFFFFF">
              <a:alpha val="69804"/>
            </a:srgbClr>
          </a:solidFill>
        </p:spPr>
        <p:txBody>
          <a:bodyPr wrap="none" rtlCol="0">
            <a:spAutoFit/>
          </a:bodyPr>
          <a:lstStyle>
            <a:defPPr>
              <a:defRPr lang="de-DE"/>
            </a:defPPr>
            <a:lvl1pPr>
              <a:defRPr sz="1400"/>
            </a:lvl1pPr>
          </a:lstStyle>
          <a:p>
            <a:r>
              <a:rPr lang="de-CH"/>
              <a:t>Rotationsbrache</a:t>
            </a:r>
          </a:p>
        </p:txBody>
      </p:sp>
      <p:sp>
        <p:nvSpPr>
          <p:cNvPr id="16" name="Textfeld 15"/>
          <p:cNvSpPr txBox="1"/>
          <p:nvPr/>
        </p:nvSpPr>
        <p:spPr>
          <a:xfrm>
            <a:off x="1224195" y="3992295"/>
            <a:ext cx="1527085" cy="307777"/>
          </a:xfrm>
          <a:prstGeom prst="flowChartProcess">
            <a:avLst/>
          </a:prstGeom>
          <a:solidFill>
            <a:srgbClr val="FFFFFF">
              <a:alpha val="69804"/>
            </a:srgbClr>
          </a:solidFill>
        </p:spPr>
        <p:txBody>
          <a:bodyPr wrap="none" rtlCol="0">
            <a:spAutoFit/>
          </a:bodyPr>
          <a:lstStyle>
            <a:defPPr>
              <a:defRPr lang="de-DE"/>
            </a:defPPr>
            <a:lvl1pPr>
              <a:defRPr sz="1400"/>
            </a:lvl1pPr>
          </a:lstStyle>
          <a:p>
            <a:r>
              <a:rPr lang="de-CH"/>
              <a:t>Feldlerchenfenster</a:t>
            </a:r>
          </a:p>
        </p:txBody>
      </p:sp>
      <p:sp>
        <p:nvSpPr>
          <p:cNvPr id="17" name="Textfeld 16"/>
          <p:cNvSpPr txBox="1"/>
          <p:nvPr/>
        </p:nvSpPr>
        <p:spPr>
          <a:xfrm>
            <a:off x="716596" y="1946511"/>
            <a:ext cx="1121910" cy="307777"/>
          </a:xfrm>
          <a:prstGeom prst="flowChartProcess">
            <a:avLst/>
          </a:prstGeom>
          <a:solidFill>
            <a:srgbClr val="FFFFFF">
              <a:alpha val="69804"/>
            </a:srgbClr>
          </a:solidFill>
        </p:spPr>
        <p:txBody>
          <a:bodyPr wrap="none" rtlCol="0">
            <a:spAutoFit/>
          </a:bodyPr>
          <a:lstStyle>
            <a:defPPr>
              <a:defRPr lang="de-DE"/>
            </a:defPPr>
            <a:lvl1pPr>
              <a:defRPr sz="1400"/>
            </a:lvl1pPr>
          </a:lstStyle>
          <a:p>
            <a:r>
              <a:rPr lang="de-CH"/>
              <a:t>Niederhecke</a:t>
            </a:r>
          </a:p>
        </p:txBody>
      </p:sp>
    </p:spTree>
    <p:extLst>
      <p:ext uri="{BB962C8B-B14F-4D97-AF65-F5344CB8AC3E}">
        <p14:creationId xmlns:p14="http://schemas.microsoft.com/office/powerpoint/2010/main" val="28568385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err="1"/>
              <a:t>Biodiversitätsförderflächen</a:t>
            </a:r>
            <a:r>
              <a:rPr lang="fr-FR"/>
              <a:t> </a:t>
            </a:r>
            <a:r>
              <a:rPr lang="fr-FR" err="1"/>
              <a:t>auf</a:t>
            </a:r>
            <a:r>
              <a:rPr lang="fr-FR"/>
              <a:t> </a:t>
            </a:r>
            <a:r>
              <a:rPr lang="fr-FR" err="1"/>
              <a:t>Ackerland</a:t>
            </a:r>
            <a:br>
              <a:rPr lang="fr-FR" i="1"/>
            </a:br>
            <a:endParaRPr lang="de-CH"/>
          </a:p>
        </p:txBody>
      </p:sp>
      <p:sp>
        <p:nvSpPr>
          <p:cNvPr id="3" name="Inhaltsplatzhalter 2"/>
          <p:cNvSpPr>
            <a:spLocks noGrp="1"/>
          </p:cNvSpPr>
          <p:nvPr>
            <p:ph idx="1"/>
          </p:nvPr>
        </p:nvSpPr>
        <p:spPr>
          <a:xfrm>
            <a:off x="604650" y="1196752"/>
            <a:ext cx="7617972" cy="4309944"/>
          </a:xfrm>
        </p:spPr>
        <p:txBody>
          <a:bodyPr vert="horz" lIns="0" tIns="0" rIns="0" bIns="0" rtlCol="0" anchor="t">
            <a:noAutofit/>
          </a:bodyPr>
          <a:lstStyle/>
          <a:p>
            <a:pPr marL="342900" indent="-342900">
              <a:buFont typeface="Arial" panose="020B0604020202020204" pitchFamily="34" charset="0"/>
              <a:buChar char="•"/>
            </a:pPr>
            <a:r>
              <a:rPr lang="fr-FR" sz="2000" dirty="0" err="1"/>
              <a:t>Idealerweise</a:t>
            </a:r>
            <a:r>
              <a:rPr lang="fr-FR" sz="2000" dirty="0"/>
              <a:t> </a:t>
            </a:r>
            <a:r>
              <a:rPr lang="de-CH" sz="2000" dirty="0"/>
              <a:t>mindestens 5 % BFF auf Ackerland</a:t>
            </a:r>
          </a:p>
          <a:p>
            <a:pPr marL="342900" indent="-342900">
              <a:buFont typeface="Arial" panose="020B0604020202020204" pitchFamily="34" charset="0"/>
              <a:buChar char="•"/>
            </a:pPr>
            <a:r>
              <a:rPr lang="de-CH" sz="2000" dirty="0"/>
              <a:t>Mehrjährige Ackerbauspezifische BFF-Typen </a:t>
            </a:r>
            <a:r>
              <a:rPr lang="fr-FR" sz="2000" dirty="0" err="1"/>
              <a:t>bevorzugen</a:t>
            </a:r>
            <a:r>
              <a:rPr lang="fr-FR" sz="2000" dirty="0"/>
              <a:t>: </a:t>
            </a:r>
          </a:p>
          <a:p>
            <a:pPr marL="612775" lvl="1" indent="-342900"/>
            <a:r>
              <a:rPr lang="fr-FR" dirty="0" err="1"/>
              <a:t>Bunt</a:t>
            </a:r>
            <a:r>
              <a:rPr lang="fr-FR" dirty="0"/>
              <a:t>- </a:t>
            </a:r>
            <a:r>
              <a:rPr lang="fr-FR" dirty="0" err="1"/>
              <a:t>und</a:t>
            </a:r>
            <a:r>
              <a:rPr lang="fr-FR" dirty="0"/>
              <a:t> </a:t>
            </a:r>
            <a:r>
              <a:rPr lang="fr-FR" dirty="0" err="1"/>
              <a:t>Rotationsbrachen</a:t>
            </a:r>
            <a:endParaRPr lang="fr-FR" dirty="0"/>
          </a:p>
          <a:p>
            <a:pPr marL="612775" lvl="1" indent="-342900"/>
            <a:r>
              <a:rPr lang="de-CH" dirty="0"/>
              <a:t>Mehrjährige </a:t>
            </a:r>
            <a:r>
              <a:rPr lang="de-CH" dirty="0" err="1"/>
              <a:t>Nützlingsstreifen</a:t>
            </a:r>
            <a:endParaRPr lang="de-CH" dirty="0"/>
          </a:p>
          <a:p>
            <a:pPr marL="612775" lvl="1" indent="-342900"/>
            <a:r>
              <a:rPr lang="de-CH" dirty="0"/>
              <a:t>Saum auf Ackerfläche </a:t>
            </a:r>
          </a:p>
          <a:p>
            <a:pPr marL="612775" lvl="1" indent="-342900"/>
            <a:r>
              <a:rPr lang="de-CH" dirty="0"/>
              <a:t>Ackerschonstreifen</a:t>
            </a:r>
            <a:endParaRPr lang="fr-FR" dirty="0"/>
          </a:p>
          <a:p>
            <a:pPr marL="342900" indent="-342900">
              <a:buFont typeface="Arial" panose="020B0604020202020204" pitchFamily="34" charset="0"/>
              <a:buChar char="•"/>
            </a:pPr>
            <a:r>
              <a:rPr lang="fr-FR" sz="2000" dirty="0" err="1"/>
              <a:t>Ergänzende</a:t>
            </a:r>
            <a:r>
              <a:rPr lang="fr-FR" sz="2000" dirty="0"/>
              <a:t> </a:t>
            </a:r>
            <a:r>
              <a:rPr lang="fr-FR" sz="2000" dirty="0" err="1"/>
              <a:t>Elemente</a:t>
            </a:r>
            <a:r>
              <a:rPr lang="fr-FR" sz="2000" dirty="0"/>
              <a:t>: </a:t>
            </a:r>
          </a:p>
          <a:p>
            <a:pPr marL="612775" lvl="1" indent="-342900"/>
            <a:r>
              <a:rPr lang="de-CH" dirty="0"/>
              <a:t>extensiv genutzte Wiesen</a:t>
            </a:r>
          </a:p>
          <a:p>
            <a:pPr marL="612775" lvl="1" indent="-342900"/>
            <a:r>
              <a:rPr lang="de-CH" dirty="0"/>
              <a:t>Niederhecken</a:t>
            </a:r>
          </a:p>
          <a:p>
            <a:pPr marL="612775" lvl="1" indent="-342900"/>
            <a:r>
              <a:rPr lang="de-CH" dirty="0"/>
              <a:t>kleine </a:t>
            </a:r>
            <a:r>
              <a:rPr lang="de-CH" dirty="0" err="1"/>
              <a:t>Gebüschgruppen</a:t>
            </a:r>
            <a:endParaRPr lang="de-CH" dirty="0"/>
          </a:p>
          <a:p>
            <a:pPr marL="612775" lvl="1" indent="-342900"/>
            <a:r>
              <a:rPr lang="de-CH" dirty="0"/>
              <a:t>Strukturen wie Steinhaufen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54</a:t>
            </a:fld>
            <a:endParaRPr lang="de-CH"/>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71999" y="2084640"/>
            <a:ext cx="4098290" cy="2688720"/>
          </a:xfrm>
          <a:prstGeom prst="rect">
            <a:avLst/>
          </a:prstGeom>
        </p:spPr>
      </p:pic>
    </p:spTree>
    <p:extLst>
      <p:ext uri="{BB962C8B-B14F-4D97-AF65-F5344CB8AC3E}">
        <p14:creationId xmlns:p14="http://schemas.microsoft.com/office/powerpoint/2010/main" val="25080081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Lineare und flächige Elemente kombinieren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55</a:t>
            </a:fld>
            <a:endParaRPr lang="de-CH"/>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7078" y="836712"/>
            <a:ext cx="7939196" cy="3753288"/>
          </a:xfrm>
          <a:prstGeom prst="rect">
            <a:avLst/>
          </a:prstGeom>
        </p:spPr>
      </p:pic>
      <p:sp>
        <p:nvSpPr>
          <p:cNvPr id="12" name="Abgerundetes Rechteck 11"/>
          <p:cNvSpPr/>
          <p:nvPr/>
        </p:nvSpPr>
        <p:spPr>
          <a:xfrm rot="20406580">
            <a:off x="5762225" y="3660156"/>
            <a:ext cx="2844854" cy="368923"/>
          </a:xfrm>
          <a:custGeom>
            <a:avLst/>
            <a:gdLst>
              <a:gd name="connsiteX0" fmla="*/ 0 w 2878924"/>
              <a:gd name="connsiteY0" fmla="*/ 60008 h 360040"/>
              <a:gd name="connsiteX1" fmla="*/ 60008 w 2878924"/>
              <a:gd name="connsiteY1" fmla="*/ 0 h 360040"/>
              <a:gd name="connsiteX2" fmla="*/ 2818916 w 2878924"/>
              <a:gd name="connsiteY2" fmla="*/ 0 h 360040"/>
              <a:gd name="connsiteX3" fmla="*/ 2878924 w 2878924"/>
              <a:gd name="connsiteY3" fmla="*/ 60008 h 360040"/>
              <a:gd name="connsiteX4" fmla="*/ 2878924 w 2878924"/>
              <a:gd name="connsiteY4" fmla="*/ 300032 h 360040"/>
              <a:gd name="connsiteX5" fmla="*/ 2818916 w 2878924"/>
              <a:gd name="connsiteY5" fmla="*/ 360040 h 360040"/>
              <a:gd name="connsiteX6" fmla="*/ 60008 w 2878924"/>
              <a:gd name="connsiteY6" fmla="*/ 360040 h 360040"/>
              <a:gd name="connsiteX7" fmla="*/ 0 w 2878924"/>
              <a:gd name="connsiteY7" fmla="*/ 300032 h 360040"/>
              <a:gd name="connsiteX8" fmla="*/ 0 w 2878924"/>
              <a:gd name="connsiteY8" fmla="*/ 60008 h 360040"/>
              <a:gd name="connsiteX0" fmla="*/ 0 w 2878924"/>
              <a:gd name="connsiteY0" fmla="*/ 60008 h 360040"/>
              <a:gd name="connsiteX1" fmla="*/ 60008 w 2878924"/>
              <a:gd name="connsiteY1" fmla="*/ 0 h 360040"/>
              <a:gd name="connsiteX2" fmla="*/ 2818916 w 2878924"/>
              <a:gd name="connsiteY2" fmla="*/ 0 h 360040"/>
              <a:gd name="connsiteX3" fmla="*/ 2712795 w 2878924"/>
              <a:gd name="connsiteY3" fmla="*/ 55788 h 360040"/>
              <a:gd name="connsiteX4" fmla="*/ 2878924 w 2878924"/>
              <a:gd name="connsiteY4" fmla="*/ 300032 h 360040"/>
              <a:gd name="connsiteX5" fmla="*/ 2818916 w 2878924"/>
              <a:gd name="connsiteY5" fmla="*/ 360040 h 360040"/>
              <a:gd name="connsiteX6" fmla="*/ 60008 w 2878924"/>
              <a:gd name="connsiteY6" fmla="*/ 360040 h 360040"/>
              <a:gd name="connsiteX7" fmla="*/ 0 w 2878924"/>
              <a:gd name="connsiteY7" fmla="*/ 300032 h 360040"/>
              <a:gd name="connsiteX8" fmla="*/ 0 w 2878924"/>
              <a:gd name="connsiteY8" fmla="*/ 60008 h 360040"/>
              <a:gd name="connsiteX0" fmla="*/ 0 w 3010983"/>
              <a:gd name="connsiteY0" fmla="*/ 24740 h 361373"/>
              <a:gd name="connsiteX1" fmla="*/ 192067 w 3010983"/>
              <a:gd name="connsiteY1" fmla="*/ 1333 h 361373"/>
              <a:gd name="connsiteX2" fmla="*/ 2950975 w 3010983"/>
              <a:gd name="connsiteY2" fmla="*/ 1333 h 361373"/>
              <a:gd name="connsiteX3" fmla="*/ 2844854 w 3010983"/>
              <a:gd name="connsiteY3" fmla="*/ 57121 h 361373"/>
              <a:gd name="connsiteX4" fmla="*/ 3010983 w 3010983"/>
              <a:gd name="connsiteY4" fmla="*/ 301365 h 361373"/>
              <a:gd name="connsiteX5" fmla="*/ 2950975 w 3010983"/>
              <a:gd name="connsiteY5" fmla="*/ 361373 h 361373"/>
              <a:gd name="connsiteX6" fmla="*/ 192067 w 3010983"/>
              <a:gd name="connsiteY6" fmla="*/ 361373 h 361373"/>
              <a:gd name="connsiteX7" fmla="*/ 132059 w 3010983"/>
              <a:gd name="connsiteY7" fmla="*/ 301365 h 361373"/>
              <a:gd name="connsiteX8" fmla="*/ 0 w 3010983"/>
              <a:gd name="connsiteY8" fmla="*/ 24740 h 361373"/>
              <a:gd name="connsiteX0" fmla="*/ 0 w 3010983"/>
              <a:gd name="connsiteY0" fmla="*/ 24740 h 361373"/>
              <a:gd name="connsiteX1" fmla="*/ 192067 w 3010983"/>
              <a:gd name="connsiteY1" fmla="*/ 1333 h 361373"/>
              <a:gd name="connsiteX2" fmla="*/ 2773274 w 3010983"/>
              <a:gd name="connsiteY2" fmla="*/ 59989 h 361373"/>
              <a:gd name="connsiteX3" fmla="*/ 2844854 w 3010983"/>
              <a:gd name="connsiteY3" fmla="*/ 57121 h 361373"/>
              <a:gd name="connsiteX4" fmla="*/ 3010983 w 3010983"/>
              <a:gd name="connsiteY4" fmla="*/ 301365 h 361373"/>
              <a:gd name="connsiteX5" fmla="*/ 2950975 w 3010983"/>
              <a:gd name="connsiteY5" fmla="*/ 361373 h 361373"/>
              <a:gd name="connsiteX6" fmla="*/ 192067 w 3010983"/>
              <a:gd name="connsiteY6" fmla="*/ 361373 h 361373"/>
              <a:gd name="connsiteX7" fmla="*/ 132059 w 3010983"/>
              <a:gd name="connsiteY7" fmla="*/ 301365 h 361373"/>
              <a:gd name="connsiteX8" fmla="*/ 0 w 3010983"/>
              <a:gd name="connsiteY8" fmla="*/ 24740 h 361373"/>
              <a:gd name="connsiteX0" fmla="*/ 0 w 3011184"/>
              <a:gd name="connsiteY0" fmla="*/ 24740 h 361373"/>
              <a:gd name="connsiteX1" fmla="*/ 192067 w 3011184"/>
              <a:gd name="connsiteY1" fmla="*/ 1333 h 361373"/>
              <a:gd name="connsiteX2" fmla="*/ 2773274 w 3011184"/>
              <a:gd name="connsiteY2" fmla="*/ 59989 h 361373"/>
              <a:gd name="connsiteX3" fmla="*/ 2844854 w 3011184"/>
              <a:gd name="connsiteY3" fmla="*/ 57121 h 361373"/>
              <a:gd name="connsiteX4" fmla="*/ 3010983 w 3011184"/>
              <a:gd name="connsiteY4" fmla="*/ 301365 h 361373"/>
              <a:gd name="connsiteX5" fmla="*/ 2982313 w 3011184"/>
              <a:gd name="connsiteY5" fmla="*/ 305648 h 361373"/>
              <a:gd name="connsiteX6" fmla="*/ 192067 w 3011184"/>
              <a:gd name="connsiteY6" fmla="*/ 361373 h 361373"/>
              <a:gd name="connsiteX7" fmla="*/ 132059 w 3011184"/>
              <a:gd name="connsiteY7" fmla="*/ 301365 h 361373"/>
              <a:gd name="connsiteX8" fmla="*/ 0 w 3011184"/>
              <a:gd name="connsiteY8" fmla="*/ 24740 h 361373"/>
              <a:gd name="connsiteX0" fmla="*/ 0 w 3010983"/>
              <a:gd name="connsiteY0" fmla="*/ 24740 h 361373"/>
              <a:gd name="connsiteX1" fmla="*/ 192067 w 3010983"/>
              <a:gd name="connsiteY1" fmla="*/ 1333 h 361373"/>
              <a:gd name="connsiteX2" fmla="*/ 2773274 w 3010983"/>
              <a:gd name="connsiteY2" fmla="*/ 59989 h 361373"/>
              <a:gd name="connsiteX3" fmla="*/ 2844854 w 3010983"/>
              <a:gd name="connsiteY3" fmla="*/ 57121 h 361373"/>
              <a:gd name="connsiteX4" fmla="*/ 3010983 w 3010983"/>
              <a:gd name="connsiteY4" fmla="*/ 301365 h 361373"/>
              <a:gd name="connsiteX5" fmla="*/ 2780225 w 3010983"/>
              <a:gd name="connsiteY5" fmla="*/ 277241 h 361373"/>
              <a:gd name="connsiteX6" fmla="*/ 192067 w 3010983"/>
              <a:gd name="connsiteY6" fmla="*/ 361373 h 361373"/>
              <a:gd name="connsiteX7" fmla="*/ 132059 w 3010983"/>
              <a:gd name="connsiteY7" fmla="*/ 301365 h 361373"/>
              <a:gd name="connsiteX8" fmla="*/ 0 w 3010983"/>
              <a:gd name="connsiteY8" fmla="*/ 24740 h 361373"/>
              <a:gd name="connsiteX0" fmla="*/ 0 w 2844854"/>
              <a:gd name="connsiteY0" fmla="*/ 24740 h 361373"/>
              <a:gd name="connsiteX1" fmla="*/ 192067 w 2844854"/>
              <a:gd name="connsiteY1" fmla="*/ 1333 h 361373"/>
              <a:gd name="connsiteX2" fmla="*/ 2773274 w 2844854"/>
              <a:gd name="connsiteY2" fmla="*/ 59989 h 361373"/>
              <a:gd name="connsiteX3" fmla="*/ 2844854 w 2844854"/>
              <a:gd name="connsiteY3" fmla="*/ 57121 h 361373"/>
              <a:gd name="connsiteX4" fmla="*/ 2771250 w 2844854"/>
              <a:gd name="connsiteY4" fmla="*/ 315223 h 361373"/>
              <a:gd name="connsiteX5" fmla="*/ 2780225 w 2844854"/>
              <a:gd name="connsiteY5" fmla="*/ 277241 h 361373"/>
              <a:gd name="connsiteX6" fmla="*/ 192067 w 2844854"/>
              <a:gd name="connsiteY6" fmla="*/ 361373 h 361373"/>
              <a:gd name="connsiteX7" fmla="*/ 132059 w 2844854"/>
              <a:gd name="connsiteY7" fmla="*/ 301365 h 361373"/>
              <a:gd name="connsiteX8" fmla="*/ 0 w 2844854"/>
              <a:gd name="connsiteY8" fmla="*/ 24740 h 361373"/>
              <a:gd name="connsiteX0" fmla="*/ 0 w 2844854"/>
              <a:gd name="connsiteY0" fmla="*/ 24740 h 368923"/>
              <a:gd name="connsiteX1" fmla="*/ 192067 w 2844854"/>
              <a:gd name="connsiteY1" fmla="*/ 1333 h 368923"/>
              <a:gd name="connsiteX2" fmla="*/ 2773274 w 2844854"/>
              <a:gd name="connsiteY2" fmla="*/ 59989 h 368923"/>
              <a:gd name="connsiteX3" fmla="*/ 2844854 w 2844854"/>
              <a:gd name="connsiteY3" fmla="*/ 57121 h 368923"/>
              <a:gd name="connsiteX4" fmla="*/ 2771250 w 2844854"/>
              <a:gd name="connsiteY4" fmla="*/ 315223 h 368923"/>
              <a:gd name="connsiteX5" fmla="*/ 2724700 w 2844854"/>
              <a:gd name="connsiteY5" fmla="*/ 368923 h 368923"/>
              <a:gd name="connsiteX6" fmla="*/ 192067 w 2844854"/>
              <a:gd name="connsiteY6" fmla="*/ 361373 h 368923"/>
              <a:gd name="connsiteX7" fmla="*/ 132059 w 2844854"/>
              <a:gd name="connsiteY7" fmla="*/ 301365 h 368923"/>
              <a:gd name="connsiteX8" fmla="*/ 0 w 2844854"/>
              <a:gd name="connsiteY8" fmla="*/ 24740 h 368923"/>
              <a:gd name="connsiteX0" fmla="*/ 0 w 2844854"/>
              <a:gd name="connsiteY0" fmla="*/ 24740 h 368923"/>
              <a:gd name="connsiteX1" fmla="*/ 192067 w 2844854"/>
              <a:gd name="connsiteY1" fmla="*/ 1333 h 368923"/>
              <a:gd name="connsiteX2" fmla="*/ 2773274 w 2844854"/>
              <a:gd name="connsiteY2" fmla="*/ 59989 h 368923"/>
              <a:gd name="connsiteX3" fmla="*/ 2844854 w 2844854"/>
              <a:gd name="connsiteY3" fmla="*/ 57121 h 368923"/>
              <a:gd name="connsiteX4" fmla="*/ 2771250 w 2844854"/>
              <a:gd name="connsiteY4" fmla="*/ 315223 h 368923"/>
              <a:gd name="connsiteX5" fmla="*/ 2724700 w 2844854"/>
              <a:gd name="connsiteY5" fmla="*/ 368923 h 368923"/>
              <a:gd name="connsiteX6" fmla="*/ 288566 w 2844854"/>
              <a:gd name="connsiteY6" fmla="*/ 358153 h 368923"/>
              <a:gd name="connsiteX7" fmla="*/ 132059 w 2844854"/>
              <a:gd name="connsiteY7" fmla="*/ 301365 h 368923"/>
              <a:gd name="connsiteX8" fmla="*/ 0 w 2844854"/>
              <a:gd name="connsiteY8" fmla="*/ 24740 h 368923"/>
              <a:gd name="connsiteX0" fmla="*/ 0 w 2844854"/>
              <a:gd name="connsiteY0" fmla="*/ 24740 h 368923"/>
              <a:gd name="connsiteX1" fmla="*/ 192067 w 2844854"/>
              <a:gd name="connsiteY1" fmla="*/ 1333 h 368923"/>
              <a:gd name="connsiteX2" fmla="*/ 2773274 w 2844854"/>
              <a:gd name="connsiteY2" fmla="*/ 59989 h 368923"/>
              <a:gd name="connsiteX3" fmla="*/ 2844854 w 2844854"/>
              <a:gd name="connsiteY3" fmla="*/ 57121 h 368923"/>
              <a:gd name="connsiteX4" fmla="*/ 2771250 w 2844854"/>
              <a:gd name="connsiteY4" fmla="*/ 315223 h 368923"/>
              <a:gd name="connsiteX5" fmla="*/ 2724700 w 2844854"/>
              <a:gd name="connsiteY5" fmla="*/ 368923 h 368923"/>
              <a:gd name="connsiteX6" fmla="*/ 288566 w 2844854"/>
              <a:gd name="connsiteY6" fmla="*/ 358153 h 368923"/>
              <a:gd name="connsiteX7" fmla="*/ 266938 w 2844854"/>
              <a:gd name="connsiteY7" fmla="*/ 350165 h 368923"/>
              <a:gd name="connsiteX8" fmla="*/ 0 w 2844854"/>
              <a:gd name="connsiteY8" fmla="*/ 24740 h 36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854" h="368923">
                <a:moveTo>
                  <a:pt x="0" y="24740"/>
                </a:moveTo>
                <a:cubicBezTo>
                  <a:pt x="0" y="-8402"/>
                  <a:pt x="158925" y="1333"/>
                  <a:pt x="192067" y="1333"/>
                </a:cubicBezTo>
                <a:lnTo>
                  <a:pt x="2773274" y="59989"/>
                </a:lnTo>
                <a:cubicBezTo>
                  <a:pt x="2806416" y="59989"/>
                  <a:pt x="2844854" y="23979"/>
                  <a:pt x="2844854" y="57121"/>
                </a:cubicBezTo>
                <a:cubicBezTo>
                  <a:pt x="2844854" y="137129"/>
                  <a:pt x="2771250" y="235215"/>
                  <a:pt x="2771250" y="315223"/>
                </a:cubicBezTo>
                <a:cubicBezTo>
                  <a:pt x="2771250" y="348365"/>
                  <a:pt x="2757842" y="368923"/>
                  <a:pt x="2724700" y="368923"/>
                </a:cubicBezTo>
                <a:lnTo>
                  <a:pt x="288566" y="358153"/>
                </a:lnTo>
                <a:cubicBezTo>
                  <a:pt x="255424" y="358153"/>
                  <a:pt x="266938" y="383307"/>
                  <a:pt x="266938" y="350165"/>
                </a:cubicBezTo>
                <a:lnTo>
                  <a:pt x="0" y="24740"/>
                </a:lnTo>
                <a:close/>
              </a:path>
            </a:pathLst>
          </a:custGeom>
          <a:solidFill>
            <a:srgbClr val="FE5F44">
              <a:alpha val="50196"/>
            </a:srgbClr>
          </a:solidFill>
          <a:ln w="50800">
            <a:solidFill>
              <a:srgbClr val="C0000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Abgerundetes Rechteck 12"/>
          <p:cNvSpPr/>
          <p:nvPr/>
        </p:nvSpPr>
        <p:spPr>
          <a:xfrm rot="20798925">
            <a:off x="807019" y="3872543"/>
            <a:ext cx="3925783" cy="362620"/>
          </a:xfrm>
          <a:custGeom>
            <a:avLst/>
            <a:gdLst>
              <a:gd name="connsiteX0" fmla="*/ 0 w 3629221"/>
              <a:gd name="connsiteY0" fmla="*/ 60008 h 360040"/>
              <a:gd name="connsiteX1" fmla="*/ 60008 w 3629221"/>
              <a:gd name="connsiteY1" fmla="*/ 0 h 360040"/>
              <a:gd name="connsiteX2" fmla="*/ 3569213 w 3629221"/>
              <a:gd name="connsiteY2" fmla="*/ 0 h 360040"/>
              <a:gd name="connsiteX3" fmla="*/ 3629221 w 3629221"/>
              <a:gd name="connsiteY3" fmla="*/ 60008 h 360040"/>
              <a:gd name="connsiteX4" fmla="*/ 3629221 w 3629221"/>
              <a:gd name="connsiteY4" fmla="*/ 300032 h 360040"/>
              <a:gd name="connsiteX5" fmla="*/ 3569213 w 3629221"/>
              <a:gd name="connsiteY5" fmla="*/ 360040 h 360040"/>
              <a:gd name="connsiteX6" fmla="*/ 60008 w 3629221"/>
              <a:gd name="connsiteY6" fmla="*/ 360040 h 360040"/>
              <a:gd name="connsiteX7" fmla="*/ 0 w 3629221"/>
              <a:gd name="connsiteY7" fmla="*/ 300032 h 360040"/>
              <a:gd name="connsiteX8" fmla="*/ 0 w 3629221"/>
              <a:gd name="connsiteY8" fmla="*/ 60008 h 360040"/>
              <a:gd name="connsiteX0" fmla="*/ 0 w 3933064"/>
              <a:gd name="connsiteY0" fmla="*/ 60008 h 362487"/>
              <a:gd name="connsiteX1" fmla="*/ 60008 w 3933064"/>
              <a:gd name="connsiteY1" fmla="*/ 0 h 362487"/>
              <a:gd name="connsiteX2" fmla="*/ 3569213 w 3933064"/>
              <a:gd name="connsiteY2" fmla="*/ 0 h 362487"/>
              <a:gd name="connsiteX3" fmla="*/ 3629221 w 3933064"/>
              <a:gd name="connsiteY3" fmla="*/ 60008 h 362487"/>
              <a:gd name="connsiteX4" fmla="*/ 3933064 w 3933064"/>
              <a:gd name="connsiteY4" fmla="*/ 339738 h 362487"/>
              <a:gd name="connsiteX5" fmla="*/ 3569213 w 3933064"/>
              <a:gd name="connsiteY5" fmla="*/ 360040 h 362487"/>
              <a:gd name="connsiteX6" fmla="*/ 60008 w 3933064"/>
              <a:gd name="connsiteY6" fmla="*/ 360040 h 362487"/>
              <a:gd name="connsiteX7" fmla="*/ 0 w 3933064"/>
              <a:gd name="connsiteY7" fmla="*/ 300032 h 362487"/>
              <a:gd name="connsiteX8" fmla="*/ 0 w 3933064"/>
              <a:gd name="connsiteY8" fmla="*/ 60008 h 362487"/>
              <a:gd name="connsiteX0" fmla="*/ 0 w 3933064"/>
              <a:gd name="connsiteY0" fmla="*/ 60008 h 362487"/>
              <a:gd name="connsiteX1" fmla="*/ 60008 w 3933064"/>
              <a:gd name="connsiteY1" fmla="*/ 0 h 362487"/>
              <a:gd name="connsiteX2" fmla="*/ 3569213 w 3933064"/>
              <a:gd name="connsiteY2" fmla="*/ 0 h 362487"/>
              <a:gd name="connsiteX3" fmla="*/ 3667181 w 3933064"/>
              <a:gd name="connsiteY3" fmla="*/ 36610 h 362487"/>
              <a:gd name="connsiteX4" fmla="*/ 3933064 w 3933064"/>
              <a:gd name="connsiteY4" fmla="*/ 339738 h 362487"/>
              <a:gd name="connsiteX5" fmla="*/ 3569213 w 3933064"/>
              <a:gd name="connsiteY5" fmla="*/ 360040 h 362487"/>
              <a:gd name="connsiteX6" fmla="*/ 60008 w 3933064"/>
              <a:gd name="connsiteY6" fmla="*/ 360040 h 362487"/>
              <a:gd name="connsiteX7" fmla="*/ 0 w 3933064"/>
              <a:gd name="connsiteY7" fmla="*/ 300032 h 362487"/>
              <a:gd name="connsiteX8" fmla="*/ 0 w 3933064"/>
              <a:gd name="connsiteY8" fmla="*/ 60008 h 362487"/>
              <a:gd name="connsiteX0" fmla="*/ 0 w 3933064"/>
              <a:gd name="connsiteY0" fmla="*/ 60008 h 362487"/>
              <a:gd name="connsiteX1" fmla="*/ 60008 w 3933064"/>
              <a:gd name="connsiteY1" fmla="*/ 0 h 362487"/>
              <a:gd name="connsiteX2" fmla="*/ 3646170 w 3933064"/>
              <a:gd name="connsiteY2" fmla="*/ 39869 h 362487"/>
              <a:gd name="connsiteX3" fmla="*/ 3667181 w 3933064"/>
              <a:gd name="connsiteY3" fmla="*/ 36610 h 362487"/>
              <a:gd name="connsiteX4" fmla="*/ 3933064 w 3933064"/>
              <a:gd name="connsiteY4" fmla="*/ 339738 h 362487"/>
              <a:gd name="connsiteX5" fmla="*/ 3569213 w 3933064"/>
              <a:gd name="connsiteY5" fmla="*/ 360040 h 362487"/>
              <a:gd name="connsiteX6" fmla="*/ 60008 w 3933064"/>
              <a:gd name="connsiteY6" fmla="*/ 360040 h 362487"/>
              <a:gd name="connsiteX7" fmla="*/ 0 w 3933064"/>
              <a:gd name="connsiteY7" fmla="*/ 300032 h 362487"/>
              <a:gd name="connsiteX8" fmla="*/ 0 w 3933064"/>
              <a:gd name="connsiteY8" fmla="*/ 60008 h 362487"/>
              <a:gd name="connsiteX0" fmla="*/ 0 w 3933064"/>
              <a:gd name="connsiteY0" fmla="*/ 60008 h 362487"/>
              <a:gd name="connsiteX1" fmla="*/ 60008 w 3933064"/>
              <a:gd name="connsiteY1" fmla="*/ 0 h 362487"/>
              <a:gd name="connsiteX2" fmla="*/ 3646170 w 3933064"/>
              <a:gd name="connsiteY2" fmla="*/ 39869 h 362487"/>
              <a:gd name="connsiteX3" fmla="*/ 3667181 w 3933064"/>
              <a:gd name="connsiteY3" fmla="*/ 36610 h 362487"/>
              <a:gd name="connsiteX4" fmla="*/ 3933064 w 3933064"/>
              <a:gd name="connsiteY4" fmla="*/ 339738 h 362487"/>
              <a:gd name="connsiteX5" fmla="*/ 3569213 w 3933064"/>
              <a:gd name="connsiteY5" fmla="*/ 360040 h 362487"/>
              <a:gd name="connsiteX6" fmla="*/ 370614 w 3933064"/>
              <a:gd name="connsiteY6" fmla="*/ 325734 h 362487"/>
              <a:gd name="connsiteX7" fmla="*/ 0 w 3933064"/>
              <a:gd name="connsiteY7" fmla="*/ 300032 h 362487"/>
              <a:gd name="connsiteX8" fmla="*/ 0 w 3933064"/>
              <a:gd name="connsiteY8" fmla="*/ 60008 h 362487"/>
              <a:gd name="connsiteX0" fmla="*/ 0 w 3933064"/>
              <a:gd name="connsiteY0" fmla="*/ 60008 h 362487"/>
              <a:gd name="connsiteX1" fmla="*/ 60008 w 3933064"/>
              <a:gd name="connsiteY1" fmla="*/ 0 h 362487"/>
              <a:gd name="connsiteX2" fmla="*/ 3646170 w 3933064"/>
              <a:gd name="connsiteY2" fmla="*/ 39869 h 362487"/>
              <a:gd name="connsiteX3" fmla="*/ 3667181 w 3933064"/>
              <a:gd name="connsiteY3" fmla="*/ 36610 h 362487"/>
              <a:gd name="connsiteX4" fmla="*/ 3933064 w 3933064"/>
              <a:gd name="connsiteY4" fmla="*/ 339738 h 362487"/>
              <a:gd name="connsiteX5" fmla="*/ 3569213 w 3933064"/>
              <a:gd name="connsiteY5" fmla="*/ 360040 h 362487"/>
              <a:gd name="connsiteX6" fmla="*/ 370614 w 3933064"/>
              <a:gd name="connsiteY6" fmla="*/ 325734 h 362487"/>
              <a:gd name="connsiteX7" fmla="*/ 44724 w 3933064"/>
              <a:gd name="connsiteY7" fmla="*/ 202622 h 362487"/>
              <a:gd name="connsiteX8" fmla="*/ 0 w 3933064"/>
              <a:gd name="connsiteY8" fmla="*/ 60008 h 362487"/>
              <a:gd name="connsiteX0" fmla="*/ 0 w 3933064"/>
              <a:gd name="connsiteY0" fmla="*/ 60008 h 362487"/>
              <a:gd name="connsiteX1" fmla="*/ 60008 w 3933064"/>
              <a:gd name="connsiteY1" fmla="*/ 0 h 362487"/>
              <a:gd name="connsiteX2" fmla="*/ 3646170 w 3933064"/>
              <a:gd name="connsiteY2" fmla="*/ 39869 h 362487"/>
              <a:gd name="connsiteX3" fmla="*/ 3667181 w 3933064"/>
              <a:gd name="connsiteY3" fmla="*/ 36610 h 362487"/>
              <a:gd name="connsiteX4" fmla="*/ 3933064 w 3933064"/>
              <a:gd name="connsiteY4" fmla="*/ 339738 h 362487"/>
              <a:gd name="connsiteX5" fmla="*/ 3569213 w 3933064"/>
              <a:gd name="connsiteY5" fmla="*/ 360040 h 362487"/>
              <a:gd name="connsiteX6" fmla="*/ 370614 w 3933064"/>
              <a:gd name="connsiteY6" fmla="*/ 325734 h 362487"/>
              <a:gd name="connsiteX7" fmla="*/ 29644 w 3933064"/>
              <a:gd name="connsiteY7" fmla="*/ 220647 h 362487"/>
              <a:gd name="connsiteX8" fmla="*/ 0 w 3933064"/>
              <a:gd name="connsiteY8" fmla="*/ 60008 h 362487"/>
              <a:gd name="connsiteX0" fmla="*/ 0 w 3925783"/>
              <a:gd name="connsiteY0" fmla="*/ 29462 h 362620"/>
              <a:gd name="connsiteX1" fmla="*/ 52727 w 3925783"/>
              <a:gd name="connsiteY1" fmla="*/ 133 h 362620"/>
              <a:gd name="connsiteX2" fmla="*/ 3638889 w 3925783"/>
              <a:gd name="connsiteY2" fmla="*/ 40002 h 362620"/>
              <a:gd name="connsiteX3" fmla="*/ 3659900 w 3925783"/>
              <a:gd name="connsiteY3" fmla="*/ 36743 h 362620"/>
              <a:gd name="connsiteX4" fmla="*/ 3925783 w 3925783"/>
              <a:gd name="connsiteY4" fmla="*/ 339871 h 362620"/>
              <a:gd name="connsiteX5" fmla="*/ 3561932 w 3925783"/>
              <a:gd name="connsiteY5" fmla="*/ 360173 h 362620"/>
              <a:gd name="connsiteX6" fmla="*/ 363333 w 3925783"/>
              <a:gd name="connsiteY6" fmla="*/ 325867 h 362620"/>
              <a:gd name="connsiteX7" fmla="*/ 22363 w 3925783"/>
              <a:gd name="connsiteY7" fmla="*/ 220780 h 362620"/>
              <a:gd name="connsiteX8" fmla="*/ 0 w 3925783"/>
              <a:gd name="connsiteY8" fmla="*/ 29462 h 36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5783" h="362620">
                <a:moveTo>
                  <a:pt x="0" y="29462"/>
                </a:moveTo>
                <a:cubicBezTo>
                  <a:pt x="0" y="-3680"/>
                  <a:pt x="19585" y="133"/>
                  <a:pt x="52727" y="133"/>
                </a:cubicBezTo>
                <a:lnTo>
                  <a:pt x="3638889" y="40002"/>
                </a:lnTo>
                <a:cubicBezTo>
                  <a:pt x="3672031" y="40002"/>
                  <a:pt x="3659900" y="3601"/>
                  <a:pt x="3659900" y="36743"/>
                </a:cubicBezTo>
                <a:cubicBezTo>
                  <a:pt x="3659900" y="116751"/>
                  <a:pt x="3925783" y="259863"/>
                  <a:pt x="3925783" y="339871"/>
                </a:cubicBezTo>
                <a:cubicBezTo>
                  <a:pt x="3925783" y="373013"/>
                  <a:pt x="3595074" y="360173"/>
                  <a:pt x="3561932" y="360173"/>
                </a:cubicBezTo>
                <a:lnTo>
                  <a:pt x="363333" y="325867"/>
                </a:lnTo>
                <a:cubicBezTo>
                  <a:pt x="330191" y="325867"/>
                  <a:pt x="22363" y="253922"/>
                  <a:pt x="22363" y="220780"/>
                </a:cubicBezTo>
                <a:lnTo>
                  <a:pt x="0" y="29462"/>
                </a:lnTo>
                <a:close/>
              </a:path>
            </a:pathLst>
          </a:custGeom>
          <a:solidFill>
            <a:srgbClr val="FE5F44">
              <a:alpha val="50196"/>
            </a:srgbClr>
          </a:solidFill>
          <a:ln w="50800">
            <a:solidFill>
              <a:srgbClr val="C0000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Abgerundetes Rechteck 13"/>
          <p:cNvSpPr/>
          <p:nvPr/>
        </p:nvSpPr>
        <p:spPr>
          <a:xfrm rot="20798925">
            <a:off x="507895" y="3151873"/>
            <a:ext cx="2979139" cy="214851"/>
          </a:xfrm>
          <a:custGeom>
            <a:avLst/>
            <a:gdLst>
              <a:gd name="connsiteX0" fmla="*/ 0 w 3023703"/>
              <a:gd name="connsiteY0" fmla="*/ 54011 h 324060"/>
              <a:gd name="connsiteX1" fmla="*/ 54011 w 3023703"/>
              <a:gd name="connsiteY1" fmla="*/ 0 h 324060"/>
              <a:gd name="connsiteX2" fmla="*/ 2969692 w 3023703"/>
              <a:gd name="connsiteY2" fmla="*/ 0 h 324060"/>
              <a:gd name="connsiteX3" fmla="*/ 3023703 w 3023703"/>
              <a:gd name="connsiteY3" fmla="*/ 54011 h 324060"/>
              <a:gd name="connsiteX4" fmla="*/ 3023703 w 3023703"/>
              <a:gd name="connsiteY4" fmla="*/ 270049 h 324060"/>
              <a:gd name="connsiteX5" fmla="*/ 2969692 w 3023703"/>
              <a:gd name="connsiteY5" fmla="*/ 324060 h 324060"/>
              <a:gd name="connsiteX6" fmla="*/ 54011 w 3023703"/>
              <a:gd name="connsiteY6" fmla="*/ 324060 h 324060"/>
              <a:gd name="connsiteX7" fmla="*/ 0 w 3023703"/>
              <a:gd name="connsiteY7" fmla="*/ 270049 h 324060"/>
              <a:gd name="connsiteX8" fmla="*/ 0 w 3023703"/>
              <a:gd name="connsiteY8" fmla="*/ 54011 h 324060"/>
              <a:gd name="connsiteX0" fmla="*/ 0 w 3023703"/>
              <a:gd name="connsiteY0" fmla="*/ 61781 h 331830"/>
              <a:gd name="connsiteX1" fmla="*/ 54011 w 3023703"/>
              <a:gd name="connsiteY1" fmla="*/ 7770 h 331830"/>
              <a:gd name="connsiteX2" fmla="*/ 2969692 w 3023703"/>
              <a:gd name="connsiteY2" fmla="*/ 7770 h 331830"/>
              <a:gd name="connsiteX3" fmla="*/ 2829403 w 3023703"/>
              <a:gd name="connsiteY3" fmla="*/ 15667 h 331830"/>
              <a:gd name="connsiteX4" fmla="*/ 3023703 w 3023703"/>
              <a:gd name="connsiteY4" fmla="*/ 277819 h 331830"/>
              <a:gd name="connsiteX5" fmla="*/ 2969692 w 3023703"/>
              <a:gd name="connsiteY5" fmla="*/ 331830 h 331830"/>
              <a:gd name="connsiteX6" fmla="*/ 54011 w 3023703"/>
              <a:gd name="connsiteY6" fmla="*/ 331830 h 331830"/>
              <a:gd name="connsiteX7" fmla="*/ 0 w 3023703"/>
              <a:gd name="connsiteY7" fmla="*/ 277819 h 331830"/>
              <a:gd name="connsiteX8" fmla="*/ 0 w 3023703"/>
              <a:gd name="connsiteY8" fmla="*/ 61781 h 331830"/>
              <a:gd name="connsiteX0" fmla="*/ 0 w 3023703"/>
              <a:gd name="connsiteY0" fmla="*/ 54183 h 324232"/>
              <a:gd name="connsiteX1" fmla="*/ 54011 w 3023703"/>
              <a:gd name="connsiteY1" fmla="*/ 172 h 324232"/>
              <a:gd name="connsiteX2" fmla="*/ 2776429 w 3023703"/>
              <a:gd name="connsiteY2" fmla="*/ 40722 h 324232"/>
              <a:gd name="connsiteX3" fmla="*/ 2829403 w 3023703"/>
              <a:gd name="connsiteY3" fmla="*/ 8069 h 324232"/>
              <a:gd name="connsiteX4" fmla="*/ 3023703 w 3023703"/>
              <a:gd name="connsiteY4" fmla="*/ 270221 h 324232"/>
              <a:gd name="connsiteX5" fmla="*/ 2969692 w 3023703"/>
              <a:gd name="connsiteY5" fmla="*/ 324232 h 324232"/>
              <a:gd name="connsiteX6" fmla="*/ 54011 w 3023703"/>
              <a:gd name="connsiteY6" fmla="*/ 324232 h 324232"/>
              <a:gd name="connsiteX7" fmla="*/ 0 w 3023703"/>
              <a:gd name="connsiteY7" fmla="*/ 270221 h 324232"/>
              <a:gd name="connsiteX8" fmla="*/ 0 w 3023703"/>
              <a:gd name="connsiteY8" fmla="*/ 54183 h 324232"/>
              <a:gd name="connsiteX0" fmla="*/ 136759 w 3023703"/>
              <a:gd name="connsiteY0" fmla="*/ 9310 h 354925"/>
              <a:gd name="connsiteX1" fmla="*/ 54011 w 3023703"/>
              <a:gd name="connsiteY1" fmla="*/ 30865 h 354925"/>
              <a:gd name="connsiteX2" fmla="*/ 2776429 w 3023703"/>
              <a:gd name="connsiteY2" fmla="*/ 71415 h 354925"/>
              <a:gd name="connsiteX3" fmla="*/ 2829403 w 3023703"/>
              <a:gd name="connsiteY3" fmla="*/ 38762 h 354925"/>
              <a:gd name="connsiteX4" fmla="*/ 3023703 w 3023703"/>
              <a:gd name="connsiteY4" fmla="*/ 300914 h 354925"/>
              <a:gd name="connsiteX5" fmla="*/ 2969692 w 3023703"/>
              <a:gd name="connsiteY5" fmla="*/ 354925 h 354925"/>
              <a:gd name="connsiteX6" fmla="*/ 54011 w 3023703"/>
              <a:gd name="connsiteY6" fmla="*/ 354925 h 354925"/>
              <a:gd name="connsiteX7" fmla="*/ 0 w 3023703"/>
              <a:gd name="connsiteY7" fmla="*/ 300914 h 354925"/>
              <a:gd name="connsiteX8" fmla="*/ 136759 w 3023703"/>
              <a:gd name="connsiteY8" fmla="*/ 9310 h 354925"/>
              <a:gd name="connsiteX0" fmla="*/ 92195 w 2979139"/>
              <a:gd name="connsiteY0" fmla="*/ 9310 h 365363"/>
              <a:gd name="connsiteX1" fmla="*/ 9447 w 2979139"/>
              <a:gd name="connsiteY1" fmla="*/ 30865 h 365363"/>
              <a:gd name="connsiteX2" fmla="*/ 2731865 w 2979139"/>
              <a:gd name="connsiteY2" fmla="*/ 71415 h 365363"/>
              <a:gd name="connsiteX3" fmla="*/ 2784839 w 2979139"/>
              <a:gd name="connsiteY3" fmla="*/ 38762 h 365363"/>
              <a:gd name="connsiteX4" fmla="*/ 2979139 w 2979139"/>
              <a:gd name="connsiteY4" fmla="*/ 300914 h 365363"/>
              <a:gd name="connsiteX5" fmla="*/ 2925128 w 2979139"/>
              <a:gd name="connsiteY5" fmla="*/ 354925 h 365363"/>
              <a:gd name="connsiteX6" fmla="*/ 9447 w 2979139"/>
              <a:gd name="connsiteY6" fmla="*/ 354925 h 365363"/>
              <a:gd name="connsiteX7" fmla="*/ 29964 w 2979139"/>
              <a:gd name="connsiteY7" fmla="*/ 351008 h 365363"/>
              <a:gd name="connsiteX8" fmla="*/ 92195 w 2979139"/>
              <a:gd name="connsiteY8" fmla="*/ 9310 h 36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9139" h="365363">
                <a:moveTo>
                  <a:pt x="92195" y="9310"/>
                </a:moveTo>
                <a:cubicBezTo>
                  <a:pt x="92195" y="-20519"/>
                  <a:pt x="-20382" y="30865"/>
                  <a:pt x="9447" y="30865"/>
                </a:cubicBezTo>
                <a:lnTo>
                  <a:pt x="2731865" y="71415"/>
                </a:lnTo>
                <a:cubicBezTo>
                  <a:pt x="2761694" y="71415"/>
                  <a:pt x="2784839" y="8933"/>
                  <a:pt x="2784839" y="38762"/>
                </a:cubicBezTo>
                <a:cubicBezTo>
                  <a:pt x="2784839" y="110775"/>
                  <a:pt x="2979139" y="228901"/>
                  <a:pt x="2979139" y="300914"/>
                </a:cubicBezTo>
                <a:cubicBezTo>
                  <a:pt x="2979139" y="330743"/>
                  <a:pt x="2954957" y="354925"/>
                  <a:pt x="2925128" y="354925"/>
                </a:cubicBezTo>
                <a:lnTo>
                  <a:pt x="9447" y="354925"/>
                </a:lnTo>
                <a:cubicBezTo>
                  <a:pt x="-20382" y="354925"/>
                  <a:pt x="29964" y="380837"/>
                  <a:pt x="29964" y="351008"/>
                </a:cubicBezTo>
                <a:lnTo>
                  <a:pt x="92195" y="9310"/>
                </a:lnTo>
                <a:close/>
              </a:path>
            </a:pathLst>
          </a:custGeom>
          <a:solidFill>
            <a:srgbClr val="FE5F44">
              <a:alpha val="50196"/>
            </a:srgbClr>
          </a:solidFill>
          <a:ln w="50800">
            <a:solidFill>
              <a:srgbClr val="C0000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Abgerundetes Rechteck 14"/>
          <p:cNvSpPr/>
          <p:nvPr/>
        </p:nvSpPr>
        <p:spPr>
          <a:xfrm rot="20940000">
            <a:off x="3183343" y="2340261"/>
            <a:ext cx="3498756" cy="213647"/>
          </a:xfrm>
          <a:custGeom>
            <a:avLst/>
            <a:gdLst>
              <a:gd name="connsiteX0" fmla="*/ 0 w 3353445"/>
              <a:gd name="connsiteY0" fmla="*/ 42330 h 253977"/>
              <a:gd name="connsiteX1" fmla="*/ 42330 w 3353445"/>
              <a:gd name="connsiteY1" fmla="*/ 0 h 253977"/>
              <a:gd name="connsiteX2" fmla="*/ 3311115 w 3353445"/>
              <a:gd name="connsiteY2" fmla="*/ 0 h 253977"/>
              <a:gd name="connsiteX3" fmla="*/ 3353445 w 3353445"/>
              <a:gd name="connsiteY3" fmla="*/ 42330 h 253977"/>
              <a:gd name="connsiteX4" fmla="*/ 3353445 w 3353445"/>
              <a:gd name="connsiteY4" fmla="*/ 211647 h 253977"/>
              <a:gd name="connsiteX5" fmla="*/ 3311115 w 3353445"/>
              <a:gd name="connsiteY5" fmla="*/ 253977 h 253977"/>
              <a:gd name="connsiteX6" fmla="*/ 42330 w 3353445"/>
              <a:gd name="connsiteY6" fmla="*/ 253977 h 253977"/>
              <a:gd name="connsiteX7" fmla="*/ 0 w 3353445"/>
              <a:gd name="connsiteY7" fmla="*/ 211647 h 253977"/>
              <a:gd name="connsiteX8" fmla="*/ 0 w 3353445"/>
              <a:gd name="connsiteY8" fmla="*/ 42330 h 253977"/>
              <a:gd name="connsiteX0" fmla="*/ 0 w 3353445"/>
              <a:gd name="connsiteY0" fmla="*/ 48208 h 259855"/>
              <a:gd name="connsiteX1" fmla="*/ 42330 w 3353445"/>
              <a:gd name="connsiteY1" fmla="*/ 5878 h 259855"/>
              <a:gd name="connsiteX2" fmla="*/ 3311115 w 3353445"/>
              <a:gd name="connsiteY2" fmla="*/ 5878 h 259855"/>
              <a:gd name="connsiteX3" fmla="*/ 3114143 w 3353445"/>
              <a:gd name="connsiteY3" fmla="*/ 12399 h 259855"/>
              <a:gd name="connsiteX4" fmla="*/ 3353445 w 3353445"/>
              <a:gd name="connsiteY4" fmla="*/ 217525 h 259855"/>
              <a:gd name="connsiteX5" fmla="*/ 3311115 w 3353445"/>
              <a:gd name="connsiteY5" fmla="*/ 259855 h 259855"/>
              <a:gd name="connsiteX6" fmla="*/ 42330 w 3353445"/>
              <a:gd name="connsiteY6" fmla="*/ 259855 h 259855"/>
              <a:gd name="connsiteX7" fmla="*/ 0 w 3353445"/>
              <a:gd name="connsiteY7" fmla="*/ 217525 h 259855"/>
              <a:gd name="connsiteX8" fmla="*/ 0 w 3353445"/>
              <a:gd name="connsiteY8" fmla="*/ 48208 h 259855"/>
              <a:gd name="connsiteX0" fmla="*/ 0 w 3439994"/>
              <a:gd name="connsiteY0" fmla="*/ 52798 h 259855"/>
              <a:gd name="connsiteX1" fmla="*/ 128879 w 3439994"/>
              <a:gd name="connsiteY1" fmla="*/ 5878 h 259855"/>
              <a:gd name="connsiteX2" fmla="*/ 3397664 w 3439994"/>
              <a:gd name="connsiteY2" fmla="*/ 5878 h 259855"/>
              <a:gd name="connsiteX3" fmla="*/ 3200692 w 3439994"/>
              <a:gd name="connsiteY3" fmla="*/ 12399 h 259855"/>
              <a:gd name="connsiteX4" fmla="*/ 3439994 w 3439994"/>
              <a:gd name="connsiteY4" fmla="*/ 217525 h 259855"/>
              <a:gd name="connsiteX5" fmla="*/ 3397664 w 3439994"/>
              <a:gd name="connsiteY5" fmla="*/ 259855 h 259855"/>
              <a:gd name="connsiteX6" fmla="*/ 128879 w 3439994"/>
              <a:gd name="connsiteY6" fmla="*/ 259855 h 259855"/>
              <a:gd name="connsiteX7" fmla="*/ 86549 w 3439994"/>
              <a:gd name="connsiteY7" fmla="*/ 217525 h 259855"/>
              <a:gd name="connsiteX8" fmla="*/ 0 w 3439994"/>
              <a:gd name="connsiteY8" fmla="*/ 52798 h 259855"/>
              <a:gd name="connsiteX0" fmla="*/ 0 w 3439994"/>
              <a:gd name="connsiteY0" fmla="*/ 46954 h 254011"/>
              <a:gd name="connsiteX1" fmla="*/ 128879 w 3439994"/>
              <a:gd name="connsiteY1" fmla="*/ 34 h 254011"/>
              <a:gd name="connsiteX2" fmla="*/ 3220556 w 3439994"/>
              <a:gd name="connsiteY2" fmla="*/ 29850 h 254011"/>
              <a:gd name="connsiteX3" fmla="*/ 3200692 w 3439994"/>
              <a:gd name="connsiteY3" fmla="*/ 6555 h 254011"/>
              <a:gd name="connsiteX4" fmla="*/ 3439994 w 3439994"/>
              <a:gd name="connsiteY4" fmla="*/ 211681 h 254011"/>
              <a:gd name="connsiteX5" fmla="*/ 3397664 w 3439994"/>
              <a:gd name="connsiteY5" fmla="*/ 254011 h 254011"/>
              <a:gd name="connsiteX6" fmla="*/ 128879 w 3439994"/>
              <a:gd name="connsiteY6" fmla="*/ 254011 h 254011"/>
              <a:gd name="connsiteX7" fmla="*/ 86549 w 3439994"/>
              <a:gd name="connsiteY7" fmla="*/ 211681 h 254011"/>
              <a:gd name="connsiteX8" fmla="*/ 0 w 3439994"/>
              <a:gd name="connsiteY8" fmla="*/ 46954 h 254011"/>
              <a:gd name="connsiteX0" fmla="*/ 0 w 3456453"/>
              <a:gd name="connsiteY0" fmla="*/ 34951 h 254011"/>
              <a:gd name="connsiteX1" fmla="*/ 145338 w 3456453"/>
              <a:gd name="connsiteY1" fmla="*/ 34 h 254011"/>
              <a:gd name="connsiteX2" fmla="*/ 3237015 w 3456453"/>
              <a:gd name="connsiteY2" fmla="*/ 29850 h 254011"/>
              <a:gd name="connsiteX3" fmla="*/ 3217151 w 3456453"/>
              <a:gd name="connsiteY3" fmla="*/ 6555 h 254011"/>
              <a:gd name="connsiteX4" fmla="*/ 3456453 w 3456453"/>
              <a:gd name="connsiteY4" fmla="*/ 211681 h 254011"/>
              <a:gd name="connsiteX5" fmla="*/ 3414123 w 3456453"/>
              <a:gd name="connsiteY5" fmla="*/ 254011 h 254011"/>
              <a:gd name="connsiteX6" fmla="*/ 145338 w 3456453"/>
              <a:gd name="connsiteY6" fmla="*/ 254011 h 254011"/>
              <a:gd name="connsiteX7" fmla="*/ 103008 w 3456453"/>
              <a:gd name="connsiteY7" fmla="*/ 211681 h 254011"/>
              <a:gd name="connsiteX8" fmla="*/ 0 w 3456453"/>
              <a:gd name="connsiteY8" fmla="*/ 34951 h 254011"/>
              <a:gd name="connsiteX0" fmla="*/ 9452 w 3465905"/>
              <a:gd name="connsiteY0" fmla="*/ 34951 h 254011"/>
              <a:gd name="connsiteX1" fmla="*/ 10733 w 3465905"/>
              <a:gd name="connsiteY1" fmla="*/ 26791 h 254011"/>
              <a:gd name="connsiteX2" fmla="*/ 3246467 w 3465905"/>
              <a:gd name="connsiteY2" fmla="*/ 29850 h 254011"/>
              <a:gd name="connsiteX3" fmla="*/ 3226603 w 3465905"/>
              <a:gd name="connsiteY3" fmla="*/ 6555 h 254011"/>
              <a:gd name="connsiteX4" fmla="*/ 3465905 w 3465905"/>
              <a:gd name="connsiteY4" fmla="*/ 211681 h 254011"/>
              <a:gd name="connsiteX5" fmla="*/ 3423575 w 3465905"/>
              <a:gd name="connsiteY5" fmla="*/ 254011 h 254011"/>
              <a:gd name="connsiteX6" fmla="*/ 154790 w 3465905"/>
              <a:gd name="connsiteY6" fmla="*/ 254011 h 254011"/>
              <a:gd name="connsiteX7" fmla="*/ 112460 w 3465905"/>
              <a:gd name="connsiteY7" fmla="*/ 211681 h 254011"/>
              <a:gd name="connsiteX8" fmla="*/ 9452 w 3465905"/>
              <a:gd name="connsiteY8" fmla="*/ 34951 h 254011"/>
              <a:gd name="connsiteX0" fmla="*/ 9452 w 3465905"/>
              <a:gd name="connsiteY0" fmla="*/ 34951 h 282985"/>
              <a:gd name="connsiteX1" fmla="*/ 10733 w 3465905"/>
              <a:gd name="connsiteY1" fmla="*/ 26791 h 282985"/>
              <a:gd name="connsiteX2" fmla="*/ 3246467 w 3465905"/>
              <a:gd name="connsiteY2" fmla="*/ 29850 h 282985"/>
              <a:gd name="connsiteX3" fmla="*/ 3226603 w 3465905"/>
              <a:gd name="connsiteY3" fmla="*/ 6555 h 282985"/>
              <a:gd name="connsiteX4" fmla="*/ 3465905 w 3465905"/>
              <a:gd name="connsiteY4" fmla="*/ 211681 h 282985"/>
              <a:gd name="connsiteX5" fmla="*/ 3423575 w 3465905"/>
              <a:gd name="connsiteY5" fmla="*/ 254011 h 282985"/>
              <a:gd name="connsiteX6" fmla="*/ 154790 w 3465905"/>
              <a:gd name="connsiteY6" fmla="*/ 254011 h 282985"/>
              <a:gd name="connsiteX7" fmla="*/ 181885 w 3465905"/>
              <a:gd name="connsiteY7" fmla="*/ 276328 h 282985"/>
              <a:gd name="connsiteX8" fmla="*/ 9452 w 3465905"/>
              <a:gd name="connsiteY8" fmla="*/ 34951 h 282985"/>
              <a:gd name="connsiteX0" fmla="*/ 9452 w 3478033"/>
              <a:gd name="connsiteY0" fmla="*/ 47270 h 295306"/>
              <a:gd name="connsiteX1" fmla="*/ 10733 w 3478033"/>
              <a:gd name="connsiteY1" fmla="*/ 39110 h 295306"/>
              <a:gd name="connsiteX2" fmla="*/ 3246467 w 3478033"/>
              <a:gd name="connsiteY2" fmla="*/ 42169 h 295306"/>
              <a:gd name="connsiteX3" fmla="*/ 3204277 w 3478033"/>
              <a:gd name="connsiteY3" fmla="*/ 5396 h 295306"/>
              <a:gd name="connsiteX4" fmla="*/ 3465905 w 3478033"/>
              <a:gd name="connsiteY4" fmla="*/ 224000 h 295306"/>
              <a:gd name="connsiteX5" fmla="*/ 3423575 w 3478033"/>
              <a:gd name="connsiteY5" fmla="*/ 266330 h 295306"/>
              <a:gd name="connsiteX6" fmla="*/ 154790 w 3478033"/>
              <a:gd name="connsiteY6" fmla="*/ 266330 h 295306"/>
              <a:gd name="connsiteX7" fmla="*/ 181885 w 3478033"/>
              <a:gd name="connsiteY7" fmla="*/ 288647 h 295306"/>
              <a:gd name="connsiteX8" fmla="*/ 9452 w 3478033"/>
              <a:gd name="connsiteY8" fmla="*/ 47270 h 295306"/>
              <a:gd name="connsiteX0" fmla="*/ 9452 w 3498114"/>
              <a:gd name="connsiteY0" fmla="*/ 47270 h 295305"/>
              <a:gd name="connsiteX1" fmla="*/ 10733 w 3498114"/>
              <a:gd name="connsiteY1" fmla="*/ 39110 h 295305"/>
              <a:gd name="connsiteX2" fmla="*/ 3246467 w 3498114"/>
              <a:gd name="connsiteY2" fmla="*/ 42169 h 295305"/>
              <a:gd name="connsiteX3" fmla="*/ 3204277 w 3498114"/>
              <a:gd name="connsiteY3" fmla="*/ 5396 h 295305"/>
              <a:gd name="connsiteX4" fmla="*/ 3465905 w 3498114"/>
              <a:gd name="connsiteY4" fmla="*/ 224000 h 295305"/>
              <a:gd name="connsiteX5" fmla="*/ 3478491 w 3498114"/>
              <a:gd name="connsiteY5" fmla="*/ 225049 h 295305"/>
              <a:gd name="connsiteX6" fmla="*/ 154790 w 3498114"/>
              <a:gd name="connsiteY6" fmla="*/ 266330 h 295305"/>
              <a:gd name="connsiteX7" fmla="*/ 181885 w 3498114"/>
              <a:gd name="connsiteY7" fmla="*/ 288647 h 295305"/>
              <a:gd name="connsiteX8" fmla="*/ 9452 w 3498114"/>
              <a:gd name="connsiteY8" fmla="*/ 47270 h 295305"/>
              <a:gd name="connsiteX0" fmla="*/ 9452 w 3498253"/>
              <a:gd name="connsiteY0" fmla="*/ 33446 h 281481"/>
              <a:gd name="connsiteX1" fmla="*/ 10733 w 3498253"/>
              <a:gd name="connsiteY1" fmla="*/ 25286 h 281481"/>
              <a:gd name="connsiteX2" fmla="*/ 3246467 w 3498253"/>
              <a:gd name="connsiteY2" fmla="*/ 28345 h 281481"/>
              <a:gd name="connsiteX3" fmla="*/ 3201996 w 3498253"/>
              <a:gd name="connsiteY3" fmla="*/ 6735 h 281481"/>
              <a:gd name="connsiteX4" fmla="*/ 3465905 w 3498253"/>
              <a:gd name="connsiteY4" fmla="*/ 210176 h 281481"/>
              <a:gd name="connsiteX5" fmla="*/ 3478491 w 3498253"/>
              <a:gd name="connsiteY5" fmla="*/ 211225 h 281481"/>
              <a:gd name="connsiteX6" fmla="*/ 154790 w 3498253"/>
              <a:gd name="connsiteY6" fmla="*/ 252506 h 281481"/>
              <a:gd name="connsiteX7" fmla="*/ 181885 w 3498253"/>
              <a:gd name="connsiteY7" fmla="*/ 274823 h 281481"/>
              <a:gd name="connsiteX8" fmla="*/ 9452 w 3498253"/>
              <a:gd name="connsiteY8" fmla="*/ 33446 h 281481"/>
              <a:gd name="connsiteX0" fmla="*/ 9452 w 3498253"/>
              <a:gd name="connsiteY0" fmla="*/ 32251 h 280286"/>
              <a:gd name="connsiteX1" fmla="*/ 10733 w 3498253"/>
              <a:gd name="connsiteY1" fmla="*/ 24091 h 280286"/>
              <a:gd name="connsiteX2" fmla="*/ 3193832 w 3498253"/>
              <a:gd name="connsiteY2" fmla="*/ 53268 h 280286"/>
              <a:gd name="connsiteX3" fmla="*/ 3201996 w 3498253"/>
              <a:gd name="connsiteY3" fmla="*/ 5540 h 280286"/>
              <a:gd name="connsiteX4" fmla="*/ 3465905 w 3498253"/>
              <a:gd name="connsiteY4" fmla="*/ 208981 h 280286"/>
              <a:gd name="connsiteX5" fmla="*/ 3478491 w 3498253"/>
              <a:gd name="connsiteY5" fmla="*/ 210030 h 280286"/>
              <a:gd name="connsiteX6" fmla="*/ 154790 w 3498253"/>
              <a:gd name="connsiteY6" fmla="*/ 251311 h 280286"/>
              <a:gd name="connsiteX7" fmla="*/ 181885 w 3498253"/>
              <a:gd name="connsiteY7" fmla="*/ 273628 h 280286"/>
              <a:gd name="connsiteX8" fmla="*/ 9452 w 3498253"/>
              <a:gd name="connsiteY8" fmla="*/ 32251 h 280286"/>
              <a:gd name="connsiteX0" fmla="*/ 9452 w 3498756"/>
              <a:gd name="connsiteY0" fmla="*/ 19535 h 267570"/>
              <a:gd name="connsiteX1" fmla="*/ 10733 w 3498756"/>
              <a:gd name="connsiteY1" fmla="*/ 11375 h 267570"/>
              <a:gd name="connsiteX2" fmla="*/ 3193832 w 3498756"/>
              <a:gd name="connsiteY2" fmla="*/ 40552 h 267570"/>
              <a:gd name="connsiteX3" fmla="*/ 3193848 w 3498756"/>
              <a:gd name="connsiteY3" fmla="*/ 6513 h 267570"/>
              <a:gd name="connsiteX4" fmla="*/ 3465905 w 3498756"/>
              <a:gd name="connsiteY4" fmla="*/ 196265 h 267570"/>
              <a:gd name="connsiteX5" fmla="*/ 3478491 w 3498756"/>
              <a:gd name="connsiteY5" fmla="*/ 197314 h 267570"/>
              <a:gd name="connsiteX6" fmla="*/ 154790 w 3498756"/>
              <a:gd name="connsiteY6" fmla="*/ 238595 h 267570"/>
              <a:gd name="connsiteX7" fmla="*/ 181885 w 3498756"/>
              <a:gd name="connsiteY7" fmla="*/ 260912 h 267570"/>
              <a:gd name="connsiteX8" fmla="*/ 9452 w 3498756"/>
              <a:gd name="connsiteY8" fmla="*/ 19535 h 267570"/>
              <a:gd name="connsiteX0" fmla="*/ 9452 w 3498756"/>
              <a:gd name="connsiteY0" fmla="*/ 28059 h 276094"/>
              <a:gd name="connsiteX1" fmla="*/ 10733 w 3498756"/>
              <a:gd name="connsiteY1" fmla="*/ 19899 h 276094"/>
              <a:gd name="connsiteX2" fmla="*/ 3190109 w 3498756"/>
              <a:gd name="connsiteY2" fmla="*/ 12207 h 276094"/>
              <a:gd name="connsiteX3" fmla="*/ 3193848 w 3498756"/>
              <a:gd name="connsiteY3" fmla="*/ 15037 h 276094"/>
              <a:gd name="connsiteX4" fmla="*/ 3465905 w 3498756"/>
              <a:gd name="connsiteY4" fmla="*/ 204789 h 276094"/>
              <a:gd name="connsiteX5" fmla="*/ 3478491 w 3498756"/>
              <a:gd name="connsiteY5" fmla="*/ 205838 h 276094"/>
              <a:gd name="connsiteX6" fmla="*/ 154790 w 3498756"/>
              <a:gd name="connsiteY6" fmla="*/ 247119 h 276094"/>
              <a:gd name="connsiteX7" fmla="*/ 181885 w 3498756"/>
              <a:gd name="connsiteY7" fmla="*/ 269436 h 276094"/>
              <a:gd name="connsiteX8" fmla="*/ 9452 w 3498756"/>
              <a:gd name="connsiteY8" fmla="*/ 28059 h 27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8756" h="276094">
                <a:moveTo>
                  <a:pt x="9452" y="28059"/>
                </a:moveTo>
                <a:cubicBezTo>
                  <a:pt x="9452" y="4681"/>
                  <a:pt x="-12645" y="19899"/>
                  <a:pt x="10733" y="19899"/>
                </a:cubicBezTo>
                <a:lnTo>
                  <a:pt x="3190109" y="12207"/>
                </a:lnTo>
                <a:cubicBezTo>
                  <a:pt x="3213487" y="12207"/>
                  <a:pt x="3147882" y="-17060"/>
                  <a:pt x="3193848" y="15037"/>
                </a:cubicBezTo>
                <a:lnTo>
                  <a:pt x="3465905" y="204789"/>
                </a:lnTo>
                <a:cubicBezTo>
                  <a:pt x="3513346" y="236589"/>
                  <a:pt x="3501869" y="205838"/>
                  <a:pt x="3478491" y="205838"/>
                </a:cubicBezTo>
                <a:lnTo>
                  <a:pt x="154790" y="247119"/>
                </a:lnTo>
                <a:cubicBezTo>
                  <a:pt x="131412" y="247119"/>
                  <a:pt x="181885" y="292814"/>
                  <a:pt x="181885" y="269436"/>
                </a:cubicBezTo>
                <a:cubicBezTo>
                  <a:pt x="153035" y="214527"/>
                  <a:pt x="38302" y="82968"/>
                  <a:pt x="9452" y="28059"/>
                </a:cubicBezTo>
                <a:close/>
              </a:path>
            </a:pathLst>
          </a:custGeom>
          <a:solidFill>
            <a:srgbClr val="FE5F44">
              <a:alpha val="50196"/>
            </a:srgbClr>
          </a:solidFill>
          <a:ln w="50800">
            <a:solidFill>
              <a:srgbClr val="C0000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 name="Abgerundetes Rechteck 16"/>
          <p:cNvSpPr/>
          <p:nvPr/>
        </p:nvSpPr>
        <p:spPr>
          <a:xfrm rot="21075427">
            <a:off x="2091127" y="2570744"/>
            <a:ext cx="413680" cy="242734"/>
          </a:xfrm>
          <a:custGeom>
            <a:avLst/>
            <a:gdLst>
              <a:gd name="connsiteX0" fmla="*/ 0 w 814253"/>
              <a:gd name="connsiteY0" fmla="*/ 40653 h 243914"/>
              <a:gd name="connsiteX1" fmla="*/ 40653 w 814253"/>
              <a:gd name="connsiteY1" fmla="*/ 0 h 243914"/>
              <a:gd name="connsiteX2" fmla="*/ 773600 w 814253"/>
              <a:gd name="connsiteY2" fmla="*/ 0 h 243914"/>
              <a:gd name="connsiteX3" fmla="*/ 814253 w 814253"/>
              <a:gd name="connsiteY3" fmla="*/ 40653 h 243914"/>
              <a:gd name="connsiteX4" fmla="*/ 814253 w 814253"/>
              <a:gd name="connsiteY4" fmla="*/ 203261 h 243914"/>
              <a:gd name="connsiteX5" fmla="*/ 773600 w 814253"/>
              <a:gd name="connsiteY5" fmla="*/ 243914 h 243914"/>
              <a:gd name="connsiteX6" fmla="*/ 40653 w 814253"/>
              <a:gd name="connsiteY6" fmla="*/ 243914 h 243914"/>
              <a:gd name="connsiteX7" fmla="*/ 0 w 814253"/>
              <a:gd name="connsiteY7" fmla="*/ 203261 h 243914"/>
              <a:gd name="connsiteX8" fmla="*/ 0 w 814253"/>
              <a:gd name="connsiteY8" fmla="*/ 40653 h 243914"/>
              <a:gd name="connsiteX0" fmla="*/ 0 w 814253"/>
              <a:gd name="connsiteY0" fmla="*/ 40653 h 245127"/>
              <a:gd name="connsiteX1" fmla="*/ 40653 w 814253"/>
              <a:gd name="connsiteY1" fmla="*/ 0 h 245127"/>
              <a:gd name="connsiteX2" fmla="*/ 773600 w 814253"/>
              <a:gd name="connsiteY2" fmla="*/ 0 h 245127"/>
              <a:gd name="connsiteX3" fmla="*/ 814253 w 814253"/>
              <a:gd name="connsiteY3" fmla="*/ 40653 h 245127"/>
              <a:gd name="connsiteX4" fmla="*/ 814253 w 814253"/>
              <a:gd name="connsiteY4" fmla="*/ 203261 h 245127"/>
              <a:gd name="connsiteX5" fmla="*/ 773600 w 814253"/>
              <a:gd name="connsiteY5" fmla="*/ 243914 h 245127"/>
              <a:gd name="connsiteX6" fmla="*/ 40653 w 814253"/>
              <a:gd name="connsiteY6" fmla="*/ 243914 h 245127"/>
              <a:gd name="connsiteX7" fmla="*/ 381138 w 814253"/>
              <a:gd name="connsiteY7" fmla="*/ 228991 h 245127"/>
              <a:gd name="connsiteX8" fmla="*/ 0 w 814253"/>
              <a:gd name="connsiteY8" fmla="*/ 40653 h 245127"/>
              <a:gd name="connsiteX0" fmla="*/ 210401 w 775135"/>
              <a:gd name="connsiteY0" fmla="*/ 28225 h 245127"/>
              <a:gd name="connsiteX1" fmla="*/ 1535 w 775135"/>
              <a:gd name="connsiteY1" fmla="*/ 0 h 245127"/>
              <a:gd name="connsiteX2" fmla="*/ 734482 w 775135"/>
              <a:gd name="connsiteY2" fmla="*/ 0 h 245127"/>
              <a:gd name="connsiteX3" fmla="*/ 775135 w 775135"/>
              <a:gd name="connsiteY3" fmla="*/ 40653 h 245127"/>
              <a:gd name="connsiteX4" fmla="*/ 775135 w 775135"/>
              <a:gd name="connsiteY4" fmla="*/ 203261 h 245127"/>
              <a:gd name="connsiteX5" fmla="*/ 734482 w 775135"/>
              <a:gd name="connsiteY5" fmla="*/ 243914 h 245127"/>
              <a:gd name="connsiteX6" fmla="*/ 1535 w 775135"/>
              <a:gd name="connsiteY6" fmla="*/ 243914 h 245127"/>
              <a:gd name="connsiteX7" fmla="*/ 342020 w 775135"/>
              <a:gd name="connsiteY7" fmla="*/ 228991 h 245127"/>
              <a:gd name="connsiteX8" fmla="*/ 210401 w 775135"/>
              <a:gd name="connsiteY8" fmla="*/ 28225 h 245127"/>
              <a:gd name="connsiteX0" fmla="*/ 210401 w 775135"/>
              <a:gd name="connsiteY0" fmla="*/ 37633 h 254535"/>
              <a:gd name="connsiteX1" fmla="*/ 1535 w 775135"/>
              <a:gd name="connsiteY1" fmla="*/ 9408 h 254535"/>
              <a:gd name="connsiteX2" fmla="*/ 734482 w 775135"/>
              <a:gd name="connsiteY2" fmla="*/ 9408 h 254535"/>
              <a:gd name="connsiteX3" fmla="*/ 429153 w 775135"/>
              <a:gd name="connsiteY3" fmla="*/ 10183 h 254535"/>
              <a:gd name="connsiteX4" fmla="*/ 775135 w 775135"/>
              <a:gd name="connsiteY4" fmla="*/ 212669 h 254535"/>
              <a:gd name="connsiteX5" fmla="*/ 734482 w 775135"/>
              <a:gd name="connsiteY5" fmla="*/ 253322 h 254535"/>
              <a:gd name="connsiteX6" fmla="*/ 1535 w 775135"/>
              <a:gd name="connsiteY6" fmla="*/ 253322 h 254535"/>
              <a:gd name="connsiteX7" fmla="*/ 342020 w 775135"/>
              <a:gd name="connsiteY7" fmla="*/ 238399 h 254535"/>
              <a:gd name="connsiteX8" fmla="*/ 210401 w 775135"/>
              <a:gd name="connsiteY8" fmla="*/ 37633 h 254535"/>
              <a:gd name="connsiteX0" fmla="*/ 210401 w 775135"/>
              <a:gd name="connsiteY0" fmla="*/ 37633 h 254535"/>
              <a:gd name="connsiteX1" fmla="*/ 1535 w 775135"/>
              <a:gd name="connsiteY1" fmla="*/ 9408 h 254535"/>
              <a:gd name="connsiteX2" fmla="*/ 734482 w 775135"/>
              <a:gd name="connsiteY2" fmla="*/ 9408 h 254535"/>
              <a:gd name="connsiteX3" fmla="*/ 429153 w 775135"/>
              <a:gd name="connsiteY3" fmla="*/ 10183 h 254535"/>
              <a:gd name="connsiteX4" fmla="*/ 775135 w 775135"/>
              <a:gd name="connsiteY4" fmla="*/ 212669 h 254535"/>
              <a:gd name="connsiteX5" fmla="*/ 615297 w 775135"/>
              <a:gd name="connsiteY5" fmla="*/ 207018 h 254535"/>
              <a:gd name="connsiteX6" fmla="*/ 1535 w 775135"/>
              <a:gd name="connsiteY6" fmla="*/ 253322 h 254535"/>
              <a:gd name="connsiteX7" fmla="*/ 342020 w 775135"/>
              <a:gd name="connsiteY7" fmla="*/ 238399 h 254535"/>
              <a:gd name="connsiteX8" fmla="*/ 210401 w 775135"/>
              <a:gd name="connsiteY8" fmla="*/ 37633 h 254535"/>
              <a:gd name="connsiteX0" fmla="*/ 210401 w 735584"/>
              <a:gd name="connsiteY0" fmla="*/ 37633 h 254535"/>
              <a:gd name="connsiteX1" fmla="*/ 1535 w 735584"/>
              <a:gd name="connsiteY1" fmla="*/ 9408 h 254535"/>
              <a:gd name="connsiteX2" fmla="*/ 734482 w 735584"/>
              <a:gd name="connsiteY2" fmla="*/ 9408 h 254535"/>
              <a:gd name="connsiteX3" fmla="*/ 429153 w 735584"/>
              <a:gd name="connsiteY3" fmla="*/ 10183 h 254535"/>
              <a:gd name="connsiteX4" fmla="*/ 610076 w 735584"/>
              <a:gd name="connsiteY4" fmla="*/ 231958 h 254535"/>
              <a:gd name="connsiteX5" fmla="*/ 615297 w 735584"/>
              <a:gd name="connsiteY5" fmla="*/ 207018 h 254535"/>
              <a:gd name="connsiteX6" fmla="*/ 1535 w 735584"/>
              <a:gd name="connsiteY6" fmla="*/ 253322 h 254535"/>
              <a:gd name="connsiteX7" fmla="*/ 342020 w 735584"/>
              <a:gd name="connsiteY7" fmla="*/ 238399 h 254535"/>
              <a:gd name="connsiteX8" fmla="*/ 210401 w 735584"/>
              <a:gd name="connsiteY8" fmla="*/ 37633 h 254535"/>
              <a:gd name="connsiteX0" fmla="*/ 210401 w 624081"/>
              <a:gd name="connsiteY0" fmla="*/ 35622 h 252524"/>
              <a:gd name="connsiteX1" fmla="*/ 1535 w 624081"/>
              <a:gd name="connsiteY1" fmla="*/ 7397 h 252524"/>
              <a:gd name="connsiteX2" fmla="*/ 427313 w 624081"/>
              <a:gd name="connsiteY2" fmla="*/ 16655 h 252524"/>
              <a:gd name="connsiteX3" fmla="*/ 429153 w 624081"/>
              <a:gd name="connsiteY3" fmla="*/ 8172 h 252524"/>
              <a:gd name="connsiteX4" fmla="*/ 610076 w 624081"/>
              <a:gd name="connsiteY4" fmla="*/ 229947 h 252524"/>
              <a:gd name="connsiteX5" fmla="*/ 615297 w 624081"/>
              <a:gd name="connsiteY5" fmla="*/ 205007 h 252524"/>
              <a:gd name="connsiteX6" fmla="*/ 1535 w 624081"/>
              <a:gd name="connsiteY6" fmla="*/ 251311 h 252524"/>
              <a:gd name="connsiteX7" fmla="*/ 342020 w 624081"/>
              <a:gd name="connsiteY7" fmla="*/ 236388 h 252524"/>
              <a:gd name="connsiteX8" fmla="*/ 210401 w 624081"/>
              <a:gd name="connsiteY8" fmla="*/ 35622 h 252524"/>
              <a:gd name="connsiteX0" fmla="*/ 209867 w 623547"/>
              <a:gd name="connsiteY0" fmla="*/ 35622 h 252524"/>
              <a:gd name="connsiteX1" fmla="*/ 235278 w 623547"/>
              <a:gd name="connsiteY1" fmla="*/ 25684 h 252524"/>
              <a:gd name="connsiteX2" fmla="*/ 426779 w 623547"/>
              <a:gd name="connsiteY2" fmla="*/ 16655 h 252524"/>
              <a:gd name="connsiteX3" fmla="*/ 428619 w 623547"/>
              <a:gd name="connsiteY3" fmla="*/ 8172 h 252524"/>
              <a:gd name="connsiteX4" fmla="*/ 609542 w 623547"/>
              <a:gd name="connsiteY4" fmla="*/ 229947 h 252524"/>
              <a:gd name="connsiteX5" fmla="*/ 614763 w 623547"/>
              <a:gd name="connsiteY5" fmla="*/ 205007 h 252524"/>
              <a:gd name="connsiteX6" fmla="*/ 1001 w 623547"/>
              <a:gd name="connsiteY6" fmla="*/ 251311 h 252524"/>
              <a:gd name="connsiteX7" fmla="*/ 341486 w 623547"/>
              <a:gd name="connsiteY7" fmla="*/ 236388 h 252524"/>
              <a:gd name="connsiteX8" fmla="*/ 209867 w 623547"/>
              <a:gd name="connsiteY8" fmla="*/ 35622 h 252524"/>
              <a:gd name="connsiteX0" fmla="*/ 0 w 413680"/>
              <a:gd name="connsiteY0" fmla="*/ 35622 h 242734"/>
              <a:gd name="connsiteX1" fmla="*/ 25411 w 413680"/>
              <a:gd name="connsiteY1" fmla="*/ 25684 h 242734"/>
              <a:gd name="connsiteX2" fmla="*/ 216912 w 413680"/>
              <a:gd name="connsiteY2" fmla="*/ 16655 h 242734"/>
              <a:gd name="connsiteX3" fmla="*/ 218752 w 413680"/>
              <a:gd name="connsiteY3" fmla="*/ 8172 h 242734"/>
              <a:gd name="connsiteX4" fmla="*/ 399675 w 413680"/>
              <a:gd name="connsiteY4" fmla="*/ 229947 h 242734"/>
              <a:gd name="connsiteX5" fmla="*/ 404896 w 413680"/>
              <a:gd name="connsiteY5" fmla="*/ 205007 h 242734"/>
              <a:gd name="connsiteX6" fmla="*/ 171196 w 413680"/>
              <a:gd name="connsiteY6" fmla="*/ 214506 h 242734"/>
              <a:gd name="connsiteX7" fmla="*/ 131619 w 413680"/>
              <a:gd name="connsiteY7" fmla="*/ 236388 h 242734"/>
              <a:gd name="connsiteX8" fmla="*/ 0 w 413680"/>
              <a:gd name="connsiteY8" fmla="*/ 35622 h 24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680" h="242734">
                <a:moveTo>
                  <a:pt x="0" y="35622"/>
                </a:moveTo>
                <a:cubicBezTo>
                  <a:pt x="0" y="13170"/>
                  <a:pt x="2959" y="25684"/>
                  <a:pt x="25411" y="25684"/>
                </a:cubicBezTo>
                <a:cubicBezTo>
                  <a:pt x="269727" y="25684"/>
                  <a:pt x="-27404" y="16655"/>
                  <a:pt x="216912" y="16655"/>
                </a:cubicBezTo>
                <a:cubicBezTo>
                  <a:pt x="239364" y="16655"/>
                  <a:pt x="218752" y="-14280"/>
                  <a:pt x="218752" y="8172"/>
                </a:cubicBezTo>
                <a:lnTo>
                  <a:pt x="399675" y="229947"/>
                </a:lnTo>
                <a:cubicBezTo>
                  <a:pt x="399675" y="252399"/>
                  <a:pt x="427348" y="205007"/>
                  <a:pt x="404896" y="205007"/>
                </a:cubicBezTo>
                <a:lnTo>
                  <a:pt x="171196" y="214506"/>
                </a:lnTo>
                <a:cubicBezTo>
                  <a:pt x="148744" y="214506"/>
                  <a:pt x="131619" y="258840"/>
                  <a:pt x="131619" y="236388"/>
                </a:cubicBezTo>
                <a:cubicBezTo>
                  <a:pt x="131619" y="182185"/>
                  <a:pt x="0" y="89825"/>
                  <a:pt x="0" y="35622"/>
                </a:cubicBezTo>
                <a:close/>
              </a:path>
            </a:pathLst>
          </a:custGeom>
          <a:solidFill>
            <a:srgbClr val="FE5F44">
              <a:alpha val="50196"/>
            </a:srgbClr>
          </a:solidFill>
          <a:ln w="50800">
            <a:solidFill>
              <a:srgbClr val="C0000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Abgerundetes Rechteck 17"/>
          <p:cNvSpPr/>
          <p:nvPr/>
        </p:nvSpPr>
        <p:spPr>
          <a:xfrm rot="21233200">
            <a:off x="585952" y="2217156"/>
            <a:ext cx="5203396" cy="100918"/>
          </a:xfrm>
          <a:prstGeom prst="roundRect">
            <a:avLst/>
          </a:prstGeom>
          <a:solidFill>
            <a:srgbClr val="FE5F44">
              <a:alpha val="50196"/>
            </a:srgbClr>
          </a:solidFill>
          <a:ln w="50800">
            <a:solidFill>
              <a:srgbClr val="C0000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Abgerundetes Rechteck 18"/>
          <p:cNvSpPr/>
          <p:nvPr/>
        </p:nvSpPr>
        <p:spPr>
          <a:xfrm rot="21233200">
            <a:off x="620300" y="2053184"/>
            <a:ext cx="5079503" cy="91830"/>
          </a:xfrm>
          <a:prstGeom prst="roundRect">
            <a:avLst/>
          </a:prstGeom>
          <a:solidFill>
            <a:srgbClr val="FE5F44">
              <a:alpha val="50196"/>
            </a:srgbClr>
          </a:solidFill>
          <a:ln w="50800">
            <a:solidFill>
              <a:srgbClr val="C0000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Abgerundetes Rechteck 19"/>
          <p:cNvSpPr/>
          <p:nvPr/>
        </p:nvSpPr>
        <p:spPr>
          <a:xfrm rot="19037151">
            <a:off x="7596416" y="1972165"/>
            <a:ext cx="945062" cy="364601"/>
          </a:xfrm>
          <a:custGeom>
            <a:avLst/>
            <a:gdLst>
              <a:gd name="connsiteX0" fmla="*/ 0 w 649681"/>
              <a:gd name="connsiteY0" fmla="*/ 0 h 360040"/>
              <a:gd name="connsiteX1" fmla="*/ 0 w 649681"/>
              <a:gd name="connsiteY1" fmla="*/ 0 h 360040"/>
              <a:gd name="connsiteX2" fmla="*/ 649681 w 649681"/>
              <a:gd name="connsiteY2" fmla="*/ 0 h 360040"/>
              <a:gd name="connsiteX3" fmla="*/ 649681 w 649681"/>
              <a:gd name="connsiteY3" fmla="*/ 0 h 360040"/>
              <a:gd name="connsiteX4" fmla="*/ 649681 w 649681"/>
              <a:gd name="connsiteY4" fmla="*/ 360040 h 360040"/>
              <a:gd name="connsiteX5" fmla="*/ 649681 w 649681"/>
              <a:gd name="connsiteY5" fmla="*/ 360040 h 360040"/>
              <a:gd name="connsiteX6" fmla="*/ 0 w 649681"/>
              <a:gd name="connsiteY6" fmla="*/ 360040 h 360040"/>
              <a:gd name="connsiteX7" fmla="*/ 0 w 649681"/>
              <a:gd name="connsiteY7" fmla="*/ 360040 h 360040"/>
              <a:gd name="connsiteX8" fmla="*/ 0 w 649681"/>
              <a:gd name="connsiteY8" fmla="*/ 0 h 360040"/>
              <a:gd name="connsiteX0" fmla="*/ 0 w 649681"/>
              <a:gd name="connsiteY0" fmla="*/ 0 h 360040"/>
              <a:gd name="connsiteX1" fmla="*/ 0 w 649681"/>
              <a:gd name="connsiteY1" fmla="*/ 0 h 360040"/>
              <a:gd name="connsiteX2" fmla="*/ 649681 w 649681"/>
              <a:gd name="connsiteY2" fmla="*/ 0 h 360040"/>
              <a:gd name="connsiteX3" fmla="*/ 437587 w 649681"/>
              <a:gd name="connsiteY3" fmla="*/ 90282 h 360040"/>
              <a:gd name="connsiteX4" fmla="*/ 649681 w 649681"/>
              <a:gd name="connsiteY4" fmla="*/ 360040 h 360040"/>
              <a:gd name="connsiteX5" fmla="*/ 649681 w 649681"/>
              <a:gd name="connsiteY5" fmla="*/ 360040 h 360040"/>
              <a:gd name="connsiteX6" fmla="*/ 0 w 649681"/>
              <a:gd name="connsiteY6" fmla="*/ 360040 h 360040"/>
              <a:gd name="connsiteX7" fmla="*/ 0 w 649681"/>
              <a:gd name="connsiteY7" fmla="*/ 360040 h 360040"/>
              <a:gd name="connsiteX8" fmla="*/ 0 w 649681"/>
              <a:gd name="connsiteY8" fmla="*/ 0 h 360040"/>
              <a:gd name="connsiteX0" fmla="*/ 0 w 649681"/>
              <a:gd name="connsiteY0" fmla="*/ 0 h 360040"/>
              <a:gd name="connsiteX1" fmla="*/ 0 w 649681"/>
              <a:gd name="connsiteY1" fmla="*/ 0 h 360040"/>
              <a:gd name="connsiteX2" fmla="*/ 367493 w 649681"/>
              <a:gd name="connsiteY2" fmla="*/ 11265 h 360040"/>
              <a:gd name="connsiteX3" fmla="*/ 437587 w 649681"/>
              <a:gd name="connsiteY3" fmla="*/ 90282 h 360040"/>
              <a:gd name="connsiteX4" fmla="*/ 649681 w 649681"/>
              <a:gd name="connsiteY4" fmla="*/ 360040 h 360040"/>
              <a:gd name="connsiteX5" fmla="*/ 649681 w 649681"/>
              <a:gd name="connsiteY5" fmla="*/ 360040 h 360040"/>
              <a:gd name="connsiteX6" fmla="*/ 0 w 649681"/>
              <a:gd name="connsiteY6" fmla="*/ 360040 h 360040"/>
              <a:gd name="connsiteX7" fmla="*/ 0 w 649681"/>
              <a:gd name="connsiteY7" fmla="*/ 360040 h 360040"/>
              <a:gd name="connsiteX8" fmla="*/ 0 w 649681"/>
              <a:gd name="connsiteY8" fmla="*/ 0 h 360040"/>
              <a:gd name="connsiteX0" fmla="*/ 0 w 649681"/>
              <a:gd name="connsiteY0" fmla="*/ 0 h 360040"/>
              <a:gd name="connsiteX1" fmla="*/ 0 w 649681"/>
              <a:gd name="connsiteY1" fmla="*/ 0 h 360040"/>
              <a:gd name="connsiteX2" fmla="*/ 367493 w 649681"/>
              <a:gd name="connsiteY2" fmla="*/ 11265 h 360040"/>
              <a:gd name="connsiteX3" fmla="*/ 595592 w 649681"/>
              <a:gd name="connsiteY3" fmla="*/ 321986 h 360040"/>
              <a:gd name="connsiteX4" fmla="*/ 649681 w 649681"/>
              <a:gd name="connsiteY4" fmla="*/ 360040 h 360040"/>
              <a:gd name="connsiteX5" fmla="*/ 649681 w 649681"/>
              <a:gd name="connsiteY5" fmla="*/ 360040 h 360040"/>
              <a:gd name="connsiteX6" fmla="*/ 0 w 649681"/>
              <a:gd name="connsiteY6" fmla="*/ 360040 h 360040"/>
              <a:gd name="connsiteX7" fmla="*/ 0 w 649681"/>
              <a:gd name="connsiteY7" fmla="*/ 360040 h 360040"/>
              <a:gd name="connsiteX8" fmla="*/ 0 w 649681"/>
              <a:gd name="connsiteY8" fmla="*/ 0 h 360040"/>
              <a:gd name="connsiteX0" fmla="*/ 0 w 729886"/>
              <a:gd name="connsiteY0" fmla="*/ 40390 h 360040"/>
              <a:gd name="connsiteX1" fmla="*/ 80205 w 729886"/>
              <a:gd name="connsiteY1" fmla="*/ 0 h 360040"/>
              <a:gd name="connsiteX2" fmla="*/ 447698 w 729886"/>
              <a:gd name="connsiteY2" fmla="*/ 11265 h 360040"/>
              <a:gd name="connsiteX3" fmla="*/ 675797 w 729886"/>
              <a:gd name="connsiteY3" fmla="*/ 321986 h 360040"/>
              <a:gd name="connsiteX4" fmla="*/ 729886 w 729886"/>
              <a:gd name="connsiteY4" fmla="*/ 360040 h 360040"/>
              <a:gd name="connsiteX5" fmla="*/ 729886 w 729886"/>
              <a:gd name="connsiteY5" fmla="*/ 360040 h 360040"/>
              <a:gd name="connsiteX6" fmla="*/ 80205 w 729886"/>
              <a:gd name="connsiteY6" fmla="*/ 360040 h 360040"/>
              <a:gd name="connsiteX7" fmla="*/ 80205 w 729886"/>
              <a:gd name="connsiteY7" fmla="*/ 360040 h 360040"/>
              <a:gd name="connsiteX8" fmla="*/ 0 w 729886"/>
              <a:gd name="connsiteY8" fmla="*/ 40390 h 360040"/>
              <a:gd name="connsiteX0" fmla="*/ 0 w 729886"/>
              <a:gd name="connsiteY0" fmla="*/ 40390 h 360649"/>
              <a:gd name="connsiteX1" fmla="*/ 80205 w 729886"/>
              <a:gd name="connsiteY1" fmla="*/ 0 h 360649"/>
              <a:gd name="connsiteX2" fmla="*/ 447698 w 729886"/>
              <a:gd name="connsiteY2" fmla="*/ 11265 h 360649"/>
              <a:gd name="connsiteX3" fmla="*/ 675797 w 729886"/>
              <a:gd name="connsiteY3" fmla="*/ 321986 h 360649"/>
              <a:gd name="connsiteX4" fmla="*/ 729886 w 729886"/>
              <a:gd name="connsiteY4" fmla="*/ 360040 h 360649"/>
              <a:gd name="connsiteX5" fmla="*/ 729886 w 729886"/>
              <a:gd name="connsiteY5" fmla="*/ 360040 h 360649"/>
              <a:gd name="connsiteX6" fmla="*/ 80205 w 729886"/>
              <a:gd name="connsiteY6" fmla="*/ 360040 h 360649"/>
              <a:gd name="connsiteX7" fmla="*/ 251300 w 729886"/>
              <a:gd name="connsiteY7" fmla="*/ 360649 h 360649"/>
              <a:gd name="connsiteX8" fmla="*/ 0 w 729886"/>
              <a:gd name="connsiteY8" fmla="*/ 40390 h 360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886" h="360649">
                <a:moveTo>
                  <a:pt x="0" y="40390"/>
                </a:moveTo>
                <a:lnTo>
                  <a:pt x="80205" y="0"/>
                </a:lnTo>
                <a:lnTo>
                  <a:pt x="447698" y="11265"/>
                </a:lnTo>
                <a:lnTo>
                  <a:pt x="675797" y="321986"/>
                </a:lnTo>
                <a:lnTo>
                  <a:pt x="729886" y="360040"/>
                </a:lnTo>
                <a:lnTo>
                  <a:pt x="729886" y="360040"/>
                </a:lnTo>
                <a:lnTo>
                  <a:pt x="80205" y="360040"/>
                </a:lnTo>
                <a:lnTo>
                  <a:pt x="251300" y="360649"/>
                </a:lnTo>
                <a:lnTo>
                  <a:pt x="0" y="40390"/>
                </a:lnTo>
                <a:close/>
              </a:path>
            </a:pathLst>
          </a:custGeom>
          <a:solidFill>
            <a:srgbClr val="FE5F44">
              <a:alpha val="50196"/>
            </a:srgbClr>
          </a:solidFill>
          <a:ln w="50800">
            <a:solidFill>
              <a:srgbClr val="C0000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Abgerundetes Rechteck 20"/>
          <p:cNvSpPr/>
          <p:nvPr/>
        </p:nvSpPr>
        <p:spPr>
          <a:xfrm rot="17350568">
            <a:off x="7912937" y="1552140"/>
            <a:ext cx="537458" cy="275470"/>
          </a:xfrm>
          <a:custGeom>
            <a:avLst/>
            <a:gdLst>
              <a:gd name="connsiteX0" fmla="*/ 0 w 566693"/>
              <a:gd name="connsiteY0" fmla="*/ 35226 h 211349"/>
              <a:gd name="connsiteX1" fmla="*/ 35226 w 566693"/>
              <a:gd name="connsiteY1" fmla="*/ 0 h 211349"/>
              <a:gd name="connsiteX2" fmla="*/ 531467 w 566693"/>
              <a:gd name="connsiteY2" fmla="*/ 0 h 211349"/>
              <a:gd name="connsiteX3" fmla="*/ 566693 w 566693"/>
              <a:gd name="connsiteY3" fmla="*/ 35226 h 211349"/>
              <a:gd name="connsiteX4" fmla="*/ 566693 w 566693"/>
              <a:gd name="connsiteY4" fmla="*/ 176123 h 211349"/>
              <a:gd name="connsiteX5" fmla="*/ 531467 w 566693"/>
              <a:gd name="connsiteY5" fmla="*/ 211349 h 211349"/>
              <a:gd name="connsiteX6" fmla="*/ 35226 w 566693"/>
              <a:gd name="connsiteY6" fmla="*/ 211349 h 211349"/>
              <a:gd name="connsiteX7" fmla="*/ 0 w 566693"/>
              <a:gd name="connsiteY7" fmla="*/ 176123 h 211349"/>
              <a:gd name="connsiteX8" fmla="*/ 0 w 566693"/>
              <a:gd name="connsiteY8" fmla="*/ 35226 h 211349"/>
              <a:gd name="connsiteX0" fmla="*/ 0 w 566693"/>
              <a:gd name="connsiteY0" fmla="*/ 35226 h 211349"/>
              <a:gd name="connsiteX1" fmla="*/ 35226 w 566693"/>
              <a:gd name="connsiteY1" fmla="*/ 0 h 211349"/>
              <a:gd name="connsiteX2" fmla="*/ 531467 w 566693"/>
              <a:gd name="connsiteY2" fmla="*/ 0 h 211349"/>
              <a:gd name="connsiteX3" fmla="*/ 500655 w 566693"/>
              <a:gd name="connsiteY3" fmla="*/ 69320 h 211349"/>
              <a:gd name="connsiteX4" fmla="*/ 566693 w 566693"/>
              <a:gd name="connsiteY4" fmla="*/ 176123 h 211349"/>
              <a:gd name="connsiteX5" fmla="*/ 531467 w 566693"/>
              <a:gd name="connsiteY5" fmla="*/ 211349 h 211349"/>
              <a:gd name="connsiteX6" fmla="*/ 35226 w 566693"/>
              <a:gd name="connsiteY6" fmla="*/ 211349 h 211349"/>
              <a:gd name="connsiteX7" fmla="*/ 0 w 566693"/>
              <a:gd name="connsiteY7" fmla="*/ 176123 h 211349"/>
              <a:gd name="connsiteX8" fmla="*/ 0 w 566693"/>
              <a:gd name="connsiteY8" fmla="*/ 35226 h 211349"/>
              <a:gd name="connsiteX0" fmla="*/ 0 w 566693"/>
              <a:gd name="connsiteY0" fmla="*/ 35226 h 211349"/>
              <a:gd name="connsiteX1" fmla="*/ 35226 w 566693"/>
              <a:gd name="connsiteY1" fmla="*/ 0 h 211349"/>
              <a:gd name="connsiteX2" fmla="*/ 531467 w 566693"/>
              <a:gd name="connsiteY2" fmla="*/ 0 h 211349"/>
              <a:gd name="connsiteX3" fmla="*/ 500655 w 566693"/>
              <a:gd name="connsiteY3" fmla="*/ 69320 h 211349"/>
              <a:gd name="connsiteX4" fmla="*/ 566693 w 566693"/>
              <a:gd name="connsiteY4" fmla="*/ 176123 h 211349"/>
              <a:gd name="connsiteX5" fmla="*/ 531467 w 566693"/>
              <a:gd name="connsiteY5" fmla="*/ 211349 h 211349"/>
              <a:gd name="connsiteX6" fmla="*/ 35226 w 566693"/>
              <a:gd name="connsiteY6" fmla="*/ 211349 h 211349"/>
              <a:gd name="connsiteX7" fmla="*/ 66468 w 566693"/>
              <a:gd name="connsiteY7" fmla="*/ 175264 h 211349"/>
              <a:gd name="connsiteX8" fmla="*/ 0 w 566693"/>
              <a:gd name="connsiteY8" fmla="*/ 35226 h 211349"/>
              <a:gd name="connsiteX0" fmla="*/ 0 w 536833"/>
              <a:gd name="connsiteY0" fmla="*/ 35226 h 274412"/>
              <a:gd name="connsiteX1" fmla="*/ 35226 w 536833"/>
              <a:gd name="connsiteY1" fmla="*/ 0 h 274412"/>
              <a:gd name="connsiteX2" fmla="*/ 531467 w 536833"/>
              <a:gd name="connsiteY2" fmla="*/ 0 h 274412"/>
              <a:gd name="connsiteX3" fmla="*/ 500655 w 536833"/>
              <a:gd name="connsiteY3" fmla="*/ 69320 h 274412"/>
              <a:gd name="connsiteX4" fmla="*/ 511223 w 536833"/>
              <a:gd name="connsiteY4" fmla="*/ 271345 h 274412"/>
              <a:gd name="connsiteX5" fmla="*/ 531467 w 536833"/>
              <a:gd name="connsiteY5" fmla="*/ 211349 h 274412"/>
              <a:gd name="connsiteX6" fmla="*/ 35226 w 536833"/>
              <a:gd name="connsiteY6" fmla="*/ 211349 h 274412"/>
              <a:gd name="connsiteX7" fmla="*/ 66468 w 536833"/>
              <a:gd name="connsiteY7" fmla="*/ 175264 h 274412"/>
              <a:gd name="connsiteX8" fmla="*/ 0 w 536833"/>
              <a:gd name="connsiteY8" fmla="*/ 35226 h 274412"/>
              <a:gd name="connsiteX0" fmla="*/ 0 w 536833"/>
              <a:gd name="connsiteY0" fmla="*/ 35226 h 274412"/>
              <a:gd name="connsiteX1" fmla="*/ 35226 w 536833"/>
              <a:gd name="connsiteY1" fmla="*/ 0 h 274412"/>
              <a:gd name="connsiteX2" fmla="*/ 458328 w 536833"/>
              <a:gd name="connsiteY2" fmla="*/ 44418 h 274412"/>
              <a:gd name="connsiteX3" fmla="*/ 500655 w 536833"/>
              <a:gd name="connsiteY3" fmla="*/ 69320 h 274412"/>
              <a:gd name="connsiteX4" fmla="*/ 511223 w 536833"/>
              <a:gd name="connsiteY4" fmla="*/ 271345 h 274412"/>
              <a:gd name="connsiteX5" fmla="*/ 531467 w 536833"/>
              <a:gd name="connsiteY5" fmla="*/ 211349 h 274412"/>
              <a:gd name="connsiteX6" fmla="*/ 35226 w 536833"/>
              <a:gd name="connsiteY6" fmla="*/ 211349 h 274412"/>
              <a:gd name="connsiteX7" fmla="*/ 66468 w 536833"/>
              <a:gd name="connsiteY7" fmla="*/ 175264 h 274412"/>
              <a:gd name="connsiteX8" fmla="*/ 0 w 536833"/>
              <a:gd name="connsiteY8" fmla="*/ 35226 h 274412"/>
              <a:gd name="connsiteX0" fmla="*/ 0 w 536833"/>
              <a:gd name="connsiteY0" fmla="*/ 35226 h 274412"/>
              <a:gd name="connsiteX1" fmla="*/ 35226 w 536833"/>
              <a:gd name="connsiteY1" fmla="*/ 0 h 274412"/>
              <a:gd name="connsiteX2" fmla="*/ 441149 w 536833"/>
              <a:gd name="connsiteY2" fmla="*/ 31410 h 274412"/>
              <a:gd name="connsiteX3" fmla="*/ 500655 w 536833"/>
              <a:gd name="connsiteY3" fmla="*/ 69320 h 274412"/>
              <a:gd name="connsiteX4" fmla="*/ 511223 w 536833"/>
              <a:gd name="connsiteY4" fmla="*/ 271345 h 274412"/>
              <a:gd name="connsiteX5" fmla="*/ 531467 w 536833"/>
              <a:gd name="connsiteY5" fmla="*/ 211349 h 274412"/>
              <a:gd name="connsiteX6" fmla="*/ 35226 w 536833"/>
              <a:gd name="connsiteY6" fmla="*/ 211349 h 274412"/>
              <a:gd name="connsiteX7" fmla="*/ 66468 w 536833"/>
              <a:gd name="connsiteY7" fmla="*/ 175264 h 274412"/>
              <a:gd name="connsiteX8" fmla="*/ 0 w 536833"/>
              <a:gd name="connsiteY8" fmla="*/ 35226 h 274412"/>
              <a:gd name="connsiteX0" fmla="*/ 0 w 537458"/>
              <a:gd name="connsiteY0" fmla="*/ 35226 h 275470"/>
              <a:gd name="connsiteX1" fmla="*/ 35226 w 537458"/>
              <a:gd name="connsiteY1" fmla="*/ 0 h 275470"/>
              <a:gd name="connsiteX2" fmla="*/ 441149 w 537458"/>
              <a:gd name="connsiteY2" fmla="*/ 31410 h 275470"/>
              <a:gd name="connsiteX3" fmla="*/ 495011 w 537458"/>
              <a:gd name="connsiteY3" fmla="*/ 71284 h 275470"/>
              <a:gd name="connsiteX4" fmla="*/ 511223 w 537458"/>
              <a:gd name="connsiteY4" fmla="*/ 271345 h 275470"/>
              <a:gd name="connsiteX5" fmla="*/ 531467 w 537458"/>
              <a:gd name="connsiteY5" fmla="*/ 211349 h 275470"/>
              <a:gd name="connsiteX6" fmla="*/ 35226 w 537458"/>
              <a:gd name="connsiteY6" fmla="*/ 211349 h 275470"/>
              <a:gd name="connsiteX7" fmla="*/ 66468 w 537458"/>
              <a:gd name="connsiteY7" fmla="*/ 175264 h 275470"/>
              <a:gd name="connsiteX8" fmla="*/ 0 w 537458"/>
              <a:gd name="connsiteY8" fmla="*/ 35226 h 27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458" h="275470">
                <a:moveTo>
                  <a:pt x="0" y="35226"/>
                </a:moveTo>
                <a:cubicBezTo>
                  <a:pt x="0" y="15771"/>
                  <a:pt x="15771" y="0"/>
                  <a:pt x="35226" y="0"/>
                </a:cubicBezTo>
                <a:lnTo>
                  <a:pt x="441149" y="31410"/>
                </a:lnTo>
                <a:cubicBezTo>
                  <a:pt x="460604" y="31410"/>
                  <a:pt x="483332" y="31295"/>
                  <a:pt x="495011" y="71284"/>
                </a:cubicBezTo>
                <a:cubicBezTo>
                  <a:pt x="506690" y="111273"/>
                  <a:pt x="505147" y="248001"/>
                  <a:pt x="511223" y="271345"/>
                </a:cubicBezTo>
                <a:cubicBezTo>
                  <a:pt x="517299" y="294689"/>
                  <a:pt x="550922" y="211349"/>
                  <a:pt x="531467" y="211349"/>
                </a:cubicBezTo>
                <a:lnTo>
                  <a:pt x="35226" y="211349"/>
                </a:lnTo>
                <a:cubicBezTo>
                  <a:pt x="15771" y="211349"/>
                  <a:pt x="66468" y="194719"/>
                  <a:pt x="66468" y="175264"/>
                </a:cubicBezTo>
                <a:lnTo>
                  <a:pt x="0" y="35226"/>
                </a:lnTo>
                <a:close/>
              </a:path>
            </a:pathLst>
          </a:custGeom>
          <a:solidFill>
            <a:srgbClr val="FE5F44">
              <a:alpha val="50196"/>
            </a:srgbClr>
          </a:solidFill>
          <a:ln w="50800">
            <a:solidFill>
              <a:srgbClr val="C0000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 name="Abgerundetes Rechteck 21"/>
          <p:cNvSpPr/>
          <p:nvPr/>
        </p:nvSpPr>
        <p:spPr>
          <a:xfrm rot="21389036">
            <a:off x="2264220" y="1508854"/>
            <a:ext cx="1873539" cy="210024"/>
          </a:xfrm>
          <a:custGeom>
            <a:avLst/>
            <a:gdLst>
              <a:gd name="connsiteX0" fmla="*/ 0 w 1856659"/>
              <a:gd name="connsiteY0" fmla="*/ 44956 h 269729"/>
              <a:gd name="connsiteX1" fmla="*/ 44956 w 1856659"/>
              <a:gd name="connsiteY1" fmla="*/ 0 h 269729"/>
              <a:gd name="connsiteX2" fmla="*/ 1811703 w 1856659"/>
              <a:gd name="connsiteY2" fmla="*/ 0 h 269729"/>
              <a:gd name="connsiteX3" fmla="*/ 1856659 w 1856659"/>
              <a:gd name="connsiteY3" fmla="*/ 44956 h 269729"/>
              <a:gd name="connsiteX4" fmla="*/ 1856659 w 1856659"/>
              <a:gd name="connsiteY4" fmla="*/ 224773 h 269729"/>
              <a:gd name="connsiteX5" fmla="*/ 1811703 w 1856659"/>
              <a:gd name="connsiteY5" fmla="*/ 269729 h 269729"/>
              <a:gd name="connsiteX6" fmla="*/ 44956 w 1856659"/>
              <a:gd name="connsiteY6" fmla="*/ 269729 h 269729"/>
              <a:gd name="connsiteX7" fmla="*/ 0 w 1856659"/>
              <a:gd name="connsiteY7" fmla="*/ 224773 h 269729"/>
              <a:gd name="connsiteX8" fmla="*/ 0 w 1856659"/>
              <a:gd name="connsiteY8" fmla="*/ 44956 h 269729"/>
              <a:gd name="connsiteX0" fmla="*/ 0 w 1856659"/>
              <a:gd name="connsiteY0" fmla="*/ 44956 h 269729"/>
              <a:gd name="connsiteX1" fmla="*/ 44956 w 1856659"/>
              <a:gd name="connsiteY1" fmla="*/ 0 h 269729"/>
              <a:gd name="connsiteX2" fmla="*/ 1811703 w 1856659"/>
              <a:gd name="connsiteY2" fmla="*/ 0 h 269729"/>
              <a:gd name="connsiteX3" fmla="*/ 1547276 w 1856659"/>
              <a:gd name="connsiteY3" fmla="*/ 110188 h 269729"/>
              <a:gd name="connsiteX4" fmla="*/ 1856659 w 1856659"/>
              <a:gd name="connsiteY4" fmla="*/ 224773 h 269729"/>
              <a:gd name="connsiteX5" fmla="*/ 1811703 w 1856659"/>
              <a:gd name="connsiteY5" fmla="*/ 269729 h 269729"/>
              <a:gd name="connsiteX6" fmla="*/ 44956 w 1856659"/>
              <a:gd name="connsiteY6" fmla="*/ 269729 h 269729"/>
              <a:gd name="connsiteX7" fmla="*/ 0 w 1856659"/>
              <a:gd name="connsiteY7" fmla="*/ 224773 h 269729"/>
              <a:gd name="connsiteX8" fmla="*/ 0 w 1856659"/>
              <a:gd name="connsiteY8" fmla="*/ 44956 h 269729"/>
              <a:gd name="connsiteX0" fmla="*/ 0 w 1856659"/>
              <a:gd name="connsiteY0" fmla="*/ 44956 h 269729"/>
              <a:gd name="connsiteX1" fmla="*/ 44956 w 1856659"/>
              <a:gd name="connsiteY1" fmla="*/ 0 h 269729"/>
              <a:gd name="connsiteX2" fmla="*/ 1540415 w 1856659"/>
              <a:gd name="connsiteY2" fmla="*/ 130754 h 269729"/>
              <a:gd name="connsiteX3" fmla="*/ 1547276 w 1856659"/>
              <a:gd name="connsiteY3" fmla="*/ 110188 h 269729"/>
              <a:gd name="connsiteX4" fmla="*/ 1856659 w 1856659"/>
              <a:gd name="connsiteY4" fmla="*/ 224773 h 269729"/>
              <a:gd name="connsiteX5" fmla="*/ 1811703 w 1856659"/>
              <a:gd name="connsiteY5" fmla="*/ 269729 h 269729"/>
              <a:gd name="connsiteX6" fmla="*/ 44956 w 1856659"/>
              <a:gd name="connsiteY6" fmla="*/ 269729 h 269729"/>
              <a:gd name="connsiteX7" fmla="*/ 0 w 1856659"/>
              <a:gd name="connsiteY7" fmla="*/ 224773 h 269729"/>
              <a:gd name="connsiteX8" fmla="*/ 0 w 1856659"/>
              <a:gd name="connsiteY8" fmla="*/ 44956 h 269729"/>
              <a:gd name="connsiteX0" fmla="*/ 121374 w 1856659"/>
              <a:gd name="connsiteY0" fmla="*/ 126124 h 269729"/>
              <a:gd name="connsiteX1" fmla="*/ 44956 w 1856659"/>
              <a:gd name="connsiteY1" fmla="*/ 0 h 269729"/>
              <a:gd name="connsiteX2" fmla="*/ 1540415 w 1856659"/>
              <a:gd name="connsiteY2" fmla="*/ 130754 h 269729"/>
              <a:gd name="connsiteX3" fmla="*/ 1547276 w 1856659"/>
              <a:gd name="connsiteY3" fmla="*/ 110188 h 269729"/>
              <a:gd name="connsiteX4" fmla="*/ 1856659 w 1856659"/>
              <a:gd name="connsiteY4" fmla="*/ 224773 h 269729"/>
              <a:gd name="connsiteX5" fmla="*/ 1811703 w 1856659"/>
              <a:gd name="connsiteY5" fmla="*/ 269729 h 269729"/>
              <a:gd name="connsiteX6" fmla="*/ 44956 w 1856659"/>
              <a:gd name="connsiteY6" fmla="*/ 269729 h 269729"/>
              <a:gd name="connsiteX7" fmla="*/ 0 w 1856659"/>
              <a:gd name="connsiteY7" fmla="*/ 224773 h 269729"/>
              <a:gd name="connsiteX8" fmla="*/ 121374 w 1856659"/>
              <a:gd name="connsiteY8" fmla="*/ 126124 h 269729"/>
              <a:gd name="connsiteX0" fmla="*/ 80338 w 1815623"/>
              <a:gd name="connsiteY0" fmla="*/ 126124 h 269729"/>
              <a:gd name="connsiteX1" fmla="*/ 3920 w 1815623"/>
              <a:gd name="connsiteY1" fmla="*/ 0 h 269729"/>
              <a:gd name="connsiteX2" fmla="*/ 1499379 w 1815623"/>
              <a:gd name="connsiteY2" fmla="*/ 130754 h 269729"/>
              <a:gd name="connsiteX3" fmla="*/ 1506240 w 1815623"/>
              <a:gd name="connsiteY3" fmla="*/ 110188 h 269729"/>
              <a:gd name="connsiteX4" fmla="*/ 1815623 w 1815623"/>
              <a:gd name="connsiteY4" fmla="*/ 224773 h 269729"/>
              <a:gd name="connsiteX5" fmla="*/ 1770667 w 1815623"/>
              <a:gd name="connsiteY5" fmla="*/ 269729 h 269729"/>
              <a:gd name="connsiteX6" fmla="*/ 3920 w 1815623"/>
              <a:gd name="connsiteY6" fmla="*/ 269729 h 269729"/>
              <a:gd name="connsiteX7" fmla="*/ 337268 w 1815623"/>
              <a:gd name="connsiteY7" fmla="*/ 237488 h 269729"/>
              <a:gd name="connsiteX8" fmla="*/ 80338 w 1815623"/>
              <a:gd name="connsiteY8" fmla="*/ 126124 h 269729"/>
              <a:gd name="connsiteX0" fmla="*/ 145562 w 1880847"/>
              <a:gd name="connsiteY0" fmla="*/ 126124 h 349787"/>
              <a:gd name="connsiteX1" fmla="*/ 69144 w 1880847"/>
              <a:gd name="connsiteY1" fmla="*/ 0 h 349787"/>
              <a:gd name="connsiteX2" fmla="*/ 1564603 w 1880847"/>
              <a:gd name="connsiteY2" fmla="*/ 130754 h 349787"/>
              <a:gd name="connsiteX3" fmla="*/ 1571464 w 1880847"/>
              <a:gd name="connsiteY3" fmla="*/ 110188 h 349787"/>
              <a:gd name="connsiteX4" fmla="*/ 1880847 w 1880847"/>
              <a:gd name="connsiteY4" fmla="*/ 224773 h 349787"/>
              <a:gd name="connsiteX5" fmla="*/ 1835891 w 1880847"/>
              <a:gd name="connsiteY5" fmla="*/ 269729 h 349787"/>
              <a:gd name="connsiteX6" fmla="*/ 1044 w 1880847"/>
              <a:gd name="connsiteY6" fmla="*/ 349787 h 349787"/>
              <a:gd name="connsiteX7" fmla="*/ 402492 w 1880847"/>
              <a:gd name="connsiteY7" fmla="*/ 237488 h 349787"/>
              <a:gd name="connsiteX8" fmla="*/ 145562 w 1880847"/>
              <a:gd name="connsiteY8" fmla="*/ 126124 h 349787"/>
              <a:gd name="connsiteX0" fmla="*/ 80338 w 1815623"/>
              <a:gd name="connsiteY0" fmla="*/ 126124 h 304069"/>
              <a:gd name="connsiteX1" fmla="*/ 3920 w 1815623"/>
              <a:gd name="connsiteY1" fmla="*/ 0 h 304069"/>
              <a:gd name="connsiteX2" fmla="*/ 1499379 w 1815623"/>
              <a:gd name="connsiteY2" fmla="*/ 130754 h 304069"/>
              <a:gd name="connsiteX3" fmla="*/ 1506240 w 1815623"/>
              <a:gd name="connsiteY3" fmla="*/ 110188 h 304069"/>
              <a:gd name="connsiteX4" fmla="*/ 1815623 w 1815623"/>
              <a:gd name="connsiteY4" fmla="*/ 224773 h 304069"/>
              <a:gd name="connsiteX5" fmla="*/ 1770667 w 1815623"/>
              <a:gd name="connsiteY5" fmla="*/ 269729 h 304069"/>
              <a:gd name="connsiteX6" fmla="*/ 391427 w 1815623"/>
              <a:gd name="connsiteY6" fmla="*/ 304069 h 304069"/>
              <a:gd name="connsiteX7" fmla="*/ 337268 w 1815623"/>
              <a:gd name="connsiteY7" fmla="*/ 237488 h 304069"/>
              <a:gd name="connsiteX8" fmla="*/ 80338 w 1815623"/>
              <a:gd name="connsiteY8" fmla="*/ 126124 h 304069"/>
              <a:gd name="connsiteX0" fmla="*/ 80338 w 1815623"/>
              <a:gd name="connsiteY0" fmla="*/ 126124 h 310241"/>
              <a:gd name="connsiteX1" fmla="*/ 3920 w 1815623"/>
              <a:gd name="connsiteY1" fmla="*/ 0 h 310241"/>
              <a:gd name="connsiteX2" fmla="*/ 1499379 w 1815623"/>
              <a:gd name="connsiteY2" fmla="*/ 130754 h 310241"/>
              <a:gd name="connsiteX3" fmla="*/ 1506240 w 1815623"/>
              <a:gd name="connsiteY3" fmla="*/ 110188 h 310241"/>
              <a:gd name="connsiteX4" fmla="*/ 1815623 w 1815623"/>
              <a:gd name="connsiteY4" fmla="*/ 224773 h 310241"/>
              <a:gd name="connsiteX5" fmla="*/ 1770667 w 1815623"/>
              <a:gd name="connsiteY5" fmla="*/ 269729 h 310241"/>
              <a:gd name="connsiteX6" fmla="*/ 391427 w 1815623"/>
              <a:gd name="connsiteY6" fmla="*/ 304069 h 310241"/>
              <a:gd name="connsiteX7" fmla="*/ 449441 w 1815623"/>
              <a:gd name="connsiteY7" fmla="*/ 297031 h 310241"/>
              <a:gd name="connsiteX8" fmla="*/ 80338 w 1815623"/>
              <a:gd name="connsiteY8" fmla="*/ 126124 h 310241"/>
              <a:gd name="connsiteX0" fmla="*/ 3214 w 1738499"/>
              <a:gd name="connsiteY0" fmla="*/ 25907 h 210024"/>
              <a:gd name="connsiteX1" fmla="*/ 15411 w 1738499"/>
              <a:gd name="connsiteY1" fmla="*/ 0 h 210024"/>
              <a:gd name="connsiteX2" fmla="*/ 1422255 w 1738499"/>
              <a:gd name="connsiteY2" fmla="*/ 30537 h 210024"/>
              <a:gd name="connsiteX3" fmla="*/ 1429116 w 1738499"/>
              <a:gd name="connsiteY3" fmla="*/ 9971 h 210024"/>
              <a:gd name="connsiteX4" fmla="*/ 1738499 w 1738499"/>
              <a:gd name="connsiteY4" fmla="*/ 124556 h 210024"/>
              <a:gd name="connsiteX5" fmla="*/ 1693543 w 1738499"/>
              <a:gd name="connsiteY5" fmla="*/ 169512 h 210024"/>
              <a:gd name="connsiteX6" fmla="*/ 314303 w 1738499"/>
              <a:gd name="connsiteY6" fmla="*/ 203852 h 210024"/>
              <a:gd name="connsiteX7" fmla="*/ 372317 w 1738499"/>
              <a:gd name="connsiteY7" fmla="*/ 196814 h 210024"/>
              <a:gd name="connsiteX8" fmla="*/ 3214 w 1738499"/>
              <a:gd name="connsiteY8" fmla="*/ 25907 h 21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8499" h="210024">
                <a:moveTo>
                  <a:pt x="3214" y="25907"/>
                </a:moveTo>
                <a:cubicBezTo>
                  <a:pt x="3214" y="1078"/>
                  <a:pt x="-9418" y="0"/>
                  <a:pt x="15411" y="0"/>
                </a:cubicBezTo>
                <a:lnTo>
                  <a:pt x="1422255" y="30537"/>
                </a:lnTo>
                <a:cubicBezTo>
                  <a:pt x="1447084" y="30537"/>
                  <a:pt x="1429116" y="-14858"/>
                  <a:pt x="1429116" y="9971"/>
                </a:cubicBezTo>
                <a:cubicBezTo>
                  <a:pt x="1429116" y="69910"/>
                  <a:pt x="1738499" y="64617"/>
                  <a:pt x="1738499" y="124556"/>
                </a:cubicBezTo>
                <a:cubicBezTo>
                  <a:pt x="1738499" y="149385"/>
                  <a:pt x="1718372" y="169512"/>
                  <a:pt x="1693543" y="169512"/>
                </a:cubicBezTo>
                <a:lnTo>
                  <a:pt x="314303" y="203852"/>
                </a:lnTo>
                <a:cubicBezTo>
                  <a:pt x="289474" y="203852"/>
                  <a:pt x="372317" y="221643"/>
                  <a:pt x="372317" y="196814"/>
                </a:cubicBezTo>
                <a:lnTo>
                  <a:pt x="3214" y="25907"/>
                </a:lnTo>
                <a:close/>
              </a:path>
            </a:pathLst>
          </a:custGeom>
          <a:solidFill>
            <a:srgbClr val="FE5F44">
              <a:alpha val="50196"/>
            </a:srgbClr>
          </a:solidFill>
          <a:ln w="50800">
            <a:solidFill>
              <a:srgbClr val="C0000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Inhaltsplatzhalter 2"/>
          <p:cNvSpPr>
            <a:spLocks noGrp="1"/>
          </p:cNvSpPr>
          <p:nvPr>
            <p:ph idx="1"/>
          </p:nvPr>
        </p:nvSpPr>
        <p:spPr>
          <a:xfrm>
            <a:off x="539552" y="4582910"/>
            <a:ext cx="3728783" cy="1654402"/>
          </a:xfrm>
          <a:solidFill>
            <a:srgbClr val="FFFFFF">
              <a:alpha val="69804"/>
            </a:srgbClr>
          </a:solidFill>
        </p:spPr>
        <p:txBody>
          <a:bodyPr lIns="72000" tIns="72000" rIns="72000" bIns="72000"/>
          <a:lstStyle/>
          <a:p>
            <a:pPr>
              <a:spcBef>
                <a:spcPts val="600"/>
              </a:spcBef>
            </a:pPr>
            <a:r>
              <a:rPr lang="fr-FR" sz="1600" b="1" err="1">
                <a:solidFill>
                  <a:srgbClr val="FF0000"/>
                </a:solidFill>
              </a:rPr>
              <a:t>Lineare</a:t>
            </a:r>
            <a:r>
              <a:rPr lang="fr-FR" sz="1600" b="1"/>
              <a:t> </a:t>
            </a:r>
            <a:r>
              <a:rPr lang="fr-FR" sz="1600" b="1" err="1"/>
              <a:t>Elemente</a:t>
            </a:r>
            <a:r>
              <a:rPr lang="de-CH" sz="1600" b="1"/>
              <a:t>:</a:t>
            </a:r>
          </a:p>
          <a:p>
            <a:pPr marL="342900" indent="-342900">
              <a:spcBef>
                <a:spcPts val="600"/>
              </a:spcBef>
              <a:buFont typeface="Arial" panose="020B0604020202020204" pitchFamily="34" charset="0"/>
              <a:buChar char="•"/>
            </a:pPr>
            <a:r>
              <a:rPr lang="de-CH" sz="1600"/>
              <a:t>Verbessern die Vernetzungsfunktion.</a:t>
            </a:r>
          </a:p>
          <a:p>
            <a:pPr marL="342900" indent="-342900">
              <a:spcBef>
                <a:spcPts val="600"/>
              </a:spcBef>
              <a:buFont typeface="Arial" panose="020B0604020202020204" pitchFamily="34" charset="0"/>
              <a:buChar char="•"/>
            </a:pPr>
            <a:r>
              <a:rPr lang="de-CH" sz="1600"/>
              <a:t>Verringern Bodenerosion in Hanglagen.</a:t>
            </a:r>
          </a:p>
          <a:p>
            <a:pPr marL="342900" indent="-342900">
              <a:spcBef>
                <a:spcPts val="600"/>
              </a:spcBef>
              <a:buFont typeface="Arial" panose="020B0604020202020204" pitchFamily="34" charset="0"/>
              <a:buChar char="•"/>
            </a:pPr>
            <a:r>
              <a:rPr lang="de-CH" sz="1600"/>
              <a:t>Verringern Abdrift und Auswaschung </a:t>
            </a:r>
            <a:br>
              <a:rPr lang="de-CH" sz="1600"/>
            </a:br>
            <a:r>
              <a:rPr lang="de-CH" sz="1600"/>
              <a:t>von Pflanzenschutzmitteln in Gewässer.</a:t>
            </a:r>
          </a:p>
        </p:txBody>
      </p:sp>
      <p:sp>
        <p:nvSpPr>
          <p:cNvPr id="7" name="Rechteck 6"/>
          <p:cNvSpPr/>
          <p:nvPr/>
        </p:nvSpPr>
        <p:spPr>
          <a:xfrm>
            <a:off x="4355976" y="4582910"/>
            <a:ext cx="4211097" cy="1730456"/>
          </a:xfrm>
          <a:prstGeom prst="rect">
            <a:avLst/>
          </a:prstGeom>
          <a:solidFill>
            <a:srgbClr val="FFFFFF">
              <a:alpha val="69804"/>
            </a:srgbClr>
          </a:solidFill>
        </p:spPr>
        <p:txBody>
          <a:bodyPr wrap="square" lIns="72000" tIns="72000" rIns="72000" bIns="72000">
            <a:spAutoFit/>
          </a:bodyPr>
          <a:lstStyle/>
          <a:p>
            <a:pPr>
              <a:spcBef>
                <a:spcPts val="600"/>
              </a:spcBef>
            </a:pPr>
            <a:r>
              <a:rPr lang="de-CH" sz="1600" b="1">
                <a:solidFill>
                  <a:srgbClr val="FF0000"/>
                </a:solidFill>
              </a:rPr>
              <a:t>Flächige</a:t>
            </a:r>
            <a:r>
              <a:rPr lang="de-CH" sz="1600" b="1"/>
              <a:t> Elemente: </a:t>
            </a:r>
          </a:p>
          <a:p>
            <a:pPr marL="342900" indent="-342900" defTabSz="685800">
              <a:lnSpc>
                <a:spcPct val="90000"/>
              </a:lnSpc>
              <a:spcBef>
                <a:spcPts val="600"/>
              </a:spcBef>
              <a:buClr>
                <a:srgbClr val="006C8E"/>
              </a:buClr>
              <a:buFont typeface="Arial" panose="020B0604020202020204" pitchFamily="34" charset="0"/>
              <a:buChar char="•"/>
            </a:pPr>
            <a:r>
              <a:rPr lang="de-CH" sz="1600"/>
              <a:t>Bieten grösseren und störungsempfindlichen Wildtieren bessere Bedingungen</a:t>
            </a:r>
            <a:r>
              <a:rPr lang="fr-FR" sz="1600"/>
              <a:t>.</a:t>
            </a:r>
          </a:p>
          <a:p>
            <a:pPr marL="342900" indent="-342900" defTabSz="685800">
              <a:lnSpc>
                <a:spcPct val="90000"/>
              </a:lnSpc>
              <a:spcBef>
                <a:spcPts val="600"/>
              </a:spcBef>
              <a:buClr>
                <a:srgbClr val="006C8E"/>
              </a:buClr>
              <a:buFont typeface="Arial" panose="020B0604020202020204" pitchFamily="34" charset="0"/>
              <a:buChar char="•"/>
            </a:pPr>
            <a:r>
              <a:rPr lang="fr-FR" sz="1600" err="1"/>
              <a:t>Höheres</a:t>
            </a:r>
            <a:r>
              <a:rPr lang="fr-FR" sz="1600"/>
              <a:t> </a:t>
            </a:r>
            <a:r>
              <a:rPr lang="fr-FR" sz="1600" err="1"/>
              <a:t>Lebensraum</a:t>
            </a:r>
            <a:r>
              <a:rPr lang="fr-FR" sz="1600"/>
              <a:t>- </a:t>
            </a:r>
            <a:r>
              <a:rPr lang="fr-FR" sz="1600" err="1"/>
              <a:t>und</a:t>
            </a:r>
            <a:r>
              <a:rPr lang="fr-FR" sz="1600"/>
              <a:t> </a:t>
            </a:r>
            <a:r>
              <a:rPr lang="fr-FR" sz="1600" err="1"/>
              <a:t>Nahrungsangebot</a:t>
            </a:r>
            <a:endParaRPr lang="fr-FR" sz="1600"/>
          </a:p>
          <a:p>
            <a:pPr marL="342900" indent="-342900" defTabSz="685800">
              <a:lnSpc>
                <a:spcPct val="90000"/>
              </a:lnSpc>
              <a:spcBef>
                <a:spcPts val="600"/>
              </a:spcBef>
              <a:buClr>
                <a:srgbClr val="006C8E"/>
              </a:buClr>
              <a:buFont typeface="Arial" panose="020B0604020202020204" pitchFamily="34" charset="0"/>
              <a:buChar char="•"/>
            </a:pPr>
            <a:r>
              <a:rPr lang="fr-FR" sz="1600" err="1"/>
              <a:t>Besser</a:t>
            </a:r>
            <a:r>
              <a:rPr lang="fr-FR" sz="1600"/>
              <a:t> </a:t>
            </a:r>
            <a:r>
              <a:rPr lang="fr-FR" sz="1600" err="1"/>
              <a:t>abgepuffert</a:t>
            </a:r>
            <a:r>
              <a:rPr lang="fr-FR" sz="1600"/>
              <a:t> </a:t>
            </a:r>
            <a:r>
              <a:rPr lang="fr-FR" sz="1600" err="1"/>
              <a:t>gegen</a:t>
            </a:r>
            <a:r>
              <a:rPr lang="fr-FR" sz="1600"/>
              <a:t> </a:t>
            </a:r>
            <a:r>
              <a:rPr lang="fr-FR" sz="1600" err="1"/>
              <a:t>störende</a:t>
            </a:r>
            <a:r>
              <a:rPr lang="fr-FR" sz="1600"/>
              <a:t> </a:t>
            </a:r>
            <a:r>
              <a:rPr lang="fr-FR" sz="1600" err="1"/>
              <a:t>Eingriffe</a:t>
            </a:r>
            <a:r>
              <a:rPr lang="fr-FR" sz="1600"/>
              <a:t> (</a:t>
            </a:r>
            <a:r>
              <a:rPr lang="fr-FR" sz="1600" err="1"/>
              <a:t>z.B</a:t>
            </a:r>
            <a:r>
              <a:rPr lang="fr-FR" sz="1600"/>
              <a:t>. </a:t>
            </a:r>
            <a:r>
              <a:rPr lang="fr-FR" sz="1600" err="1"/>
              <a:t>Abdrift</a:t>
            </a:r>
            <a:r>
              <a:rPr lang="fr-FR" sz="1600"/>
              <a:t>…)</a:t>
            </a:r>
          </a:p>
        </p:txBody>
      </p:sp>
      <p:sp>
        <p:nvSpPr>
          <p:cNvPr id="23" name="Abgerundetes Rechteck 16"/>
          <p:cNvSpPr/>
          <p:nvPr/>
        </p:nvSpPr>
        <p:spPr>
          <a:xfrm rot="20893841">
            <a:off x="638478" y="2803986"/>
            <a:ext cx="735878" cy="244841"/>
          </a:xfrm>
          <a:custGeom>
            <a:avLst/>
            <a:gdLst>
              <a:gd name="connsiteX0" fmla="*/ 0 w 814253"/>
              <a:gd name="connsiteY0" fmla="*/ 40653 h 243914"/>
              <a:gd name="connsiteX1" fmla="*/ 40653 w 814253"/>
              <a:gd name="connsiteY1" fmla="*/ 0 h 243914"/>
              <a:gd name="connsiteX2" fmla="*/ 773600 w 814253"/>
              <a:gd name="connsiteY2" fmla="*/ 0 h 243914"/>
              <a:gd name="connsiteX3" fmla="*/ 814253 w 814253"/>
              <a:gd name="connsiteY3" fmla="*/ 40653 h 243914"/>
              <a:gd name="connsiteX4" fmla="*/ 814253 w 814253"/>
              <a:gd name="connsiteY4" fmla="*/ 203261 h 243914"/>
              <a:gd name="connsiteX5" fmla="*/ 773600 w 814253"/>
              <a:gd name="connsiteY5" fmla="*/ 243914 h 243914"/>
              <a:gd name="connsiteX6" fmla="*/ 40653 w 814253"/>
              <a:gd name="connsiteY6" fmla="*/ 243914 h 243914"/>
              <a:gd name="connsiteX7" fmla="*/ 0 w 814253"/>
              <a:gd name="connsiteY7" fmla="*/ 203261 h 243914"/>
              <a:gd name="connsiteX8" fmla="*/ 0 w 814253"/>
              <a:gd name="connsiteY8" fmla="*/ 40653 h 243914"/>
              <a:gd name="connsiteX0" fmla="*/ 0 w 814253"/>
              <a:gd name="connsiteY0" fmla="*/ 40653 h 245127"/>
              <a:gd name="connsiteX1" fmla="*/ 40653 w 814253"/>
              <a:gd name="connsiteY1" fmla="*/ 0 h 245127"/>
              <a:gd name="connsiteX2" fmla="*/ 773600 w 814253"/>
              <a:gd name="connsiteY2" fmla="*/ 0 h 245127"/>
              <a:gd name="connsiteX3" fmla="*/ 814253 w 814253"/>
              <a:gd name="connsiteY3" fmla="*/ 40653 h 245127"/>
              <a:gd name="connsiteX4" fmla="*/ 814253 w 814253"/>
              <a:gd name="connsiteY4" fmla="*/ 203261 h 245127"/>
              <a:gd name="connsiteX5" fmla="*/ 773600 w 814253"/>
              <a:gd name="connsiteY5" fmla="*/ 243914 h 245127"/>
              <a:gd name="connsiteX6" fmla="*/ 40653 w 814253"/>
              <a:gd name="connsiteY6" fmla="*/ 243914 h 245127"/>
              <a:gd name="connsiteX7" fmla="*/ 381138 w 814253"/>
              <a:gd name="connsiteY7" fmla="*/ 228991 h 245127"/>
              <a:gd name="connsiteX8" fmla="*/ 0 w 814253"/>
              <a:gd name="connsiteY8" fmla="*/ 40653 h 245127"/>
              <a:gd name="connsiteX0" fmla="*/ 210401 w 775135"/>
              <a:gd name="connsiteY0" fmla="*/ 28225 h 245127"/>
              <a:gd name="connsiteX1" fmla="*/ 1535 w 775135"/>
              <a:gd name="connsiteY1" fmla="*/ 0 h 245127"/>
              <a:gd name="connsiteX2" fmla="*/ 734482 w 775135"/>
              <a:gd name="connsiteY2" fmla="*/ 0 h 245127"/>
              <a:gd name="connsiteX3" fmla="*/ 775135 w 775135"/>
              <a:gd name="connsiteY3" fmla="*/ 40653 h 245127"/>
              <a:gd name="connsiteX4" fmla="*/ 775135 w 775135"/>
              <a:gd name="connsiteY4" fmla="*/ 203261 h 245127"/>
              <a:gd name="connsiteX5" fmla="*/ 734482 w 775135"/>
              <a:gd name="connsiteY5" fmla="*/ 243914 h 245127"/>
              <a:gd name="connsiteX6" fmla="*/ 1535 w 775135"/>
              <a:gd name="connsiteY6" fmla="*/ 243914 h 245127"/>
              <a:gd name="connsiteX7" fmla="*/ 342020 w 775135"/>
              <a:gd name="connsiteY7" fmla="*/ 228991 h 245127"/>
              <a:gd name="connsiteX8" fmla="*/ 210401 w 775135"/>
              <a:gd name="connsiteY8" fmla="*/ 28225 h 245127"/>
              <a:gd name="connsiteX0" fmla="*/ 210401 w 775135"/>
              <a:gd name="connsiteY0" fmla="*/ 37633 h 254535"/>
              <a:gd name="connsiteX1" fmla="*/ 1535 w 775135"/>
              <a:gd name="connsiteY1" fmla="*/ 9408 h 254535"/>
              <a:gd name="connsiteX2" fmla="*/ 734482 w 775135"/>
              <a:gd name="connsiteY2" fmla="*/ 9408 h 254535"/>
              <a:gd name="connsiteX3" fmla="*/ 429153 w 775135"/>
              <a:gd name="connsiteY3" fmla="*/ 10183 h 254535"/>
              <a:gd name="connsiteX4" fmla="*/ 775135 w 775135"/>
              <a:gd name="connsiteY4" fmla="*/ 212669 h 254535"/>
              <a:gd name="connsiteX5" fmla="*/ 734482 w 775135"/>
              <a:gd name="connsiteY5" fmla="*/ 253322 h 254535"/>
              <a:gd name="connsiteX6" fmla="*/ 1535 w 775135"/>
              <a:gd name="connsiteY6" fmla="*/ 253322 h 254535"/>
              <a:gd name="connsiteX7" fmla="*/ 342020 w 775135"/>
              <a:gd name="connsiteY7" fmla="*/ 238399 h 254535"/>
              <a:gd name="connsiteX8" fmla="*/ 210401 w 775135"/>
              <a:gd name="connsiteY8" fmla="*/ 37633 h 254535"/>
              <a:gd name="connsiteX0" fmla="*/ 210401 w 775135"/>
              <a:gd name="connsiteY0" fmla="*/ 37633 h 254535"/>
              <a:gd name="connsiteX1" fmla="*/ 1535 w 775135"/>
              <a:gd name="connsiteY1" fmla="*/ 9408 h 254535"/>
              <a:gd name="connsiteX2" fmla="*/ 734482 w 775135"/>
              <a:gd name="connsiteY2" fmla="*/ 9408 h 254535"/>
              <a:gd name="connsiteX3" fmla="*/ 429153 w 775135"/>
              <a:gd name="connsiteY3" fmla="*/ 10183 h 254535"/>
              <a:gd name="connsiteX4" fmla="*/ 775135 w 775135"/>
              <a:gd name="connsiteY4" fmla="*/ 212669 h 254535"/>
              <a:gd name="connsiteX5" fmla="*/ 615297 w 775135"/>
              <a:gd name="connsiteY5" fmla="*/ 207018 h 254535"/>
              <a:gd name="connsiteX6" fmla="*/ 1535 w 775135"/>
              <a:gd name="connsiteY6" fmla="*/ 253322 h 254535"/>
              <a:gd name="connsiteX7" fmla="*/ 342020 w 775135"/>
              <a:gd name="connsiteY7" fmla="*/ 238399 h 254535"/>
              <a:gd name="connsiteX8" fmla="*/ 210401 w 775135"/>
              <a:gd name="connsiteY8" fmla="*/ 37633 h 254535"/>
              <a:gd name="connsiteX0" fmla="*/ 210401 w 735584"/>
              <a:gd name="connsiteY0" fmla="*/ 37633 h 254535"/>
              <a:gd name="connsiteX1" fmla="*/ 1535 w 735584"/>
              <a:gd name="connsiteY1" fmla="*/ 9408 h 254535"/>
              <a:gd name="connsiteX2" fmla="*/ 734482 w 735584"/>
              <a:gd name="connsiteY2" fmla="*/ 9408 h 254535"/>
              <a:gd name="connsiteX3" fmla="*/ 429153 w 735584"/>
              <a:gd name="connsiteY3" fmla="*/ 10183 h 254535"/>
              <a:gd name="connsiteX4" fmla="*/ 610076 w 735584"/>
              <a:gd name="connsiteY4" fmla="*/ 231958 h 254535"/>
              <a:gd name="connsiteX5" fmla="*/ 615297 w 735584"/>
              <a:gd name="connsiteY5" fmla="*/ 207018 h 254535"/>
              <a:gd name="connsiteX6" fmla="*/ 1535 w 735584"/>
              <a:gd name="connsiteY6" fmla="*/ 253322 h 254535"/>
              <a:gd name="connsiteX7" fmla="*/ 342020 w 735584"/>
              <a:gd name="connsiteY7" fmla="*/ 238399 h 254535"/>
              <a:gd name="connsiteX8" fmla="*/ 210401 w 735584"/>
              <a:gd name="connsiteY8" fmla="*/ 37633 h 254535"/>
              <a:gd name="connsiteX0" fmla="*/ 210401 w 735878"/>
              <a:gd name="connsiteY0" fmla="*/ 29152 h 246054"/>
              <a:gd name="connsiteX1" fmla="*/ 1535 w 735878"/>
              <a:gd name="connsiteY1" fmla="*/ 927 h 246054"/>
              <a:gd name="connsiteX2" fmla="*/ 734482 w 735878"/>
              <a:gd name="connsiteY2" fmla="*/ 927 h 246054"/>
              <a:gd name="connsiteX3" fmla="*/ 501179 w 735878"/>
              <a:gd name="connsiteY3" fmla="*/ 16709 h 246054"/>
              <a:gd name="connsiteX4" fmla="*/ 610076 w 735878"/>
              <a:gd name="connsiteY4" fmla="*/ 223477 h 246054"/>
              <a:gd name="connsiteX5" fmla="*/ 615297 w 735878"/>
              <a:gd name="connsiteY5" fmla="*/ 198537 h 246054"/>
              <a:gd name="connsiteX6" fmla="*/ 1535 w 735878"/>
              <a:gd name="connsiteY6" fmla="*/ 244841 h 246054"/>
              <a:gd name="connsiteX7" fmla="*/ 342020 w 735878"/>
              <a:gd name="connsiteY7" fmla="*/ 229918 h 246054"/>
              <a:gd name="connsiteX8" fmla="*/ 210401 w 735878"/>
              <a:gd name="connsiteY8" fmla="*/ 29152 h 246054"/>
              <a:gd name="connsiteX0" fmla="*/ 210401 w 735878"/>
              <a:gd name="connsiteY0" fmla="*/ 29152 h 244841"/>
              <a:gd name="connsiteX1" fmla="*/ 1535 w 735878"/>
              <a:gd name="connsiteY1" fmla="*/ 927 h 244841"/>
              <a:gd name="connsiteX2" fmla="*/ 734482 w 735878"/>
              <a:gd name="connsiteY2" fmla="*/ 927 h 244841"/>
              <a:gd name="connsiteX3" fmla="*/ 501179 w 735878"/>
              <a:gd name="connsiteY3" fmla="*/ 16709 h 244841"/>
              <a:gd name="connsiteX4" fmla="*/ 610076 w 735878"/>
              <a:gd name="connsiteY4" fmla="*/ 223477 h 244841"/>
              <a:gd name="connsiteX5" fmla="*/ 615297 w 735878"/>
              <a:gd name="connsiteY5" fmla="*/ 198537 h 244841"/>
              <a:gd name="connsiteX6" fmla="*/ 1535 w 735878"/>
              <a:gd name="connsiteY6" fmla="*/ 244841 h 244841"/>
              <a:gd name="connsiteX7" fmla="*/ 269995 w 735878"/>
              <a:gd name="connsiteY7" fmla="*/ 214912 h 244841"/>
              <a:gd name="connsiteX8" fmla="*/ 210401 w 735878"/>
              <a:gd name="connsiteY8" fmla="*/ 29152 h 24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878" h="244841">
                <a:moveTo>
                  <a:pt x="210401" y="29152"/>
                </a:moveTo>
                <a:cubicBezTo>
                  <a:pt x="210401" y="6700"/>
                  <a:pt x="-20917" y="927"/>
                  <a:pt x="1535" y="927"/>
                </a:cubicBezTo>
                <a:lnTo>
                  <a:pt x="734482" y="927"/>
                </a:lnTo>
                <a:cubicBezTo>
                  <a:pt x="756934" y="927"/>
                  <a:pt x="501179" y="-5743"/>
                  <a:pt x="501179" y="16709"/>
                </a:cubicBezTo>
                <a:lnTo>
                  <a:pt x="610076" y="223477"/>
                </a:lnTo>
                <a:cubicBezTo>
                  <a:pt x="610076" y="245929"/>
                  <a:pt x="637749" y="198537"/>
                  <a:pt x="615297" y="198537"/>
                </a:cubicBezTo>
                <a:lnTo>
                  <a:pt x="1535" y="244841"/>
                </a:lnTo>
                <a:cubicBezTo>
                  <a:pt x="-20917" y="244841"/>
                  <a:pt x="269995" y="237364"/>
                  <a:pt x="269995" y="214912"/>
                </a:cubicBezTo>
                <a:cubicBezTo>
                  <a:pt x="269995" y="160709"/>
                  <a:pt x="210401" y="83355"/>
                  <a:pt x="210401" y="29152"/>
                </a:cubicBezTo>
                <a:close/>
              </a:path>
            </a:pathLst>
          </a:custGeom>
          <a:solidFill>
            <a:srgbClr val="FE5F44">
              <a:alpha val="50196"/>
            </a:srgbClr>
          </a:solidFill>
          <a:ln w="50800">
            <a:solidFill>
              <a:srgbClr val="C00000"/>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3215597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4">
            <a:extLst>
              <a:ext uri="{FF2B5EF4-FFF2-40B4-BE49-F238E27FC236}">
                <a16:creationId xmlns:a16="http://schemas.microsoft.com/office/drawing/2014/main" id="{1DA690AB-D6AD-C3A9-A8E8-F4E484E9646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69540" y="2181176"/>
            <a:ext cx="2607509" cy="2222672"/>
          </a:xfrm>
          <a:prstGeom prst="rect">
            <a:avLst/>
          </a:prstGeom>
        </p:spPr>
      </p:pic>
      <p:pic>
        <p:nvPicPr>
          <p:cNvPr id="5" name="Grafik 4">
            <a:extLst>
              <a:ext uri="{FF2B5EF4-FFF2-40B4-BE49-F238E27FC236}">
                <a16:creationId xmlns:a16="http://schemas.microsoft.com/office/drawing/2014/main" id="{E33A1A78-C630-4CFA-8EAF-47B7ADB0FD8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4064" y="2171334"/>
            <a:ext cx="2597117" cy="2222672"/>
          </a:xfrm>
          <a:prstGeom prst="rect">
            <a:avLst/>
          </a:prstGeom>
        </p:spPr>
      </p:pic>
      <p:pic>
        <p:nvPicPr>
          <p:cNvPr id="16" name="Grafik 1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73885" y="2179330"/>
            <a:ext cx="2596229" cy="2222672"/>
          </a:xfrm>
          <a:prstGeom prst="rect">
            <a:avLst/>
          </a:prstGeom>
        </p:spPr>
      </p:pic>
      <p:sp>
        <p:nvSpPr>
          <p:cNvPr id="4" name="Foliennummernplatzhalter 3"/>
          <p:cNvSpPr>
            <a:spLocks noGrp="1"/>
          </p:cNvSpPr>
          <p:nvPr>
            <p:ph type="sldNum" sz="quarter" idx="4"/>
          </p:nvPr>
        </p:nvSpPr>
        <p:spPr/>
        <p:txBody>
          <a:bodyPr/>
          <a:lstStyle/>
          <a:p>
            <a:fld id="{B295DEAF-E952-4796-AAEE-4201E40CA590}" type="slidenum">
              <a:rPr lang="de-CH" smtClean="0"/>
              <a:pPr/>
              <a:t>56</a:t>
            </a:fld>
            <a:endParaRPr lang="de-CH"/>
          </a:p>
        </p:txBody>
      </p:sp>
      <p:sp>
        <p:nvSpPr>
          <p:cNvPr id="3" name="Textfeld 2"/>
          <p:cNvSpPr txBox="1"/>
          <p:nvPr/>
        </p:nvSpPr>
        <p:spPr>
          <a:xfrm>
            <a:off x="451792" y="3931920"/>
            <a:ext cx="2621659" cy="470082"/>
          </a:xfrm>
          <a:prstGeom prst="rect">
            <a:avLst/>
          </a:prstGeom>
          <a:solidFill>
            <a:srgbClr val="FFFFFF">
              <a:alpha val="69804"/>
            </a:srgbClr>
          </a:solidFill>
        </p:spPr>
        <p:txBody>
          <a:bodyPr wrap="square" rtlCol="0" anchor="ctr">
            <a:noAutofit/>
          </a:bodyPr>
          <a:lstStyle>
            <a:defPPr>
              <a:defRPr lang="de-DE"/>
            </a:defPPr>
          </a:lstStyle>
          <a:p>
            <a:r>
              <a:rPr lang="de-CH" sz="1600" dirty="0"/>
              <a:t>Getreide in weiter Reihe</a:t>
            </a:r>
          </a:p>
        </p:txBody>
      </p:sp>
      <p:sp>
        <p:nvSpPr>
          <p:cNvPr id="11" name="Textfeld 10"/>
          <p:cNvSpPr txBox="1"/>
          <p:nvPr/>
        </p:nvSpPr>
        <p:spPr>
          <a:xfrm>
            <a:off x="3258482" y="3929350"/>
            <a:ext cx="2621659" cy="472652"/>
          </a:xfrm>
          <a:prstGeom prst="rect">
            <a:avLst/>
          </a:prstGeom>
          <a:solidFill>
            <a:srgbClr val="FFFFFF">
              <a:alpha val="69804"/>
            </a:srgbClr>
          </a:solidFill>
        </p:spPr>
        <p:txBody>
          <a:bodyPr wrap="square" rtlCol="0" anchor="ctr">
            <a:noAutofit/>
          </a:bodyPr>
          <a:lstStyle>
            <a:defPPr>
              <a:defRPr lang="de-DE"/>
            </a:defPPr>
          </a:lstStyle>
          <a:p>
            <a:r>
              <a:rPr lang="de-CH" sz="1400" dirty="0" err="1"/>
              <a:t>Nützlingsstreifen</a:t>
            </a:r>
            <a:r>
              <a:rPr lang="de-CH" sz="1400" dirty="0"/>
              <a:t> auf offener Ackerfläche</a:t>
            </a:r>
          </a:p>
        </p:txBody>
      </p:sp>
      <p:sp>
        <p:nvSpPr>
          <p:cNvPr id="6" name="Textfeld 5"/>
          <p:cNvSpPr txBox="1"/>
          <p:nvPr/>
        </p:nvSpPr>
        <p:spPr>
          <a:xfrm>
            <a:off x="6067415" y="3929350"/>
            <a:ext cx="2608777" cy="474500"/>
          </a:xfrm>
          <a:prstGeom prst="rect">
            <a:avLst/>
          </a:prstGeom>
          <a:solidFill>
            <a:srgbClr val="FFFFFF">
              <a:alpha val="69804"/>
            </a:srgbClr>
          </a:solidFill>
        </p:spPr>
        <p:txBody>
          <a:bodyPr wrap="square" rtlCol="0" anchor="ctr">
            <a:noAutofit/>
          </a:bodyPr>
          <a:lstStyle>
            <a:defPPr>
              <a:defRPr lang="de-DE"/>
            </a:defPPr>
          </a:lstStyle>
          <a:p>
            <a:r>
              <a:rPr lang="de-CH" sz="1600" dirty="0"/>
              <a:t>Rotationsbrache</a:t>
            </a:r>
          </a:p>
        </p:txBody>
      </p:sp>
      <p:sp>
        <p:nvSpPr>
          <p:cNvPr id="20" name="Titel 1"/>
          <p:cNvSpPr txBox="1">
            <a:spLocks/>
          </p:cNvSpPr>
          <p:nvPr/>
        </p:nvSpPr>
        <p:spPr>
          <a:xfrm>
            <a:off x="617725" y="404813"/>
            <a:ext cx="7908549" cy="629700"/>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400" b="1" kern="1200" spc="0" baseline="0">
                <a:solidFill>
                  <a:schemeClr val="tx1"/>
                </a:solidFill>
                <a:latin typeface="+mj-lt"/>
                <a:ea typeface="+mj-ea"/>
                <a:cs typeface="+mj-cs"/>
              </a:defRPr>
            </a:lvl1pPr>
          </a:lstStyle>
          <a:p>
            <a:r>
              <a:rPr lang="de-CH"/>
              <a:t>BFF-Typen auf Ackerland - Einjährige Elemente</a:t>
            </a:r>
          </a:p>
        </p:txBody>
      </p:sp>
    </p:spTree>
    <p:extLst>
      <p:ext uri="{BB962C8B-B14F-4D97-AF65-F5344CB8AC3E}">
        <p14:creationId xmlns:p14="http://schemas.microsoft.com/office/powerpoint/2010/main" val="35183189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28971" y="1143980"/>
            <a:ext cx="2554666" cy="2181109"/>
          </a:xfrm>
          <a:prstGeom prst="rect">
            <a:avLst/>
          </a:prstGeom>
        </p:spPr>
      </p:pic>
      <p:pic>
        <p:nvPicPr>
          <p:cNvPr id="14" name="Grafik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2288" y="1138971"/>
            <a:ext cx="2555554" cy="2181109"/>
          </a:xfrm>
          <a:prstGeom prst="rect">
            <a:avLst/>
          </a:prstGeom>
        </p:spPr>
      </p:pic>
      <p:pic>
        <p:nvPicPr>
          <p:cNvPr id="17" name="Inhaltsplatzhalter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93452" y="1135435"/>
            <a:ext cx="2545164" cy="2181109"/>
          </a:xfrm>
          <a:prstGeom prst="rect">
            <a:avLst/>
          </a:prstGeom>
        </p:spPr>
      </p:pic>
      <p:sp>
        <p:nvSpPr>
          <p:cNvPr id="4" name="Foliennummernplatzhalter 3"/>
          <p:cNvSpPr>
            <a:spLocks noGrp="1"/>
          </p:cNvSpPr>
          <p:nvPr>
            <p:ph type="sldNum" sz="quarter" idx="4"/>
          </p:nvPr>
        </p:nvSpPr>
        <p:spPr/>
        <p:txBody>
          <a:bodyPr/>
          <a:lstStyle/>
          <a:p>
            <a:fld id="{B295DEAF-E952-4796-AAEE-4201E40CA590}" type="slidenum">
              <a:rPr lang="de-CH" smtClean="0"/>
              <a:pPr/>
              <a:t>57</a:t>
            </a:fld>
            <a:endParaRPr lang="de-CH"/>
          </a:p>
        </p:txBody>
      </p:sp>
      <p:sp>
        <p:nvSpPr>
          <p:cNvPr id="11" name="Textfeld 10"/>
          <p:cNvSpPr txBox="1"/>
          <p:nvPr/>
        </p:nvSpPr>
        <p:spPr>
          <a:xfrm>
            <a:off x="3427963" y="2761096"/>
            <a:ext cx="2553792" cy="584776"/>
          </a:xfrm>
          <a:prstGeom prst="rect">
            <a:avLst/>
          </a:prstGeom>
          <a:solidFill>
            <a:srgbClr val="FFFFFF">
              <a:alpha val="69804"/>
            </a:srgbClr>
          </a:solidFill>
        </p:spPr>
        <p:txBody>
          <a:bodyPr wrap="square" rtlCol="0" anchor="ctr">
            <a:noAutofit/>
          </a:bodyPr>
          <a:lstStyle>
            <a:defPPr>
              <a:defRPr lang="de-DE"/>
            </a:defPPr>
          </a:lstStyle>
          <a:p>
            <a:r>
              <a:rPr lang="de-CH" sz="1600" dirty="0" err="1"/>
              <a:t>Nützlingsstreifen</a:t>
            </a:r>
            <a:r>
              <a:rPr lang="de-CH" sz="1600" dirty="0"/>
              <a:t> auf offener Ackerfläche</a:t>
            </a:r>
          </a:p>
        </p:txBody>
      </p:sp>
      <p:sp>
        <p:nvSpPr>
          <p:cNvPr id="6" name="Textfeld 5"/>
          <p:cNvSpPr txBox="1"/>
          <p:nvPr/>
        </p:nvSpPr>
        <p:spPr>
          <a:xfrm>
            <a:off x="6191326" y="2761095"/>
            <a:ext cx="2556823" cy="576230"/>
          </a:xfrm>
          <a:prstGeom prst="rect">
            <a:avLst/>
          </a:prstGeom>
          <a:solidFill>
            <a:srgbClr val="FFFFFF">
              <a:alpha val="69804"/>
            </a:srgbClr>
          </a:solidFill>
        </p:spPr>
        <p:txBody>
          <a:bodyPr wrap="square" rtlCol="0" anchor="ctr">
            <a:noAutofit/>
          </a:bodyPr>
          <a:lstStyle>
            <a:defPPr>
              <a:defRPr lang="de-DE"/>
            </a:defPPr>
          </a:lstStyle>
          <a:p>
            <a:r>
              <a:rPr lang="de-CH" sz="1600" dirty="0"/>
              <a:t>Rotationsbrache</a:t>
            </a:r>
          </a:p>
        </p:txBody>
      </p:sp>
      <p:sp>
        <p:nvSpPr>
          <p:cNvPr id="7" name="Textfeld 6"/>
          <p:cNvSpPr txBox="1"/>
          <p:nvPr/>
        </p:nvSpPr>
        <p:spPr>
          <a:xfrm>
            <a:off x="617725" y="2761095"/>
            <a:ext cx="2600117" cy="563993"/>
          </a:xfrm>
          <a:prstGeom prst="rect">
            <a:avLst/>
          </a:prstGeom>
          <a:solidFill>
            <a:srgbClr val="FFFFFF">
              <a:alpha val="69804"/>
            </a:srgbClr>
          </a:solidFill>
        </p:spPr>
        <p:txBody>
          <a:bodyPr wrap="square" rtlCol="0" anchor="ctr">
            <a:noAutofit/>
          </a:bodyPr>
          <a:lstStyle>
            <a:defPPr>
              <a:defRPr lang="de-DE"/>
            </a:defPPr>
          </a:lstStyle>
          <a:p>
            <a:r>
              <a:rPr lang="de-CH" sz="1600" dirty="0"/>
              <a:t>Ackerschonstreifen</a:t>
            </a:r>
          </a:p>
        </p:txBody>
      </p:sp>
      <p:sp>
        <p:nvSpPr>
          <p:cNvPr id="20" name="Titel 1"/>
          <p:cNvSpPr txBox="1">
            <a:spLocks/>
          </p:cNvSpPr>
          <p:nvPr/>
        </p:nvSpPr>
        <p:spPr>
          <a:xfrm>
            <a:off x="617725" y="404813"/>
            <a:ext cx="7908549" cy="629700"/>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400" b="1" kern="1200" spc="0" baseline="0">
                <a:solidFill>
                  <a:schemeClr val="tx1"/>
                </a:solidFill>
                <a:latin typeface="+mj-lt"/>
                <a:ea typeface="+mj-ea"/>
                <a:cs typeface="+mj-cs"/>
              </a:defRPr>
            </a:lvl1pPr>
          </a:lstStyle>
          <a:p>
            <a:r>
              <a:rPr lang="de-CH"/>
              <a:t>BFF-Typen auf Ackerland - Mehrjährige Elemente</a:t>
            </a:r>
          </a:p>
        </p:txBody>
      </p:sp>
      <p:pic>
        <p:nvPicPr>
          <p:cNvPr id="15" name="Inhaltsplatzhalter 12">
            <a:extLst>
              <a:ext uri="{FF2B5EF4-FFF2-40B4-BE49-F238E27FC236}">
                <a16:creationId xmlns:a16="http://schemas.microsoft.com/office/drawing/2014/main" id="{1453E6A3-B5C2-4E36-94E8-8478572C8851}"/>
              </a:ext>
            </a:extLst>
          </p:cNvPr>
          <p:cNvPicPr>
            <a:picLocks noGrp="1" noChangeAspect="1"/>
          </p:cNvPicPr>
          <p:nvPr>
            <p:ph idx="1"/>
          </p:nvPr>
        </p:nvPicPr>
        <p:blipFill rotWithShape="1">
          <a:blip r:embed="rId5" cstate="screen">
            <a:extLst>
              <a:ext uri="{28A0092B-C50C-407E-A947-70E740481C1C}">
                <a14:useLocalDpi xmlns:a14="http://schemas.microsoft.com/office/drawing/2010/main"/>
              </a:ext>
            </a:extLst>
          </a:blip>
          <a:srcRect/>
          <a:stretch/>
        </p:blipFill>
        <p:spPr>
          <a:xfrm>
            <a:off x="1733406" y="3612935"/>
            <a:ext cx="2813335" cy="2430490"/>
          </a:xfrm>
        </p:spPr>
      </p:pic>
      <p:pic>
        <p:nvPicPr>
          <p:cNvPr id="19" name="Grafik 18">
            <a:extLst>
              <a:ext uri="{FF2B5EF4-FFF2-40B4-BE49-F238E27FC236}">
                <a16:creationId xmlns:a16="http://schemas.microsoft.com/office/drawing/2014/main" id="{812ED800-05F4-4519-9C59-6CDD37AA156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75206" y="3612935"/>
            <a:ext cx="2823725" cy="2430490"/>
          </a:xfrm>
          <a:prstGeom prst="rect">
            <a:avLst/>
          </a:prstGeom>
        </p:spPr>
      </p:pic>
      <p:sp>
        <p:nvSpPr>
          <p:cNvPr id="22" name="Textfeld 21">
            <a:extLst>
              <a:ext uri="{FF2B5EF4-FFF2-40B4-BE49-F238E27FC236}">
                <a16:creationId xmlns:a16="http://schemas.microsoft.com/office/drawing/2014/main" id="{7FF8C7FD-E7DA-4A15-A7C9-BD7B6017A71F}"/>
              </a:ext>
            </a:extLst>
          </p:cNvPr>
          <p:cNvSpPr txBox="1"/>
          <p:nvPr/>
        </p:nvSpPr>
        <p:spPr>
          <a:xfrm>
            <a:off x="1733132" y="5485523"/>
            <a:ext cx="2838868" cy="555449"/>
          </a:xfrm>
          <a:prstGeom prst="rect">
            <a:avLst/>
          </a:prstGeom>
          <a:solidFill>
            <a:srgbClr val="FFFFFF">
              <a:alpha val="69804"/>
            </a:srgbClr>
          </a:solidFill>
        </p:spPr>
        <p:txBody>
          <a:bodyPr wrap="square" rtlCol="0" anchor="ctr">
            <a:noAutofit/>
          </a:bodyPr>
          <a:lstStyle>
            <a:defPPr>
              <a:defRPr lang="de-DE"/>
            </a:defPPr>
          </a:lstStyle>
          <a:p>
            <a:r>
              <a:rPr lang="de-CH" sz="1600" dirty="0"/>
              <a:t>Buntbrache</a:t>
            </a:r>
          </a:p>
        </p:txBody>
      </p:sp>
      <p:sp>
        <p:nvSpPr>
          <p:cNvPr id="23" name="Textfeld 22">
            <a:extLst>
              <a:ext uri="{FF2B5EF4-FFF2-40B4-BE49-F238E27FC236}">
                <a16:creationId xmlns:a16="http://schemas.microsoft.com/office/drawing/2014/main" id="{0147C1CE-6B36-4634-A8DC-B0672A13EF8F}"/>
              </a:ext>
            </a:extLst>
          </p:cNvPr>
          <p:cNvSpPr txBox="1"/>
          <p:nvPr/>
        </p:nvSpPr>
        <p:spPr>
          <a:xfrm>
            <a:off x="4673750" y="5485523"/>
            <a:ext cx="2825455" cy="555449"/>
          </a:xfrm>
          <a:prstGeom prst="rect">
            <a:avLst/>
          </a:prstGeom>
          <a:solidFill>
            <a:srgbClr val="FFFFFF">
              <a:alpha val="69804"/>
            </a:srgbClr>
          </a:solidFill>
        </p:spPr>
        <p:txBody>
          <a:bodyPr wrap="square" rtlCol="0" anchor="ctr">
            <a:noAutofit/>
          </a:bodyPr>
          <a:lstStyle>
            <a:defPPr>
              <a:defRPr lang="de-DE"/>
            </a:defPPr>
          </a:lstStyle>
          <a:p>
            <a:r>
              <a:rPr lang="de-CH" sz="1600" dirty="0"/>
              <a:t>Saum auf Ackerfläche</a:t>
            </a:r>
          </a:p>
        </p:txBody>
      </p:sp>
    </p:spTree>
    <p:extLst>
      <p:ext uri="{BB962C8B-B14F-4D97-AF65-F5344CB8AC3E}">
        <p14:creationId xmlns:p14="http://schemas.microsoft.com/office/powerpoint/2010/main" val="30318677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48913" y="4377311"/>
            <a:ext cx="1853208" cy="1619732"/>
          </a:xfrm>
          <a:prstGeom prst="rect">
            <a:avLst/>
          </a:prstGeom>
        </p:spPr>
      </p:pic>
      <p:pic>
        <p:nvPicPr>
          <p:cNvPr id="12" name="Grafik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33336" y="4377311"/>
            <a:ext cx="1888218" cy="1608695"/>
          </a:xfrm>
          <a:prstGeom prst="rect">
            <a:avLst/>
          </a:prstGeom>
        </p:spPr>
      </p:pic>
      <p:pic>
        <p:nvPicPr>
          <p:cNvPr id="7" name="Grafik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32417" y="4377311"/>
            <a:ext cx="1870716" cy="1619732"/>
          </a:xfrm>
          <a:prstGeom prst="rect">
            <a:avLst/>
          </a:prstGeom>
        </p:spPr>
      </p:pic>
      <p:pic>
        <p:nvPicPr>
          <p:cNvPr id="3" name="Grafik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0767" y="4377311"/>
            <a:ext cx="1849093" cy="1608341"/>
          </a:xfrm>
          <a:prstGeom prst="rect">
            <a:avLst/>
          </a:prstGeom>
        </p:spPr>
      </p:pic>
      <p:sp>
        <p:nvSpPr>
          <p:cNvPr id="22" name="Textfeld 21"/>
          <p:cNvSpPr txBox="1"/>
          <p:nvPr/>
        </p:nvSpPr>
        <p:spPr>
          <a:xfrm>
            <a:off x="6694771" y="5631862"/>
            <a:ext cx="1939054" cy="369332"/>
          </a:xfrm>
          <a:prstGeom prst="rect">
            <a:avLst/>
          </a:prstGeom>
          <a:solidFill>
            <a:srgbClr val="FFFFFF">
              <a:alpha val="69804"/>
            </a:srgbClr>
          </a:solidFill>
        </p:spPr>
        <p:txBody>
          <a:bodyPr wrap="square" rtlCol="0">
            <a:spAutoFit/>
          </a:bodyPr>
          <a:lstStyle>
            <a:defPPr>
              <a:defRPr lang="de-DE"/>
            </a:defPPr>
          </a:lstStyle>
          <a:p>
            <a:r>
              <a:rPr lang="de-CH" dirty="0"/>
              <a:t>Wespenspinne</a:t>
            </a:r>
          </a:p>
        </p:txBody>
      </p:sp>
      <p:sp>
        <p:nvSpPr>
          <p:cNvPr id="23" name="Textfeld 22"/>
          <p:cNvSpPr txBox="1"/>
          <p:nvPr/>
        </p:nvSpPr>
        <p:spPr>
          <a:xfrm>
            <a:off x="4606720" y="5627711"/>
            <a:ext cx="1974372" cy="369332"/>
          </a:xfrm>
          <a:prstGeom prst="rect">
            <a:avLst/>
          </a:prstGeom>
          <a:solidFill>
            <a:srgbClr val="FFFFFF">
              <a:alpha val="69804"/>
            </a:srgbClr>
          </a:solidFill>
        </p:spPr>
        <p:txBody>
          <a:bodyPr wrap="square" rtlCol="0">
            <a:spAutoFit/>
          </a:bodyPr>
          <a:lstStyle>
            <a:defPPr>
              <a:defRPr lang="de-DE"/>
            </a:defPPr>
          </a:lstStyle>
          <a:p>
            <a:r>
              <a:rPr lang="de-CH" dirty="0"/>
              <a:t>Schwalbenschwanz</a:t>
            </a:r>
          </a:p>
        </p:txBody>
      </p:sp>
      <p:sp>
        <p:nvSpPr>
          <p:cNvPr id="24" name="Textfeld 23"/>
          <p:cNvSpPr txBox="1"/>
          <p:nvPr/>
        </p:nvSpPr>
        <p:spPr>
          <a:xfrm>
            <a:off x="2565654" y="5627711"/>
            <a:ext cx="1999033" cy="369332"/>
          </a:xfrm>
          <a:prstGeom prst="rect">
            <a:avLst/>
          </a:prstGeom>
          <a:solidFill>
            <a:srgbClr val="FFFFFF">
              <a:alpha val="69804"/>
            </a:srgbClr>
          </a:solidFill>
        </p:spPr>
        <p:txBody>
          <a:bodyPr wrap="square" rtlCol="0">
            <a:spAutoFit/>
          </a:bodyPr>
          <a:lstStyle>
            <a:defPPr>
              <a:defRPr lang="de-DE"/>
            </a:defPPr>
          </a:lstStyle>
          <a:p>
            <a:r>
              <a:rPr lang="de-CH"/>
              <a:t>Distelfink</a:t>
            </a:r>
          </a:p>
        </p:txBody>
      </p:sp>
      <p:sp>
        <p:nvSpPr>
          <p:cNvPr id="25" name="Textfeld 24"/>
          <p:cNvSpPr txBox="1"/>
          <p:nvPr/>
        </p:nvSpPr>
        <p:spPr>
          <a:xfrm>
            <a:off x="510175" y="5627711"/>
            <a:ext cx="1955985" cy="369332"/>
          </a:xfrm>
          <a:prstGeom prst="rect">
            <a:avLst/>
          </a:prstGeom>
          <a:solidFill>
            <a:srgbClr val="FFFFFF">
              <a:alpha val="69804"/>
            </a:srgbClr>
          </a:solidFill>
        </p:spPr>
        <p:txBody>
          <a:bodyPr wrap="square" rtlCol="0">
            <a:spAutoFit/>
          </a:bodyPr>
          <a:lstStyle>
            <a:defPPr>
              <a:defRPr lang="de-DE"/>
            </a:defPPr>
          </a:lstStyle>
          <a:p>
            <a:r>
              <a:rPr lang="de-CH"/>
              <a:t>Feldhase</a:t>
            </a:r>
          </a:p>
        </p:txBody>
      </p:sp>
      <p:sp>
        <p:nvSpPr>
          <p:cNvPr id="2" name="Titel 1"/>
          <p:cNvSpPr>
            <a:spLocks noGrp="1"/>
          </p:cNvSpPr>
          <p:nvPr>
            <p:ph type="title"/>
          </p:nvPr>
        </p:nvSpPr>
        <p:spPr>
          <a:xfrm>
            <a:off x="545575" y="360513"/>
            <a:ext cx="8251825" cy="717550"/>
          </a:xfrm>
        </p:spPr>
        <p:txBody>
          <a:bodyPr/>
          <a:lstStyle/>
          <a:p>
            <a:r>
              <a:rPr lang="de-CH"/>
              <a:t>Bunt- und Rotationsbrache</a:t>
            </a:r>
          </a:p>
        </p:txBody>
      </p:sp>
      <p:sp>
        <p:nvSpPr>
          <p:cNvPr id="5" name="Inhaltsplatzhalter 4"/>
          <p:cNvSpPr>
            <a:spLocks noGrp="1"/>
          </p:cNvSpPr>
          <p:nvPr>
            <p:ph sz="half" idx="15"/>
          </p:nvPr>
        </p:nvSpPr>
        <p:spPr>
          <a:xfrm>
            <a:off x="4635300" y="945173"/>
            <a:ext cx="3966821" cy="3274084"/>
          </a:xfrm>
          <a:solidFill>
            <a:schemeClr val="accent4">
              <a:lumMod val="20000"/>
              <a:lumOff val="80000"/>
            </a:schemeClr>
          </a:solidFill>
        </p:spPr>
        <p:txBody>
          <a:bodyPr lIns="72000" tIns="72000" rIns="72000" bIns="72000"/>
          <a:lstStyle/>
          <a:p>
            <a:pPr marL="0" indent="0">
              <a:spcBef>
                <a:spcPts val="600"/>
              </a:spcBef>
              <a:spcAft>
                <a:spcPts val="0"/>
              </a:spcAft>
            </a:pPr>
            <a:r>
              <a:rPr lang="de-CH" sz="2000" b="1" dirty="0"/>
              <a:t>Ökologische Bedeutung</a:t>
            </a:r>
          </a:p>
          <a:p>
            <a:pPr marL="342900" indent="-342900" defTabSz="685800" eaLnBrk="1" hangingPunct="1">
              <a:lnSpc>
                <a:spcPct val="90000"/>
              </a:lnSpc>
              <a:spcBef>
                <a:spcPts val="600"/>
              </a:spcBef>
              <a:spcAft>
                <a:spcPts val="0"/>
              </a:spcAft>
              <a:buClr>
                <a:srgbClr val="006C8E"/>
              </a:buClr>
              <a:buFont typeface="Arial" panose="020B0604020202020204" pitchFamily="34" charset="0"/>
              <a:buChar char="•"/>
            </a:pPr>
            <a:r>
              <a:rPr lang="de-CH" sz="2000" dirty="0"/>
              <a:t>Wertvollste BFF im Ackerbau</a:t>
            </a:r>
          </a:p>
          <a:p>
            <a:pPr marL="342900" indent="-342900" defTabSz="685800" eaLnBrk="1" hangingPunct="1">
              <a:lnSpc>
                <a:spcPct val="90000"/>
              </a:lnSpc>
              <a:spcBef>
                <a:spcPts val="600"/>
              </a:spcBef>
              <a:spcAft>
                <a:spcPts val="0"/>
              </a:spcAft>
              <a:buClr>
                <a:srgbClr val="006C8E"/>
              </a:buClr>
              <a:buFont typeface="Arial" panose="020B0604020202020204" pitchFamily="34" charset="0"/>
              <a:buChar char="•"/>
            </a:pPr>
            <a:r>
              <a:rPr lang="de-CH" sz="2000" dirty="0"/>
              <a:t>Blüten für Insekten von Frühjahr bis Herbst, Samen für Vögel im Winter</a:t>
            </a:r>
          </a:p>
          <a:p>
            <a:pPr marL="342900" indent="-342900" defTabSz="685800" eaLnBrk="1" hangingPunct="1">
              <a:lnSpc>
                <a:spcPct val="90000"/>
              </a:lnSpc>
              <a:spcBef>
                <a:spcPts val="600"/>
              </a:spcBef>
              <a:spcAft>
                <a:spcPts val="0"/>
              </a:spcAft>
              <a:buClr>
                <a:srgbClr val="006C8E"/>
              </a:buClr>
              <a:buFont typeface="Arial" panose="020B0604020202020204" pitchFamily="34" charset="0"/>
              <a:buChar char="•"/>
            </a:pPr>
            <a:r>
              <a:rPr lang="de-CH" sz="2000" dirty="0"/>
              <a:t>Verpuppungsplätze für viele Insekten</a:t>
            </a:r>
          </a:p>
          <a:p>
            <a:pPr marL="342900" indent="-342900" defTabSz="685800" eaLnBrk="1" hangingPunct="1">
              <a:lnSpc>
                <a:spcPct val="90000"/>
              </a:lnSpc>
              <a:spcBef>
                <a:spcPts val="600"/>
              </a:spcBef>
              <a:spcAft>
                <a:spcPts val="0"/>
              </a:spcAft>
              <a:buClr>
                <a:srgbClr val="006C8E"/>
              </a:buClr>
              <a:buFont typeface="Arial" panose="020B0604020202020204" pitchFamily="34" charset="0"/>
              <a:buChar char="•"/>
            </a:pPr>
            <a:r>
              <a:rPr lang="de-CH" sz="2000" dirty="0"/>
              <a:t>Überwinterungsquartiere für viele Kleintiere</a:t>
            </a:r>
          </a:p>
          <a:p>
            <a:pPr marL="342900" indent="-342900" defTabSz="685800" eaLnBrk="1" hangingPunct="1">
              <a:lnSpc>
                <a:spcPct val="90000"/>
              </a:lnSpc>
              <a:spcBef>
                <a:spcPts val="600"/>
              </a:spcBef>
              <a:spcAft>
                <a:spcPts val="0"/>
              </a:spcAft>
              <a:buClr>
                <a:srgbClr val="006C8E"/>
              </a:buClr>
              <a:buFont typeface="Arial" panose="020B0604020202020204" pitchFamily="34" charset="0"/>
              <a:buChar char="•"/>
            </a:pPr>
            <a:r>
              <a:rPr lang="de-CH" sz="2000" dirty="0"/>
              <a:t>Brutplätze für Vögel</a:t>
            </a:r>
          </a:p>
          <a:p>
            <a:pPr>
              <a:spcBef>
                <a:spcPts val="600"/>
              </a:spcBef>
              <a:spcAft>
                <a:spcPts val="0"/>
              </a:spcAft>
              <a:buFont typeface="Arial" panose="020B0604020202020204" pitchFamily="34" charset="0"/>
              <a:buChar char="•"/>
            </a:pPr>
            <a:endParaRPr lang="de-CH" sz="2000" dirty="0"/>
          </a:p>
        </p:txBody>
      </p:sp>
      <p:sp>
        <p:nvSpPr>
          <p:cNvPr id="6" name="Inhaltsplatzhalter 5"/>
          <p:cNvSpPr>
            <a:spLocks noGrp="1"/>
          </p:cNvSpPr>
          <p:nvPr>
            <p:ph sz="half" idx="17"/>
          </p:nvPr>
        </p:nvSpPr>
        <p:spPr>
          <a:xfrm>
            <a:off x="570767" y="945173"/>
            <a:ext cx="3937934" cy="3274084"/>
          </a:xfrm>
          <a:solidFill>
            <a:schemeClr val="accent6">
              <a:lumMod val="20000"/>
              <a:lumOff val="80000"/>
            </a:schemeClr>
          </a:solidFill>
        </p:spPr>
        <p:txBody>
          <a:bodyPr lIns="72000" tIns="72000" rIns="72000" bIns="72000"/>
          <a:lstStyle/>
          <a:p>
            <a:pPr>
              <a:spcBef>
                <a:spcPts val="600"/>
              </a:spcBef>
              <a:spcAft>
                <a:spcPts val="600"/>
              </a:spcAft>
            </a:pPr>
            <a:r>
              <a:rPr lang="de-CH" sz="2000" b="1"/>
              <a:t>Agronomische Bedeutung</a:t>
            </a:r>
          </a:p>
          <a:p>
            <a:pPr marL="342900" indent="-342900" defTabSz="685800" eaLnBrk="1" hangingPunct="1">
              <a:lnSpc>
                <a:spcPct val="90000"/>
              </a:lnSpc>
              <a:spcBef>
                <a:spcPts val="600"/>
              </a:spcBef>
              <a:spcAft>
                <a:spcPts val="600"/>
              </a:spcAft>
              <a:buClr>
                <a:srgbClr val="006C8E"/>
              </a:buClr>
              <a:buFont typeface="Arial" panose="020B0604020202020204" pitchFamily="34" charset="0"/>
              <a:buChar char="•"/>
            </a:pPr>
            <a:r>
              <a:rPr lang="de-CH" sz="2000"/>
              <a:t>Fördern Nützlinge und Bestäuber. </a:t>
            </a:r>
          </a:p>
          <a:p>
            <a:pPr marL="342900" indent="-342900" defTabSz="685800" eaLnBrk="1" hangingPunct="1">
              <a:lnSpc>
                <a:spcPct val="90000"/>
              </a:lnSpc>
              <a:spcBef>
                <a:spcPts val="600"/>
              </a:spcBef>
              <a:spcAft>
                <a:spcPts val="600"/>
              </a:spcAft>
              <a:buClr>
                <a:srgbClr val="006C8E"/>
              </a:buClr>
              <a:buFont typeface="Arial" panose="020B0604020202020204" pitchFamily="34" charset="0"/>
              <a:buChar char="•"/>
            </a:pPr>
            <a:r>
              <a:rPr lang="de-CH" sz="2000"/>
              <a:t>Tragen zum Erosionsschutz bei.</a:t>
            </a:r>
          </a:p>
          <a:p>
            <a:pPr marL="342900" indent="-342900" defTabSz="685800" eaLnBrk="1" hangingPunct="1">
              <a:lnSpc>
                <a:spcPct val="90000"/>
              </a:lnSpc>
              <a:spcBef>
                <a:spcPts val="600"/>
              </a:spcBef>
              <a:spcAft>
                <a:spcPts val="600"/>
              </a:spcAft>
              <a:buClr>
                <a:srgbClr val="006C8E"/>
              </a:buClr>
              <a:buFont typeface="Arial" panose="020B0604020202020204" pitchFamily="34" charset="0"/>
              <a:buChar char="•"/>
            </a:pPr>
            <a:r>
              <a:rPr lang="de-CH" sz="2000"/>
              <a:t>Bilden eine Pufferzone gegen Abdrift von Pflanzenschutz-mitteln.</a:t>
            </a:r>
          </a:p>
        </p:txBody>
      </p:sp>
      <p:sp>
        <p:nvSpPr>
          <p:cNvPr id="16" name="Welle 15"/>
          <p:cNvSpPr/>
          <p:nvPr/>
        </p:nvSpPr>
        <p:spPr>
          <a:xfrm>
            <a:off x="8170221" y="160245"/>
            <a:ext cx="953612" cy="543210"/>
          </a:xfrm>
          <a:prstGeom prst="wav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a:solidFill>
                  <a:schemeClr val="accent4">
                    <a:lumMod val="50000"/>
                  </a:schemeClr>
                </a:solidFill>
              </a:rPr>
              <a:t>S.78</a:t>
            </a:r>
          </a:p>
        </p:txBody>
      </p:sp>
      <p:sp>
        <p:nvSpPr>
          <p:cNvPr id="18" name="Foliennummernplatzhalter 3"/>
          <p:cNvSpPr>
            <a:spLocks noGrp="1"/>
          </p:cNvSpPr>
          <p:nvPr>
            <p:ph type="sldNum" sz="quarter" idx="4294967295"/>
          </p:nvPr>
        </p:nvSpPr>
        <p:spPr>
          <a:xfrm>
            <a:off x="7747800" y="6219700"/>
            <a:ext cx="792000" cy="360000"/>
          </a:xfrm>
          <a:prstGeom prst="rect">
            <a:avLst/>
          </a:prstGeom>
        </p:spPr>
        <p:txBody>
          <a:bodyPr/>
          <a:lstStyle/>
          <a:p>
            <a:fld id="{B295DEAF-E952-4796-AAEE-4201E40CA590}" type="slidenum">
              <a:rPr lang="de-CH" smtClean="0"/>
              <a:pPr/>
              <a:t>58</a:t>
            </a:fld>
            <a:endParaRPr lang="de-CH"/>
          </a:p>
        </p:txBody>
      </p:sp>
    </p:spTree>
    <p:extLst>
      <p:ext uri="{BB962C8B-B14F-4D97-AF65-F5344CB8AC3E}">
        <p14:creationId xmlns:p14="http://schemas.microsoft.com/office/powerpoint/2010/main" val="27202609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nhaltsplatzhalter 4"/>
          <p:cNvGraphicFramePr>
            <a:graphicFrameLocks noGrp="1"/>
          </p:cNvGraphicFramePr>
          <p:nvPr>
            <p:ph idx="1"/>
            <p:extLst>
              <p:ext uri="{D42A27DB-BD31-4B8C-83A1-F6EECF244321}">
                <p14:modId xmlns:p14="http://schemas.microsoft.com/office/powerpoint/2010/main" val="3556471737"/>
              </p:ext>
            </p:extLst>
          </p:nvPr>
        </p:nvGraphicFramePr>
        <p:xfrm>
          <a:off x="548415" y="265823"/>
          <a:ext cx="8137404" cy="6091303"/>
        </p:xfrm>
        <a:graphic>
          <a:graphicData uri="http://schemas.openxmlformats.org/drawingml/2006/table">
            <a:tbl>
              <a:tblPr firstRow="1" bandRow="1">
                <a:tableStyleId>{21E4AEA4-8DFA-4A89-87EB-49C32662AFE0}</a:tableStyleId>
              </a:tblPr>
              <a:tblGrid>
                <a:gridCol w="2151943">
                  <a:extLst>
                    <a:ext uri="{9D8B030D-6E8A-4147-A177-3AD203B41FA5}">
                      <a16:colId xmlns:a16="http://schemas.microsoft.com/office/drawing/2014/main" val="1649188232"/>
                    </a:ext>
                  </a:extLst>
                </a:gridCol>
                <a:gridCol w="3069165">
                  <a:extLst>
                    <a:ext uri="{9D8B030D-6E8A-4147-A177-3AD203B41FA5}">
                      <a16:colId xmlns:a16="http://schemas.microsoft.com/office/drawing/2014/main" val="908924512"/>
                    </a:ext>
                  </a:extLst>
                </a:gridCol>
                <a:gridCol w="2916296">
                  <a:extLst>
                    <a:ext uri="{9D8B030D-6E8A-4147-A177-3AD203B41FA5}">
                      <a16:colId xmlns:a16="http://schemas.microsoft.com/office/drawing/2014/main" val="2955107262"/>
                    </a:ext>
                  </a:extLst>
                </a:gridCol>
              </a:tblGrid>
              <a:tr h="332829">
                <a:tc>
                  <a:txBody>
                    <a:bodyPr/>
                    <a:lstStyle/>
                    <a:p>
                      <a:endParaRPr lang="de-CH" sz="1600" b="1"/>
                    </a:p>
                  </a:txBody>
                  <a:tcPr/>
                </a:tc>
                <a:tc>
                  <a:txBody>
                    <a:bodyPr/>
                    <a:lstStyle/>
                    <a:p>
                      <a:r>
                        <a:rPr lang="de-CH" sz="1600" b="1"/>
                        <a:t>Buntbrache</a:t>
                      </a:r>
                    </a:p>
                  </a:txBody>
                  <a:tcPr/>
                </a:tc>
                <a:tc>
                  <a:txBody>
                    <a:bodyPr/>
                    <a:lstStyle/>
                    <a:p>
                      <a:r>
                        <a:rPr lang="de-CH" sz="1600" b="1" dirty="0"/>
                        <a:t>Rotationsbrache</a:t>
                      </a:r>
                    </a:p>
                  </a:txBody>
                  <a:tcPr/>
                </a:tc>
                <a:extLst>
                  <a:ext uri="{0D108BD9-81ED-4DB2-BD59-A6C34878D82A}">
                    <a16:rowId xmlns:a16="http://schemas.microsoft.com/office/drawing/2014/main" val="632040173"/>
                  </a:ext>
                </a:extLst>
              </a:tr>
              <a:tr h="332829">
                <a:tc gridSpan="3">
                  <a:txBody>
                    <a:bodyPr/>
                    <a:lstStyle/>
                    <a:p>
                      <a:r>
                        <a:rPr lang="de-CH" sz="1600" b="1"/>
                        <a:t>BEDINGUNGEN FÜR BEITRÄGE NACH DZV</a:t>
                      </a:r>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2386290622"/>
                  </a:ext>
                </a:extLst>
              </a:tr>
              <a:tr h="332829">
                <a:tc>
                  <a:txBody>
                    <a:bodyPr/>
                    <a:lstStyle/>
                    <a:p>
                      <a:r>
                        <a:rPr lang="de-CH" sz="1600" b="1" dirty="0"/>
                        <a:t>Zone</a:t>
                      </a:r>
                    </a:p>
                  </a:txBody>
                  <a:tcPr/>
                </a:tc>
                <a:tc>
                  <a:txBody>
                    <a:bodyPr/>
                    <a:lstStyle/>
                    <a:p>
                      <a:r>
                        <a:rPr lang="de-CH" sz="1600" b="0"/>
                        <a:t>TZ, HZ</a:t>
                      </a:r>
                    </a:p>
                  </a:txBody>
                  <a:tcPr/>
                </a:tc>
                <a:tc>
                  <a:txBody>
                    <a:bodyPr/>
                    <a:lstStyle/>
                    <a:p>
                      <a:r>
                        <a:rPr lang="de-CH" sz="1600" b="0"/>
                        <a:t>TZ, HZ</a:t>
                      </a:r>
                    </a:p>
                  </a:txBody>
                  <a:tcPr/>
                </a:tc>
                <a:extLst>
                  <a:ext uri="{0D108BD9-81ED-4DB2-BD59-A6C34878D82A}">
                    <a16:rowId xmlns:a16="http://schemas.microsoft.com/office/drawing/2014/main" val="4060117297"/>
                  </a:ext>
                </a:extLst>
              </a:tr>
              <a:tr h="574887">
                <a:tc>
                  <a:txBody>
                    <a:bodyPr/>
                    <a:lstStyle/>
                    <a:p>
                      <a:r>
                        <a:rPr lang="de-CH" sz="1600" b="1"/>
                        <a:t>Vorkultur</a:t>
                      </a:r>
                      <a:endParaRPr lang="de-CH" sz="1600" b="1" err="1"/>
                    </a:p>
                  </a:txBody>
                  <a:tcPr/>
                </a:tc>
                <a:tc>
                  <a:txBody>
                    <a:bodyPr/>
                    <a:lstStyle/>
                    <a:p>
                      <a:r>
                        <a:rPr lang="de-CH" sz="1600" b="0"/>
                        <a:t>Acker, Kunstwiese oder Dauerkulturen</a:t>
                      </a:r>
                    </a:p>
                  </a:txBody>
                  <a:tcPr/>
                </a:tc>
                <a:tc>
                  <a:txBody>
                    <a:bodyPr/>
                    <a:lstStyle/>
                    <a:p>
                      <a:r>
                        <a:rPr lang="de-CH" sz="1600" b="0" baseline="0"/>
                        <a:t>Offene Ackerfläche (ohne Kunstwiese) </a:t>
                      </a:r>
                      <a:r>
                        <a:rPr lang="de-CH" sz="1600" b="0"/>
                        <a:t>oder Dauerkulturen</a:t>
                      </a:r>
                    </a:p>
                  </a:txBody>
                  <a:tcPr/>
                </a:tc>
                <a:extLst>
                  <a:ext uri="{0D108BD9-81ED-4DB2-BD59-A6C34878D82A}">
                    <a16:rowId xmlns:a16="http://schemas.microsoft.com/office/drawing/2014/main" val="3623411780"/>
                  </a:ext>
                </a:extLst>
              </a:tr>
              <a:tr h="658518">
                <a:tc>
                  <a:txBody>
                    <a:bodyPr/>
                    <a:lstStyle/>
                    <a:p>
                      <a:r>
                        <a:rPr lang="de-CH" sz="1600" b="1"/>
                        <a:t>Anlagedauer</a:t>
                      </a:r>
                    </a:p>
                  </a:txBody>
                  <a:tcPr/>
                </a:tc>
                <a:tc>
                  <a:txBody>
                    <a:bodyPr/>
                    <a:lstStyle/>
                    <a:p>
                      <a:r>
                        <a:rPr lang="en-US" sz="1600" b="0"/>
                        <a:t>2-8 Jahre,  </a:t>
                      </a:r>
                      <a:r>
                        <a:rPr lang="de-CH" sz="1600" b="0"/>
                        <a:t>Verlängerung mit </a:t>
                      </a:r>
                      <a:r>
                        <a:rPr lang="de-CH" sz="1600" b="0" err="1"/>
                        <a:t>Bewil-ligung</a:t>
                      </a:r>
                      <a:r>
                        <a:rPr lang="de-CH" sz="1600" b="0"/>
                        <a:t> der </a:t>
                      </a:r>
                      <a:r>
                        <a:rPr lang="de-CH" sz="1600" b="0" err="1"/>
                        <a:t>kant</a:t>
                      </a:r>
                      <a:r>
                        <a:rPr lang="de-CH" sz="1600" b="0"/>
                        <a:t>. Fachstelle</a:t>
                      </a:r>
                      <a:endParaRPr lang="de-CH" sz="1600" b="0" baseline="0"/>
                    </a:p>
                  </a:txBody>
                  <a:tcPr/>
                </a:tc>
                <a:tc>
                  <a:txBody>
                    <a:bodyPr/>
                    <a:lstStyle/>
                    <a:p>
                      <a:r>
                        <a:rPr lang="en-US" sz="1600" b="0"/>
                        <a:t>mind. 1 Jahr, max. 3 Jahre</a:t>
                      </a:r>
                      <a:endParaRPr lang="de-CH" sz="1600" b="0"/>
                    </a:p>
                  </a:txBody>
                  <a:tcPr/>
                </a:tc>
                <a:extLst>
                  <a:ext uri="{0D108BD9-81ED-4DB2-BD59-A6C34878D82A}">
                    <a16:rowId xmlns:a16="http://schemas.microsoft.com/office/drawing/2014/main" val="1774897759"/>
                  </a:ext>
                </a:extLst>
              </a:tr>
              <a:tr h="332829">
                <a:tc>
                  <a:txBody>
                    <a:bodyPr/>
                    <a:lstStyle/>
                    <a:p>
                      <a:r>
                        <a:rPr lang="de-CH" sz="1600" b="1"/>
                        <a:t>Umbruch</a:t>
                      </a:r>
                    </a:p>
                  </a:txBody>
                  <a:tcPr/>
                </a:tc>
                <a:tc gridSpan="2">
                  <a:txBody>
                    <a:bodyPr/>
                    <a:lstStyle/>
                    <a:p>
                      <a:r>
                        <a:rPr lang="de-CH" sz="1600" b="0"/>
                        <a:t>frühestens am 15. Februar des dem Beitragsjahr folgenden Jahres</a:t>
                      </a:r>
                    </a:p>
                  </a:txBody>
                  <a:tcPr/>
                </a:tc>
                <a:tc hMerge="1">
                  <a:txBody>
                    <a:bodyPr/>
                    <a:lstStyle/>
                    <a:p>
                      <a:endParaRPr lang="de-CH"/>
                    </a:p>
                  </a:txBody>
                  <a:tcPr/>
                </a:tc>
                <a:extLst>
                  <a:ext uri="{0D108BD9-81ED-4DB2-BD59-A6C34878D82A}">
                    <a16:rowId xmlns:a16="http://schemas.microsoft.com/office/drawing/2014/main" val="164262872"/>
                  </a:ext>
                </a:extLst>
              </a:tr>
              <a:tr h="332829">
                <a:tc>
                  <a:txBody>
                    <a:bodyPr/>
                    <a:lstStyle/>
                    <a:p>
                      <a:r>
                        <a:rPr lang="de-CH" sz="1600" b="1"/>
                        <a:t>Saat</a:t>
                      </a:r>
                    </a:p>
                  </a:txBody>
                  <a:tcPr/>
                </a:tc>
                <a:tc>
                  <a:txBody>
                    <a:bodyPr/>
                    <a:lstStyle/>
                    <a:p>
                      <a:r>
                        <a:rPr lang="de-CH" sz="1600" b="0"/>
                        <a:t>-</a:t>
                      </a:r>
                    </a:p>
                  </a:txBody>
                  <a:tcPr/>
                </a:tc>
                <a:tc>
                  <a:txBody>
                    <a:bodyPr/>
                    <a:lstStyle/>
                    <a:p>
                      <a:r>
                        <a:rPr lang="de-CH" sz="1600" b="0"/>
                        <a:t>1. Sept. - 30.  April</a:t>
                      </a:r>
                    </a:p>
                  </a:txBody>
                  <a:tcPr/>
                </a:tc>
                <a:extLst>
                  <a:ext uri="{0D108BD9-81ED-4DB2-BD59-A6C34878D82A}">
                    <a16:rowId xmlns:a16="http://schemas.microsoft.com/office/drawing/2014/main" val="3211956749"/>
                  </a:ext>
                </a:extLst>
              </a:tr>
              <a:tr h="33282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a:t>Düngung</a:t>
                      </a:r>
                    </a:p>
                  </a:txBody>
                  <a:tcPr/>
                </a:tc>
                <a:tc gridSpan="2">
                  <a:txBody>
                    <a:bodyPr/>
                    <a:lstStyle/>
                    <a:p>
                      <a:r>
                        <a:rPr lang="de-CH" sz="1600" b="0"/>
                        <a:t>keine</a:t>
                      </a:r>
                    </a:p>
                  </a:txBody>
                  <a:tcPr/>
                </a:tc>
                <a:tc hMerge="1">
                  <a:txBody>
                    <a:bodyPr/>
                    <a:lstStyle/>
                    <a:p>
                      <a:endParaRPr lang="de-CH"/>
                    </a:p>
                  </a:txBody>
                  <a:tcPr/>
                </a:tc>
                <a:extLst>
                  <a:ext uri="{0D108BD9-81ED-4DB2-BD59-A6C34878D82A}">
                    <a16:rowId xmlns:a16="http://schemas.microsoft.com/office/drawing/2014/main" val="2660307423"/>
                  </a:ext>
                </a:extLst>
              </a:tr>
              <a:tr h="332829">
                <a:tc>
                  <a:txBody>
                    <a:bodyPr/>
                    <a:lstStyle/>
                    <a:p>
                      <a:r>
                        <a:rPr lang="de-CH" sz="1600" b="1"/>
                        <a:t>Unkrautregulierung</a:t>
                      </a:r>
                    </a:p>
                  </a:txBody>
                  <a:tcPr/>
                </a:tc>
                <a:tc gridSpan="2">
                  <a:txBody>
                    <a:bodyPr/>
                    <a:lstStyle/>
                    <a:p>
                      <a:pPr marL="285750" lvl="0" indent="-285750">
                        <a:buFont typeface="Arial"/>
                        <a:buChar char="•"/>
                      </a:pPr>
                      <a:r>
                        <a:rPr lang="de-CH" sz="1600" b="0" i="0" u="none" strike="noStrike" noProof="0" dirty="0">
                          <a:solidFill>
                            <a:schemeClr val="dk1"/>
                          </a:solidFill>
                          <a:latin typeface="Gill Sans MT"/>
                        </a:rPr>
                        <a:t>Unkrautregulierung mechanisch</a:t>
                      </a:r>
                      <a:endParaRPr lang="de-DE" dirty="0"/>
                    </a:p>
                    <a:p>
                      <a:pPr marL="285750" lvl="0" indent="-285750">
                        <a:buFont typeface="Arial"/>
                        <a:buChar char="•"/>
                      </a:pPr>
                      <a:r>
                        <a:rPr lang="de-CH" sz="1600" b="0" dirty="0"/>
                        <a:t>chemische Einzelstockbehandlung möglich</a:t>
                      </a:r>
                      <a:endParaRPr lang="de-DE" dirty="0"/>
                    </a:p>
                  </a:txBody>
                  <a:tcPr/>
                </a:tc>
                <a:tc hMerge="1">
                  <a:txBody>
                    <a:bodyPr/>
                    <a:lstStyle/>
                    <a:p>
                      <a:endParaRPr lang="de-CH"/>
                    </a:p>
                  </a:txBody>
                  <a:tcPr/>
                </a:tc>
                <a:extLst>
                  <a:ext uri="{0D108BD9-81ED-4DB2-BD59-A6C34878D82A}">
                    <a16:rowId xmlns:a16="http://schemas.microsoft.com/office/drawing/2014/main" val="1570168098"/>
                  </a:ext>
                </a:extLst>
              </a:tr>
              <a:tr h="332829">
                <a:tc>
                  <a:txBody>
                    <a:bodyPr/>
                    <a:lstStyle/>
                    <a:p>
                      <a:r>
                        <a:rPr lang="de-CH" sz="1600" b="1"/>
                        <a:t>Reinigungsschnitt</a:t>
                      </a:r>
                    </a:p>
                  </a:txBody>
                  <a:tcPr/>
                </a:tc>
                <a:tc>
                  <a:txBody>
                    <a:bodyPr/>
                    <a:lstStyle/>
                    <a:p>
                      <a:r>
                        <a:rPr lang="de-CH" sz="1600" b="0" dirty="0"/>
                        <a:t>im </a:t>
                      </a:r>
                      <a:r>
                        <a:rPr lang="de-CH" sz="1600" b="0" dirty="0" err="1"/>
                        <a:t>Ansaatjahr</a:t>
                      </a:r>
                      <a:r>
                        <a:rPr lang="de-CH" sz="1600" b="0" dirty="0"/>
                        <a:t> erlaubt</a:t>
                      </a:r>
                    </a:p>
                  </a:txBody>
                  <a:tcPr/>
                </a:tc>
                <a:tc>
                  <a:txBody>
                    <a:bodyPr/>
                    <a:lstStyle/>
                    <a:p>
                      <a:r>
                        <a:rPr lang="de-CH" sz="1600" b="0"/>
                        <a:t>-</a:t>
                      </a:r>
                    </a:p>
                  </a:txBody>
                  <a:tcPr/>
                </a:tc>
                <a:extLst>
                  <a:ext uri="{0D108BD9-81ED-4DB2-BD59-A6C34878D82A}">
                    <a16:rowId xmlns:a16="http://schemas.microsoft.com/office/drawing/2014/main" val="2092317273"/>
                  </a:ext>
                </a:extLst>
              </a:tr>
              <a:tr h="816945">
                <a:tc>
                  <a:txBody>
                    <a:bodyPr/>
                    <a:lstStyle/>
                    <a:p>
                      <a:r>
                        <a:rPr lang="de-CH" sz="1600" b="1"/>
                        <a:t>Schnitt</a:t>
                      </a:r>
                    </a:p>
                  </a:txBody>
                  <a:tcPr/>
                </a:tc>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600" b="0"/>
                        <a:t>ab 2.</a:t>
                      </a:r>
                      <a:r>
                        <a:rPr lang="de-CH" sz="1600" b="0" baseline="0"/>
                        <a:t> </a:t>
                      </a:r>
                      <a:r>
                        <a:rPr lang="de-CH" sz="1600" b="0"/>
                        <a:t>Standjahr vom 1. Okt. - </a:t>
                      </a:r>
                      <a:br>
                        <a:rPr lang="de-CH" sz="1600" b="0"/>
                      </a:br>
                      <a:r>
                        <a:rPr lang="de-CH" sz="1600" b="0"/>
                        <a:t>15. März auf ½</a:t>
                      </a:r>
                      <a:r>
                        <a:rPr lang="de-CH" sz="1600" b="0" baseline="0"/>
                        <a:t> </a:t>
                      </a:r>
                      <a:r>
                        <a:rPr lang="de-CH" sz="1600" b="0"/>
                        <a:t>der Fläche</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600" b="0"/>
                        <a:t>Schnittgut muss nicht abgeführt werden.</a:t>
                      </a:r>
                    </a:p>
                    <a:p>
                      <a:pPr marL="285750" marR="0" lvl="0" indent="-285750" algn="l">
                        <a:lnSpc>
                          <a:spcPct val="100000"/>
                        </a:lnSpc>
                        <a:spcBef>
                          <a:spcPts val="0"/>
                        </a:spcBef>
                        <a:spcAft>
                          <a:spcPts val="0"/>
                        </a:spcAft>
                        <a:buClrTx/>
                        <a:buSzTx/>
                        <a:buFont typeface="Arial" panose="020B0604020202020204" pitchFamily="34" charset="0"/>
                        <a:buChar char="•"/>
                      </a:pPr>
                      <a:r>
                        <a:rPr lang="de-CH" sz="1600" b="0"/>
                        <a:t>Mulchen erlaubt</a:t>
                      </a:r>
                    </a:p>
                  </a:txBody>
                  <a:tcPr/>
                </a:tc>
                <a:tc>
                  <a:txBody>
                    <a:body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de-CH" sz="1600" b="0"/>
                        <a:t>1. Okt. - 15. März</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600" b="0"/>
                        <a:t>Schnittgut muss nicht abgeführt werden.</a:t>
                      </a:r>
                    </a:p>
                    <a:p>
                      <a:pPr marL="285750" marR="0" lvl="0" indent="-285750" algn="l">
                        <a:lnSpc>
                          <a:spcPct val="100000"/>
                        </a:lnSpc>
                        <a:spcBef>
                          <a:spcPts val="0"/>
                        </a:spcBef>
                        <a:spcAft>
                          <a:spcPts val="0"/>
                        </a:spcAft>
                        <a:buClrTx/>
                        <a:buSzTx/>
                        <a:buFont typeface="Arial" panose="020B0604020202020204" pitchFamily="34" charset="0"/>
                        <a:buChar char="•"/>
                      </a:pPr>
                      <a:r>
                        <a:rPr lang="de-CH" sz="1600" b="0"/>
                        <a:t>Mulchen erlaubt.</a:t>
                      </a:r>
                    </a:p>
                  </a:txBody>
                  <a:tcPr/>
                </a:tc>
                <a:extLst>
                  <a:ext uri="{0D108BD9-81ED-4DB2-BD59-A6C34878D82A}">
                    <a16:rowId xmlns:a16="http://schemas.microsoft.com/office/drawing/2014/main" val="3933570305"/>
                  </a:ext>
                </a:extLst>
              </a:tr>
              <a:tr h="616945">
                <a:tc>
                  <a:txBody>
                    <a:bodyPr/>
                    <a:lstStyle/>
                    <a:p>
                      <a:r>
                        <a:rPr lang="de-CH" sz="1600" b="1" dirty="0"/>
                        <a:t>Bodenbearbeitung</a:t>
                      </a:r>
                    </a:p>
                  </a:txBody>
                  <a:tcPr/>
                </a:tc>
                <a:tc>
                  <a:txBody>
                    <a:bodyPr/>
                    <a:lstStyle/>
                    <a:p>
                      <a:r>
                        <a:rPr lang="de-CH" sz="1600" b="0"/>
                        <a:t>oberflächliche Bodenbearbeitung auf der geschnittenen Fläche</a:t>
                      </a:r>
                    </a:p>
                  </a:txBody>
                  <a:tcPr/>
                </a:tc>
                <a:tc>
                  <a:txBody>
                    <a:bodyPr/>
                    <a:lstStyle/>
                    <a:p>
                      <a:r>
                        <a:rPr lang="de-CH" sz="1600" b="0" dirty="0"/>
                        <a:t>-</a:t>
                      </a:r>
                    </a:p>
                  </a:txBody>
                  <a:tcPr/>
                </a:tc>
                <a:extLst>
                  <a:ext uri="{0D108BD9-81ED-4DB2-BD59-A6C34878D82A}">
                    <a16:rowId xmlns:a16="http://schemas.microsoft.com/office/drawing/2014/main" val="2575633362"/>
                  </a:ext>
                </a:extLst>
              </a:tr>
            </a:tbl>
          </a:graphicData>
        </a:graphic>
      </p:graphicFrame>
      <p:sp>
        <p:nvSpPr>
          <p:cNvPr id="4" name="Foliennummernplatzhalter 3"/>
          <p:cNvSpPr>
            <a:spLocks noGrp="1"/>
          </p:cNvSpPr>
          <p:nvPr>
            <p:ph type="sldNum" sz="quarter" idx="4"/>
          </p:nvPr>
        </p:nvSpPr>
        <p:spPr/>
        <p:txBody>
          <a:bodyPr/>
          <a:lstStyle/>
          <a:p>
            <a:fld id="{B295DEAF-E952-4796-AAEE-4201E40CA590}" type="slidenum">
              <a:rPr lang="de-CH" smtClean="0"/>
              <a:pPr/>
              <a:t>59</a:t>
            </a:fld>
            <a:endParaRPr lang="de-CH"/>
          </a:p>
        </p:txBody>
      </p:sp>
      <p:sp>
        <p:nvSpPr>
          <p:cNvPr id="6" name="Textfeld 5"/>
          <p:cNvSpPr txBox="1"/>
          <p:nvPr/>
        </p:nvSpPr>
        <p:spPr>
          <a:xfrm>
            <a:off x="8048828" y="3138"/>
            <a:ext cx="1095172" cy="400110"/>
          </a:xfrm>
          <a:prstGeom prst="rect">
            <a:avLst/>
          </a:prstGeom>
          <a:solidFill>
            <a:schemeClr val="accent6">
              <a:lumMod val="40000"/>
              <a:lumOff val="60000"/>
            </a:schemeClr>
          </a:solidFill>
        </p:spPr>
        <p:txBody>
          <a:bodyPr wrap="none" rtlCol="0">
            <a:spAutoFit/>
          </a:bodyPr>
          <a:lstStyle/>
          <a:p>
            <a:r>
              <a:rPr lang="de-CH" sz="2000"/>
              <a:t>Handout</a:t>
            </a:r>
          </a:p>
        </p:txBody>
      </p:sp>
      <p:grpSp>
        <p:nvGrpSpPr>
          <p:cNvPr id="7" name="Gruppieren 6">
            <a:extLst>
              <a:ext uri="{FF2B5EF4-FFF2-40B4-BE49-F238E27FC236}">
                <a16:creationId xmlns:a16="http://schemas.microsoft.com/office/drawing/2014/main" id="{23D27C8B-BAF0-483C-BA46-02DD18D08B7B}"/>
              </a:ext>
            </a:extLst>
          </p:cNvPr>
          <p:cNvGrpSpPr/>
          <p:nvPr/>
        </p:nvGrpSpPr>
        <p:grpSpPr>
          <a:xfrm>
            <a:off x="548415" y="-63938"/>
            <a:ext cx="4900037" cy="374852"/>
            <a:chOff x="104011" y="183120"/>
            <a:chExt cx="4900037" cy="374852"/>
          </a:xfrm>
        </p:grpSpPr>
        <p:sp>
          <p:nvSpPr>
            <p:cNvPr id="8" name="Textfeld 7">
              <a:extLst>
                <a:ext uri="{FF2B5EF4-FFF2-40B4-BE49-F238E27FC236}">
                  <a16:creationId xmlns:a16="http://schemas.microsoft.com/office/drawing/2014/main" id="{5C6A8F2D-C383-4929-90DE-FAC658FECA45}"/>
                </a:ext>
              </a:extLst>
            </p:cNvPr>
            <p:cNvSpPr txBox="1"/>
            <p:nvPr/>
          </p:nvSpPr>
          <p:spPr>
            <a:xfrm>
              <a:off x="179512" y="188640"/>
              <a:ext cx="4824536" cy="369332"/>
            </a:xfrm>
            <a:prstGeom prst="rect">
              <a:avLst/>
            </a:prstGeom>
            <a:noFill/>
          </p:spPr>
          <p:txBody>
            <a:bodyPr wrap="square" rtlCol="0">
              <a:spAutoFit/>
            </a:bodyPr>
            <a:lstStyle/>
            <a:p>
              <a:r>
                <a:rPr lang="de-CH" dirty="0"/>
                <a:t>    Aktuelle Anforderungen </a:t>
              </a:r>
              <a:r>
                <a:rPr lang="de-CH" dirty="0">
                  <a:hlinkClick r:id="rId2"/>
                </a:rPr>
                <a:t>www.agrinatur.ch</a:t>
              </a:r>
              <a:endParaRPr lang="de-CH" dirty="0"/>
            </a:p>
          </p:txBody>
        </p:sp>
        <p:pic>
          <p:nvPicPr>
            <p:cNvPr id="9" name="Grafik 8" descr="Auge">
              <a:extLst>
                <a:ext uri="{FF2B5EF4-FFF2-40B4-BE49-F238E27FC236}">
                  <a16:creationId xmlns:a16="http://schemas.microsoft.com/office/drawing/2014/main" id="{607CC6B6-E778-431F-AFAC-4E837C3BC05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011" y="183120"/>
              <a:ext cx="360040" cy="360040"/>
            </a:xfrm>
            <a:prstGeom prst="rect">
              <a:avLst/>
            </a:prstGeom>
          </p:spPr>
        </p:pic>
      </p:grpSp>
    </p:spTree>
    <p:extLst>
      <p:ext uri="{BB962C8B-B14F-4D97-AF65-F5344CB8AC3E}">
        <p14:creationId xmlns:p14="http://schemas.microsoft.com/office/powerpoint/2010/main" val="3221658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94312" y="1356144"/>
            <a:ext cx="3417493" cy="2282149"/>
          </a:xfrm>
          <a:prstGeom prst="rect">
            <a:avLst/>
          </a:prstGeom>
        </p:spPr>
      </p:pic>
      <p:sp>
        <p:nvSpPr>
          <p:cNvPr id="2" name="Titel 1"/>
          <p:cNvSpPr>
            <a:spLocks noGrp="1"/>
          </p:cNvSpPr>
          <p:nvPr>
            <p:ph type="title"/>
          </p:nvPr>
        </p:nvSpPr>
        <p:spPr/>
        <p:txBody>
          <a:bodyPr/>
          <a:lstStyle/>
          <a:p>
            <a:r>
              <a:rPr lang="de-CH"/>
              <a:t>Zwei Qualitätsstufen</a:t>
            </a:r>
            <a:br>
              <a:rPr lang="de-CH"/>
            </a:br>
            <a:endParaRPr lang="de-CH"/>
          </a:p>
        </p:txBody>
      </p:sp>
      <p:sp>
        <p:nvSpPr>
          <p:cNvPr id="3" name="Inhaltsplatzhalter 2"/>
          <p:cNvSpPr>
            <a:spLocks noGrp="1"/>
          </p:cNvSpPr>
          <p:nvPr>
            <p:ph idx="1"/>
          </p:nvPr>
        </p:nvSpPr>
        <p:spPr>
          <a:xfrm>
            <a:off x="617725" y="1241867"/>
            <a:ext cx="4203015" cy="2763197"/>
          </a:xfrm>
        </p:spPr>
        <p:txBody>
          <a:bodyPr/>
          <a:lstStyle/>
          <a:p>
            <a:r>
              <a:rPr lang="de-CH" sz="2000" b="1" dirty="0">
                <a:solidFill>
                  <a:schemeClr val="accent2"/>
                </a:solidFill>
              </a:rPr>
              <a:t>Qualitätsstufe I:</a:t>
            </a:r>
          </a:p>
          <a:p>
            <a:r>
              <a:rPr lang="de-CH" sz="2000" dirty="0"/>
              <a:t>Bestimmte Grundauflagen betreffend Nutzung und Pflege, z. B. Düngung, Schnittzeitpunkt</a:t>
            </a:r>
          </a:p>
          <a:p>
            <a:endParaRPr lang="de-CH" sz="2000" dirty="0"/>
          </a:p>
          <a:p>
            <a:endParaRPr lang="de-CH" sz="2000" b="1" dirty="0">
              <a:solidFill>
                <a:schemeClr val="accent2"/>
              </a:solidFill>
            </a:endParaRPr>
          </a:p>
          <a:p>
            <a:r>
              <a:rPr lang="de-CH" sz="2000" b="1" dirty="0">
                <a:solidFill>
                  <a:schemeClr val="accent2"/>
                </a:solidFill>
              </a:rPr>
              <a:t>Qualitätsstufe II:</a:t>
            </a:r>
          </a:p>
          <a:p>
            <a:r>
              <a:rPr lang="de-CH" sz="2000" dirty="0"/>
              <a:t>Vorkommen bestimmter Arten und/oder Strukturen, zusätzliche Auflagen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6</a:t>
            </a:fld>
            <a:endParaRPr lang="de-CH"/>
          </a:p>
        </p:txBody>
      </p:sp>
      <p:sp>
        <p:nvSpPr>
          <p:cNvPr id="5" name="Textfeld 4"/>
          <p:cNvSpPr txBox="1"/>
          <p:nvPr/>
        </p:nvSpPr>
        <p:spPr>
          <a:xfrm>
            <a:off x="5076056" y="996710"/>
            <a:ext cx="3535752" cy="369332"/>
          </a:xfrm>
          <a:prstGeom prst="rect">
            <a:avLst/>
          </a:prstGeom>
          <a:noFill/>
        </p:spPr>
        <p:txBody>
          <a:bodyPr wrap="square" rtlCol="0">
            <a:spAutoFit/>
          </a:bodyPr>
          <a:lstStyle/>
          <a:p>
            <a:r>
              <a:rPr lang="de-CH" b="1" dirty="0"/>
              <a:t>Beispiel: </a:t>
            </a:r>
            <a:r>
              <a:rPr lang="de-CH" dirty="0"/>
              <a:t>extensiv genutzte Wiesen</a:t>
            </a:r>
          </a:p>
        </p:txBody>
      </p:sp>
      <p:sp>
        <p:nvSpPr>
          <p:cNvPr id="7" name="Textfeld 6"/>
          <p:cNvSpPr txBox="1"/>
          <p:nvPr/>
        </p:nvSpPr>
        <p:spPr>
          <a:xfrm>
            <a:off x="5194313" y="2995022"/>
            <a:ext cx="3417494" cy="646331"/>
          </a:xfrm>
          <a:prstGeom prst="rect">
            <a:avLst/>
          </a:prstGeom>
          <a:solidFill>
            <a:srgbClr val="FFFFFF">
              <a:alpha val="69804"/>
            </a:srgbClr>
          </a:solidFill>
        </p:spPr>
        <p:txBody>
          <a:bodyPr wrap="square" rtlCol="0">
            <a:spAutoFit/>
          </a:bodyPr>
          <a:lstStyle>
            <a:defPPr>
              <a:defRPr lang="de-DE"/>
            </a:defPPr>
          </a:lstStyle>
          <a:p>
            <a:r>
              <a:rPr lang="de-CH" b="1"/>
              <a:t>QI-Wiese</a:t>
            </a:r>
            <a:r>
              <a:rPr lang="de-CH"/>
              <a:t> mit Wiesenpippau, Spitzwegerich, Knaulgras, Raygras</a:t>
            </a:r>
          </a:p>
        </p:txBody>
      </p:sp>
      <p:pic>
        <p:nvPicPr>
          <p:cNvPr id="9" name="Grafik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98705" y="3737219"/>
            <a:ext cx="3423223" cy="2282149"/>
          </a:xfrm>
          <a:prstGeom prst="rect">
            <a:avLst/>
          </a:prstGeom>
        </p:spPr>
      </p:pic>
      <p:sp>
        <p:nvSpPr>
          <p:cNvPr id="10" name="Textfeld 9"/>
          <p:cNvSpPr txBox="1"/>
          <p:nvPr/>
        </p:nvSpPr>
        <p:spPr>
          <a:xfrm>
            <a:off x="5178405" y="5378623"/>
            <a:ext cx="3544972" cy="646331"/>
          </a:xfrm>
          <a:prstGeom prst="rect">
            <a:avLst/>
          </a:prstGeom>
          <a:solidFill>
            <a:srgbClr val="FFFFFF">
              <a:alpha val="69804"/>
            </a:srgbClr>
          </a:solidFill>
        </p:spPr>
        <p:txBody>
          <a:bodyPr wrap="square" lIns="91440" tIns="45720" rIns="91440" bIns="45720" rtlCol="0" anchor="t">
            <a:spAutoFit/>
          </a:bodyPr>
          <a:lstStyle>
            <a:defPPr>
              <a:defRPr lang="de-DE"/>
            </a:defPPr>
          </a:lstStyle>
          <a:p>
            <a:r>
              <a:rPr lang="de-CH" b="1" dirty="0"/>
              <a:t>QII-Wiese</a:t>
            </a:r>
            <a:r>
              <a:rPr lang="de-CH" dirty="0"/>
              <a:t> mit Salbei, Witwen-blume, Esparsette, Wiesenbocksbart</a:t>
            </a:r>
          </a:p>
        </p:txBody>
      </p:sp>
      <p:sp>
        <p:nvSpPr>
          <p:cNvPr id="11" name="Rechteck 10"/>
          <p:cNvSpPr/>
          <p:nvPr/>
        </p:nvSpPr>
        <p:spPr>
          <a:xfrm>
            <a:off x="617725" y="4600470"/>
            <a:ext cx="4409559" cy="1015663"/>
          </a:xfrm>
          <a:prstGeom prst="rect">
            <a:avLst/>
          </a:prstGeom>
          <a:solidFill>
            <a:schemeClr val="accent6">
              <a:lumMod val="20000"/>
              <a:lumOff val="80000"/>
            </a:schemeClr>
          </a:solidFill>
        </p:spPr>
        <p:txBody>
          <a:bodyPr wrap="square">
            <a:spAutoFit/>
          </a:bodyPr>
          <a:lstStyle/>
          <a:p>
            <a:r>
              <a:rPr lang="de-CH" sz="2000" b="1" dirty="0"/>
              <a:t>Wichtig zu wissen:</a:t>
            </a:r>
          </a:p>
          <a:p>
            <a:pPr marL="342900" indent="-342900" defTabSz="685800">
              <a:lnSpc>
                <a:spcPts val="2100"/>
              </a:lnSpc>
              <a:spcAft>
                <a:spcPts val="300"/>
              </a:spcAft>
              <a:buClr>
                <a:srgbClr val="006C8E"/>
              </a:buClr>
              <a:buFont typeface="Arial" panose="020B0604020202020204" pitchFamily="34" charset="0"/>
              <a:buChar char="•"/>
            </a:pPr>
            <a:r>
              <a:rPr lang="de-CH" sz="2000" dirty="0"/>
              <a:t>Beiträge für QI und QII </a:t>
            </a:r>
            <a:r>
              <a:rPr lang="de-CH" sz="2000" dirty="0" err="1"/>
              <a:t>kumulierbar</a:t>
            </a:r>
            <a:endParaRPr lang="de-CH" sz="2000" dirty="0"/>
          </a:p>
          <a:p>
            <a:pPr marL="342900" indent="-342900" defTabSz="685800">
              <a:lnSpc>
                <a:spcPts val="2100"/>
              </a:lnSpc>
              <a:spcAft>
                <a:spcPts val="300"/>
              </a:spcAft>
              <a:buClr>
                <a:srgbClr val="006C8E"/>
              </a:buClr>
              <a:buFont typeface="Arial" panose="020B0604020202020204" pitchFamily="34" charset="0"/>
              <a:buChar char="•"/>
            </a:pPr>
            <a:r>
              <a:rPr lang="de-CH" sz="2000" dirty="0"/>
              <a:t>Beiträge für QII höher als für Q1</a:t>
            </a:r>
            <a:endParaRPr lang="de-CH" sz="2000" i="1" dirty="0">
              <a:solidFill>
                <a:srgbClr val="FF0000"/>
              </a:solidFill>
            </a:endParaRPr>
          </a:p>
        </p:txBody>
      </p:sp>
    </p:spTree>
    <p:extLst>
      <p:ext uri="{BB962C8B-B14F-4D97-AF65-F5344CB8AC3E}">
        <p14:creationId xmlns:p14="http://schemas.microsoft.com/office/powerpoint/2010/main" val="39619037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1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72000" y="1106520"/>
            <a:ext cx="3937059" cy="2016069"/>
          </a:xfrm>
          <a:prstGeom prst="rect">
            <a:avLst/>
          </a:prstGeom>
        </p:spPr>
      </p:pic>
      <p:sp>
        <p:nvSpPr>
          <p:cNvPr id="2" name="Titel 1"/>
          <p:cNvSpPr>
            <a:spLocks noGrp="1"/>
          </p:cNvSpPr>
          <p:nvPr>
            <p:ph type="title"/>
          </p:nvPr>
        </p:nvSpPr>
        <p:spPr>
          <a:xfrm>
            <a:off x="617725" y="404813"/>
            <a:ext cx="7915089" cy="629700"/>
          </a:xfrm>
        </p:spPr>
        <p:txBody>
          <a:bodyPr/>
          <a:lstStyle/>
          <a:p>
            <a:r>
              <a:rPr lang="de-CH"/>
              <a:t>Rotationsbrache versus Buntbrache</a:t>
            </a:r>
          </a:p>
        </p:txBody>
      </p:sp>
      <p:graphicFrame>
        <p:nvGraphicFramePr>
          <p:cNvPr id="5" name="Inhaltsplatzhalter 4"/>
          <p:cNvGraphicFramePr>
            <a:graphicFrameLocks noGrp="1"/>
          </p:cNvGraphicFramePr>
          <p:nvPr>
            <p:ph idx="1"/>
            <p:extLst>
              <p:ext uri="{D42A27DB-BD31-4B8C-83A1-F6EECF244321}">
                <p14:modId xmlns:p14="http://schemas.microsoft.com/office/powerpoint/2010/main" val="1005698809"/>
              </p:ext>
            </p:extLst>
          </p:nvPr>
        </p:nvGraphicFramePr>
        <p:xfrm>
          <a:off x="562372" y="3194906"/>
          <a:ext cx="7970442" cy="2610358"/>
        </p:xfrm>
        <a:graphic>
          <a:graphicData uri="http://schemas.openxmlformats.org/drawingml/2006/table">
            <a:tbl>
              <a:tblPr firstRow="1" bandRow="1">
                <a:tableStyleId>{21E4AEA4-8DFA-4A89-87EB-49C32662AFE0}</a:tableStyleId>
              </a:tblPr>
              <a:tblGrid>
                <a:gridCol w="3985221">
                  <a:extLst>
                    <a:ext uri="{9D8B030D-6E8A-4147-A177-3AD203B41FA5}">
                      <a16:colId xmlns:a16="http://schemas.microsoft.com/office/drawing/2014/main" val="4262880765"/>
                    </a:ext>
                  </a:extLst>
                </a:gridCol>
                <a:gridCol w="3985221">
                  <a:extLst>
                    <a:ext uri="{9D8B030D-6E8A-4147-A177-3AD203B41FA5}">
                      <a16:colId xmlns:a16="http://schemas.microsoft.com/office/drawing/2014/main" val="1681638211"/>
                    </a:ext>
                  </a:extLst>
                </a:gridCol>
              </a:tblGrid>
              <a:tr h="2610358">
                <a:tc>
                  <a:txBody>
                    <a:bodyPr/>
                    <a:lstStyle/>
                    <a:p>
                      <a:pPr marL="288000" indent="-288000" algn="l" defTabSz="685800" rtl="0" eaLnBrk="1" latinLnBrk="0" hangingPunct="1">
                        <a:lnSpc>
                          <a:spcPct val="90000"/>
                        </a:lnSpc>
                        <a:spcBef>
                          <a:spcPts val="600"/>
                        </a:spcBef>
                        <a:buClr>
                          <a:srgbClr val="00B050"/>
                        </a:buClr>
                        <a:buFont typeface="Gill Sans MT" panose="020B0502020104020203" pitchFamily="34" charset="0"/>
                        <a:buChar char="+"/>
                      </a:pPr>
                      <a:r>
                        <a:rPr lang="de-CH" sz="2000" b="0" kern="1200" spc="0" baseline="0" dirty="0">
                          <a:solidFill>
                            <a:schemeClr val="tx1"/>
                          </a:solidFill>
                          <a:latin typeface="+mn-lt"/>
                          <a:ea typeface="+mn-ea"/>
                          <a:cs typeface="+mn-cs"/>
                        </a:rPr>
                        <a:t>Geringere </a:t>
                      </a:r>
                      <a:r>
                        <a:rPr lang="de-CH" sz="2000" b="0" kern="1200" spc="0" baseline="0" dirty="0" err="1">
                          <a:solidFill>
                            <a:schemeClr val="tx1"/>
                          </a:solidFill>
                          <a:latin typeface="+mn-lt"/>
                          <a:ea typeface="+mn-ea"/>
                          <a:cs typeface="+mn-cs"/>
                        </a:rPr>
                        <a:t>Vergrasung</a:t>
                      </a:r>
                      <a:r>
                        <a:rPr lang="de-CH" sz="2000" b="0" kern="1200" spc="0" baseline="0" dirty="0">
                          <a:solidFill>
                            <a:schemeClr val="tx1"/>
                          </a:solidFill>
                          <a:latin typeface="+mn-lt"/>
                          <a:ea typeface="+mn-ea"/>
                          <a:cs typeface="+mn-cs"/>
                        </a:rPr>
                        <a:t> wegen kurzer Standdauer</a:t>
                      </a:r>
                    </a:p>
                    <a:p>
                      <a:pPr marL="288000" marR="0" lvl="0" indent="-288000" algn="l" defTabSz="685800" rtl="0" eaLnBrk="1" fontAlgn="auto" latinLnBrk="0" hangingPunct="1">
                        <a:lnSpc>
                          <a:spcPct val="90000"/>
                        </a:lnSpc>
                        <a:spcBef>
                          <a:spcPts val="600"/>
                        </a:spcBef>
                        <a:spcAft>
                          <a:spcPts val="0"/>
                        </a:spcAft>
                        <a:buClr>
                          <a:srgbClr val="00B050"/>
                        </a:buClr>
                        <a:buSzTx/>
                        <a:buFont typeface="Gill Sans MT" panose="020B0502020104020203" pitchFamily="34" charset="0"/>
                        <a:buChar char="+"/>
                        <a:tabLst/>
                        <a:defRPr/>
                      </a:pPr>
                      <a:r>
                        <a:rPr lang="de-CH" sz="2000" b="0" kern="1200" spc="0" baseline="0" dirty="0">
                          <a:solidFill>
                            <a:schemeClr val="tx1"/>
                          </a:solidFill>
                          <a:latin typeface="+mn-lt"/>
                          <a:ea typeface="+mn-ea"/>
                          <a:cs typeface="+mn-cs"/>
                        </a:rPr>
                        <a:t>Weniger Unkrautprobleme </a:t>
                      </a:r>
                      <a:br>
                        <a:rPr lang="de-CH" sz="2000" b="0" kern="1200" spc="0" baseline="0" dirty="0">
                          <a:solidFill>
                            <a:schemeClr val="tx1"/>
                          </a:solidFill>
                          <a:latin typeface="+mn-lt"/>
                          <a:ea typeface="+mn-ea"/>
                          <a:cs typeface="+mn-cs"/>
                        </a:rPr>
                      </a:br>
                      <a:r>
                        <a:rPr lang="de-CH" sz="2000" b="0" kern="1200" spc="0" baseline="0" dirty="0">
                          <a:solidFill>
                            <a:schemeClr val="tx1"/>
                          </a:solidFill>
                          <a:latin typeface="+mn-lt"/>
                          <a:ea typeface="+mn-ea"/>
                          <a:cs typeface="+mn-cs"/>
                        </a:rPr>
                        <a:t>dank Luzerne in der Mischung</a:t>
                      </a:r>
                    </a:p>
                    <a:p>
                      <a:pPr marL="288000" marR="0" lvl="0" indent="-288000" algn="l" defTabSz="685800" rtl="0" eaLnBrk="1" fontAlgn="auto" latinLnBrk="0" hangingPunct="1">
                        <a:lnSpc>
                          <a:spcPct val="90000"/>
                        </a:lnSpc>
                        <a:spcBef>
                          <a:spcPts val="600"/>
                        </a:spcBef>
                        <a:spcAft>
                          <a:spcPts val="0"/>
                        </a:spcAft>
                        <a:buClr>
                          <a:srgbClr val="00B050"/>
                        </a:buClr>
                        <a:buSzTx/>
                        <a:buFont typeface="Gill Sans MT" panose="020B0502020104020203" pitchFamily="34" charset="0"/>
                        <a:buChar char="+"/>
                        <a:tabLst/>
                        <a:defRPr/>
                      </a:pPr>
                      <a:r>
                        <a:rPr lang="de-CH" sz="2000" b="0" kern="1200" spc="0" baseline="0" dirty="0">
                          <a:solidFill>
                            <a:schemeClr val="tx1"/>
                          </a:solidFill>
                          <a:latin typeface="+mn-lt"/>
                          <a:ea typeface="+mn-ea"/>
                          <a:cs typeface="+mn-cs"/>
                        </a:rPr>
                        <a:t>Gut in die Fruchtfolge integrierbar</a:t>
                      </a:r>
                    </a:p>
                    <a:p>
                      <a:pPr marL="288000" marR="0" lvl="0" indent="-288000" algn="l" defTabSz="685800" rtl="0" eaLnBrk="1" fontAlgn="auto" latinLnBrk="0" hangingPunct="1">
                        <a:lnSpc>
                          <a:spcPct val="90000"/>
                        </a:lnSpc>
                        <a:spcBef>
                          <a:spcPts val="600"/>
                        </a:spcBef>
                        <a:spcAft>
                          <a:spcPts val="0"/>
                        </a:spcAft>
                        <a:buClr>
                          <a:srgbClr val="FF0000"/>
                        </a:buClr>
                        <a:buSzTx/>
                        <a:buFont typeface="Gill Sans MT" panose="020B0502020104020203" pitchFamily="34" charset="0"/>
                        <a:buChar char="–"/>
                        <a:tabLst/>
                        <a:defRPr/>
                      </a:pPr>
                      <a:r>
                        <a:rPr lang="de-CH" sz="2000" b="0" kern="1200" spc="0" baseline="0" dirty="0">
                          <a:solidFill>
                            <a:schemeClr val="tx1"/>
                          </a:solidFill>
                          <a:latin typeface="+mn-lt"/>
                          <a:ea typeface="+mn-ea"/>
                          <a:cs typeface="+mn-cs"/>
                        </a:rPr>
                        <a:t>Geringere Struktur- und Arten-vielfalt</a:t>
                      </a:r>
                    </a:p>
                  </a:txBody>
                  <a:tcPr>
                    <a:lnR w="76200" cap="flat" cmpd="sng" algn="ctr">
                      <a:solidFill>
                        <a:schemeClr val="bg1"/>
                      </a:solidFill>
                      <a:prstDash val="solid"/>
                      <a:round/>
                      <a:headEnd type="none" w="med" len="med"/>
                      <a:tailEnd type="none" w="med" len="med"/>
                    </a:lnR>
                    <a:solidFill>
                      <a:schemeClr val="accent2">
                        <a:lumMod val="40000"/>
                        <a:lumOff val="60000"/>
                      </a:schemeClr>
                    </a:solidFill>
                  </a:tcPr>
                </a:tc>
                <a:tc>
                  <a:txBody>
                    <a:bodyPr/>
                    <a:lstStyle/>
                    <a:p>
                      <a:pPr marL="288000" indent="-288000" algn="l" defTabSz="685800" rtl="0" eaLnBrk="1" latinLnBrk="0" hangingPunct="1">
                        <a:lnSpc>
                          <a:spcPct val="90000"/>
                        </a:lnSpc>
                        <a:spcBef>
                          <a:spcPts val="600"/>
                        </a:spcBef>
                        <a:buClr>
                          <a:srgbClr val="00B050"/>
                        </a:buClr>
                        <a:buFont typeface="Gill Sans MT" panose="020B0502020104020203" pitchFamily="34" charset="0"/>
                        <a:buChar char="+"/>
                      </a:pPr>
                      <a:r>
                        <a:rPr lang="de-CH" sz="2000" b="0" kern="1200" spc="0" baseline="0" dirty="0">
                          <a:solidFill>
                            <a:schemeClr val="tx1"/>
                          </a:solidFill>
                          <a:latin typeface="+mn-lt"/>
                          <a:ea typeface="+mn-ea"/>
                          <a:cs typeface="+mn-cs"/>
                        </a:rPr>
                        <a:t>Hohe Strukturvielfalt</a:t>
                      </a:r>
                    </a:p>
                    <a:p>
                      <a:pPr marL="288000" indent="-288000" algn="l" defTabSz="685800" rtl="0" eaLnBrk="1" latinLnBrk="0" hangingPunct="1">
                        <a:lnSpc>
                          <a:spcPct val="90000"/>
                        </a:lnSpc>
                        <a:spcBef>
                          <a:spcPts val="600"/>
                        </a:spcBef>
                        <a:buClr>
                          <a:srgbClr val="00B050"/>
                        </a:buClr>
                        <a:buFont typeface="Gill Sans MT" panose="020B0502020104020203" pitchFamily="34" charset="0"/>
                        <a:buChar char="+"/>
                      </a:pPr>
                      <a:r>
                        <a:rPr lang="de-CH" sz="2000" b="0" kern="1200" spc="0" baseline="0" dirty="0">
                          <a:solidFill>
                            <a:schemeClr val="tx1"/>
                          </a:solidFill>
                          <a:latin typeface="+mn-lt"/>
                          <a:ea typeface="+mn-ea"/>
                          <a:cs typeface="+mn-cs"/>
                        </a:rPr>
                        <a:t>Hoher Beitrag zum Aufbau von </a:t>
                      </a:r>
                      <a:r>
                        <a:rPr lang="de-CH" sz="2000" b="0" kern="1200" spc="0" baseline="0" dirty="0" err="1">
                          <a:solidFill>
                            <a:schemeClr val="tx1"/>
                          </a:solidFill>
                          <a:latin typeface="+mn-lt"/>
                          <a:ea typeface="+mn-ea"/>
                          <a:cs typeface="+mn-cs"/>
                        </a:rPr>
                        <a:t>Nützlingspopulationen</a:t>
                      </a:r>
                      <a:r>
                        <a:rPr lang="de-CH" sz="2000" b="0" kern="1200" spc="0" baseline="0" dirty="0">
                          <a:solidFill>
                            <a:schemeClr val="tx1"/>
                          </a:solidFill>
                          <a:latin typeface="+mn-lt"/>
                          <a:ea typeface="+mn-ea"/>
                          <a:cs typeface="+mn-cs"/>
                        </a:rPr>
                        <a:t> aufgrund der längeren Standdauer</a:t>
                      </a:r>
                    </a:p>
                    <a:p>
                      <a:pPr marL="288000" indent="-288000" algn="l" defTabSz="685800" rtl="0" eaLnBrk="1" latinLnBrk="0" hangingPunct="1">
                        <a:lnSpc>
                          <a:spcPct val="90000"/>
                        </a:lnSpc>
                        <a:spcBef>
                          <a:spcPts val="600"/>
                        </a:spcBef>
                        <a:buClr>
                          <a:srgbClr val="FF0000"/>
                        </a:buClr>
                        <a:buFont typeface="Gill Sans MT" panose="020B0502020104020203" pitchFamily="34" charset="0"/>
                        <a:buChar char="–"/>
                      </a:pPr>
                      <a:r>
                        <a:rPr lang="de-CH" sz="2000" b="0" kern="1200" spc="0" baseline="0" dirty="0">
                          <a:solidFill>
                            <a:schemeClr val="tx1"/>
                          </a:solidFill>
                          <a:latin typeface="+mn-lt"/>
                          <a:ea typeface="+mn-ea"/>
                          <a:cs typeface="+mn-cs"/>
                        </a:rPr>
                        <a:t>Grösserer Arbeitsaufwand für </a:t>
                      </a:r>
                      <a:br>
                        <a:rPr lang="de-CH" sz="2000" b="0" kern="1200" spc="0" baseline="0" dirty="0">
                          <a:solidFill>
                            <a:schemeClr val="tx1"/>
                          </a:solidFill>
                          <a:latin typeface="+mn-lt"/>
                          <a:ea typeface="+mn-ea"/>
                          <a:cs typeface="+mn-cs"/>
                        </a:rPr>
                      </a:br>
                      <a:r>
                        <a:rPr lang="de-CH" sz="2000" b="0" kern="1200" spc="0" baseline="0" dirty="0">
                          <a:solidFill>
                            <a:schemeClr val="tx1"/>
                          </a:solidFill>
                          <a:latin typeface="+mn-lt"/>
                          <a:ea typeface="+mn-ea"/>
                          <a:cs typeface="+mn-cs"/>
                        </a:rPr>
                        <a:t>die Unkrautkontrolle</a:t>
                      </a:r>
                    </a:p>
                    <a:p>
                      <a:pPr marL="288000" indent="-288000" algn="l" defTabSz="685800" rtl="0" eaLnBrk="1" latinLnBrk="0" hangingPunct="1">
                        <a:lnSpc>
                          <a:spcPct val="90000"/>
                        </a:lnSpc>
                        <a:spcBef>
                          <a:spcPts val="600"/>
                        </a:spcBef>
                        <a:buClr>
                          <a:srgbClr val="FF0000"/>
                        </a:buClr>
                        <a:buFont typeface="Gill Sans MT" panose="020B0502020104020203" pitchFamily="34" charset="0"/>
                        <a:buChar char="–"/>
                      </a:pPr>
                      <a:r>
                        <a:rPr lang="de-CH" sz="2000" b="0" kern="1200" spc="0" baseline="0" dirty="0">
                          <a:solidFill>
                            <a:schemeClr val="tx1"/>
                          </a:solidFill>
                          <a:latin typeface="+mn-lt"/>
                          <a:ea typeface="+mn-ea"/>
                          <a:cs typeface="+mn-cs"/>
                        </a:rPr>
                        <a:t>Stärkere Ausbreitung von Sträuchern und Bäumen</a:t>
                      </a:r>
                    </a:p>
                  </a:txBody>
                  <a:tcPr>
                    <a:lnL w="76200" cap="flat" cmpd="sng" algn="ctr">
                      <a:solidFill>
                        <a:schemeClr val="bg1"/>
                      </a:solidFill>
                      <a:prstDash val="solid"/>
                      <a:round/>
                      <a:headEnd type="none" w="med" len="med"/>
                      <a:tailEnd type="none" w="med" len="med"/>
                    </a:lnL>
                    <a:solidFill>
                      <a:schemeClr val="accent2">
                        <a:lumMod val="40000"/>
                        <a:lumOff val="60000"/>
                      </a:schemeClr>
                    </a:solidFill>
                  </a:tcPr>
                </a:tc>
                <a:extLst>
                  <a:ext uri="{0D108BD9-81ED-4DB2-BD59-A6C34878D82A}">
                    <a16:rowId xmlns:a16="http://schemas.microsoft.com/office/drawing/2014/main" val="3293144940"/>
                  </a:ext>
                </a:extLst>
              </a:tr>
            </a:tbl>
          </a:graphicData>
        </a:graphic>
      </p:graphicFrame>
      <p:sp>
        <p:nvSpPr>
          <p:cNvPr id="4" name="Foliennummernplatzhalter 3"/>
          <p:cNvSpPr>
            <a:spLocks noGrp="1"/>
          </p:cNvSpPr>
          <p:nvPr>
            <p:ph type="sldNum" sz="quarter" idx="4"/>
          </p:nvPr>
        </p:nvSpPr>
        <p:spPr/>
        <p:txBody>
          <a:bodyPr/>
          <a:lstStyle/>
          <a:p>
            <a:fld id="{B295DEAF-E952-4796-AAEE-4201E40CA590}" type="slidenum">
              <a:rPr lang="de-CH" smtClean="0"/>
              <a:pPr/>
              <a:t>60</a:t>
            </a:fld>
            <a:endParaRPr lang="de-CH"/>
          </a:p>
        </p:txBody>
      </p:sp>
      <p:pic>
        <p:nvPicPr>
          <p:cNvPr id="7" name="Inhaltsplatzhalter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3361" y="1106675"/>
            <a:ext cx="3937059" cy="2016069"/>
          </a:xfrm>
          <a:prstGeom prst="rect">
            <a:avLst/>
          </a:prstGeom>
        </p:spPr>
      </p:pic>
      <p:sp>
        <p:nvSpPr>
          <p:cNvPr id="8" name="Textfeld 7"/>
          <p:cNvSpPr txBox="1"/>
          <p:nvPr/>
        </p:nvSpPr>
        <p:spPr>
          <a:xfrm>
            <a:off x="4561362" y="2753566"/>
            <a:ext cx="3948000" cy="369332"/>
          </a:xfrm>
          <a:prstGeom prst="rect">
            <a:avLst/>
          </a:prstGeom>
          <a:solidFill>
            <a:srgbClr val="FFFFFF">
              <a:alpha val="69804"/>
            </a:srgbClr>
          </a:solidFill>
        </p:spPr>
        <p:txBody>
          <a:bodyPr wrap="square" rtlCol="0">
            <a:spAutoFit/>
          </a:bodyPr>
          <a:lstStyle>
            <a:defPPr>
              <a:defRPr lang="de-DE"/>
            </a:defPPr>
          </a:lstStyle>
          <a:p>
            <a:r>
              <a:rPr lang="de-CH" b="1"/>
              <a:t>Buntbrache</a:t>
            </a:r>
          </a:p>
        </p:txBody>
      </p:sp>
      <p:sp>
        <p:nvSpPr>
          <p:cNvPr id="9" name="Textfeld 8"/>
          <p:cNvSpPr txBox="1"/>
          <p:nvPr/>
        </p:nvSpPr>
        <p:spPr>
          <a:xfrm>
            <a:off x="562372" y="2753566"/>
            <a:ext cx="3948351" cy="369332"/>
          </a:xfrm>
          <a:prstGeom prst="rect">
            <a:avLst/>
          </a:prstGeom>
          <a:solidFill>
            <a:srgbClr val="FFFFFF">
              <a:alpha val="69804"/>
            </a:srgbClr>
          </a:solidFill>
        </p:spPr>
        <p:txBody>
          <a:bodyPr wrap="square" rtlCol="0">
            <a:spAutoFit/>
          </a:bodyPr>
          <a:lstStyle>
            <a:defPPr>
              <a:defRPr lang="de-DE"/>
            </a:defPPr>
          </a:lstStyle>
          <a:p>
            <a:r>
              <a:rPr lang="de-CH" b="1"/>
              <a:t>Rotationsbrache</a:t>
            </a:r>
          </a:p>
        </p:txBody>
      </p:sp>
    </p:spTree>
    <p:extLst>
      <p:ext uri="{BB962C8B-B14F-4D97-AF65-F5344CB8AC3E}">
        <p14:creationId xmlns:p14="http://schemas.microsoft.com/office/powerpoint/2010/main" val="41441770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Brachen: Standortwahl</a:t>
            </a:r>
          </a:p>
        </p:txBody>
      </p:sp>
      <p:sp>
        <p:nvSpPr>
          <p:cNvPr id="4" name="Foliennummernplatzhalter 3"/>
          <p:cNvSpPr>
            <a:spLocks noGrp="1"/>
          </p:cNvSpPr>
          <p:nvPr>
            <p:ph type="sldNum" sz="quarter" idx="4"/>
          </p:nvPr>
        </p:nvSpPr>
        <p:spPr/>
        <p:txBody>
          <a:bodyPr/>
          <a:lstStyle/>
          <a:p>
            <a:fld id="{B295DEAF-E952-4796-AAEE-4201E40CA590}" type="slidenum">
              <a:rPr lang="de-CH" smtClean="0"/>
              <a:pPr/>
              <a:t>61</a:t>
            </a:fld>
            <a:endParaRPr lang="de-CH"/>
          </a:p>
        </p:txBody>
      </p:sp>
      <p:sp>
        <p:nvSpPr>
          <p:cNvPr id="3" name="Rechteck 2"/>
          <p:cNvSpPr/>
          <p:nvPr/>
        </p:nvSpPr>
        <p:spPr>
          <a:xfrm>
            <a:off x="497118" y="4869160"/>
            <a:ext cx="7977727" cy="648072"/>
          </a:xfrm>
          <a:prstGeom prst="rect">
            <a:avLst/>
          </a:prstGeom>
          <a:solidFill>
            <a:srgbClr val="FDDC7F"/>
          </a:solidFill>
        </p:spPr>
        <p:txBody>
          <a:bodyPr wrap="square">
            <a:spAutoFit/>
          </a:bodyPr>
          <a:lstStyle/>
          <a:p>
            <a:r>
              <a:rPr lang="de-CH" dirty="0"/>
              <a:t>Grossflächige Brachen sind ökologisch wertvoller als kleine Flächen, </a:t>
            </a:r>
            <a:br>
              <a:rPr lang="de-CH" dirty="0"/>
            </a:br>
            <a:r>
              <a:rPr lang="de-CH" dirty="0"/>
              <a:t>aber die Unkrautregulierung ist in grossen Brachen anspruchsvoller!</a:t>
            </a:r>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7118" y="2413886"/>
            <a:ext cx="4013776" cy="2383266"/>
          </a:xfrm>
          <a:prstGeom prst="rect">
            <a:avLst/>
          </a:prstGeom>
        </p:spPr>
      </p:pic>
      <p:sp>
        <p:nvSpPr>
          <p:cNvPr id="7" name="Inhaltsplatzhalter 4"/>
          <p:cNvSpPr txBox="1">
            <a:spLocks/>
          </p:cNvSpPr>
          <p:nvPr/>
        </p:nvSpPr>
        <p:spPr>
          <a:xfrm>
            <a:off x="4575849" y="836712"/>
            <a:ext cx="3898996" cy="3960440"/>
          </a:xfrm>
          <a:prstGeom prst="rect">
            <a:avLst/>
          </a:prstGeom>
          <a:solidFill>
            <a:srgbClr val="FFCCCC"/>
          </a:solidFill>
        </p:spPr>
        <p:txBody>
          <a:bodyPr lIns="72000" tIns="72000" rIns="72000" bIns="72000"/>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de-CH" sz="2000" b="1"/>
              <a:t>Nicht geeignete Standorte</a:t>
            </a:r>
          </a:p>
          <a:p>
            <a:pPr marL="342900" indent="-342900" fontAlgn="t">
              <a:spcBef>
                <a:spcPts val="600"/>
              </a:spcBef>
              <a:buFont typeface="Arial" panose="020B0604020202020204" pitchFamily="34" charset="0"/>
              <a:buChar char="•"/>
            </a:pPr>
            <a:r>
              <a:rPr lang="de-CH" sz="2000"/>
              <a:t>Nasse, verdichtete, torfhaltige oder sehr stickstoffhaltige Böden</a:t>
            </a:r>
          </a:p>
          <a:p>
            <a:pPr marL="342900" indent="-342900" fontAlgn="t">
              <a:spcBef>
                <a:spcPts val="600"/>
              </a:spcBef>
              <a:buFont typeface="Arial" panose="020B0604020202020204" pitchFamily="34" charset="0"/>
              <a:buChar char="•"/>
            </a:pPr>
            <a:r>
              <a:rPr lang="de-CH" sz="2000"/>
              <a:t>Schattige Standorte</a:t>
            </a:r>
          </a:p>
          <a:p>
            <a:pPr marL="342900" indent="-342900" fontAlgn="t">
              <a:spcBef>
                <a:spcPts val="600"/>
              </a:spcBef>
              <a:buFont typeface="Arial" panose="020B0604020202020204" pitchFamily="34" charset="0"/>
              <a:buChar char="•"/>
            </a:pPr>
            <a:r>
              <a:rPr lang="de-CH" sz="2000"/>
              <a:t>Parzellen mit Problemunkräutern wie Ackerkratzdisteln, </a:t>
            </a:r>
            <a:r>
              <a:rPr lang="de-CH" sz="2000" err="1"/>
              <a:t>Blacken</a:t>
            </a:r>
            <a:r>
              <a:rPr lang="de-CH" sz="2000"/>
              <a:t>, Quecken, Winden, Raigräsern und Neophyten</a:t>
            </a:r>
          </a:p>
          <a:p>
            <a:pPr marL="342900" indent="-342900" fontAlgn="t">
              <a:spcBef>
                <a:spcPts val="600"/>
              </a:spcBef>
              <a:buFont typeface="Arial" panose="020B0604020202020204" pitchFamily="34" charset="0"/>
              <a:buChar char="•"/>
            </a:pPr>
            <a:r>
              <a:rPr lang="de-CH" sz="2000"/>
              <a:t>Waldränder wegen Gefahr der </a:t>
            </a:r>
            <a:r>
              <a:rPr lang="de-CH" sz="2000" err="1"/>
              <a:t>Verbuschung</a:t>
            </a:r>
            <a:endParaRPr lang="de-CH" sz="2000"/>
          </a:p>
          <a:p>
            <a:pPr marL="342900" indent="-342900" fontAlgn="t">
              <a:spcBef>
                <a:spcPts val="600"/>
              </a:spcBef>
              <a:buFont typeface="Arial" panose="020B0604020202020204" pitchFamily="34" charset="0"/>
              <a:buChar char="•"/>
            </a:pPr>
            <a:r>
              <a:rPr lang="de-CH" sz="2000"/>
              <a:t>Nach Kunstwiese wegen Durchwuchs</a:t>
            </a:r>
          </a:p>
          <a:p>
            <a:pPr>
              <a:buFont typeface="Arial" panose="020B0604020202020204" pitchFamily="34" charset="0"/>
              <a:buChar char="•"/>
            </a:pPr>
            <a:endParaRPr lang="de-CH" sz="2000"/>
          </a:p>
        </p:txBody>
      </p:sp>
      <p:sp>
        <p:nvSpPr>
          <p:cNvPr id="8" name="Inhaltsplatzhalter 5"/>
          <p:cNvSpPr txBox="1">
            <a:spLocks/>
          </p:cNvSpPr>
          <p:nvPr/>
        </p:nvSpPr>
        <p:spPr>
          <a:xfrm>
            <a:off x="497118" y="836712"/>
            <a:ext cx="4013775" cy="1498164"/>
          </a:xfrm>
          <a:prstGeom prst="rect">
            <a:avLst/>
          </a:prstGeom>
          <a:solidFill>
            <a:schemeClr val="accent6">
              <a:lumMod val="20000"/>
              <a:lumOff val="80000"/>
            </a:schemeClr>
          </a:solidFill>
        </p:spPr>
        <p:txBody>
          <a:bodyPr lIns="72000" tIns="72000" rIns="72000" bIns="72000"/>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spcAft>
                <a:spcPts val="600"/>
              </a:spcAft>
            </a:pPr>
            <a:r>
              <a:rPr lang="de-CH" sz="2000" b="1" dirty="0"/>
              <a:t>Geeignete Standorte</a:t>
            </a:r>
          </a:p>
          <a:p>
            <a:pPr marL="342900" indent="-342900" fontAlgn="t">
              <a:spcBef>
                <a:spcPts val="600"/>
              </a:spcBef>
              <a:buFont typeface="Arial" panose="020B0604020202020204" pitchFamily="34" charset="0"/>
              <a:buChar char="•"/>
            </a:pPr>
            <a:r>
              <a:rPr lang="de-CH" sz="2000" dirty="0" err="1"/>
              <a:t>Flachgründige</a:t>
            </a:r>
            <a:r>
              <a:rPr lang="de-CH" sz="2000" dirty="0"/>
              <a:t>, eher leichte Böden</a:t>
            </a:r>
          </a:p>
          <a:p>
            <a:pPr marL="342900" indent="-342900" fontAlgn="t">
              <a:spcBef>
                <a:spcPts val="600"/>
              </a:spcBef>
              <a:buFont typeface="Arial" panose="020B0604020202020204" pitchFamily="34" charset="0"/>
              <a:buChar char="•"/>
            </a:pPr>
            <a:r>
              <a:rPr lang="de-CH" sz="2000" dirty="0"/>
              <a:t>Gut besonnte Lagen</a:t>
            </a:r>
          </a:p>
        </p:txBody>
      </p:sp>
      <p:sp>
        <p:nvSpPr>
          <p:cNvPr id="5" name="Rechteck 4"/>
          <p:cNvSpPr/>
          <p:nvPr/>
        </p:nvSpPr>
        <p:spPr>
          <a:xfrm>
            <a:off x="887878" y="5877272"/>
            <a:ext cx="2764218" cy="338554"/>
          </a:xfrm>
          <a:prstGeom prst="rect">
            <a:avLst/>
          </a:prstGeom>
        </p:spPr>
        <p:txBody>
          <a:bodyPr wrap="none">
            <a:spAutoFit/>
          </a:bodyPr>
          <a:lstStyle/>
          <a:p>
            <a:r>
              <a:rPr lang="de-CH" sz="1600">
                <a:solidFill>
                  <a:srgbClr val="000000"/>
                </a:solidFill>
                <a:hlinkClick r:id="rId3"/>
              </a:rPr>
              <a:t>Buntbrache - Anlage und Pflege</a:t>
            </a:r>
            <a:endParaRPr lang="de-CH" sz="1600"/>
          </a:p>
        </p:txBody>
      </p:sp>
      <p:pic>
        <p:nvPicPr>
          <p:cNvPr id="9" name="Grafik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6981" y="5860503"/>
            <a:ext cx="310897" cy="304801"/>
          </a:xfrm>
          <a:prstGeom prst="rect">
            <a:avLst/>
          </a:prstGeom>
        </p:spPr>
      </p:pic>
    </p:spTree>
    <p:extLst>
      <p:ext uri="{BB962C8B-B14F-4D97-AF65-F5344CB8AC3E}">
        <p14:creationId xmlns:p14="http://schemas.microsoft.com/office/powerpoint/2010/main" val="35877898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Brachen: Saatbettvorbereitung</a:t>
            </a:r>
          </a:p>
        </p:txBody>
      </p:sp>
      <p:sp>
        <p:nvSpPr>
          <p:cNvPr id="3" name="Inhaltsplatzhalter 2"/>
          <p:cNvSpPr>
            <a:spLocks noGrp="1"/>
          </p:cNvSpPr>
          <p:nvPr>
            <p:ph idx="1"/>
          </p:nvPr>
        </p:nvSpPr>
        <p:spPr>
          <a:xfrm>
            <a:off x="563028" y="1039016"/>
            <a:ext cx="7921625" cy="1224136"/>
          </a:xfrm>
        </p:spPr>
        <p:txBody>
          <a:bodyPr vert="horz" lIns="0" tIns="0" rIns="0" bIns="0" rtlCol="0" anchor="t">
            <a:noAutofit/>
          </a:bodyPr>
          <a:lstStyle/>
          <a:p>
            <a:pPr marL="342900" indent="-342900">
              <a:buFont typeface="Arial" panose="020B0604020202020204" pitchFamily="34" charset="0"/>
              <a:buChar char="•"/>
            </a:pPr>
            <a:r>
              <a:rPr lang="de-CH" sz="2000" dirty="0"/>
              <a:t>Im Herbst oder spätestens 1 Monat vor der Saat pflügen.</a:t>
            </a:r>
          </a:p>
          <a:p>
            <a:pPr marL="342900" indent="-342900">
              <a:buFont typeface="Arial" panose="020B0604020202020204" pitchFamily="34" charset="0"/>
              <a:buChar char="•"/>
            </a:pPr>
            <a:r>
              <a:rPr lang="de-CH" sz="2000" dirty="0"/>
              <a:t>Vor der Saat 2–3-mal in 2-wöchigen Abständen eggen. Erster Durchgang ca. 10 cm tief. Bei jedem Durchgang flacher bearbeiten. </a:t>
            </a:r>
          </a:p>
          <a:p>
            <a:pPr marL="342900" indent="-342900">
              <a:buFont typeface="Arial" panose="020B0604020202020204" pitchFamily="34" charset="0"/>
              <a:buChar char="•"/>
            </a:pPr>
            <a:r>
              <a:rPr lang="de-CH" sz="2000" dirty="0"/>
              <a:t>Sauberes und gut abgesetztes </a:t>
            </a:r>
            <a:r>
              <a:rPr lang="de-CH" sz="2000" dirty="0" err="1"/>
              <a:t>Saatbett</a:t>
            </a:r>
            <a:r>
              <a:rPr lang="de-CH" sz="2000" dirty="0"/>
              <a:t> herrichten.</a:t>
            </a:r>
          </a:p>
          <a:p>
            <a:pPr marL="342900" indent="-342900">
              <a:buFont typeface="Arial" panose="020B0604020202020204" pitchFamily="34" charset="0"/>
              <a:buChar char="•"/>
            </a:pPr>
            <a:endParaRPr lang="de-CH" sz="2000" dirty="0"/>
          </a:p>
        </p:txBody>
      </p:sp>
      <p:sp>
        <p:nvSpPr>
          <p:cNvPr id="4" name="Foliennummernplatzhalter 3"/>
          <p:cNvSpPr>
            <a:spLocks noGrp="1"/>
          </p:cNvSpPr>
          <p:nvPr>
            <p:ph type="sldNum" sz="quarter" idx="4"/>
          </p:nvPr>
        </p:nvSpPr>
        <p:spPr/>
        <p:txBody>
          <a:bodyPr/>
          <a:lstStyle/>
          <a:p>
            <a:fld id="{B295DEAF-E952-4796-AAEE-4201E40CA590}" type="slidenum">
              <a:rPr lang="de-CH" smtClean="0"/>
              <a:pPr/>
              <a:t>62</a:t>
            </a:fld>
            <a:endParaRPr lang="de-CH"/>
          </a:p>
        </p:txBody>
      </p:sp>
      <p:pic>
        <p:nvPicPr>
          <p:cNvPr id="6" name="Grafik 5" descr="Ein Bild, das draußen, Traktor, Landwirtschaftstechnik, Fahrzeug enthält.&#10;&#10;Beschreibung automatisch generiert.">
            <a:extLst>
              <a:ext uri="{FF2B5EF4-FFF2-40B4-BE49-F238E27FC236}">
                <a16:creationId xmlns:a16="http://schemas.microsoft.com/office/drawing/2014/main" id="{660D5D15-0C00-6F5F-41C2-9626892F683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33"/>
          <a:stretch/>
        </p:blipFill>
        <p:spPr>
          <a:xfrm>
            <a:off x="1885476" y="2598194"/>
            <a:ext cx="5276728" cy="3421065"/>
          </a:xfrm>
          <a:prstGeom prst="rect">
            <a:avLst/>
          </a:prstGeom>
        </p:spPr>
      </p:pic>
    </p:spTree>
    <p:extLst>
      <p:ext uri="{BB962C8B-B14F-4D97-AF65-F5344CB8AC3E}">
        <p14:creationId xmlns:p14="http://schemas.microsoft.com/office/powerpoint/2010/main" val="31443517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Brachen: Saatgutmischungen und Saatzeitpunkt</a:t>
            </a:r>
          </a:p>
        </p:txBody>
      </p:sp>
      <p:sp>
        <p:nvSpPr>
          <p:cNvPr id="3" name="Inhaltsplatzhalter 2"/>
          <p:cNvSpPr>
            <a:spLocks noGrp="1"/>
          </p:cNvSpPr>
          <p:nvPr>
            <p:ph idx="1"/>
          </p:nvPr>
        </p:nvSpPr>
        <p:spPr>
          <a:xfrm>
            <a:off x="632522" y="1382556"/>
            <a:ext cx="7921625" cy="1717352"/>
          </a:xfrm>
          <a:solidFill>
            <a:schemeClr val="accent6">
              <a:lumMod val="20000"/>
              <a:lumOff val="80000"/>
            </a:schemeClr>
          </a:solidFill>
        </p:spPr>
        <p:txBody>
          <a:bodyPr lIns="72000" tIns="72000" rIns="72000" bIns="72000"/>
          <a:lstStyle/>
          <a:p>
            <a:r>
              <a:rPr lang="de-CH" sz="2000" b="1"/>
              <a:t>Saatgut</a:t>
            </a:r>
          </a:p>
          <a:p>
            <a:pPr marL="342900" indent="-342900">
              <a:buFont typeface="Arial" panose="020B0604020202020204" pitchFamily="34" charset="0"/>
              <a:buChar char="•"/>
            </a:pPr>
            <a:r>
              <a:rPr lang="de-CH" sz="2000" b="1"/>
              <a:t>Magere, steinige und sonnige Standorte: </a:t>
            </a:r>
            <a:r>
              <a:rPr lang="de-CH" sz="2000"/>
              <a:t>Vollversion</a:t>
            </a:r>
          </a:p>
          <a:p>
            <a:pPr marL="342900" indent="-342900">
              <a:buFont typeface="Arial" panose="020B0604020202020204" pitchFamily="34" charset="0"/>
              <a:buChar char="•"/>
            </a:pPr>
            <a:r>
              <a:rPr lang="de-CH" sz="2000" b="1"/>
              <a:t>Eher nährstoffreiche Standorte: </a:t>
            </a:r>
            <a:r>
              <a:rPr lang="de-CH" sz="2000"/>
              <a:t>Grundversion</a:t>
            </a:r>
          </a:p>
          <a:p>
            <a:pPr marL="342900" indent="-342900">
              <a:buFont typeface="Arial" panose="020B0604020202020204" pitchFamily="34" charset="0"/>
              <a:buChar char="•"/>
            </a:pPr>
            <a:r>
              <a:rPr lang="de-CH" sz="2000" b="1"/>
              <a:t>Alpensüdseite: </a:t>
            </a:r>
            <a:r>
              <a:rPr lang="de-CH" sz="2000"/>
              <a:t>spezielle Mischungen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63</a:t>
            </a:fld>
            <a:endParaRPr lang="de-CH"/>
          </a:p>
        </p:txBody>
      </p:sp>
      <p:sp>
        <p:nvSpPr>
          <p:cNvPr id="5" name="Inhaltsplatzhalter 2"/>
          <p:cNvSpPr txBox="1">
            <a:spLocks/>
          </p:cNvSpPr>
          <p:nvPr/>
        </p:nvSpPr>
        <p:spPr>
          <a:xfrm>
            <a:off x="632521" y="3501008"/>
            <a:ext cx="7921625" cy="1800200"/>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CH" sz="2000" b="1"/>
              <a:t>Saatzeitpunkt</a:t>
            </a:r>
          </a:p>
          <a:p>
            <a:pPr marL="342900" indent="-342900">
              <a:buFont typeface="Arial" panose="020B0604020202020204" pitchFamily="34" charset="0"/>
              <a:buChar char="•"/>
            </a:pPr>
            <a:r>
              <a:rPr lang="de-CH" sz="2000" b="1"/>
              <a:t>Frühjahrssaat: </a:t>
            </a:r>
            <a:r>
              <a:rPr lang="de-CH" sz="2000"/>
              <a:t>Mitte März – Mitte April auf gut abgetrockneten Boden</a:t>
            </a:r>
          </a:p>
          <a:p>
            <a:pPr marL="342900" indent="-342900">
              <a:buFont typeface="Arial" panose="020B0604020202020204" pitchFamily="34" charset="0"/>
              <a:buChar char="•"/>
            </a:pPr>
            <a:r>
              <a:rPr lang="de-CH" sz="2000" b="1"/>
              <a:t>Herbstsaat </a:t>
            </a:r>
            <a:r>
              <a:rPr lang="de-CH" sz="2000"/>
              <a:t>(bei hohem Unkrautdruck durch </a:t>
            </a:r>
            <a:r>
              <a:rPr lang="de-CH" sz="2000" err="1"/>
              <a:t>Wärmekeimer</a:t>
            </a:r>
            <a:r>
              <a:rPr lang="de-CH" sz="2000"/>
              <a:t> </a:t>
            </a:r>
            <a:br>
              <a:rPr lang="de-CH" sz="2000"/>
            </a:br>
            <a:r>
              <a:rPr lang="de-CH" sz="2000"/>
              <a:t>wie </a:t>
            </a:r>
            <a:r>
              <a:rPr lang="de-CH" sz="2000" err="1"/>
              <a:t>Hirsen</a:t>
            </a:r>
            <a:r>
              <a:rPr lang="de-CH" sz="2000"/>
              <a:t>, Amarant oder Franzosenkraut)</a:t>
            </a:r>
            <a:r>
              <a:rPr lang="de-CH" sz="2000" b="1"/>
              <a:t>: </a:t>
            </a:r>
            <a:br>
              <a:rPr lang="de-CH" sz="2000" b="1"/>
            </a:br>
            <a:r>
              <a:rPr lang="de-CH" sz="2000"/>
              <a:t>Mitte September – Ende Oktober</a:t>
            </a:r>
          </a:p>
        </p:txBody>
      </p:sp>
    </p:spTree>
    <p:extLst>
      <p:ext uri="{BB962C8B-B14F-4D97-AF65-F5344CB8AC3E}">
        <p14:creationId xmlns:p14="http://schemas.microsoft.com/office/powerpoint/2010/main" val="41988151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Brachen: Saat</a:t>
            </a:r>
          </a:p>
        </p:txBody>
      </p:sp>
      <p:sp>
        <p:nvSpPr>
          <p:cNvPr id="3" name="Inhaltsplatzhalter 2"/>
          <p:cNvSpPr>
            <a:spLocks noGrp="1"/>
          </p:cNvSpPr>
          <p:nvPr>
            <p:ph idx="1"/>
          </p:nvPr>
        </p:nvSpPr>
        <p:spPr>
          <a:xfrm>
            <a:off x="618175" y="1052736"/>
            <a:ext cx="7921625" cy="5040560"/>
          </a:xfrm>
        </p:spPr>
        <p:txBody>
          <a:bodyPr vert="horz" lIns="0" tIns="0" rIns="0" bIns="0" rtlCol="0" anchor="t">
            <a:noAutofit/>
          </a:bodyPr>
          <a:lstStyle/>
          <a:p>
            <a:r>
              <a:rPr lang="de-CH" sz="2000" b="1" dirty="0"/>
              <a:t>Wie vorgehen?</a:t>
            </a:r>
          </a:p>
          <a:p>
            <a:pPr marL="342900" indent="-342900">
              <a:buFont typeface="Arial" panose="020B0604020202020204" pitchFamily="34" charset="0"/>
              <a:buChar char="•"/>
            </a:pPr>
            <a:r>
              <a:rPr lang="de-CH" sz="2000" dirty="0"/>
              <a:t>Aussaat unmittelbar nach der letzten Bodenbearbeitung</a:t>
            </a:r>
          </a:p>
          <a:p>
            <a:pPr marL="342900" indent="-342900">
              <a:buFont typeface="Arial" panose="020B0604020202020204" pitchFamily="34" charset="0"/>
              <a:buChar char="•"/>
            </a:pPr>
            <a:r>
              <a:rPr lang="de-CH" sz="2000" dirty="0"/>
              <a:t>Oberflächige Breitsaat (keine Drillsaat!)</a:t>
            </a:r>
          </a:p>
          <a:p>
            <a:pPr marL="342900" indent="-342900">
              <a:buFont typeface="Arial" panose="020B0604020202020204" pitchFamily="34" charset="0"/>
              <a:buChar char="•"/>
            </a:pPr>
            <a:r>
              <a:rPr lang="de-CH" sz="2000" dirty="0"/>
              <a:t>Empfohlene Saatmenge einhalten.</a:t>
            </a:r>
          </a:p>
          <a:p>
            <a:pPr marL="342900" indent="-342900">
              <a:buFont typeface="Arial" panose="020B0604020202020204" pitchFamily="34" charset="0"/>
              <a:buChar char="•"/>
            </a:pPr>
            <a:r>
              <a:rPr lang="de-CH" sz="2000" dirty="0"/>
              <a:t>Unmittelbar nach der Saat walzen.</a:t>
            </a:r>
          </a:p>
          <a:p>
            <a:endParaRPr lang="de-CH" sz="2000" dirty="0"/>
          </a:p>
          <a:p>
            <a:r>
              <a:rPr lang="de-CH" sz="2000" b="1" dirty="0"/>
              <a:t>Pflege im </a:t>
            </a:r>
            <a:r>
              <a:rPr lang="de-CH" sz="2000" b="1" dirty="0" err="1"/>
              <a:t>Ansaatjahr</a:t>
            </a:r>
            <a:r>
              <a:rPr lang="de-CH" sz="2000" b="1" dirty="0"/>
              <a:t>:</a:t>
            </a:r>
          </a:p>
          <a:p>
            <a:pPr marL="342900" indent="-342900">
              <a:buFont typeface="Arial" panose="020B0604020202020204" pitchFamily="34" charset="0"/>
              <a:buChar char="•"/>
            </a:pPr>
            <a:r>
              <a:rPr lang="de-CH" sz="2000" dirty="0"/>
              <a:t>Geduld! Die gesäten Arten </a:t>
            </a:r>
            <a:br>
              <a:rPr lang="de-CH" sz="2000" dirty="0"/>
            </a:br>
            <a:r>
              <a:rPr lang="de-CH" sz="2000" dirty="0"/>
              <a:t>keimen sehr langsam!</a:t>
            </a:r>
          </a:p>
          <a:p>
            <a:pPr marL="342900" indent="-342900">
              <a:buFont typeface="Arial" panose="020B0604020202020204" pitchFamily="34" charset="0"/>
              <a:buChar char="•"/>
            </a:pPr>
            <a:r>
              <a:rPr lang="de-CH" sz="2000" dirty="0"/>
              <a:t>Säuberungsschnitt in Buntbrachen </a:t>
            </a:r>
            <a:br>
              <a:rPr lang="de-CH" sz="2000" dirty="0"/>
            </a:br>
            <a:r>
              <a:rPr lang="de-CH" sz="2000" dirty="0"/>
              <a:t>nur bei hohem Unkrautdruck</a:t>
            </a:r>
          </a:p>
          <a:p>
            <a:pPr marL="342900" indent="-342900">
              <a:buFont typeface="Arial" panose="020B0604020202020204" pitchFamily="34" charset="0"/>
              <a:buChar char="•"/>
            </a:pPr>
            <a:r>
              <a:rPr lang="de-CH" sz="2000" dirty="0"/>
              <a:t>Schnittgut wegführen.</a:t>
            </a:r>
          </a:p>
          <a:p>
            <a:endParaRPr lang="de-CH" sz="2000" dirty="0"/>
          </a:p>
          <a:p>
            <a:endParaRPr lang="de-CH" sz="2000" dirty="0"/>
          </a:p>
        </p:txBody>
      </p:sp>
      <p:sp>
        <p:nvSpPr>
          <p:cNvPr id="4" name="Foliennummernplatzhalter 3"/>
          <p:cNvSpPr>
            <a:spLocks noGrp="1"/>
          </p:cNvSpPr>
          <p:nvPr>
            <p:ph type="sldNum" sz="quarter" idx="4"/>
          </p:nvPr>
        </p:nvSpPr>
        <p:spPr/>
        <p:txBody>
          <a:bodyPr/>
          <a:lstStyle/>
          <a:p>
            <a:fld id="{B295DEAF-E952-4796-AAEE-4201E40CA590}" type="slidenum">
              <a:rPr lang="de-CH" smtClean="0"/>
              <a:pPr/>
              <a:t>64</a:t>
            </a:fld>
            <a:endParaRPr lang="de-CH"/>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78977" y="2264632"/>
            <a:ext cx="3895792" cy="2616767"/>
          </a:xfrm>
          <a:prstGeom prst="rect">
            <a:avLst/>
          </a:prstGeom>
        </p:spPr>
      </p:pic>
      <p:sp>
        <p:nvSpPr>
          <p:cNvPr id="6" name="Textfeld 5"/>
          <p:cNvSpPr txBox="1"/>
          <p:nvPr/>
        </p:nvSpPr>
        <p:spPr>
          <a:xfrm>
            <a:off x="4778977" y="4512067"/>
            <a:ext cx="3895792" cy="369332"/>
          </a:xfrm>
          <a:prstGeom prst="rect">
            <a:avLst/>
          </a:prstGeom>
          <a:solidFill>
            <a:srgbClr val="FFFFFF">
              <a:alpha val="69804"/>
            </a:srgbClr>
          </a:solidFill>
        </p:spPr>
        <p:txBody>
          <a:bodyPr wrap="square" rtlCol="0">
            <a:spAutoFit/>
          </a:bodyPr>
          <a:lstStyle>
            <a:defPPr>
              <a:defRPr lang="de-DE"/>
            </a:defPPr>
          </a:lstStyle>
          <a:p>
            <a:r>
              <a:rPr lang="de-CH" dirty="0"/>
              <a:t>Säuberungsschnitt</a:t>
            </a:r>
          </a:p>
        </p:txBody>
      </p:sp>
    </p:spTree>
    <p:extLst>
      <p:ext uri="{BB962C8B-B14F-4D97-AF65-F5344CB8AC3E}">
        <p14:creationId xmlns:p14="http://schemas.microsoft.com/office/powerpoint/2010/main" val="27786853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Brachen: Pflege ab dem zweiten Standjahr</a:t>
            </a:r>
          </a:p>
        </p:txBody>
      </p:sp>
      <p:sp>
        <p:nvSpPr>
          <p:cNvPr id="3" name="Inhaltsplatzhalter 2"/>
          <p:cNvSpPr>
            <a:spLocks noGrp="1"/>
          </p:cNvSpPr>
          <p:nvPr>
            <p:ph idx="1"/>
          </p:nvPr>
        </p:nvSpPr>
        <p:spPr>
          <a:xfrm>
            <a:off x="618174" y="1124744"/>
            <a:ext cx="7921625" cy="2132725"/>
          </a:xfrm>
        </p:spPr>
        <p:txBody>
          <a:bodyPr/>
          <a:lstStyle/>
          <a:p>
            <a:pPr marL="342900" indent="-342900">
              <a:buFont typeface="Arial" panose="020B0604020202020204" pitchFamily="34" charset="0"/>
              <a:buChar char="•"/>
            </a:pPr>
            <a:r>
              <a:rPr lang="de-CH" sz="2000" dirty="0"/>
              <a:t>Die Brachen regelmässig nach Problemunkräutern und Neophyten absuchen und diese sofort entfernen.</a:t>
            </a:r>
          </a:p>
          <a:p>
            <a:pPr marL="342900" indent="-342900">
              <a:buFont typeface="Arial" panose="020B0604020202020204" pitchFamily="34" charset="0"/>
              <a:buChar char="•"/>
            </a:pPr>
            <a:r>
              <a:rPr lang="de-CH" sz="2000" dirty="0"/>
              <a:t>Spontan wachsende Gehölze ausreissen. Einzelne Individuen als Brutplätze für Vögel stehen lassen.</a:t>
            </a:r>
          </a:p>
          <a:p>
            <a:pPr marL="342900" indent="-342900">
              <a:buFont typeface="Arial" panose="020B0604020202020204" pitchFamily="34" charset="0"/>
              <a:buChar char="•"/>
            </a:pPr>
            <a:r>
              <a:rPr lang="de-CH" sz="2000" dirty="0"/>
              <a:t>Eine oberflächige Bodenbearbeitung (zwischen Herbst und Frühjahr) ist auf der Hälfte der Brache möglich und fördert die einjährigen Pflanzen.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65</a:t>
            </a:fld>
            <a:endParaRPr lang="de-CH"/>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7724" y="3140968"/>
            <a:ext cx="7922075" cy="2952328"/>
          </a:xfrm>
          <a:prstGeom prst="rect">
            <a:avLst/>
          </a:prstGeom>
        </p:spPr>
      </p:pic>
      <p:sp>
        <p:nvSpPr>
          <p:cNvPr id="7" name="Textfeld 6"/>
          <p:cNvSpPr txBox="1"/>
          <p:nvPr/>
        </p:nvSpPr>
        <p:spPr>
          <a:xfrm>
            <a:off x="617724" y="5723964"/>
            <a:ext cx="8058732" cy="369332"/>
          </a:xfrm>
          <a:prstGeom prst="rect">
            <a:avLst/>
          </a:prstGeom>
          <a:solidFill>
            <a:srgbClr val="FFFFFF">
              <a:alpha val="69804"/>
            </a:srgbClr>
          </a:solidFill>
        </p:spPr>
        <p:txBody>
          <a:bodyPr wrap="square" rtlCol="0">
            <a:spAutoFit/>
          </a:bodyPr>
          <a:lstStyle>
            <a:defPPr>
              <a:defRPr lang="de-DE"/>
            </a:defPPr>
          </a:lstStyle>
          <a:p>
            <a:r>
              <a:rPr lang="de-CH"/>
              <a:t>Streifenweise oberflächig bearbeitete Brache</a:t>
            </a:r>
          </a:p>
        </p:txBody>
      </p:sp>
    </p:spTree>
    <p:extLst>
      <p:ext uri="{BB962C8B-B14F-4D97-AF65-F5344CB8AC3E}">
        <p14:creationId xmlns:p14="http://schemas.microsoft.com/office/powerpoint/2010/main" val="18545251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Brachen: Aufheben</a:t>
            </a:r>
          </a:p>
        </p:txBody>
      </p:sp>
      <p:sp>
        <p:nvSpPr>
          <p:cNvPr id="3" name="Inhaltsplatzhalter 2"/>
          <p:cNvSpPr>
            <a:spLocks noGrp="1"/>
          </p:cNvSpPr>
          <p:nvPr>
            <p:ph idx="1"/>
          </p:nvPr>
        </p:nvSpPr>
        <p:spPr>
          <a:xfrm>
            <a:off x="591606" y="1152144"/>
            <a:ext cx="7921625" cy="4570576"/>
          </a:xfrm>
        </p:spPr>
        <p:txBody>
          <a:bodyPr/>
          <a:lstStyle/>
          <a:p>
            <a:pPr marL="342900" indent="-342900">
              <a:buFont typeface="Arial" panose="020B0604020202020204" pitchFamily="34" charset="0"/>
              <a:buChar char="•"/>
            </a:pPr>
            <a:r>
              <a:rPr lang="de-CH" sz="2000" dirty="0"/>
              <a:t>1-2 Jahre vor dem Aufheben einer alten Brache eine neue «Ersatz»-Brache in der Nähe anlegen.</a:t>
            </a:r>
          </a:p>
          <a:p>
            <a:pPr marL="342900" indent="-342900">
              <a:buFont typeface="Arial" panose="020B0604020202020204" pitchFamily="34" charset="0"/>
              <a:buChar char="•"/>
            </a:pPr>
            <a:r>
              <a:rPr lang="de-CH" sz="2000" dirty="0"/>
              <a:t>Rotationsbrachen wenn möglich in die Fruchtfolge integrieren und mit </a:t>
            </a:r>
            <a:br>
              <a:rPr lang="de-CH" sz="2000" dirty="0"/>
            </a:br>
            <a:r>
              <a:rPr lang="de-CH" sz="2000" dirty="0"/>
              <a:t>den Kulturen wandern lassen.</a:t>
            </a:r>
          </a:p>
          <a:p>
            <a:pPr marL="342900" indent="-342900">
              <a:buFont typeface="Arial" panose="020B0604020202020204" pitchFamily="34" charset="0"/>
              <a:buChar char="•"/>
            </a:pPr>
            <a:r>
              <a:rPr lang="de-CH" sz="2000" dirty="0"/>
              <a:t>Der Kanton kann für wertvolle und unkrautfreie Brachen eine Verlängerung der Standdauer bewilligen.</a:t>
            </a:r>
          </a:p>
          <a:p>
            <a:pPr marL="342900" indent="-342900">
              <a:buFont typeface="Arial" panose="020B0604020202020204" pitchFamily="34" charset="0"/>
              <a:buChar char="•"/>
            </a:pPr>
            <a:r>
              <a:rPr lang="de-CH" sz="2000" dirty="0"/>
              <a:t>Bei starker Verunkrautung die Brache frühestens am 15. Februar des </a:t>
            </a:r>
            <a:br>
              <a:rPr lang="de-CH" sz="2000" dirty="0"/>
            </a:br>
            <a:r>
              <a:rPr lang="de-CH" sz="2000" dirty="0"/>
              <a:t>2. Standjahres aufheben.</a:t>
            </a:r>
          </a:p>
          <a:p>
            <a:pPr marL="342900" indent="-342900">
              <a:buFont typeface="Arial" panose="020B0604020202020204" pitchFamily="34" charset="0"/>
              <a:buChar char="•"/>
            </a:pPr>
            <a:r>
              <a:rPr lang="de-CH" sz="2000" dirty="0"/>
              <a:t>Bei hohem </a:t>
            </a:r>
            <a:r>
              <a:rPr lang="de-CH" sz="2000" dirty="0" err="1"/>
              <a:t>Gräseranteil</a:t>
            </a:r>
            <a:r>
              <a:rPr lang="de-CH" sz="2000" dirty="0"/>
              <a:t> kann die Brache in einem Saum auf Ackerfläche umgewandelt werden.</a:t>
            </a:r>
          </a:p>
          <a:p>
            <a:pPr marL="342900" indent="-342900">
              <a:buFont typeface="Arial" panose="020B0604020202020204" pitchFamily="34" charset="0"/>
              <a:buChar char="•"/>
            </a:pPr>
            <a:r>
              <a:rPr lang="de-CH" sz="2000" dirty="0"/>
              <a:t>Unkrautfreies Schnittgut in grossen Haufen in nahegelegenen Brachen ablegen.</a:t>
            </a:r>
          </a:p>
          <a:p>
            <a:pPr marL="342900" indent="-342900">
              <a:buFont typeface="Arial" panose="020B0604020202020204" pitchFamily="34" charset="0"/>
              <a:buChar char="•"/>
            </a:pPr>
            <a:r>
              <a:rPr lang="de-CH" sz="2000" dirty="0"/>
              <a:t>Boden pflügen und anschliessend mehrmals oberflächig bearbeiten.</a:t>
            </a:r>
          </a:p>
          <a:p>
            <a:pPr marL="342900" indent="-342900">
              <a:buFont typeface="Arial" panose="020B0604020202020204" pitchFamily="34" charset="0"/>
              <a:buChar char="•"/>
            </a:pPr>
            <a:r>
              <a:rPr lang="de-CH" sz="2000" dirty="0"/>
              <a:t>Geeignete Folgekulturen zu Brachen sind mehrjährige Kunstwiese, Getreide, Mais.</a:t>
            </a:r>
          </a:p>
          <a:p>
            <a:pPr marL="342900" indent="-342900">
              <a:buFont typeface="Arial" panose="020B0604020202020204" pitchFamily="34" charset="0"/>
              <a:buChar char="•"/>
            </a:pPr>
            <a:endParaRPr lang="de-CH" sz="2000" dirty="0"/>
          </a:p>
        </p:txBody>
      </p:sp>
      <p:sp>
        <p:nvSpPr>
          <p:cNvPr id="4" name="Foliennummernplatzhalter 3"/>
          <p:cNvSpPr>
            <a:spLocks noGrp="1"/>
          </p:cNvSpPr>
          <p:nvPr>
            <p:ph type="sldNum" sz="quarter" idx="4"/>
          </p:nvPr>
        </p:nvSpPr>
        <p:spPr/>
        <p:txBody>
          <a:bodyPr/>
          <a:lstStyle/>
          <a:p>
            <a:fld id="{B295DEAF-E952-4796-AAEE-4201E40CA590}" type="slidenum">
              <a:rPr lang="de-CH" smtClean="0"/>
              <a:pPr/>
              <a:t>66</a:t>
            </a:fld>
            <a:endParaRPr lang="de-CH"/>
          </a:p>
        </p:txBody>
      </p:sp>
    </p:spTree>
    <p:extLst>
      <p:ext uri="{BB962C8B-B14F-4D97-AF65-F5344CB8AC3E}">
        <p14:creationId xmlns:p14="http://schemas.microsoft.com/office/powerpoint/2010/main" val="16072246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B8A8C8-D588-D1CE-54D8-DCF55BA9D113}"/>
              </a:ext>
            </a:extLst>
          </p:cNvPr>
          <p:cNvSpPr>
            <a:spLocks noGrp="1"/>
          </p:cNvSpPr>
          <p:nvPr>
            <p:ph type="title"/>
          </p:nvPr>
        </p:nvSpPr>
        <p:spPr/>
        <p:txBody>
          <a:bodyPr/>
          <a:lstStyle/>
          <a:p>
            <a:r>
              <a:rPr lang="de-DE" dirty="0"/>
              <a:t>Aufheben von Rotationsbrachen</a:t>
            </a:r>
            <a:br>
              <a:rPr lang="de-DE" dirty="0"/>
            </a:br>
            <a:endParaRPr lang="de-DE" dirty="0"/>
          </a:p>
        </p:txBody>
      </p:sp>
      <p:sp>
        <p:nvSpPr>
          <p:cNvPr id="4" name="Foliennummernplatzhalter 3">
            <a:extLst>
              <a:ext uri="{FF2B5EF4-FFF2-40B4-BE49-F238E27FC236}">
                <a16:creationId xmlns:a16="http://schemas.microsoft.com/office/drawing/2014/main" id="{06BAEC06-9333-E667-23C3-A12957D43633}"/>
              </a:ext>
            </a:extLst>
          </p:cNvPr>
          <p:cNvSpPr>
            <a:spLocks noGrp="1"/>
          </p:cNvSpPr>
          <p:nvPr>
            <p:ph type="sldNum" sz="quarter" idx="4"/>
          </p:nvPr>
        </p:nvSpPr>
        <p:spPr/>
        <p:txBody>
          <a:bodyPr/>
          <a:lstStyle/>
          <a:p>
            <a:fld id="{B295DEAF-E952-4796-AAEE-4201E40CA590}" type="slidenum">
              <a:rPr lang="de-CH" smtClean="0"/>
              <a:pPr/>
              <a:t>67</a:t>
            </a:fld>
            <a:endParaRPr lang="de-CH"/>
          </a:p>
        </p:txBody>
      </p:sp>
      <p:sp>
        <p:nvSpPr>
          <p:cNvPr id="6" name="Textfeld 5">
            <a:extLst>
              <a:ext uri="{FF2B5EF4-FFF2-40B4-BE49-F238E27FC236}">
                <a16:creationId xmlns:a16="http://schemas.microsoft.com/office/drawing/2014/main" id="{537BBBF4-A16F-C51F-F109-D975191EE001}"/>
              </a:ext>
            </a:extLst>
          </p:cNvPr>
          <p:cNvSpPr txBox="1"/>
          <p:nvPr/>
        </p:nvSpPr>
        <p:spPr>
          <a:xfrm>
            <a:off x="618259" y="1350818"/>
            <a:ext cx="2743200" cy="365760"/>
          </a:xfrm>
          <a:prstGeom prst="rect">
            <a:avLst/>
          </a:prstGeom>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a:t>Anlagedauer beachten! </a:t>
            </a:r>
          </a:p>
        </p:txBody>
      </p:sp>
      <p:pic>
        <p:nvPicPr>
          <p:cNvPr id="14" name="Grafik 13">
            <a:extLst>
              <a:ext uri="{FF2B5EF4-FFF2-40B4-BE49-F238E27FC236}">
                <a16:creationId xmlns:a16="http://schemas.microsoft.com/office/drawing/2014/main" id="{7A1696C7-8479-47B8-81D1-D1FB64F484A4}"/>
              </a:ext>
            </a:extLst>
          </p:cNvPr>
          <p:cNvPicPr>
            <a:picLocks noChangeAspect="1"/>
          </p:cNvPicPr>
          <p:nvPr/>
        </p:nvPicPr>
        <p:blipFill>
          <a:blip r:embed="rId2"/>
          <a:stretch>
            <a:fillRect/>
          </a:stretch>
        </p:blipFill>
        <p:spPr>
          <a:xfrm>
            <a:off x="656745" y="2032883"/>
            <a:ext cx="7571407" cy="3407797"/>
          </a:xfrm>
          <a:prstGeom prst="rect">
            <a:avLst/>
          </a:prstGeom>
        </p:spPr>
      </p:pic>
    </p:spTree>
    <p:extLst>
      <p:ext uri="{BB962C8B-B14F-4D97-AF65-F5344CB8AC3E}">
        <p14:creationId xmlns:p14="http://schemas.microsoft.com/office/powerpoint/2010/main" val="27635548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103109" y="851461"/>
            <a:ext cx="7065121" cy="4972098"/>
          </a:xfrm>
          <a:prstGeom prst="rect">
            <a:avLst/>
          </a:prstGeom>
        </p:spPr>
      </p:pic>
      <p:pic>
        <p:nvPicPr>
          <p:cNvPr id="8" name="Grafik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32709" y="2500871"/>
            <a:ext cx="1857531" cy="1656185"/>
          </a:xfrm>
          <a:prstGeom prst="rect">
            <a:avLst/>
          </a:prstGeom>
        </p:spPr>
      </p:pic>
      <p:pic>
        <p:nvPicPr>
          <p:cNvPr id="12" name="Grafik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32709" y="855825"/>
            <a:ext cx="1857531" cy="1623390"/>
          </a:xfrm>
          <a:prstGeom prst="rect">
            <a:avLst/>
          </a:prstGeom>
        </p:spPr>
      </p:pic>
      <p:sp>
        <p:nvSpPr>
          <p:cNvPr id="2" name="Titel 1"/>
          <p:cNvSpPr>
            <a:spLocks noGrp="1"/>
          </p:cNvSpPr>
          <p:nvPr>
            <p:ph type="title"/>
          </p:nvPr>
        </p:nvSpPr>
        <p:spPr/>
        <p:txBody>
          <a:bodyPr/>
          <a:lstStyle/>
          <a:p>
            <a:r>
              <a:rPr lang="de-CH"/>
              <a:t>Alte Brachen sind wertvoll!</a:t>
            </a:r>
            <a:br>
              <a:rPr lang="de-CH"/>
            </a:br>
            <a:endParaRPr lang="de-CH"/>
          </a:p>
        </p:txBody>
      </p:sp>
      <p:sp>
        <p:nvSpPr>
          <p:cNvPr id="4" name="Foliennummernplatzhalter 3"/>
          <p:cNvSpPr>
            <a:spLocks noGrp="1"/>
          </p:cNvSpPr>
          <p:nvPr>
            <p:ph type="sldNum" sz="quarter" idx="4"/>
          </p:nvPr>
        </p:nvSpPr>
        <p:spPr/>
        <p:txBody>
          <a:bodyPr/>
          <a:lstStyle/>
          <a:p>
            <a:fld id="{B295DEAF-E952-4796-AAEE-4201E40CA590}" type="slidenum">
              <a:rPr lang="de-CH" smtClean="0"/>
              <a:pPr/>
              <a:t>68</a:t>
            </a:fld>
            <a:endParaRPr lang="de-CH" dirty="0"/>
          </a:p>
        </p:txBody>
      </p:sp>
      <p:sp>
        <p:nvSpPr>
          <p:cNvPr id="3" name="Rechteck 2"/>
          <p:cNvSpPr/>
          <p:nvPr/>
        </p:nvSpPr>
        <p:spPr>
          <a:xfrm>
            <a:off x="3305432" y="5931653"/>
            <a:ext cx="4572000" cy="338554"/>
          </a:xfrm>
          <a:prstGeom prst="rect">
            <a:avLst/>
          </a:prstGeom>
        </p:spPr>
        <p:txBody>
          <a:bodyPr>
            <a:spAutoFit/>
          </a:bodyPr>
          <a:lstStyle/>
          <a:p>
            <a:r>
              <a:rPr lang="de-CH" sz="1600" dirty="0">
                <a:hlinkClick r:id="rId6"/>
              </a:rPr>
              <a:t>Ökologische Zusammenhänge in Buntbrachen</a:t>
            </a:r>
            <a:endParaRPr lang="de-CH" sz="1600" dirty="0"/>
          </a:p>
        </p:txBody>
      </p:sp>
      <p:pic>
        <p:nvPicPr>
          <p:cNvPr id="11" name="Grafik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237365" y="4203826"/>
            <a:ext cx="1852875" cy="1619732"/>
          </a:xfrm>
          <a:prstGeom prst="rect">
            <a:avLst/>
          </a:prstGeom>
        </p:spPr>
      </p:pic>
      <p:sp>
        <p:nvSpPr>
          <p:cNvPr id="14" name="Textfeld 13"/>
          <p:cNvSpPr txBox="1"/>
          <p:nvPr/>
        </p:nvSpPr>
        <p:spPr>
          <a:xfrm>
            <a:off x="7188016" y="2109883"/>
            <a:ext cx="1955985" cy="369332"/>
          </a:xfrm>
          <a:prstGeom prst="rect">
            <a:avLst/>
          </a:prstGeom>
          <a:solidFill>
            <a:srgbClr val="FFFFFF">
              <a:alpha val="69804"/>
            </a:srgbClr>
          </a:solidFill>
        </p:spPr>
        <p:txBody>
          <a:bodyPr wrap="square" rtlCol="0">
            <a:spAutoFit/>
          </a:bodyPr>
          <a:lstStyle>
            <a:defPPr>
              <a:defRPr lang="de-DE"/>
            </a:defPPr>
          </a:lstStyle>
          <a:p>
            <a:r>
              <a:rPr lang="de-CH"/>
              <a:t>Distelfink</a:t>
            </a:r>
          </a:p>
        </p:txBody>
      </p:sp>
      <p:sp>
        <p:nvSpPr>
          <p:cNvPr id="16" name="Textfeld 15"/>
          <p:cNvSpPr txBox="1"/>
          <p:nvPr/>
        </p:nvSpPr>
        <p:spPr>
          <a:xfrm>
            <a:off x="7232709" y="3788944"/>
            <a:ext cx="1911291" cy="369332"/>
          </a:xfrm>
          <a:prstGeom prst="rect">
            <a:avLst/>
          </a:prstGeom>
          <a:solidFill>
            <a:srgbClr val="FFFFFF">
              <a:alpha val="69804"/>
            </a:srgbClr>
          </a:solidFill>
        </p:spPr>
        <p:txBody>
          <a:bodyPr wrap="square" rtlCol="0">
            <a:spAutoFit/>
          </a:bodyPr>
          <a:lstStyle>
            <a:defPPr>
              <a:defRPr lang="de-DE"/>
            </a:defPPr>
          </a:lstStyle>
          <a:p>
            <a:r>
              <a:rPr lang="de-CH" dirty="0"/>
              <a:t>Spinnennetze</a:t>
            </a:r>
          </a:p>
        </p:txBody>
      </p:sp>
      <p:sp>
        <p:nvSpPr>
          <p:cNvPr id="18" name="Textfeld 17"/>
          <p:cNvSpPr txBox="1"/>
          <p:nvPr/>
        </p:nvSpPr>
        <p:spPr>
          <a:xfrm>
            <a:off x="7188015" y="5454226"/>
            <a:ext cx="1955985" cy="369332"/>
          </a:xfrm>
          <a:prstGeom prst="rect">
            <a:avLst/>
          </a:prstGeom>
          <a:solidFill>
            <a:srgbClr val="FFFFFF">
              <a:alpha val="69804"/>
            </a:srgbClr>
          </a:solidFill>
        </p:spPr>
        <p:txBody>
          <a:bodyPr wrap="square" rtlCol="0">
            <a:spAutoFit/>
          </a:bodyPr>
          <a:lstStyle>
            <a:defPPr>
              <a:defRPr lang="de-DE"/>
            </a:defPPr>
          </a:lstStyle>
          <a:p>
            <a:r>
              <a:rPr lang="de-CH"/>
              <a:t>Wespenspinne</a:t>
            </a:r>
          </a:p>
        </p:txBody>
      </p:sp>
      <p:pic>
        <p:nvPicPr>
          <p:cNvPr id="13" name="Grafik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05679" y="5919240"/>
            <a:ext cx="310897" cy="304801"/>
          </a:xfrm>
          <a:prstGeom prst="rect">
            <a:avLst/>
          </a:prstGeom>
        </p:spPr>
      </p:pic>
    </p:spTree>
    <p:extLst>
      <p:ext uri="{BB962C8B-B14F-4D97-AF65-F5344CB8AC3E}">
        <p14:creationId xmlns:p14="http://schemas.microsoft.com/office/powerpoint/2010/main" val="8454179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39999" y="4293096"/>
            <a:ext cx="1820433" cy="1620901"/>
          </a:xfrm>
          <a:prstGeom prst="rect">
            <a:avLst/>
          </a:prstGeom>
        </p:spPr>
      </p:pic>
      <p:pic>
        <p:nvPicPr>
          <p:cNvPr id="12" name="Grafik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5849" y="4305302"/>
            <a:ext cx="1888218" cy="1608696"/>
          </a:xfrm>
          <a:prstGeom prst="rect">
            <a:avLst/>
          </a:prstGeom>
        </p:spPr>
      </p:pic>
      <p:pic>
        <p:nvPicPr>
          <p:cNvPr id="5" name="Grafik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4803" y="4305302"/>
            <a:ext cx="1862190" cy="1608695"/>
          </a:xfrm>
          <a:prstGeom prst="rect">
            <a:avLst/>
          </a:prstGeom>
        </p:spPr>
      </p:pic>
      <p:pic>
        <p:nvPicPr>
          <p:cNvPr id="23" name="Grafik 2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30677" y="4294265"/>
            <a:ext cx="1857970" cy="1619732"/>
          </a:xfrm>
          <a:prstGeom prst="rect">
            <a:avLst/>
          </a:prstGeom>
        </p:spPr>
      </p:pic>
      <p:sp>
        <p:nvSpPr>
          <p:cNvPr id="2" name="Titel 1"/>
          <p:cNvSpPr>
            <a:spLocks noGrp="1"/>
          </p:cNvSpPr>
          <p:nvPr>
            <p:ph type="title"/>
          </p:nvPr>
        </p:nvSpPr>
        <p:spPr>
          <a:xfrm>
            <a:off x="543617" y="377168"/>
            <a:ext cx="8251825" cy="717550"/>
          </a:xfrm>
        </p:spPr>
        <p:txBody>
          <a:bodyPr/>
          <a:lstStyle/>
          <a:p>
            <a:r>
              <a:rPr lang="de-CH"/>
              <a:t>Saum auf Ackerfläche</a:t>
            </a:r>
          </a:p>
        </p:txBody>
      </p:sp>
      <p:sp>
        <p:nvSpPr>
          <p:cNvPr id="3" name="Inhaltsplatzhalter 2"/>
          <p:cNvSpPr>
            <a:spLocks noGrp="1"/>
          </p:cNvSpPr>
          <p:nvPr>
            <p:ph sz="half" idx="15"/>
          </p:nvPr>
        </p:nvSpPr>
        <p:spPr>
          <a:xfrm>
            <a:off x="4572001" y="1136663"/>
            <a:ext cx="3888431" cy="2757613"/>
          </a:xfrm>
          <a:solidFill>
            <a:schemeClr val="accent4">
              <a:lumMod val="20000"/>
              <a:lumOff val="80000"/>
            </a:schemeClr>
          </a:solidFill>
        </p:spPr>
        <p:txBody>
          <a:bodyPr lIns="72000" tIns="72000" rIns="72000" bIns="72000"/>
          <a:lstStyle/>
          <a:p>
            <a:pPr marL="0" indent="0">
              <a:spcBef>
                <a:spcPts val="0"/>
              </a:spcBef>
              <a:spcAft>
                <a:spcPts val="600"/>
              </a:spcAft>
            </a:pPr>
            <a:r>
              <a:rPr lang="de-CH" sz="2000" b="1" dirty="0"/>
              <a:t>Ökologische Bedeutung</a:t>
            </a:r>
          </a:p>
          <a:p>
            <a:pPr marL="342900" indent="-342900" defTabSz="685800" eaLnBrk="1" hangingPunct="1">
              <a:lnSpc>
                <a:spcPct val="90000"/>
              </a:lnSpc>
              <a:spcBef>
                <a:spcPts val="0"/>
              </a:spcBef>
              <a:spcAft>
                <a:spcPts val="600"/>
              </a:spcAft>
              <a:buClr>
                <a:srgbClr val="006C8E"/>
              </a:buClr>
              <a:buFont typeface="Arial" panose="020B0604020202020204" pitchFamily="34" charset="0"/>
              <a:buChar char="•"/>
            </a:pPr>
            <a:r>
              <a:rPr lang="de-CH" sz="2000" dirty="0"/>
              <a:t>Pollen, Nektar und Samen für Insekten und Vögel</a:t>
            </a:r>
          </a:p>
          <a:p>
            <a:pPr marL="342900" indent="-342900" defTabSz="685800" eaLnBrk="1" hangingPunct="1">
              <a:lnSpc>
                <a:spcPct val="90000"/>
              </a:lnSpc>
              <a:spcBef>
                <a:spcPts val="0"/>
              </a:spcBef>
              <a:spcAft>
                <a:spcPts val="600"/>
              </a:spcAft>
              <a:buClr>
                <a:srgbClr val="006C8E"/>
              </a:buClr>
              <a:buFont typeface="Arial" panose="020B0604020202020204" pitchFamily="34" charset="0"/>
              <a:buChar char="•"/>
            </a:pPr>
            <a:r>
              <a:rPr lang="de-CH" sz="2000" dirty="0"/>
              <a:t>Rückzugs- und Überwinterungs-ort für viele Insekten, Kleintiere und kleine Säugetiere</a:t>
            </a:r>
          </a:p>
          <a:p>
            <a:pPr marL="342900" indent="-342900" defTabSz="685800" eaLnBrk="1" hangingPunct="1">
              <a:lnSpc>
                <a:spcPct val="90000"/>
              </a:lnSpc>
              <a:spcBef>
                <a:spcPts val="0"/>
              </a:spcBef>
              <a:spcAft>
                <a:spcPts val="600"/>
              </a:spcAft>
              <a:buClr>
                <a:srgbClr val="006C8E"/>
              </a:buClr>
              <a:buFont typeface="Arial" panose="020B0604020202020204" pitchFamily="34" charset="0"/>
              <a:buChar char="•"/>
            </a:pPr>
            <a:r>
              <a:rPr lang="de-CH" sz="2000" dirty="0"/>
              <a:t>Brutplatz für bodenbrütende Vögel</a:t>
            </a:r>
            <a:endParaRPr lang="fr-FR" sz="2000" dirty="0"/>
          </a:p>
        </p:txBody>
      </p:sp>
      <p:sp>
        <p:nvSpPr>
          <p:cNvPr id="4" name="Inhaltsplatzhalter 3"/>
          <p:cNvSpPr>
            <a:spLocks noGrp="1"/>
          </p:cNvSpPr>
          <p:nvPr>
            <p:ph sz="half" idx="17"/>
          </p:nvPr>
        </p:nvSpPr>
        <p:spPr>
          <a:xfrm>
            <a:off x="543617" y="1136663"/>
            <a:ext cx="3845030" cy="2757613"/>
          </a:xfrm>
          <a:solidFill>
            <a:schemeClr val="accent6">
              <a:lumMod val="20000"/>
              <a:lumOff val="80000"/>
            </a:schemeClr>
          </a:solidFill>
        </p:spPr>
        <p:txBody>
          <a:bodyPr lIns="72000" tIns="72000" rIns="72000" bIns="72000"/>
          <a:lstStyle/>
          <a:p>
            <a:pPr>
              <a:spcBef>
                <a:spcPts val="0"/>
              </a:spcBef>
              <a:spcAft>
                <a:spcPts val="600"/>
              </a:spcAft>
            </a:pPr>
            <a:r>
              <a:rPr lang="de-CH" sz="2000" b="1" dirty="0"/>
              <a:t>Agronomische Bedeutung</a:t>
            </a:r>
          </a:p>
          <a:p>
            <a:pPr marL="342900" indent="-342900" defTabSz="685800" eaLnBrk="1" hangingPunct="1">
              <a:lnSpc>
                <a:spcPct val="90000"/>
              </a:lnSpc>
              <a:spcBef>
                <a:spcPts val="0"/>
              </a:spcBef>
              <a:spcAft>
                <a:spcPts val="600"/>
              </a:spcAft>
              <a:buClr>
                <a:srgbClr val="006C8E"/>
              </a:buClr>
              <a:buFont typeface="Arial" panose="020B0604020202020204" pitchFamily="34" charset="0"/>
              <a:buChar char="•"/>
            </a:pPr>
            <a:r>
              <a:rPr lang="fr-FR" sz="2000" dirty="0" err="1"/>
              <a:t>Fördert</a:t>
            </a:r>
            <a:r>
              <a:rPr lang="fr-FR" sz="2000" dirty="0"/>
              <a:t> </a:t>
            </a:r>
            <a:r>
              <a:rPr lang="fr-FR" sz="2000" dirty="0" err="1"/>
              <a:t>Nützlinge</a:t>
            </a:r>
            <a:r>
              <a:rPr lang="fr-FR" sz="2000" dirty="0"/>
              <a:t> </a:t>
            </a:r>
            <a:br>
              <a:rPr lang="fr-FR" sz="2000" dirty="0"/>
            </a:br>
            <a:r>
              <a:rPr lang="fr-FR" sz="2000" dirty="0"/>
              <a:t>und </a:t>
            </a:r>
            <a:r>
              <a:rPr lang="fr-FR" sz="2000" dirty="0" err="1"/>
              <a:t>Bestäuber</a:t>
            </a:r>
            <a:r>
              <a:rPr lang="fr-FR" sz="2000" dirty="0"/>
              <a:t> </a:t>
            </a:r>
          </a:p>
          <a:p>
            <a:pPr marL="342900" indent="-342900" defTabSz="685800" eaLnBrk="1" hangingPunct="1">
              <a:lnSpc>
                <a:spcPct val="90000"/>
              </a:lnSpc>
              <a:spcBef>
                <a:spcPts val="0"/>
              </a:spcBef>
              <a:spcAft>
                <a:spcPts val="600"/>
              </a:spcAft>
              <a:buClr>
                <a:srgbClr val="006C8E"/>
              </a:buClr>
              <a:buFont typeface="Arial" panose="020B0604020202020204" pitchFamily="34" charset="0"/>
              <a:buChar char="•"/>
            </a:pPr>
            <a:r>
              <a:rPr lang="fr-FR" sz="2000" dirty="0" err="1"/>
              <a:t>Schützt</a:t>
            </a:r>
            <a:r>
              <a:rPr lang="fr-FR" sz="2000" dirty="0"/>
              <a:t> vor </a:t>
            </a:r>
            <a:r>
              <a:rPr lang="fr-FR" sz="2000" dirty="0" err="1"/>
              <a:t>Bodenerosion</a:t>
            </a:r>
            <a:endParaRPr lang="de-CH" sz="2000" dirty="0"/>
          </a:p>
          <a:p>
            <a:pPr marL="342900" indent="-342900" defTabSz="685800" eaLnBrk="1" hangingPunct="1">
              <a:lnSpc>
                <a:spcPct val="90000"/>
              </a:lnSpc>
              <a:spcBef>
                <a:spcPts val="0"/>
              </a:spcBef>
              <a:spcAft>
                <a:spcPts val="600"/>
              </a:spcAft>
              <a:buClr>
                <a:srgbClr val="006C8E"/>
              </a:buClr>
              <a:buFont typeface="Arial" panose="020B0604020202020204" pitchFamily="34" charset="0"/>
              <a:buChar char="•"/>
            </a:pPr>
            <a:r>
              <a:rPr lang="fr-FR" sz="2000" dirty="0" err="1"/>
              <a:t>Pufferzone</a:t>
            </a:r>
            <a:r>
              <a:rPr lang="fr-FR" sz="2000" dirty="0"/>
              <a:t> </a:t>
            </a:r>
            <a:r>
              <a:rPr lang="fr-FR" sz="2000" dirty="0" err="1"/>
              <a:t>zu</a:t>
            </a:r>
            <a:r>
              <a:rPr lang="fr-FR" sz="2000" dirty="0"/>
              <a:t> </a:t>
            </a:r>
            <a:r>
              <a:rPr lang="fr-FR" sz="2000" dirty="0" err="1"/>
              <a:t>Nachbarparzellen</a:t>
            </a:r>
            <a:r>
              <a:rPr lang="fr-FR" sz="2000" dirty="0"/>
              <a:t> </a:t>
            </a:r>
            <a:r>
              <a:rPr lang="fr-FR" sz="2000" dirty="0" err="1"/>
              <a:t>gegen</a:t>
            </a:r>
            <a:r>
              <a:rPr lang="fr-FR" sz="2000" dirty="0"/>
              <a:t> </a:t>
            </a:r>
            <a:r>
              <a:rPr lang="fr-FR" sz="2000" dirty="0" err="1"/>
              <a:t>Abdrift</a:t>
            </a:r>
            <a:endParaRPr lang="de-CH" sz="2000" dirty="0"/>
          </a:p>
        </p:txBody>
      </p:sp>
      <p:sp>
        <p:nvSpPr>
          <p:cNvPr id="14" name="Welle 13"/>
          <p:cNvSpPr/>
          <p:nvPr/>
        </p:nvSpPr>
        <p:spPr>
          <a:xfrm>
            <a:off x="8172400" y="140482"/>
            <a:ext cx="953612" cy="543210"/>
          </a:xfrm>
          <a:prstGeom prst="wav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a:solidFill>
                  <a:schemeClr val="accent4">
                    <a:lumMod val="50000"/>
                  </a:schemeClr>
                </a:solidFill>
              </a:rPr>
              <a:t>S.82</a:t>
            </a:r>
          </a:p>
        </p:txBody>
      </p:sp>
      <p:sp>
        <p:nvSpPr>
          <p:cNvPr id="19" name="Textfeld 18"/>
          <p:cNvSpPr txBox="1"/>
          <p:nvPr/>
        </p:nvSpPr>
        <p:spPr>
          <a:xfrm>
            <a:off x="6639999" y="5543359"/>
            <a:ext cx="1876400" cy="369332"/>
          </a:xfrm>
          <a:prstGeom prst="rect">
            <a:avLst/>
          </a:prstGeom>
          <a:solidFill>
            <a:srgbClr val="FFFFFF">
              <a:alpha val="69804"/>
            </a:srgbClr>
          </a:solidFill>
        </p:spPr>
        <p:txBody>
          <a:bodyPr wrap="square" rtlCol="0">
            <a:spAutoFit/>
          </a:bodyPr>
          <a:lstStyle>
            <a:defPPr>
              <a:defRPr lang="de-DE"/>
            </a:defPPr>
          </a:lstStyle>
          <a:p>
            <a:r>
              <a:rPr lang="de-CH"/>
              <a:t>Wilde Malve</a:t>
            </a:r>
          </a:p>
        </p:txBody>
      </p:sp>
      <p:sp>
        <p:nvSpPr>
          <p:cNvPr id="20" name="Textfeld 19"/>
          <p:cNvSpPr txBox="1"/>
          <p:nvPr/>
        </p:nvSpPr>
        <p:spPr>
          <a:xfrm>
            <a:off x="4575849" y="5546728"/>
            <a:ext cx="1916966" cy="369332"/>
          </a:xfrm>
          <a:prstGeom prst="rect">
            <a:avLst/>
          </a:prstGeom>
          <a:solidFill>
            <a:srgbClr val="FFFFFF">
              <a:alpha val="69804"/>
            </a:srgbClr>
          </a:solidFill>
        </p:spPr>
        <p:txBody>
          <a:bodyPr wrap="square" rtlCol="0">
            <a:spAutoFit/>
          </a:bodyPr>
          <a:lstStyle>
            <a:defPPr>
              <a:defRPr lang="de-DE"/>
            </a:defPPr>
          </a:lstStyle>
          <a:p>
            <a:r>
              <a:rPr lang="de-CH"/>
              <a:t>Aurorafalter</a:t>
            </a:r>
          </a:p>
        </p:txBody>
      </p:sp>
      <p:sp>
        <p:nvSpPr>
          <p:cNvPr id="21" name="Textfeld 20"/>
          <p:cNvSpPr txBox="1"/>
          <p:nvPr/>
        </p:nvSpPr>
        <p:spPr>
          <a:xfrm>
            <a:off x="2530679" y="5556269"/>
            <a:ext cx="1940415" cy="369332"/>
          </a:xfrm>
          <a:prstGeom prst="rect">
            <a:avLst/>
          </a:prstGeom>
          <a:solidFill>
            <a:srgbClr val="FFFFFF">
              <a:alpha val="69804"/>
            </a:srgbClr>
          </a:solidFill>
        </p:spPr>
        <p:txBody>
          <a:bodyPr wrap="square" rtlCol="0">
            <a:spAutoFit/>
          </a:bodyPr>
          <a:lstStyle>
            <a:defPPr>
              <a:defRPr lang="de-DE"/>
            </a:defPPr>
          </a:lstStyle>
          <a:p>
            <a:r>
              <a:rPr lang="de-CH"/>
              <a:t>Grünes Heupferd</a:t>
            </a:r>
          </a:p>
        </p:txBody>
      </p:sp>
      <p:sp>
        <p:nvSpPr>
          <p:cNvPr id="22" name="Textfeld 21"/>
          <p:cNvSpPr txBox="1"/>
          <p:nvPr/>
        </p:nvSpPr>
        <p:spPr>
          <a:xfrm>
            <a:off x="514803" y="5557238"/>
            <a:ext cx="1933427" cy="369332"/>
          </a:xfrm>
          <a:prstGeom prst="rect">
            <a:avLst/>
          </a:prstGeom>
          <a:solidFill>
            <a:srgbClr val="FFFFFF">
              <a:alpha val="69804"/>
            </a:srgbClr>
          </a:solidFill>
        </p:spPr>
        <p:txBody>
          <a:bodyPr wrap="square" rtlCol="0">
            <a:spAutoFit/>
          </a:bodyPr>
          <a:lstStyle>
            <a:defPPr>
              <a:defRPr lang="de-DE"/>
            </a:defPPr>
          </a:lstStyle>
          <a:p>
            <a:r>
              <a:rPr lang="de-CH"/>
              <a:t>Schwarzkehlchen</a:t>
            </a:r>
          </a:p>
        </p:txBody>
      </p:sp>
      <p:sp>
        <p:nvSpPr>
          <p:cNvPr id="16" name="Foliennummernplatzhalter 3">
            <a:extLst>
              <a:ext uri="{FF2B5EF4-FFF2-40B4-BE49-F238E27FC236}">
                <a16:creationId xmlns:a16="http://schemas.microsoft.com/office/drawing/2014/main" id="{402A3D03-7F15-4FE5-9A67-F44573FA13BF}"/>
              </a:ext>
            </a:extLst>
          </p:cNvPr>
          <p:cNvSpPr txBox="1">
            <a:spLocks/>
          </p:cNvSpPr>
          <p:nvPr/>
        </p:nvSpPr>
        <p:spPr>
          <a:xfrm>
            <a:off x="7820952" y="6219700"/>
            <a:ext cx="792000" cy="360000"/>
          </a:xfrm>
          <a:prstGeom prst="rect">
            <a:avLst/>
          </a:prstGeom>
        </p:spPr>
        <p:txBody>
          <a:bodyPr anchor="b"/>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295DEAF-E952-4796-AAEE-4201E40CA590}" type="slidenum">
              <a:rPr lang="de-CH" sz="1200" smtClean="0"/>
              <a:pPr algn="r"/>
              <a:t>69</a:t>
            </a:fld>
            <a:endParaRPr lang="de-CH" sz="1200" dirty="0"/>
          </a:p>
        </p:txBody>
      </p:sp>
    </p:spTree>
    <p:extLst>
      <p:ext uri="{BB962C8B-B14F-4D97-AF65-F5344CB8AC3E}">
        <p14:creationId xmlns:p14="http://schemas.microsoft.com/office/powerpoint/2010/main" val="817322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fik 4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97951" y="3928427"/>
            <a:ext cx="2634489" cy="2164870"/>
          </a:xfrm>
          <a:prstGeom prst="rect">
            <a:avLst/>
          </a:prstGeom>
        </p:spPr>
      </p:pic>
      <p:pic>
        <p:nvPicPr>
          <p:cNvPr id="43" name="Grafik 4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30827" y="3928426"/>
            <a:ext cx="2565310" cy="2164870"/>
          </a:xfrm>
          <a:prstGeom prst="rect">
            <a:avLst/>
          </a:prstGeom>
        </p:spPr>
      </p:pic>
      <p:pic>
        <p:nvPicPr>
          <p:cNvPr id="44" name="Grafik 4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6387" y="3918189"/>
            <a:ext cx="2565453" cy="2175107"/>
          </a:xfrm>
          <a:prstGeom prst="rect">
            <a:avLst/>
          </a:prstGeom>
        </p:spPr>
      </p:pic>
      <p:pic>
        <p:nvPicPr>
          <p:cNvPr id="45" name="Grafik 4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98053" y="1291058"/>
            <a:ext cx="2634388" cy="2184322"/>
          </a:xfrm>
          <a:prstGeom prst="rect">
            <a:avLst/>
          </a:prstGeom>
        </p:spPr>
      </p:pic>
      <p:pic>
        <p:nvPicPr>
          <p:cNvPr id="47" name="Grafik 4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219122" y="1298076"/>
            <a:ext cx="2577014" cy="2177303"/>
          </a:xfrm>
          <a:prstGeom prst="rect">
            <a:avLst/>
          </a:prstGeom>
        </p:spPr>
      </p:pic>
      <p:pic>
        <p:nvPicPr>
          <p:cNvPr id="46" name="Grafik 4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78469" y="1284711"/>
            <a:ext cx="2553371" cy="2204646"/>
          </a:xfrm>
          <a:prstGeom prst="rect">
            <a:avLst/>
          </a:prstGeom>
        </p:spPr>
      </p:pic>
      <p:sp>
        <p:nvSpPr>
          <p:cNvPr id="2" name="Titel 1"/>
          <p:cNvSpPr>
            <a:spLocks noGrp="1"/>
          </p:cNvSpPr>
          <p:nvPr>
            <p:ph type="title"/>
          </p:nvPr>
        </p:nvSpPr>
        <p:spPr>
          <a:xfrm>
            <a:off x="617725" y="404813"/>
            <a:ext cx="8526275" cy="629700"/>
          </a:xfrm>
        </p:spPr>
        <p:txBody>
          <a:bodyPr/>
          <a:lstStyle/>
          <a:p>
            <a:r>
              <a:rPr lang="de-CH"/>
              <a:t>Biodiversitätsförderflächen:  Worauf kommt es an?</a:t>
            </a:r>
          </a:p>
        </p:txBody>
      </p:sp>
      <p:sp>
        <p:nvSpPr>
          <p:cNvPr id="4" name="Foliennummernplatzhalter 3"/>
          <p:cNvSpPr>
            <a:spLocks noGrp="1"/>
          </p:cNvSpPr>
          <p:nvPr>
            <p:ph type="sldNum" sz="quarter" idx="4"/>
          </p:nvPr>
        </p:nvSpPr>
        <p:spPr/>
        <p:txBody>
          <a:bodyPr/>
          <a:lstStyle/>
          <a:p>
            <a:fld id="{B295DEAF-E952-4796-AAEE-4201E40CA590}" type="slidenum">
              <a:rPr lang="de-CH" smtClean="0"/>
              <a:pPr/>
              <a:t>7</a:t>
            </a:fld>
            <a:endParaRPr lang="de-CH"/>
          </a:p>
        </p:txBody>
      </p:sp>
      <p:sp>
        <p:nvSpPr>
          <p:cNvPr id="22" name="Textfeld 21"/>
          <p:cNvSpPr txBox="1"/>
          <p:nvPr/>
        </p:nvSpPr>
        <p:spPr>
          <a:xfrm>
            <a:off x="573024" y="2843026"/>
            <a:ext cx="2608456" cy="646331"/>
          </a:xfrm>
          <a:prstGeom prst="rect">
            <a:avLst/>
          </a:prstGeom>
          <a:solidFill>
            <a:srgbClr val="FFFFFF">
              <a:alpha val="69804"/>
            </a:srgbClr>
          </a:solidFill>
        </p:spPr>
        <p:txBody>
          <a:bodyPr wrap="square" rtlCol="0">
            <a:spAutoFit/>
          </a:bodyPr>
          <a:lstStyle>
            <a:defPPr>
              <a:defRPr lang="de-DE"/>
            </a:defPPr>
          </a:lstStyle>
          <a:p>
            <a:r>
              <a:rPr lang="de-CH"/>
              <a:t>Hohe Arten- und Strukturvielfalt (Ziel: QII)</a:t>
            </a:r>
          </a:p>
        </p:txBody>
      </p:sp>
      <p:sp>
        <p:nvSpPr>
          <p:cNvPr id="23" name="Textfeld 22"/>
          <p:cNvSpPr txBox="1"/>
          <p:nvPr/>
        </p:nvSpPr>
        <p:spPr>
          <a:xfrm>
            <a:off x="556592" y="5446965"/>
            <a:ext cx="2591410" cy="646331"/>
          </a:xfrm>
          <a:prstGeom prst="rect">
            <a:avLst/>
          </a:prstGeom>
          <a:solidFill>
            <a:srgbClr val="FFFFFF">
              <a:alpha val="69804"/>
            </a:srgbClr>
          </a:solidFill>
        </p:spPr>
        <p:txBody>
          <a:bodyPr wrap="square" rtlCol="0">
            <a:spAutoFit/>
          </a:bodyPr>
          <a:lstStyle>
            <a:defPPr>
              <a:defRPr lang="de-DE"/>
            </a:defPPr>
          </a:lstStyle>
          <a:p>
            <a:r>
              <a:rPr lang="de-CH" dirty="0"/>
              <a:t>Grosse Flächen (dadurch höhere Wirksamkeit)</a:t>
            </a:r>
          </a:p>
        </p:txBody>
      </p:sp>
      <p:sp>
        <p:nvSpPr>
          <p:cNvPr id="24" name="Textfeld 23"/>
          <p:cNvSpPr txBox="1"/>
          <p:nvPr/>
        </p:nvSpPr>
        <p:spPr>
          <a:xfrm>
            <a:off x="5880465" y="2843026"/>
            <a:ext cx="2670433" cy="651670"/>
          </a:xfrm>
          <a:prstGeom prst="rect">
            <a:avLst/>
          </a:prstGeom>
          <a:solidFill>
            <a:srgbClr val="FFFFFF">
              <a:alpha val="69804"/>
            </a:srgbClr>
          </a:solidFill>
        </p:spPr>
        <p:txBody>
          <a:bodyPr wrap="square" lIns="91440" tIns="45720" rIns="91440" bIns="45720" rtlCol="0" anchor="ctr">
            <a:noAutofit/>
          </a:bodyPr>
          <a:lstStyle>
            <a:defPPr>
              <a:defRPr lang="de-DE"/>
            </a:defPPr>
          </a:lstStyle>
          <a:p>
            <a:r>
              <a:rPr lang="de-CH" dirty="0"/>
              <a:t>Im Acker- und im Grünland</a:t>
            </a:r>
          </a:p>
        </p:txBody>
      </p:sp>
      <p:sp>
        <p:nvSpPr>
          <p:cNvPr id="25" name="Textfeld 24"/>
          <p:cNvSpPr txBox="1"/>
          <p:nvPr/>
        </p:nvSpPr>
        <p:spPr>
          <a:xfrm>
            <a:off x="3219122" y="2843026"/>
            <a:ext cx="2653020" cy="646331"/>
          </a:xfrm>
          <a:prstGeom prst="rect">
            <a:avLst/>
          </a:prstGeom>
          <a:solidFill>
            <a:srgbClr val="FFFFFF">
              <a:alpha val="69804"/>
            </a:srgbClr>
          </a:solidFill>
        </p:spPr>
        <p:txBody>
          <a:bodyPr wrap="square" rtlCol="0">
            <a:spAutoFit/>
          </a:bodyPr>
          <a:lstStyle>
            <a:defPPr>
              <a:defRPr lang="de-DE"/>
            </a:defPPr>
          </a:lstStyle>
          <a:p>
            <a:r>
              <a:rPr lang="de-CH"/>
              <a:t>UZL-Flächenziele </a:t>
            </a:r>
            <a:br>
              <a:rPr lang="de-CH"/>
            </a:br>
            <a:r>
              <a:rPr lang="de-CH"/>
              <a:t>(Ziel: 12 % der LN)</a:t>
            </a:r>
          </a:p>
        </p:txBody>
      </p:sp>
      <p:sp>
        <p:nvSpPr>
          <p:cNvPr id="27" name="Textfeld 26"/>
          <p:cNvSpPr txBox="1"/>
          <p:nvPr/>
        </p:nvSpPr>
        <p:spPr>
          <a:xfrm>
            <a:off x="5889432" y="5446965"/>
            <a:ext cx="2661467" cy="646331"/>
          </a:xfrm>
          <a:prstGeom prst="rect">
            <a:avLst/>
          </a:prstGeom>
          <a:solidFill>
            <a:srgbClr val="FFFFFF">
              <a:alpha val="69804"/>
            </a:srgbClr>
          </a:solidFill>
        </p:spPr>
        <p:txBody>
          <a:bodyPr wrap="square" rtlCol="0">
            <a:spAutoFit/>
          </a:bodyPr>
          <a:lstStyle>
            <a:defPPr>
              <a:defRPr lang="de-DE"/>
            </a:defPPr>
          </a:lstStyle>
          <a:p>
            <a:r>
              <a:rPr lang="de-CH"/>
              <a:t>Trittsteine und Wanderkorridore</a:t>
            </a:r>
          </a:p>
        </p:txBody>
      </p:sp>
      <p:sp>
        <p:nvSpPr>
          <p:cNvPr id="28" name="Textfeld 27"/>
          <p:cNvSpPr txBox="1"/>
          <p:nvPr/>
        </p:nvSpPr>
        <p:spPr>
          <a:xfrm>
            <a:off x="3203847" y="5449943"/>
            <a:ext cx="2667125" cy="660877"/>
          </a:xfrm>
          <a:prstGeom prst="rect">
            <a:avLst/>
          </a:prstGeom>
          <a:solidFill>
            <a:srgbClr val="FFFFFF">
              <a:alpha val="69804"/>
            </a:srgbClr>
          </a:solidFill>
        </p:spPr>
        <p:txBody>
          <a:bodyPr wrap="square" rtlCol="0">
            <a:spAutoFit/>
          </a:bodyPr>
          <a:lstStyle>
            <a:defPPr>
              <a:defRPr lang="de-DE"/>
            </a:defPPr>
          </a:lstStyle>
          <a:p>
            <a:r>
              <a:rPr lang="de-CH"/>
              <a:t>Steinhaufen, Asthaufen, Feuchtstellen, etc.</a:t>
            </a:r>
          </a:p>
        </p:txBody>
      </p:sp>
      <p:sp>
        <p:nvSpPr>
          <p:cNvPr id="29" name="Textfeld 28"/>
          <p:cNvSpPr txBox="1"/>
          <p:nvPr/>
        </p:nvSpPr>
        <p:spPr>
          <a:xfrm>
            <a:off x="573023" y="921725"/>
            <a:ext cx="2675569" cy="369332"/>
          </a:xfrm>
          <a:prstGeom prst="rect">
            <a:avLst/>
          </a:prstGeom>
          <a:solidFill>
            <a:srgbClr val="FFFFFF">
              <a:alpha val="69804"/>
            </a:srgbClr>
          </a:solidFill>
        </p:spPr>
        <p:txBody>
          <a:bodyPr wrap="square" lIns="0" rtlCol="0">
            <a:spAutoFit/>
          </a:bodyPr>
          <a:lstStyle>
            <a:defPPr>
              <a:defRPr lang="de-DE"/>
            </a:defPPr>
          </a:lstStyle>
          <a:p>
            <a:r>
              <a:rPr lang="de-CH" b="1"/>
              <a:t>Qualität</a:t>
            </a:r>
          </a:p>
        </p:txBody>
      </p:sp>
      <p:sp>
        <p:nvSpPr>
          <p:cNvPr id="30" name="Textfeld 29"/>
          <p:cNvSpPr txBox="1"/>
          <p:nvPr/>
        </p:nvSpPr>
        <p:spPr>
          <a:xfrm>
            <a:off x="3219122" y="914568"/>
            <a:ext cx="2653020" cy="369332"/>
          </a:xfrm>
          <a:prstGeom prst="rect">
            <a:avLst/>
          </a:prstGeom>
          <a:solidFill>
            <a:srgbClr val="FFFFFF">
              <a:alpha val="69804"/>
            </a:srgbClr>
          </a:solidFill>
        </p:spPr>
        <p:txBody>
          <a:bodyPr wrap="square" lIns="0" rtlCol="0">
            <a:spAutoFit/>
          </a:bodyPr>
          <a:lstStyle>
            <a:defPPr>
              <a:defRPr lang="de-DE"/>
            </a:defPPr>
          </a:lstStyle>
          <a:p>
            <a:r>
              <a:rPr lang="de-CH" b="1"/>
              <a:t>Quantität</a:t>
            </a:r>
          </a:p>
        </p:txBody>
      </p:sp>
      <p:sp>
        <p:nvSpPr>
          <p:cNvPr id="31" name="Textfeld 30"/>
          <p:cNvSpPr txBox="1"/>
          <p:nvPr/>
        </p:nvSpPr>
        <p:spPr>
          <a:xfrm>
            <a:off x="5909784" y="921725"/>
            <a:ext cx="2723289" cy="369332"/>
          </a:xfrm>
          <a:prstGeom prst="rect">
            <a:avLst/>
          </a:prstGeom>
          <a:solidFill>
            <a:srgbClr val="FFFFFF">
              <a:alpha val="69804"/>
            </a:srgbClr>
          </a:solidFill>
        </p:spPr>
        <p:txBody>
          <a:bodyPr wrap="square" lIns="0" rtlCol="0">
            <a:spAutoFit/>
          </a:bodyPr>
          <a:lstStyle>
            <a:defPPr>
              <a:defRPr lang="de-DE"/>
            </a:defPPr>
          </a:lstStyle>
          <a:p>
            <a:r>
              <a:rPr lang="de-CH" b="1"/>
              <a:t>Vielfalt der BFF-Typen</a:t>
            </a:r>
          </a:p>
        </p:txBody>
      </p:sp>
      <p:sp>
        <p:nvSpPr>
          <p:cNvPr id="32" name="Textfeld 31"/>
          <p:cNvSpPr txBox="1"/>
          <p:nvPr/>
        </p:nvSpPr>
        <p:spPr>
          <a:xfrm>
            <a:off x="573023" y="3551328"/>
            <a:ext cx="2556919" cy="369332"/>
          </a:xfrm>
          <a:prstGeom prst="rect">
            <a:avLst/>
          </a:prstGeom>
          <a:solidFill>
            <a:srgbClr val="FFFFFF">
              <a:alpha val="69804"/>
            </a:srgbClr>
          </a:solidFill>
        </p:spPr>
        <p:txBody>
          <a:bodyPr wrap="square" lIns="0" rtlCol="0">
            <a:spAutoFit/>
          </a:bodyPr>
          <a:lstStyle>
            <a:defPPr>
              <a:defRPr lang="de-DE"/>
            </a:defPPr>
          </a:lstStyle>
          <a:p>
            <a:r>
              <a:rPr lang="de-CH" b="1"/>
              <a:t>Grösse</a:t>
            </a:r>
          </a:p>
        </p:txBody>
      </p:sp>
      <p:sp>
        <p:nvSpPr>
          <p:cNvPr id="33" name="Textfeld 32"/>
          <p:cNvSpPr txBox="1"/>
          <p:nvPr/>
        </p:nvSpPr>
        <p:spPr>
          <a:xfrm>
            <a:off x="3231858" y="3551328"/>
            <a:ext cx="2556919" cy="369332"/>
          </a:xfrm>
          <a:prstGeom prst="rect">
            <a:avLst/>
          </a:prstGeom>
          <a:solidFill>
            <a:srgbClr val="FFFFFF">
              <a:alpha val="69804"/>
            </a:srgbClr>
          </a:solidFill>
        </p:spPr>
        <p:txBody>
          <a:bodyPr wrap="square" lIns="0" rtlCol="0">
            <a:spAutoFit/>
          </a:bodyPr>
          <a:lstStyle>
            <a:defPPr>
              <a:defRPr lang="de-DE"/>
            </a:defPPr>
          </a:lstStyle>
          <a:p>
            <a:r>
              <a:rPr lang="de-CH" b="1"/>
              <a:t>Strukturvielfalt</a:t>
            </a:r>
          </a:p>
        </p:txBody>
      </p:sp>
      <p:sp>
        <p:nvSpPr>
          <p:cNvPr id="34" name="Textfeld 33"/>
          <p:cNvSpPr txBox="1"/>
          <p:nvPr/>
        </p:nvSpPr>
        <p:spPr>
          <a:xfrm>
            <a:off x="5880465" y="3551328"/>
            <a:ext cx="2556919" cy="369332"/>
          </a:xfrm>
          <a:prstGeom prst="rect">
            <a:avLst/>
          </a:prstGeom>
          <a:solidFill>
            <a:srgbClr val="FFFFFF">
              <a:alpha val="69804"/>
            </a:srgbClr>
          </a:solidFill>
        </p:spPr>
        <p:txBody>
          <a:bodyPr wrap="square" lIns="0" rtlCol="0">
            <a:spAutoFit/>
          </a:bodyPr>
          <a:lstStyle>
            <a:defPPr>
              <a:defRPr lang="de-DE"/>
            </a:defPPr>
          </a:lstStyle>
          <a:p>
            <a:r>
              <a:rPr lang="de-CH" b="1"/>
              <a:t>Vernetzung</a:t>
            </a:r>
          </a:p>
        </p:txBody>
      </p:sp>
    </p:spTree>
    <p:extLst>
      <p:ext uri="{BB962C8B-B14F-4D97-AF65-F5344CB8AC3E}">
        <p14:creationId xmlns:p14="http://schemas.microsoft.com/office/powerpoint/2010/main" val="11134512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4"/>
          </p:nvPr>
        </p:nvSpPr>
        <p:spPr/>
        <p:txBody>
          <a:bodyPr/>
          <a:lstStyle/>
          <a:p>
            <a:pPr>
              <a:defRPr/>
            </a:pPr>
            <a:fld id="{72450796-6A5C-4112-86C2-50CABFE26A6A}" type="slidenum">
              <a:rPr lang="de-DE" smtClean="0"/>
              <a:pPr>
                <a:defRPr/>
              </a:pPr>
              <a:t>70</a:t>
            </a:fld>
            <a:endParaRPr lang="de-DE" dirty="0"/>
          </a:p>
        </p:txBody>
      </p:sp>
      <p:graphicFrame>
        <p:nvGraphicFramePr>
          <p:cNvPr id="2" name="Tabelle 1"/>
          <p:cNvGraphicFramePr>
            <a:graphicFrameLocks noGrp="1"/>
          </p:cNvGraphicFramePr>
          <p:nvPr>
            <p:extLst>
              <p:ext uri="{D42A27DB-BD31-4B8C-83A1-F6EECF244321}">
                <p14:modId xmlns:p14="http://schemas.microsoft.com/office/powerpoint/2010/main" val="208928267"/>
              </p:ext>
            </p:extLst>
          </p:nvPr>
        </p:nvGraphicFramePr>
        <p:xfrm>
          <a:off x="539552" y="878944"/>
          <a:ext cx="8000248" cy="4820920"/>
        </p:xfrm>
        <a:graphic>
          <a:graphicData uri="http://schemas.openxmlformats.org/drawingml/2006/table">
            <a:tbl>
              <a:tblPr firstRow="1" bandRow="1">
                <a:tableStyleId>{21E4AEA4-8DFA-4A89-87EB-49C32662AFE0}</a:tableStyleId>
              </a:tblPr>
              <a:tblGrid>
                <a:gridCol w="2333406">
                  <a:extLst>
                    <a:ext uri="{9D8B030D-6E8A-4147-A177-3AD203B41FA5}">
                      <a16:colId xmlns:a16="http://schemas.microsoft.com/office/drawing/2014/main" val="2628019620"/>
                    </a:ext>
                  </a:extLst>
                </a:gridCol>
                <a:gridCol w="5666842">
                  <a:extLst>
                    <a:ext uri="{9D8B030D-6E8A-4147-A177-3AD203B41FA5}">
                      <a16:colId xmlns:a16="http://schemas.microsoft.com/office/drawing/2014/main" val="3193976838"/>
                    </a:ext>
                  </a:extLst>
                </a:gridCol>
              </a:tblGrid>
              <a:tr h="370840">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a:t>Saum auf Ackerfläche</a:t>
                      </a:r>
                    </a:p>
                  </a:txBody>
                  <a:tcPr/>
                </a:tc>
                <a:tc hMerge="1">
                  <a:txBody>
                    <a:bodyPr/>
                    <a:lstStyle/>
                    <a:p>
                      <a:endParaRPr lang="de-CH"/>
                    </a:p>
                  </a:txBody>
                  <a:tcPr/>
                </a:tc>
                <a:extLst>
                  <a:ext uri="{0D108BD9-81ED-4DB2-BD59-A6C34878D82A}">
                    <a16:rowId xmlns:a16="http://schemas.microsoft.com/office/drawing/2014/main" val="1041814538"/>
                  </a:ext>
                </a:extLst>
              </a:tr>
              <a:tr h="370840">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a:t>BEDINGUNGEN FÜR BEITRÄGE NACH DZV</a:t>
                      </a:r>
                    </a:p>
                  </a:txBody>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de-CH" sz="1600" b="1" i="0" u="none" strike="noStrike" kern="1200" baseline="0">
                        <a:solidFill>
                          <a:schemeClr val="dk1"/>
                        </a:solidFill>
                        <a:latin typeface="+mn-lt"/>
                        <a:ea typeface="+mn-ea"/>
                        <a:cs typeface="+mn-cs"/>
                      </a:endParaRPr>
                    </a:p>
                  </a:txBody>
                  <a:tcPr/>
                </a:tc>
                <a:extLst>
                  <a:ext uri="{0D108BD9-81ED-4DB2-BD59-A6C34878D82A}">
                    <a16:rowId xmlns:a16="http://schemas.microsoft.com/office/drawing/2014/main" val="2374343861"/>
                  </a:ext>
                </a:extLst>
              </a:tr>
              <a:tr h="370840">
                <a:tc>
                  <a:txBody>
                    <a:bodyPr/>
                    <a:lstStyle/>
                    <a:p>
                      <a:r>
                        <a:rPr lang="de-CH" sz="1600" b="1"/>
                        <a:t>Zone</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de-CH" sz="1600" b="0" i="0" u="none" strike="noStrike" kern="1200" baseline="0">
                          <a:solidFill>
                            <a:schemeClr val="dk1"/>
                          </a:solidFill>
                          <a:latin typeface="+mn-lt"/>
                          <a:ea typeface="+mn-ea"/>
                          <a:cs typeface="+mn-cs"/>
                        </a:rPr>
                        <a:t>nur in der TZ, HZ, BZ I und II</a:t>
                      </a:r>
                    </a:p>
                  </a:txBody>
                  <a:tcPr/>
                </a:tc>
                <a:extLst>
                  <a:ext uri="{0D108BD9-81ED-4DB2-BD59-A6C34878D82A}">
                    <a16:rowId xmlns:a16="http://schemas.microsoft.com/office/drawing/2014/main" val="2780080551"/>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i="0" u="none" strike="noStrike" kern="1200" baseline="0">
                          <a:solidFill>
                            <a:schemeClr val="dk1"/>
                          </a:solidFill>
                          <a:latin typeface="+mn-lt"/>
                          <a:ea typeface="+mn-ea"/>
                          <a:cs typeface="+mn-cs"/>
                        </a:rPr>
                        <a:t>Erlaubte Vorkulturen</a:t>
                      </a:r>
                      <a:endParaRPr lang="de-CH" sz="1600" b="1"/>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0" i="0" u="none" strike="noStrike" kern="1200" baseline="0">
                          <a:solidFill>
                            <a:schemeClr val="dk1"/>
                          </a:solidFill>
                          <a:latin typeface="+mn-lt"/>
                          <a:ea typeface="+mn-ea"/>
                          <a:cs typeface="+mn-cs"/>
                        </a:rPr>
                        <a:t>Acker, Kunstwiese oder Dauerkulturen</a:t>
                      </a:r>
                    </a:p>
                  </a:txBody>
                  <a:tcPr/>
                </a:tc>
                <a:extLst>
                  <a:ext uri="{0D108BD9-81ED-4DB2-BD59-A6C34878D82A}">
                    <a16:rowId xmlns:a16="http://schemas.microsoft.com/office/drawing/2014/main" val="535480240"/>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i="0" u="none" strike="noStrike" kern="1200" baseline="0">
                          <a:solidFill>
                            <a:schemeClr val="dk1"/>
                          </a:solidFill>
                          <a:latin typeface="+mn-lt"/>
                          <a:ea typeface="+mn-ea"/>
                          <a:cs typeface="+mn-cs"/>
                        </a:rPr>
                        <a:t>Breite</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de-CH" sz="1600" b="0" i="0" u="none" strike="noStrike" kern="1200" baseline="0">
                          <a:solidFill>
                            <a:schemeClr val="dk1"/>
                          </a:solidFill>
                          <a:latin typeface="+mn-lt"/>
                          <a:ea typeface="+mn-ea"/>
                          <a:cs typeface="+mn-cs"/>
                        </a:rPr>
                        <a:t>Durchschnittliche Breite max. 12 m</a:t>
                      </a:r>
                    </a:p>
                  </a:txBody>
                  <a:tcPr/>
                </a:tc>
                <a:extLst>
                  <a:ext uri="{0D108BD9-81ED-4DB2-BD59-A6C34878D82A}">
                    <a16:rowId xmlns:a16="http://schemas.microsoft.com/office/drawing/2014/main" val="3052090276"/>
                  </a:ext>
                </a:extLst>
              </a:tr>
              <a:tr h="370840">
                <a:tc>
                  <a:txBody>
                    <a:bodyPr/>
                    <a:lstStyle/>
                    <a:p>
                      <a:r>
                        <a:rPr lang="de-CH" sz="1600" b="1" i="0" u="none" strike="noStrike" kern="1200" baseline="0">
                          <a:solidFill>
                            <a:schemeClr val="dk1"/>
                          </a:solidFill>
                          <a:latin typeface="+mn-lt"/>
                          <a:ea typeface="+mn-ea"/>
                          <a:cs typeface="+mn-cs"/>
                        </a:rPr>
                        <a:t>Düngung</a:t>
                      </a:r>
                      <a:endParaRPr lang="de-CH" sz="1600" b="1"/>
                    </a:p>
                  </a:txBody>
                  <a:tcPr/>
                </a:tc>
                <a:tc>
                  <a:txBody>
                    <a:bodyPr/>
                    <a:lstStyle/>
                    <a:p>
                      <a:r>
                        <a:rPr lang="de-CH" sz="1600" b="0" i="0" u="none" strike="noStrike" kern="1200" baseline="0">
                          <a:solidFill>
                            <a:schemeClr val="dk1"/>
                          </a:solidFill>
                          <a:latin typeface="+mn-lt"/>
                          <a:ea typeface="+mn-ea"/>
                          <a:cs typeface="+mn-cs"/>
                        </a:rPr>
                        <a:t>keine</a:t>
                      </a:r>
                      <a:endParaRPr lang="de-CH" sz="1600" b="0"/>
                    </a:p>
                  </a:txBody>
                  <a:tcPr/>
                </a:tc>
                <a:extLst>
                  <a:ext uri="{0D108BD9-81ED-4DB2-BD59-A6C34878D82A}">
                    <a16:rowId xmlns:a16="http://schemas.microsoft.com/office/drawing/2014/main" val="3901059358"/>
                  </a:ext>
                </a:extLst>
              </a:tr>
              <a:tr h="370840">
                <a:tc>
                  <a:txBody>
                    <a:bodyPr/>
                    <a:lstStyle/>
                    <a:p>
                      <a:r>
                        <a:rPr lang="de-CH" sz="1600" b="1" i="0" u="none" strike="noStrike" kern="1200" baseline="0">
                          <a:solidFill>
                            <a:schemeClr val="dk1"/>
                          </a:solidFill>
                          <a:latin typeface="+mn-lt"/>
                          <a:ea typeface="+mn-ea"/>
                          <a:cs typeface="+mn-cs"/>
                        </a:rPr>
                        <a:t>Pflanzenschutzmittel</a:t>
                      </a:r>
                      <a:endParaRPr lang="de-CH" sz="1600" b="1"/>
                    </a:p>
                  </a:txBody>
                  <a:tcPr/>
                </a:tc>
                <a:tc>
                  <a:txBody>
                    <a:bodyPr/>
                    <a:lstStyle/>
                    <a:p>
                      <a:pPr marL="285750" indent="-285750">
                        <a:buClr>
                          <a:srgbClr val="000000"/>
                        </a:buClr>
                        <a:buFont typeface="Arial,Sans-Serif" panose="020B0604020202020204" pitchFamily="34" charset="0"/>
                        <a:buChar char="•"/>
                      </a:pPr>
                      <a:r>
                        <a:rPr lang="de-CH" sz="1600" b="0" i="0" u="none" strike="noStrike" kern="1200" baseline="0" noProof="0" dirty="0">
                          <a:solidFill>
                            <a:schemeClr val="dk1"/>
                          </a:solidFill>
                          <a:latin typeface="Gill Sans MT"/>
                        </a:rPr>
                        <a:t>Unkrautregulierung mechanisch</a:t>
                      </a:r>
                      <a:endParaRPr lang="de-DE" sz="1600" b="0" i="0" u="none" strike="noStrike" kern="1200" baseline="0" noProof="0" dirty="0">
                        <a:solidFill>
                          <a:srgbClr val="000000"/>
                        </a:solidFill>
                        <a:latin typeface="Gill Sans MT"/>
                      </a:endParaRPr>
                    </a:p>
                    <a:p>
                      <a:pPr marL="285750" lvl="0" indent="-285750">
                        <a:buClr>
                          <a:srgbClr val="000000"/>
                        </a:buClr>
                        <a:buFont typeface="Arial,Sans-Serif" panose="020B0604020202020204" pitchFamily="34" charset="0"/>
                        <a:buChar char="•"/>
                      </a:pPr>
                      <a:r>
                        <a:rPr lang="de-CH" sz="1600" b="0" i="0" u="none" strike="noStrike" kern="1200" baseline="0" noProof="0" dirty="0">
                          <a:solidFill>
                            <a:srgbClr val="000000"/>
                          </a:solidFill>
                          <a:latin typeface="Gill Sans MT"/>
                        </a:rPr>
                        <a:t>chemische Einzelstockbehandlung möglich</a:t>
                      </a:r>
                      <a:endParaRPr lang="de-CH" noProof="0" dirty="0">
                        <a:solidFill>
                          <a:srgbClr val="000000"/>
                        </a:solidFill>
                        <a:latin typeface="Gill Sans MT"/>
                      </a:endParaRPr>
                    </a:p>
                  </a:txBody>
                  <a:tcPr/>
                </a:tc>
                <a:extLst>
                  <a:ext uri="{0D108BD9-81ED-4DB2-BD59-A6C34878D82A}">
                    <a16:rowId xmlns:a16="http://schemas.microsoft.com/office/drawing/2014/main" val="980969718"/>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i="0" u="none" strike="noStrike" kern="1200" baseline="0">
                          <a:solidFill>
                            <a:schemeClr val="dk1"/>
                          </a:solidFill>
                          <a:latin typeface="+mn-lt"/>
                          <a:ea typeface="+mn-ea"/>
                          <a:cs typeface="+mn-cs"/>
                        </a:rPr>
                        <a:t>Säuberungsschnitt</a:t>
                      </a:r>
                      <a:endParaRPr lang="de-CH" sz="1600" b="1"/>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0" i="0" u="none" strike="noStrike" kern="1200" baseline="0">
                          <a:solidFill>
                            <a:schemeClr val="dk1"/>
                          </a:solidFill>
                          <a:latin typeface="+mn-lt"/>
                          <a:ea typeface="+mn-ea"/>
                          <a:cs typeface="+mn-cs"/>
                        </a:rPr>
                        <a:t>im </a:t>
                      </a:r>
                      <a:r>
                        <a:rPr lang="de-CH" sz="1600" b="0" i="0" u="none" strike="noStrike" kern="1200" baseline="0" err="1">
                          <a:solidFill>
                            <a:schemeClr val="dk1"/>
                          </a:solidFill>
                          <a:latin typeface="+mn-lt"/>
                          <a:ea typeface="+mn-ea"/>
                          <a:cs typeface="+mn-cs"/>
                        </a:rPr>
                        <a:t>Ansaatjahr</a:t>
                      </a:r>
                      <a:r>
                        <a:rPr lang="de-CH" sz="1600" b="0" i="0" u="none" strike="noStrike" kern="1200" baseline="0">
                          <a:solidFill>
                            <a:schemeClr val="dk1"/>
                          </a:solidFill>
                          <a:latin typeface="+mn-lt"/>
                          <a:ea typeface="+mn-ea"/>
                          <a:cs typeface="+mn-cs"/>
                        </a:rPr>
                        <a:t> erlaubt</a:t>
                      </a:r>
                    </a:p>
                  </a:txBody>
                  <a:tcPr/>
                </a:tc>
                <a:extLst>
                  <a:ext uri="{0D108BD9-81ED-4DB2-BD59-A6C34878D82A}">
                    <a16:rowId xmlns:a16="http://schemas.microsoft.com/office/drawing/2014/main" val="2406601660"/>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a:t>Pflege</a:t>
                      </a:r>
                    </a:p>
                  </a:txBody>
                  <a:tcPr/>
                </a:tc>
                <a:tc>
                  <a:txBody>
                    <a:bodyPr/>
                    <a:lstStyle/>
                    <a:p>
                      <a:pPr marL="285750" indent="-285750">
                        <a:buFont typeface="Arial" panose="020B0604020202020204" pitchFamily="34" charset="0"/>
                        <a:buChar char="•"/>
                      </a:pPr>
                      <a:r>
                        <a:rPr lang="de-CH" sz="1600" b="0" i="0" u="none" strike="noStrike" kern="1200" baseline="0">
                          <a:solidFill>
                            <a:schemeClr val="dk1"/>
                          </a:solidFill>
                          <a:latin typeface="+mn-lt"/>
                          <a:ea typeface="+mn-ea"/>
                          <a:cs typeface="+mn-cs"/>
                        </a:rPr>
                        <a:t>Die Hälfte des Saums muss jährlich einmal alternierend gemäht oder gemulcht werden. </a:t>
                      </a:r>
                    </a:p>
                    <a:p>
                      <a:pPr marL="285750" indent="-285750">
                        <a:buFont typeface="Arial" panose="020B0604020202020204" pitchFamily="34" charset="0"/>
                        <a:buChar char="•"/>
                      </a:pPr>
                      <a:r>
                        <a:rPr lang="de-CH" sz="1600" b="0" i="0" u="none" strike="noStrike" kern="1200" baseline="0">
                          <a:solidFill>
                            <a:schemeClr val="dk1"/>
                          </a:solidFill>
                          <a:latin typeface="+mn-lt"/>
                          <a:ea typeface="+mn-ea"/>
                          <a:cs typeface="+mn-cs"/>
                        </a:rPr>
                        <a:t>Schnittgut muss nicht abgeführt werden.</a:t>
                      </a:r>
                    </a:p>
                  </a:txBody>
                  <a:tcPr/>
                </a:tc>
                <a:extLst>
                  <a:ext uri="{0D108BD9-81ED-4DB2-BD59-A6C34878D82A}">
                    <a16:rowId xmlns:a16="http://schemas.microsoft.com/office/drawing/2014/main" val="3104277809"/>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i="0" u="none" strike="noStrike" kern="1200" baseline="0">
                          <a:solidFill>
                            <a:schemeClr val="dk1"/>
                          </a:solidFill>
                          <a:latin typeface="+mn-lt"/>
                          <a:ea typeface="+mn-ea"/>
                          <a:cs typeface="+mn-cs"/>
                        </a:rPr>
                        <a:t>Anlagedauer</a:t>
                      </a:r>
                      <a:endParaRPr lang="de-CH" sz="1600" b="1"/>
                    </a:p>
                  </a:txBody>
                  <a:tcPr/>
                </a:tc>
                <a:tc>
                  <a:txBody>
                    <a:bodyPr/>
                    <a:lstStyle/>
                    <a:p>
                      <a:pPr marL="285750" marR="0" lvl="0" indent="-285750" algn="l" defTabSz="685800" rtl="0" eaLnBrk="1" fontAlgn="auto" latinLnBrk="0" hangingPunct="1">
                        <a:lnSpc>
                          <a:spcPct val="100000"/>
                        </a:lnSpc>
                        <a:spcBef>
                          <a:spcPts val="0"/>
                        </a:spcBef>
                        <a:spcAft>
                          <a:spcPts val="0"/>
                        </a:spcAft>
                        <a:buClrTx/>
                        <a:buSzTx/>
                        <a:buFont typeface="Arial"/>
                        <a:buChar char="•"/>
                        <a:tabLst/>
                        <a:defRPr/>
                      </a:pPr>
                      <a:r>
                        <a:rPr lang="de-CH" sz="1600" b="0" i="0" u="none" strike="noStrike" kern="1200" baseline="0" dirty="0">
                          <a:solidFill>
                            <a:schemeClr val="dk1"/>
                          </a:solidFill>
                          <a:latin typeface="+mn-lt"/>
                          <a:ea typeface="+mn-ea"/>
                          <a:cs typeface="+mn-cs"/>
                        </a:rPr>
                        <a:t>mindestens 2 Vegetationsperioden am gleichen Standort</a:t>
                      </a:r>
                    </a:p>
                    <a:p>
                      <a:pPr marL="285750" marR="0" lvl="0" indent="-285750" algn="l">
                        <a:lnSpc>
                          <a:spcPct val="100000"/>
                        </a:lnSpc>
                        <a:spcBef>
                          <a:spcPts val="0"/>
                        </a:spcBef>
                        <a:spcAft>
                          <a:spcPts val="0"/>
                        </a:spcAft>
                        <a:buClrTx/>
                        <a:buSzTx/>
                        <a:buFont typeface="Arial"/>
                        <a:buChar char="•"/>
                      </a:pPr>
                      <a:r>
                        <a:rPr lang="de-CH" sz="1600" b="0" i="0" u="none" strike="noStrike" kern="1200" baseline="0" dirty="0">
                          <a:solidFill>
                            <a:schemeClr val="dk1"/>
                          </a:solidFill>
                          <a:latin typeface="+mn-lt"/>
                          <a:ea typeface="+mn-ea"/>
                          <a:cs typeface="+mn-cs"/>
                        </a:rPr>
                        <a:t>Umbruch frühestens am 15. Februar des dem Beitragsjahr folgenden Jahres</a:t>
                      </a:r>
                    </a:p>
                  </a:txBody>
                  <a:tcPr/>
                </a:tc>
                <a:extLst>
                  <a:ext uri="{0D108BD9-81ED-4DB2-BD59-A6C34878D82A}">
                    <a16:rowId xmlns:a16="http://schemas.microsoft.com/office/drawing/2014/main" val="2530403941"/>
                  </a:ext>
                </a:extLst>
              </a:tr>
            </a:tbl>
          </a:graphicData>
        </a:graphic>
      </p:graphicFrame>
      <p:sp>
        <p:nvSpPr>
          <p:cNvPr id="4" name="Textfeld 3"/>
          <p:cNvSpPr txBox="1"/>
          <p:nvPr/>
        </p:nvSpPr>
        <p:spPr>
          <a:xfrm>
            <a:off x="8048828" y="0"/>
            <a:ext cx="1095172" cy="400110"/>
          </a:xfrm>
          <a:prstGeom prst="rect">
            <a:avLst/>
          </a:prstGeom>
          <a:solidFill>
            <a:schemeClr val="accent6">
              <a:lumMod val="40000"/>
              <a:lumOff val="60000"/>
            </a:schemeClr>
          </a:solidFill>
        </p:spPr>
        <p:txBody>
          <a:bodyPr wrap="none" rtlCol="0">
            <a:spAutoFit/>
          </a:bodyPr>
          <a:lstStyle/>
          <a:p>
            <a:r>
              <a:rPr lang="de-CH" sz="2000"/>
              <a:t>Handout</a:t>
            </a:r>
          </a:p>
        </p:txBody>
      </p:sp>
      <p:grpSp>
        <p:nvGrpSpPr>
          <p:cNvPr id="5" name="Gruppieren 4">
            <a:extLst>
              <a:ext uri="{FF2B5EF4-FFF2-40B4-BE49-F238E27FC236}">
                <a16:creationId xmlns:a16="http://schemas.microsoft.com/office/drawing/2014/main" id="{E47D76B8-4249-4991-AE33-8D5E034A48B5}"/>
              </a:ext>
            </a:extLst>
          </p:cNvPr>
          <p:cNvGrpSpPr/>
          <p:nvPr/>
        </p:nvGrpSpPr>
        <p:grpSpPr>
          <a:xfrm>
            <a:off x="539552" y="538442"/>
            <a:ext cx="4900037" cy="374852"/>
            <a:chOff x="104011" y="183120"/>
            <a:chExt cx="4900037" cy="374852"/>
          </a:xfrm>
        </p:grpSpPr>
        <p:sp>
          <p:nvSpPr>
            <p:cNvPr id="7" name="Textfeld 6">
              <a:extLst>
                <a:ext uri="{FF2B5EF4-FFF2-40B4-BE49-F238E27FC236}">
                  <a16:creationId xmlns:a16="http://schemas.microsoft.com/office/drawing/2014/main" id="{DFC35A64-D677-4AA1-94E6-9707D14EB69D}"/>
                </a:ext>
              </a:extLst>
            </p:cNvPr>
            <p:cNvSpPr txBox="1"/>
            <p:nvPr/>
          </p:nvSpPr>
          <p:spPr>
            <a:xfrm>
              <a:off x="179512" y="188640"/>
              <a:ext cx="4824536" cy="369332"/>
            </a:xfrm>
            <a:prstGeom prst="rect">
              <a:avLst/>
            </a:prstGeom>
            <a:noFill/>
          </p:spPr>
          <p:txBody>
            <a:bodyPr wrap="square" rtlCol="0">
              <a:spAutoFit/>
            </a:bodyPr>
            <a:lstStyle/>
            <a:p>
              <a:r>
                <a:rPr lang="de-CH" dirty="0"/>
                <a:t>    Aktuelle Anforderungen </a:t>
              </a:r>
              <a:r>
                <a:rPr lang="de-CH" dirty="0">
                  <a:hlinkClick r:id="rId2"/>
                </a:rPr>
                <a:t>www.agrinatur.ch</a:t>
              </a:r>
              <a:endParaRPr lang="de-CH" dirty="0"/>
            </a:p>
          </p:txBody>
        </p:sp>
        <p:pic>
          <p:nvPicPr>
            <p:cNvPr id="8" name="Grafik 7" descr="Auge">
              <a:extLst>
                <a:ext uri="{FF2B5EF4-FFF2-40B4-BE49-F238E27FC236}">
                  <a16:creationId xmlns:a16="http://schemas.microsoft.com/office/drawing/2014/main" id="{FCCB89E7-D174-4F6F-B163-BF81FAF2ABB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011" y="183120"/>
              <a:ext cx="360040" cy="360040"/>
            </a:xfrm>
            <a:prstGeom prst="rect">
              <a:avLst/>
            </a:prstGeom>
          </p:spPr>
        </p:pic>
      </p:grpSp>
    </p:spTree>
    <p:extLst>
      <p:ext uri="{BB962C8B-B14F-4D97-AF65-F5344CB8AC3E}">
        <p14:creationId xmlns:p14="http://schemas.microsoft.com/office/powerpoint/2010/main" val="41547679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4584838" y="908720"/>
            <a:ext cx="3906019" cy="2016224"/>
          </a:xfrm>
          <a:prstGeom prst="rect">
            <a:avLst/>
          </a:prstGeom>
        </p:spPr>
      </p:pic>
      <p:pic>
        <p:nvPicPr>
          <p:cNvPr id="2" name="Grafik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2878" y="908720"/>
            <a:ext cx="3917114" cy="2016224"/>
          </a:xfrm>
          <a:prstGeom prst="rect">
            <a:avLst/>
          </a:prstGeom>
        </p:spPr>
      </p:pic>
      <p:sp>
        <p:nvSpPr>
          <p:cNvPr id="4" name="Titel 3"/>
          <p:cNvSpPr>
            <a:spLocks noGrp="1"/>
          </p:cNvSpPr>
          <p:nvPr>
            <p:ph type="title"/>
          </p:nvPr>
        </p:nvSpPr>
        <p:spPr/>
        <p:txBody>
          <a:bodyPr/>
          <a:lstStyle/>
          <a:p>
            <a:r>
              <a:rPr lang="de-CH"/>
              <a:t>Saum auf Ackerfläche: Unterschiede zu Brachen</a:t>
            </a:r>
            <a:br>
              <a:rPr lang="de-CH"/>
            </a:br>
            <a:endParaRPr lang="de-CH"/>
          </a:p>
        </p:txBody>
      </p:sp>
      <p:sp>
        <p:nvSpPr>
          <p:cNvPr id="3" name="Foliennummernplatzhalter 2"/>
          <p:cNvSpPr>
            <a:spLocks noGrp="1"/>
          </p:cNvSpPr>
          <p:nvPr>
            <p:ph type="sldNum" sz="quarter" idx="4"/>
          </p:nvPr>
        </p:nvSpPr>
        <p:spPr/>
        <p:txBody>
          <a:bodyPr/>
          <a:lstStyle/>
          <a:p>
            <a:fld id="{B295DEAF-E952-4796-AAEE-4201E40CA590}" type="slidenum">
              <a:rPr lang="de-CH" smtClean="0"/>
              <a:pPr/>
              <a:t>71</a:t>
            </a:fld>
            <a:endParaRPr lang="de-CH"/>
          </a:p>
        </p:txBody>
      </p:sp>
      <p:graphicFrame>
        <p:nvGraphicFramePr>
          <p:cNvPr id="10" name="Inhaltsplatzhalter 4"/>
          <p:cNvGraphicFramePr>
            <a:graphicFrameLocks/>
          </p:cNvGraphicFramePr>
          <p:nvPr>
            <p:extLst>
              <p:ext uri="{D42A27DB-BD31-4B8C-83A1-F6EECF244321}">
                <p14:modId xmlns:p14="http://schemas.microsoft.com/office/powerpoint/2010/main" val="3307296569"/>
              </p:ext>
            </p:extLst>
          </p:nvPr>
        </p:nvGraphicFramePr>
        <p:xfrm>
          <a:off x="562372" y="2996952"/>
          <a:ext cx="7970442" cy="3222748"/>
        </p:xfrm>
        <a:graphic>
          <a:graphicData uri="http://schemas.openxmlformats.org/drawingml/2006/table">
            <a:tbl>
              <a:tblPr firstRow="1" bandRow="1">
                <a:tableStyleId>{21E4AEA4-8DFA-4A89-87EB-49C32662AFE0}</a:tableStyleId>
              </a:tblPr>
              <a:tblGrid>
                <a:gridCol w="3985221">
                  <a:extLst>
                    <a:ext uri="{9D8B030D-6E8A-4147-A177-3AD203B41FA5}">
                      <a16:colId xmlns:a16="http://schemas.microsoft.com/office/drawing/2014/main" val="4262880765"/>
                    </a:ext>
                  </a:extLst>
                </a:gridCol>
                <a:gridCol w="3985221">
                  <a:extLst>
                    <a:ext uri="{9D8B030D-6E8A-4147-A177-3AD203B41FA5}">
                      <a16:colId xmlns:a16="http://schemas.microsoft.com/office/drawing/2014/main" val="1681638211"/>
                    </a:ext>
                  </a:extLst>
                </a:gridCol>
              </a:tblGrid>
              <a:tr h="3222748">
                <a:tc>
                  <a:txBody>
                    <a:bodyPr/>
                    <a:lstStyle/>
                    <a:p>
                      <a:pPr marL="342900" indent="-342900" algn="l" defTabSz="685800" rtl="0" eaLnBrk="1" latinLnBrk="0" hangingPunct="1">
                        <a:lnSpc>
                          <a:spcPct val="90000"/>
                        </a:lnSpc>
                        <a:spcBef>
                          <a:spcPts val="0"/>
                        </a:spcBef>
                        <a:spcAft>
                          <a:spcPts val="500"/>
                        </a:spcAft>
                        <a:buClr>
                          <a:srgbClr val="006C8E"/>
                        </a:buClr>
                        <a:buFont typeface="Arial" panose="020B0604020202020204" pitchFamily="34" charset="0"/>
                        <a:buChar char="•"/>
                      </a:pPr>
                      <a:r>
                        <a:rPr lang="de-CH" sz="1800" b="0" kern="1200" spc="0" baseline="0" dirty="0">
                          <a:solidFill>
                            <a:schemeClr val="tx1"/>
                          </a:solidFill>
                          <a:latin typeface="+mn-lt"/>
                          <a:ea typeface="+mn-ea"/>
                          <a:cs typeface="+mn-cs"/>
                        </a:rPr>
                        <a:t>Unbegrenzte Anlagedauer</a:t>
                      </a:r>
                    </a:p>
                    <a:p>
                      <a:pPr marL="342900" indent="-342900" algn="l" rtl="0" eaLnBrk="1" latinLnBrk="0" hangingPunct="1">
                        <a:lnSpc>
                          <a:spcPct val="90000"/>
                        </a:lnSpc>
                        <a:spcBef>
                          <a:spcPts val="0"/>
                        </a:spcBef>
                        <a:spcAft>
                          <a:spcPts val="500"/>
                        </a:spcAft>
                        <a:buClr>
                          <a:srgbClr val="006C8E"/>
                        </a:buClr>
                        <a:buFont typeface="Arial" panose="020B0604020202020204" pitchFamily="34" charset="0"/>
                        <a:buChar char="•"/>
                      </a:pPr>
                      <a:r>
                        <a:rPr lang="de-CH" sz="1800" b="0" kern="1200" spc="0" baseline="0" dirty="0">
                          <a:solidFill>
                            <a:schemeClr val="tx1"/>
                          </a:solidFill>
                          <a:latin typeface="+mn-lt"/>
                          <a:ea typeface="+mn-ea"/>
                          <a:cs typeface="+mn-cs"/>
                        </a:rPr>
                        <a:t>Breite: </a:t>
                      </a:r>
                      <a:r>
                        <a:rPr lang="de-CH" sz="1400" b="0" kern="1200" spc="0" baseline="0" dirty="0">
                          <a:solidFill>
                            <a:schemeClr val="tx1"/>
                          </a:solidFill>
                          <a:latin typeface="+mn-lt"/>
                          <a:ea typeface="+mn-ea"/>
                          <a:cs typeface="+mn-cs"/>
                        </a:rPr>
                        <a:t>Ø</a:t>
                      </a:r>
                      <a:r>
                        <a:rPr lang="de-CH" sz="1800" b="0" kern="1200" spc="0" baseline="0" dirty="0">
                          <a:solidFill>
                            <a:schemeClr val="tx1"/>
                          </a:solidFill>
                          <a:latin typeface="+mn-lt"/>
                          <a:ea typeface="+mn-ea"/>
                          <a:cs typeface="+mn-cs"/>
                        </a:rPr>
                        <a:t> maximal 12 m</a:t>
                      </a:r>
                    </a:p>
                    <a:p>
                      <a:pPr marL="342900" indent="-342900" algn="l" defTabSz="685800" rtl="0" eaLnBrk="1" latinLnBrk="0" hangingPunct="1">
                        <a:lnSpc>
                          <a:spcPct val="90000"/>
                        </a:lnSpc>
                        <a:spcBef>
                          <a:spcPts val="0"/>
                        </a:spcBef>
                        <a:spcAft>
                          <a:spcPts val="500"/>
                        </a:spcAft>
                        <a:buClr>
                          <a:srgbClr val="006C8E"/>
                        </a:buClr>
                        <a:buFont typeface="Arial" panose="020B0604020202020204" pitchFamily="34" charset="0"/>
                        <a:buChar char="•"/>
                      </a:pPr>
                      <a:r>
                        <a:rPr lang="de-CH" sz="1800" b="0" kern="1200" spc="0" baseline="0" dirty="0">
                          <a:solidFill>
                            <a:schemeClr val="tx1"/>
                          </a:solidFill>
                          <a:latin typeface="+mn-lt"/>
                          <a:ea typeface="+mn-ea"/>
                          <a:cs typeface="+mn-cs"/>
                        </a:rPr>
                        <a:t>Auch auf feuchten bis nassen Standorten geeignet</a:t>
                      </a:r>
                    </a:p>
                    <a:p>
                      <a:pPr marL="342900" indent="-342900" algn="l" defTabSz="685800" rtl="0" eaLnBrk="1" latinLnBrk="0" hangingPunct="1">
                        <a:lnSpc>
                          <a:spcPct val="90000"/>
                        </a:lnSpc>
                        <a:spcBef>
                          <a:spcPts val="0"/>
                        </a:spcBef>
                        <a:spcAft>
                          <a:spcPts val="500"/>
                        </a:spcAft>
                        <a:buClr>
                          <a:srgbClr val="006C8E"/>
                        </a:buClr>
                        <a:buFont typeface="Arial" panose="020B0604020202020204" pitchFamily="34" charset="0"/>
                        <a:buChar char="•"/>
                      </a:pPr>
                      <a:r>
                        <a:rPr lang="de-CH" sz="1800" b="0" kern="1200" spc="0" baseline="0" dirty="0">
                          <a:solidFill>
                            <a:schemeClr val="tx1"/>
                          </a:solidFill>
                          <a:latin typeface="+mn-lt"/>
                          <a:ea typeface="+mn-ea"/>
                          <a:cs typeface="+mn-cs"/>
                        </a:rPr>
                        <a:t>Hoher Anteil an Gräsern und mehrjährige Pflanzen</a:t>
                      </a:r>
                    </a:p>
                    <a:p>
                      <a:pPr marL="342900" indent="-342900" algn="l" defTabSz="685800" rtl="0" eaLnBrk="1" latinLnBrk="0" hangingPunct="1">
                        <a:lnSpc>
                          <a:spcPct val="90000"/>
                        </a:lnSpc>
                        <a:spcBef>
                          <a:spcPts val="0"/>
                        </a:spcBef>
                        <a:spcAft>
                          <a:spcPts val="500"/>
                        </a:spcAft>
                        <a:buClr>
                          <a:srgbClr val="006C8E"/>
                        </a:buClr>
                        <a:buFont typeface="Arial" panose="020B0604020202020204" pitchFamily="34" charset="0"/>
                        <a:buChar char="•"/>
                      </a:pPr>
                      <a:r>
                        <a:rPr lang="de-CH" sz="1800" b="0" kern="1200" spc="0" baseline="0" dirty="0">
                          <a:solidFill>
                            <a:schemeClr val="tx1"/>
                          </a:solidFill>
                          <a:latin typeface="+mn-lt"/>
                          <a:ea typeface="+mn-ea"/>
                          <a:cs typeface="+mn-cs"/>
                        </a:rPr>
                        <a:t>Geringer Unkrautdruck dank guter Bodenbedeckung und jährlichem Schnitt der Hälfte der Fläche</a:t>
                      </a:r>
                    </a:p>
                    <a:p>
                      <a:pPr marL="342900" indent="-342900" algn="l" defTabSz="685800" rtl="0" eaLnBrk="1" latinLnBrk="0" hangingPunct="1">
                        <a:lnSpc>
                          <a:spcPct val="90000"/>
                        </a:lnSpc>
                        <a:spcBef>
                          <a:spcPts val="0"/>
                        </a:spcBef>
                        <a:spcAft>
                          <a:spcPts val="500"/>
                        </a:spcAft>
                        <a:buClr>
                          <a:srgbClr val="006C8E"/>
                        </a:buClr>
                        <a:buFont typeface="Arial" panose="020B0604020202020204" pitchFamily="34" charset="0"/>
                        <a:buChar char="•"/>
                      </a:pPr>
                      <a:r>
                        <a:rPr lang="de-CH" sz="1800" b="0" kern="1200" spc="0" baseline="0" dirty="0">
                          <a:solidFill>
                            <a:schemeClr val="tx1"/>
                          </a:solidFill>
                          <a:latin typeface="+mn-lt"/>
                          <a:ea typeface="+mn-ea"/>
                          <a:cs typeface="+mn-cs"/>
                        </a:rPr>
                        <a:t>Wegen geringem Unkrautdruck </a:t>
                      </a:r>
                      <a:br>
                        <a:rPr lang="de-CH" sz="1800" b="0" kern="1200" spc="0" baseline="0" dirty="0">
                          <a:solidFill>
                            <a:srgbClr val="000000"/>
                          </a:solidFill>
                          <a:latin typeface="+mn-lt"/>
                          <a:ea typeface="+mn-ea"/>
                          <a:cs typeface="+mn-cs"/>
                        </a:rPr>
                      </a:br>
                      <a:r>
                        <a:rPr lang="de-CH" sz="1800" b="0" kern="1200" spc="0" baseline="0" dirty="0">
                          <a:solidFill>
                            <a:schemeClr val="tx1"/>
                          </a:solidFill>
                          <a:latin typeface="+mn-lt"/>
                          <a:ea typeface="+mn-ea"/>
                          <a:cs typeface="+mn-cs"/>
                        </a:rPr>
                        <a:t>auch für Biobetriebe geeignet</a:t>
                      </a:r>
                    </a:p>
                  </a:txBody>
                  <a:tcPr>
                    <a:lnR w="76200" cap="flat" cmpd="sng" algn="ctr">
                      <a:solidFill>
                        <a:schemeClr val="bg1"/>
                      </a:solidFill>
                      <a:prstDash val="solid"/>
                      <a:round/>
                      <a:headEnd type="none" w="med" len="med"/>
                      <a:tailEnd type="none" w="med" len="med"/>
                    </a:lnR>
                    <a:solidFill>
                      <a:schemeClr val="accent2">
                        <a:lumMod val="20000"/>
                        <a:lumOff val="80000"/>
                      </a:schemeClr>
                    </a:solidFill>
                  </a:tcPr>
                </a:tc>
                <a:tc>
                  <a:txBody>
                    <a:bodyPr/>
                    <a:lstStyle/>
                    <a:p>
                      <a:pPr marL="342900" indent="-342900" algn="l" defTabSz="685800" rtl="0" eaLnBrk="1" latinLnBrk="0" hangingPunct="1">
                        <a:lnSpc>
                          <a:spcPct val="90000"/>
                        </a:lnSpc>
                        <a:spcBef>
                          <a:spcPts val="0"/>
                        </a:spcBef>
                        <a:spcAft>
                          <a:spcPts val="500"/>
                        </a:spcAft>
                        <a:buClr>
                          <a:srgbClr val="006C8E"/>
                        </a:buClr>
                        <a:buFont typeface="Arial" panose="020B0604020202020204" pitchFamily="34" charset="0"/>
                        <a:buChar char="•"/>
                      </a:pPr>
                      <a:r>
                        <a:rPr lang="de-CH" sz="1800" b="0" kern="1200" spc="0" baseline="0" dirty="0">
                          <a:solidFill>
                            <a:schemeClr val="tx1"/>
                          </a:solidFill>
                          <a:latin typeface="+mn-lt"/>
                          <a:ea typeface="+mn-ea"/>
                          <a:cs typeface="+mn-cs"/>
                        </a:rPr>
                        <a:t>Begrenzte Anlagedauer</a:t>
                      </a:r>
                    </a:p>
                    <a:p>
                      <a:pPr marL="342900" indent="-342900" algn="l" defTabSz="685800" rtl="0" eaLnBrk="1" latinLnBrk="0" hangingPunct="1">
                        <a:lnSpc>
                          <a:spcPct val="90000"/>
                        </a:lnSpc>
                        <a:spcBef>
                          <a:spcPts val="0"/>
                        </a:spcBef>
                        <a:spcAft>
                          <a:spcPts val="500"/>
                        </a:spcAft>
                        <a:buClr>
                          <a:srgbClr val="006C8E"/>
                        </a:buClr>
                        <a:buFont typeface="Arial" panose="020B0604020202020204" pitchFamily="34" charset="0"/>
                        <a:buChar char="•"/>
                      </a:pPr>
                      <a:r>
                        <a:rPr lang="de-CH" sz="1800" b="0" kern="1200" spc="0" baseline="0" dirty="0">
                          <a:solidFill>
                            <a:schemeClr val="tx1"/>
                          </a:solidFill>
                          <a:latin typeface="+mn-lt"/>
                          <a:ea typeface="+mn-ea"/>
                          <a:cs typeface="+mn-cs"/>
                        </a:rPr>
                        <a:t>Breite: keine Begrenzung</a:t>
                      </a:r>
                    </a:p>
                    <a:p>
                      <a:pPr marL="342900" indent="-342900" algn="l" defTabSz="685800" rtl="0" eaLnBrk="1" latinLnBrk="0" hangingPunct="1">
                        <a:lnSpc>
                          <a:spcPct val="90000"/>
                        </a:lnSpc>
                        <a:spcBef>
                          <a:spcPts val="0"/>
                        </a:spcBef>
                        <a:spcAft>
                          <a:spcPts val="500"/>
                        </a:spcAft>
                        <a:buClr>
                          <a:srgbClr val="006C8E"/>
                        </a:buClr>
                        <a:buFont typeface="Arial" panose="020B0604020202020204" pitchFamily="34" charset="0"/>
                        <a:buChar char="•"/>
                      </a:pPr>
                      <a:r>
                        <a:rPr lang="de-CH" sz="1800" b="0" kern="1200" spc="0" baseline="0" dirty="0">
                          <a:solidFill>
                            <a:schemeClr val="tx1"/>
                          </a:solidFill>
                          <a:latin typeface="+mn-lt"/>
                          <a:ea typeface="+mn-ea"/>
                          <a:cs typeface="+mn-cs"/>
                        </a:rPr>
                        <a:t>Nur auf flachgründigen, eher leichten und trockenen Böden und in gut besonnten Lagen</a:t>
                      </a:r>
                    </a:p>
                    <a:p>
                      <a:pPr marL="342900" indent="-342900" algn="l" rtl="0" eaLnBrk="1" latinLnBrk="0" hangingPunct="1">
                        <a:lnSpc>
                          <a:spcPct val="90000"/>
                        </a:lnSpc>
                        <a:spcBef>
                          <a:spcPts val="0"/>
                        </a:spcBef>
                        <a:spcAft>
                          <a:spcPts val="500"/>
                        </a:spcAft>
                        <a:buClr>
                          <a:srgbClr val="006C8E"/>
                        </a:buClr>
                        <a:buFont typeface="Arial" panose="020B0604020202020204" pitchFamily="34" charset="0"/>
                        <a:buChar char="•"/>
                      </a:pPr>
                      <a:r>
                        <a:rPr lang="de-CH" sz="1800" b="0" kern="1200" spc="0" baseline="0" dirty="0">
                          <a:solidFill>
                            <a:schemeClr val="tx1"/>
                          </a:solidFill>
                          <a:latin typeface="+mn-lt"/>
                          <a:ea typeface="+mn-ea"/>
                          <a:cs typeface="+mn-cs"/>
                        </a:rPr>
                        <a:t>Schnitt und Bodenbearbeitung erst ab dem zweiten Standjahr erlaubt</a:t>
                      </a:r>
                    </a:p>
                    <a:p>
                      <a:pPr marL="342900" indent="-342900" algn="l" defTabSz="685800" rtl="0" eaLnBrk="1" latinLnBrk="0" hangingPunct="1">
                        <a:lnSpc>
                          <a:spcPct val="90000"/>
                        </a:lnSpc>
                        <a:spcBef>
                          <a:spcPts val="0"/>
                        </a:spcBef>
                        <a:spcAft>
                          <a:spcPts val="500"/>
                        </a:spcAft>
                        <a:buClr>
                          <a:srgbClr val="006C8E"/>
                        </a:buClr>
                        <a:buFont typeface="Arial" panose="020B0604020202020204" pitchFamily="34" charset="0"/>
                        <a:buChar char="•"/>
                      </a:pPr>
                      <a:r>
                        <a:rPr lang="de-CH" sz="1800" b="0" kern="1200" spc="0" baseline="0" dirty="0">
                          <a:solidFill>
                            <a:schemeClr val="tx1"/>
                          </a:solidFill>
                          <a:latin typeface="+mn-lt"/>
                          <a:ea typeface="+mn-ea"/>
                          <a:cs typeface="+mn-cs"/>
                        </a:rPr>
                        <a:t>Höherer Unkrautdruck wegen lückigerem Bestand</a:t>
                      </a:r>
                    </a:p>
                  </a:txBody>
                  <a:tcPr>
                    <a:lnL w="76200" cap="flat" cmpd="sng" algn="ctr">
                      <a:solidFill>
                        <a:schemeClr val="bg1"/>
                      </a:solidFill>
                      <a:prstDash val="solid"/>
                      <a:round/>
                      <a:headEnd type="none" w="med" len="med"/>
                      <a:tailEnd type="none" w="med" len="med"/>
                    </a:lnL>
                    <a:solidFill>
                      <a:schemeClr val="accent4">
                        <a:lumMod val="40000"/>
                        <a:lumOff val="60000"/>
                      </a:schemeClr>
                    </a:solidFill>
                  </a:tcPr>
                </a:tc>
                <a:extLst>
                  <a:ext uri="{0D108BD9-81ED-4DB2-BD59-A6C34878D82A}">
                    <a16:rowId xmlns:a16="http://schemas.microsoft.com/office/drawing/2014/main" val="3293144940"/>
                  </a:ext>
                </a:extLst>
              </a:tr>
            </a:tbl>
          </a:graphicData>
        </a:graphic>
      </p:graphicFrame>
      <p:sp>
        <p:nvSpPr>
          <p:cNvPr id="12" name="Textfeld 11"/>
          <p:cNvSpPr txBox="1"/>
          <p:nvPr/>
        </p:nvSpPr>
        <p:spPr>
          <a:xfrm>
            <a:off x="562372" y="2555612"/>
            <a:ext cx="3948351" cy="369332"/>
          </a:xfrm>
          <a:prstGeom prst="rect">
            <a:avLst/>
          </a:prstGeom>
          <a:solidFill>
            <a:srgbClr val="FFFFFF">
              <a:alpha val="69804"/>
            </a:srgbClr>
          </a:solidFill>
        </p:spPr>
        <p:txBody>
          <a:bodyPr wrap="square" rtlCol="0">
            <a:spAutoFit/>
          </a:bodyPr>
          <a:lstStyle>
            <a:defPPr>
              <a:defRPr lang="de-DE"/>
            </a:defPPr>
          </a:lstStyle>
          <a:p>
            <a:r>
              <a:rPr lang="de-CH" b="1"/>
              <a:t>Saum auf Ackerfläche</a:t>
            </a:r>
          </a:p>
        </p:txBody>
      </p:sp>
      <p:sp>
        <p:nvSpPr>
          <p:cNvPr id="13" name="Textfeld 12"/>
          <p:cNvSpPr txBox="1"/>
          <p:nvPr/>
        </p:nvSpPr>
        <p:spPr>
          <a:xfrm>
            <a:off x="4577923" y="2555612"/>
            <a:ext cx="3948351" cy="369332"/>
          </a:xfrm>
          <a:prstGeom prst="rect">
            <a:avLst/>
          </a:prstGeom>
          <a:solidFill>
            <a:srgbClr val="FFFFFF">
              <a:alpha val="69804"/>
            </a:srgbClr>
          </a:solidFill>
        </p:spPr>
        <p:txBody>
          <a:bodyPr wrap="square" rtlCol="0">
            <a:spAutoFit/>
          </a:bodyPr>
          <a:lstStyle>
            <a:defPPr>
              <a:defRPr lang="de-DE"/>
            </a:defPPr>
          </a:lstStyle>
          <a:p>
            <a:r>
              <a:rPr lang="de-CH" b="1"/>
              <a:t>Brachen</a:t>
            </a:r>
          </a:p>
        </p:txBody>
      </p:sp>
    </p:spTree>
    <p:extLst>
      <p:ext uri="{BB962C8B-B14F-4D97-AF65-F5344CB8AC3E}">
        <p14:creationId xmlns:p14="http://schemas.microsoft.com/office/powerpoint/2010/main" val="40123824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Saum auf Ackerfläche: Saatbettvorbereitung</a:t>
            </a:r>
          </a:p>
        </p:txBody>
      </p:sp>
      <p:sp>
        <p:nvSpPr>
          <p:cNvPr id="3" name="Inhaltsplatzhalter 2"/>
          <p:cNvSpPr>
            <a:spLocks noGrp="1"/>
          </p:cNvSpPr>
          <p:nvPr>
            <p:ph idx="1"/>
          </p:nvPr>
        </p:nvSpPr>
        <p:spPr>
          <a:xfrm>
            <a:off x="588211" y="1089604"/>
            <a:ext cx="7921625" cy="1263844"/>
          </a:xfrm>
        </p:spPr>
        <p:txBody>
          <a:bodyPr vert="horz" lIns="0" tIns="0" rIns="0" bIns="0" rtlCol="0" anchor="t">
            <a:noAutofit/>
          </a:bodyPr>
          <a:lstStyle/>
          <a:p>
            <a:pPr marL="342900" indent="-342900">
              <a:spcBef>
                <a:spcPts val="1000"/>
              </a:spcBef>
              <a:buFont typeface="Arial,Sans-Serif" panose="020B0604020202020204" pitchFamily="34" charset="0"/>
              <a:buChar char="•"/>
            </a:pPr>
            <a:r>
              <a:rPr lang="de-CH" sz="2000" dirty="0"/>
              <a:t>Im Herbst oder spätestens 1 Monat vor der Saat pflügen.</a:t>
            </a:r>
            <a:endParaRPr lang="en-US" sz="2000" dirty="0"/>
          </a:p>
          <a:p>
            <a:pPr marL="342900" indent="-342900">
              <a:spcBef>
                <a:spcPts val="1000"/>
              </a:spcBef>
              <a:buFont typeface="Arial,Sans-Serif" panose="020B0604020202020204" pitchFamily="34" charset="0"/>
              <a:buChar char="•"/>
            </a:pPr>
            <a:r>
              <a:rPr lang="de-CH" sz="2000" dirty="0"/>
              <a:t>Vor der Saat 2–3-mal in 2-wöchigen Abständen eggen. Erster Durchgang ca. 10 cm tief. Bei jedem Durchgang flacher bearbeiten. </a:t>
            </a:r>
            <a:endParaRPr lang="en-US" sz="2000" dirty="0"/>
          </a:p>
          <a:p>
            <a:pPr marL="342900" indent="-342900">
              <a:spcBef>
                <a:spcPts val="1000"/>
              </a:spcBef>
              <a:buFont typeface="Arial,Sans-Serif" panose="020B0604020202020204" pitchFamily="34" charset="0"/>
              <a:buChar char="•"/>
            </a:pPr>
            <a:r>
              <a:rPr lang="de-CH" sz="2000" dirty="0"/>
              <a:t>Sauberes und gut abgesetztes </a:t>
            </a:r>
            <a:r>
              <a:rPr lang="de-CH" sz="2000" dirty="0" err="1"/>
              <a:t>Saatbett</a:t>
            </a:r>
            <a:r>
              <a:rPr lang="de-CH" sz="2000" dirty="0"/>
              <a:t> herrichten.</a:t>
            </a:r>
            <a:endParaRPr lang="de-CH" dirty="0"/>
          </a:p>
          <a:p>
            <a:pPr marL="342900" indent="-342900">
              <a:buFont typeface="Arial" panose="020B0604020202020204" pitchFamily="34" charset="0"/>
              <a:buChar char="•"/>
            </a:pPr>
            <a:endParaRPr lang="de-CH" sz="2000" dirty="0"/>
          </a:p>
        </p:txBody>
      </p:sp>
      <p:sp>
        <p:nvSpPr>
          <p:cNvPr id="4" name="Foliennummernplatzhalter 3"/>
          <p:cNvSpPr>
            <a:spLocks noGrp="1"/>
          </p:cNvSpPr>
          <p:nvPr>
            <p:ph type="sldNum" sz="quarter" idx="4"/>
          </p:nvPr>
        </p:nvSpPr>
        <p:spPr/>
        <p:txBody>
          <a:bodyPr/>
          <a:lstStyle/>
          <a:p>
            <a:fld id="{B295DEAF-E952-4796-AAEE-4201E40CA590}" type="slidenum">
              <a:rPr lang="de-CH" smtClean="0"/>
              <a:pPr/>
              <a:t>72</a:t>
            </a:fld>
            <a:endParaRPr lang="de-CH"/>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6506" y="2842858"/>
            <a:ext cx="7976771" cy="3274397"/>
          </a:xfrm>
          <a:prstGeom prst="rect">
            <a:avLst/>
          </a:prstGeom>
        </p:spPr>
      </p:pic>
    </p:spTree>
    <p:extLst>
      <p:ext uri="{BB962C8B-B14F-4D97-AF65-F5344CB8AC3E}">
        <p14:creationId xmlns:p14="http://schemas.microsoft.com/office/powerpoint/2010/main" val="10006131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Saum auf Ackerfläche: Mischungen und Saatzeitpunkt</a:t>
            </a:r>
          </a:p>
        </p:txBody>
      </p:sp>
      <p:sp>
        <p:nvSpPr>
          <p:cNvPr id="4" name="Foliennummernplatzhalter 3"/>
          <p:cNvSpPr>
            <a:spLocks noGrp="1"/>
          </p:cNvSpPr>
          <p:nvPr>
            <p:ph type="sldNum" sz="quarter" idx="4"/>
          </p:nvPr>
        </p:nvSpPr>
        <p:spPr/>
        <p:txBody>
          <a:bodyPr/>
          <a:lstStyle/>
          <a:p>
            <a:fld id="{B295DEAF-E952-4796-AAEE-4201E40CA590}" type="slidenum">
              <a:rPr lang="de-CH" smtClean="0"/>
              <a:pPr/>
              <a:t>73</a:t>
            </a:fld>
            <a:endParaRPr lang="de-CH"/>
          </a:p>
        </p:txBody>
      </p:sp>
      <p:sp>
        <p:nvSpPr>
          <p:cNvPr id="7" name="Inhaltsplatzhalter 2"/>
          <p:cNvSpPr txBox="1">
            <a:spLocks/>
          </p:cNvSpPr>
          <p:nvPr/>
        </p:nvSpPr>
        <p:spPr>
          <a:xfrm>
            <a:off x="644396" y="1523764"/>
            <a:ext cx="7921625" cy="1326364"/>
          </a:xfrm>
          <a:prstGeom prst="rect">
            <a:avLst/>
          </a:prstGeom>
          <a:solidFill>
            <a:schemeClr val="accent6">
              <a:lumMod val="20000"/>
              <a:lumOff val="80000"/>
            </a:schemeClr>
          </a:solidFill>
        </p:spPr>
        <p:txBody>
          <a:bodyPr vert="horz" lIns="72000" tIns="72000" rIns="72000" bIns="72000" rtlCol="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CH" sz="2000" b="1"/>
              <a:t>Saatgut</a:t>
            </a:r>
          </a:p>
          <a:p>
            <a:pPr marL="342900" indent="-342900">
              <a:buFont typeface="Arial" panose="020B0604020202020204" pitchFamily="34" charset="0"/>
              <a:buChar char="•"/>
            </a:pPr>
            <a:r>
              <a:rPr lang="de-CH" sz="2000" b="1"/>
              <a:t>Trockene bis frische Standorte: </a:t>
            </a:r>
            <a:r>
              <a:rPr lang="de-CH" sz="2000"/>
              <a:t>Saummischung «trocken»</a:t>
            </a:r>
          </a:p>
          <a:p>
            <a:pPr marL="342900" indent="-342900">
              <a:buFont typeface="Arial" panose="020B0604020202020204" pitchFamily="34" charset="0"/>
              <a:buChar char="•"/>
            </a:pPr>
            <a:r>
              <a:rPr lang="de-CH" sz="2000" b="1"/>
              <a:t>Feuchte bis nasse Standorte: </a:t>
            </a:r>
            <a:r>
              <a:rPr lang="de-CH" sz="2000"/>
              <a:t>Saummischung «feucht»</a:t>
            </a:r>
          </a:p>
        </p:txBody>
      </p:sp>
      <p:sp>
        <p:nvSpPr>
          <p:cNvPr id="8" name="Inhaltsplatzhalter 2"/>
          <p:cNvSpPr txBox="1">
            <a:spLocks/>
          </p:cNvSpPr>
          <p:nvPr/>
        </p:nvSpPr>
        <p:spPr>
          <a:xfrm>
            <a:off x="671152" y="3212976"/>
            <a:ext cx="7921625" cy="1191109"/>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CH" sz="2000" b="1"/>
              <a:t>Saatzeitpunkt</a:t>
            </a:r>
          </a:p>
          <a:p>
            <a:pPr marL="342900" indent="-342900">
              <a:buFont typeface="Arial" panose="020B0604020202020204" pitchFamily="34" charset="0"/>
              <a:buChar char="•"/>
            </a:pPr>
            <a:r>
              <a:rPr lang="de-CH" sz="2000"/>
              <a:t>Mitte April bis Ende Mai auf gut abgetrockneten Boden.</a:t>
            </a:r>
          </a:p>
        </p:txBody>
      </p:sp>
    </p:spTree>
    <p:extLst>
      <p:ext uri="{BB962C8B-B14F-4D97-AF65-F5344CB8AC3E}">
        <p14:creationId xmlns:p14="http://schemas.microsoft.com/office/powerpoint/2010/main" val="11199435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Saum auf Ackerfläche: Saat und Pflege</a:t>
            </a:r>
          </a:p>
        </p:txBody>
      </p:sp>
      <p:sp>
        <p:nvSpPr>
          <p:cNvPr id="3" name="Inhaltsplatzhalter 2"/>
          <p:cNvSpPr>
            <a:spLocks noGrp="1"/>
          </p:cNvSpPr>
          <p:nvPr>
            <p:ph idx="1"/>
          </p:nvPr>
        </p:nvSpPr>
        <p:spPr>
          <a:xfrm>
            <a:off x="618175" y="1268760"/>
            <a:ext cx="7921625" cy="4309944"/>
          </a:xfrm>
        </p:spPr>
        <p:txBody>
          <a:bodyPr vert="horz" lIns="0" tIns="0" rIns="0" bIns="0" rtlCol="0" anchor="t">
            <a:noAutofit/>
          </a:bodyPr>
          <a:lstStyle/>
          <a:p>
            <a:r>
              <a:rPr lang="de-CH" sz="2000" b="1" dirty="0"/>
              <a:t>Saat:</a:t>
            </a:r>
          </a:p>
          <a:p>
            <a:pPr marL="342900" indent="-342900">
              <a:buFont typeface="Arial" panose="020B0604020202020204" pitchFamily="34" charset="0"/>
              <a:buChar char="•"/>
            </a:pPr>
            <a:r>
              <a:rPr lang="de-CH" sz="2000" dirty="0"/>
              <a:t>Unmittelbar nach der letzten </a:t>
            </a:r>
            <a:br>
              <a:rPr lang="de-CH" sz="2000" dirty="0"/>
            </a:br>
            <a:r>
              <a:rPr lang="de-CH" sz="2000" dirty="0"/>
              <a:t>Bodenbearbeitung</a:t>
            </a:r>
          </a:p>
          <a:p>
            <a:pPr marL="342900" indent="-342900">
              <a:buFont typeface="Arial" panose="020B0604020202020204" pitchFamily="34" charset="0"/>
              <a:buChar char="•"/>
            </a:pPr>
            <a:r>
              <a:rPr lang="de-CH" sz="2000" dirty="0"/>
              <a:t>Oberflächige Breitsaat (keine Drillsaat!)</a:t>
            </a:r>
          </a:p>
          <a:p>
            <a:pPr marL="342900" indent="-342900">
              <a:buFont typeface="Arial" panose="020B0604020202020204" pitchFamily="34" charset="0"/>
              <a:buChar char="•"/>
            </a:pPr>
            <a:r>
              <a:rPr lang="de-CH" sz="2000" dirty="0"/>
              <a:t>Empfohlene Saatmenge einhalten.</a:t>
            </a:r>
          </a:p>
          <a:p>
            <a:pPr marL="342900" indent="-342900">
              <a:buFont typeface="Arial" panose="020B0604020202020204" pitchFamily="34" charset="0"/>
              <a:buChar char="•"/>
            </a:pPr>
            <a:r>
              <a:rPr lang="de-CH" sz="2000" dirty="0"/>
              <a:t>Unmittelbar nach der Saat walzen.</a:t>
            </a:r>
          </a:p>
          <a:p>
            <a:endParaRPr lang="de-CH" sz="2000" dirty="0"/>
          </a:p>
          <a:p>
            <a:r>
              <a:rPr lang="de-CH" sz="2000" b="1" dirty="0"/>
              <a:t>Pflege im </a:t>
            </a:r>
            <a:r>
              <a:rPr lang="de-CH" sz="2000" b="1" dirty="0" err="1"/>
              <a:t>Ansaatjahr</a:t>
            </a:r>
            <a:r>
              <a:rPr lang="de-CH" sz="2000" b="1" dirty="0"/>
              <a:t>:</a:t>
            </a:r>
          </a:p>
          <a:p>
            <a:pPr marL="342900" indent="-342900">
              <a:buFont typeface="Arial" panose="020B0604020202020204" pitchFamily="34" charset="0"/>
              <a:buChar char="•"/>
            </a:pPr>
            <a:r>
              <a:rPr lang="de-CH" sz="2000" dirty="0"/>
              <a:t>Nach Bedarf 1-2 Säuberungsschnitte im </a:t>
            </a:r>
            <a:r>
              <a:rPr lang="de-CH" sz="2000" dirty="0" err="1"/>
              <a:t>Ansaatjahr</a:t>
            </a:r>
            <a:endParaRPr lang="de-CH" sz="2000" dirty="0"/>
          </a:p>
          <a:p>
            <a:pPr marL="342900" indent="-342900">
              <a:buFont typeface="Arial" panose="020B0604020202020204" pitchFamily="34" charset="0"/>
              <a:buChar char="•"/>
            </a:pPr>
            <a:r>
              <a:rPr lang="de-CH" sz="2000" dirty="0"/>
              <a:t>Schnittgut schonend </a:t>
            </a:r>
            <a:r>
              <a:rPr lang="de-CH" sz="2000" dirty="0" err="1"/>
              <a:t>schwaden</a:t>
            </a:r>
            <a:r>
              <a:rPr lang="de-CH" sz="2000" dirty="0"/>
              <a:t> und wegführen.</a:t>
            </a:r>
          </a:p>
          <a:p>
            <a:endParaRPr lang="de-CH" sz="2000" dirty="0"/>
          </a:p>
          <a:p>
            <a:endParaRPr lang="de-CH" sz="2000" dirty="0"/>
          </a:p>
        </p:txBody>
      </p:sp>
      <p:sp>
        <p:nvSpPr>
          <p:cNvPr id="4" name="Foliennummernplatzhalter 3"/>
          <p:cNvSpPr>
            <a:spLocks noGrp="1"/>
          </p:cNvSpPr>
          <p:nvPr>
            <p:ph type="sldNum" sz="quarter" idx="4"/>
          </p:nvPr>
        </p:nvSpPr>
        <p:spPr/>
        <p:txBody>
          <a:bodyPr/>
          <a:lstStyle/>
          <a:p>
            <a:fld id="{B295DEAF-E952-4796-AAEE-4201E40CA590}" type="slidenum">
              <a:rPr lang="de-CH" smtClean="0"/>
              <a:pPr/>
              <a:t>74</a:t>
            </a:fld>
            <a:endParaRPr lang="de-CH"/>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85914" y="1412776"/>
            <a:ext cx="3240360" cy="2399096"/>
          </a:xfrm>
          <a:prstGeom prst="rect">
            <a:avLst/>
          </a:prstGeom>
        </p:spPr>
      </p:pic>
    </p:spTree>
    <p:extLst>
      <p:ext uri="{BB962C8B-B14F-4D97-AF65-F5344CB8AC3E}">
        <p14:creationId xmlns:p14="http://schemas.microsoft.com/office/powerpoint/2010/main" val="33648688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8965" y="4077072"/>
            <a:ext cx="1862190" cy="1620299"/>
          </a:xfrm>
          <a:prstGeom prst="rect">
            <a:avLst/>
          </a:prstGeom>
        </p:spPr>
      </p:pic>
      <p:pic>
        <p:nvPicPr>
          <p:cNvPr id="13" name="Grafik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04839" y="4077072"/>
            <a:ext cx="1857970" cy="1608695"/>
          </a:xfrm>
          <a:prstGeom prst="rect">
            <a:avLst/>
          </a:prstGeom>
        </p:spPr>
      </p:pic>
      <p:pic>
        <p:nvPicPr>
          <p:cNvPr id="14" name="Grafik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50011" y="4077072"/>
            <a:ext cx="1888218" cy="1608695"/>
          </a:xfrm>
          <a:prstGeom prst="rect">
            <a:avLst/>
          </a:prstGeom>
        </p:spPr>
      </p:pic>
      <p:pic>
        <p:nvPicPr>
          <p:cNvPr id="8" name="Grafik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14160" y="4077072"/>
            <a:ext cx="1820434" cy="1608695"/>
          </a:xfrm>
          <a:prstGeom prst="rect">
            <a:avLst/>
          </a:prstGeom>
        </p:spPr>
      </p:pic>
      <p:sp>
        <p:nvSpPr>
          <p:cNvPr id="3" name="Inhaltsplatzhalter 2"/>
          <p:cNvSpPr>
            <a:spLocks noGrp="1"/>
          </p:cNvSpPr>
          <p:nvPr>
            <p:ph sz="half" idx="15"/>
          </p:nvPr>
        </p:nvSpPr>
        <p:spPr>
          <a:xfrm>
            <a:off x="4650010" y="1141212"/>
            <a:ext cx="3884584" cy="2420224"/>
          </a:xfrm>
          <a:solidFill>
            <a:schemeClr val="accent4">
              <a:lumMod val="20000"/>
              <a:lumOff val="80000"/>
            </a:schemeClr>
          </a:solidFill>
        </p:spPr>
        <p:txBody>
          <a:bodyPr lIns="72000" tIns="72000" rIns="72000" bIns="72000"/>
          <a:lstStyle/>
          <a:p>
            <a:pPr marL="0" indent="0"/>
            <a:r>
              <a:rPr lang="de-CH" sz="2000" b="1" dirty="0"/>
              <a:t>Ökologische Bedeutung</a:t>
            </a:r>
          </a:p>
          <a:p>
            <a:pPr marL="342900" indent="-342900" defTabSz="685800" eaLnBrk="1" hangingPunct="1">
              <a:lnSpc>
                <a:spcPct val="90000"/>
              </a:lnSpc>
              <a:spcBef>
                <a:spcPts val="0"/>
              </a:spcBef>
              <a:spcAft>
                <a:spcPts val="600"/>
              </a:spcAft>
              <a:buClr>
                <a:srgbClr val="006C8E"/>
              </a:buClr>
              <a:buFont typeface="Arial" panose="020B0604020202020204" pitchFamily="34" charset="0"/>
              <a:buChar char="•"/>
            </a:pPr>
            <a:r>
              <a:rPr lang="de-CH" sz="2000" dirty="0"/>
              <a:t>Standort für seltene Arten der </a:t>
            </a:r>
            <a:r>
              <a:rPr lang="de-CH" sz="2000" dirty="0" err="1"/>
              <a:t>Ackerbegleitflora</a:t>
            </a:r>
            <a:endParaRPr lang="de-CH" sz="2000" dirty="0"/>
          </a:p>
          <a:p>
            <a:pPr marL="342900" indent="-342900" defTabSz="685800" eaLnBrk="1" hangingPunct="1">
              <a:lnSpc>
                <a:spcPct val="90000"/>
              </a:lnSpc>
              <a:spcBef>
                <a:spcPts val="0"/>
              </a:spcBef>
              <a:spcAft>
                <a:spcPts val="600"/>
              </a:spcAft>
              <a:buClr>
                <a:srgbClr val="006C8E"/>
              </a:buClr>
              <a:buFont typeface="Arial" panose="020B0604020202020204" pitchFamily="34" charset="0"/>
              <a:buChar char="•"/>
            </a:pPr>
            <a:r>
              <a:rPr lang="de-CH" sz="2000" dirty="0"/>
              <a:t>Reiches Blütenangebot</a:t>
            </a:r>
          </a:p>
          <a:p>
            <a:pPr marL="342900" indent="-342900" defTabSz="685800" eaLnBrk="1" hangingPunct="1">
              <a:lnSpc>
                <a:spcPct val="90000"/>
              </a:lnSpc>
              <a:spcBef>
                <a:spcPts val="0"/>
              </a:spcBef>
              <a:spcAft>
                <a:spcPts val="600"/>
              </a:spcAft>
              <a:buClr>
                <a:srgbClr val="006C8E"/>
              </a:buClr>
              <a:buFont typeface="Arial" panose="020B0604020202020204" pitchFamily="34" charset="0"/>
              <a:buChar char="•"/>
            </a:pPr>
            <a:r>
              <a:rPr lang="de-CH" sz="2000" dirty="0"/>
              <a:t>Nahrungsangebot für Insekten</a:t>
            </a:r>
          </a:p>
          <a:p>
            <a:pPr marL="342900" indent="-342900" defTabSz="685800" eaLnBrk="1" hangingPunct="1">
              <a:lnSpc>
                <a:spcPct val="90000"/>
              </a:lnSpc>
              <a:spcBef>
                <a:spcPts val="0"/>
              </a:spcBef>
              <a:spcAft>
                <a:spcPts val="600"/>
              </a:spcAft>
              <a:buClr>
                <a:srgbClr val="006C8E"/>
              </a:buClr>
              <a:buFont typeface="Arial" panose="020B0604020202020204" pitchFamily="34" charset="0"/>
              <a:buChar char="•"/>
            </a:pPr>
            <a:r>
              <a:rPr lang="de-CH" sz="2000" dirty="0"/>
              <a:t>Brutmöglichkeiten für bodenbrütende Vogelarten</a:t>
            </a:r>
          </a:p>
        </p:txBody>
      </p:sp>
      <p:sp>
        <p:nvSpPr>
          <p:cNvPr id="4" name="Inhaltsplatzhalter 3"/>
          <p:cNvSpPr>
            <a:spLocks noGrp="1"/>
          </p:cNvSpPr>
          <p:nvPr>
            <p:ph sz="half" idx="17"/>
          </p:nvPr>
        </p:nvSpPr>
        <p:spPr>
          <a:xfrm>
            <a:off x="588965" y="1141212"/>
            <a:ext cx="3873844" cy="2420224"/>
          </a:xfrm>
          <a:solidFill>
            <a:schemeClr val="accent6">
              <a:lumMod val="20000"/>
              <a:lumOff val="80000"/>
            </a:schemeClr>
          </a:solidFill>
        </p:spPr>
        <p:txBody>
          <a:bodyPr lIns="72000" tIns="72000" rIns="72000" bIns="72000"/>
          <a:lstStyle/>
          <a:p>
            <a:r>
              <a:rPr lang="de-CH" sz="2000" b="1"/>
              <a:t>Agronomische Bedeutung</a:t>
            </a:r>
          </a:p>
          <a:p>
            <a:pPr marL="342900" indent="-342900" defTabSz="685800" eaLnBrk="1" hangingPunct="1">
              <a:lnSpc>
                <a:spcPct val="90000"/>
              </a:lnSpc>
              <a:spcBef>
                <a:spcPts val="0"/>
              </a:spcBef>
              <a:spcAft>
                <a:spcPts val="600"/>
              </a:spcAft>
              <a:buClr>
                <a:srgbClr val="006C8E"/>
              </a:buClr>
              <a:buFont typeface="Arial" panose="020B0604020202020204" pitchFamily="34" charset="0"/>
              <a:buChar char="•"/>
            </a:pPr>
            <a:r>
              <a:rPr lang="fr-FR" sz="2000" err="1"/>
              <a:t>Fördert</a:t>
            </a:r>
            <a:r>
              <a:rPr lang="fr-FR" sz="2000"/>
              <a:t> </a:t>
            </a:r>
            <a:r>
              <a:rPr lang="fr-FR" sz="2000" err="1"/>
              <a:t>Nützlinge</a:t>
            </a:r>
            <a:r>
              <a:rPr lang="fr-FR" sz="2000"/>
              <a:t> und </a:t>
            </a:r>
            <a:r>
              <a:rPr lang="fr-FR" sz="2000" err="1"/>
              <a:t>Bestäuber</a:t>
            </a:r>
            <a:r>
              <a:rPr lang="fr-FR" sz="2000"/>
              <a:t>. </a:t>
            </a:r>
          </a:p>
          <a:p>
            <a:pPr marL="342900" indent="-342900" defTabSz="685800" eaLnBrk="1" hangingPunct="1">
              <a:lnSpc>
                <a:spcPct val="90000"/>
              </a:lnSpc>
              <a:spcBef>
                <a:spcPts val="0"/>
              </a:spcBef>
              <a:spcAft>
                <a:spcPts val="600"/>
              </a:spcAft>
              <a:buClr>
                <a:srgbClr val="006C8E"/>
              </a:buClr>
              <a:buFont typeface="Arial" panose="020B0604020202020204" pitchFamily="34" charset="0"/>
              <a:buChar char="•"/>
            </a:pPr>
            <a:r>
              <a:rPr lang="de-CH" sz="2000"/>
              <a:t>Schutz gegen Bodenerosion</a:t>
            </a:r>
          </a:p>
        </p:txBody>
      </p:sp>
      <p:sp>
        <p:nvSpPr>
          <p:cNvPr id="6" name="Foliennummernplatzhalter 5"/>
          <p:cNvSpPr>
            <a:spLocks noGrp="1"/>
          </p:cNvSpPr>
          <p:nvPr>
            <p:ph type="sldNum" sz="quarter" idx="19"/>
          </p:nvPr>
        </p:nvSpPr>
        <p:spPr/>
        <p:txBody>
          <a:bodyPr/>
          <a:lstStyle/>
          <a:p>
            <a:pPr>
              <a:defRPr/>
            </a:pPr>
            <a:fld id="{72450796-6A5C-4112-86C2-50CABFE26A6A}" type="slidenum">
              <a:rPr lang="de-DE" smtClean="0"/>
              <a:pPr>
                <a:defRPr/>
              </a:pPr>
              <a:t>75</a:t>
            </a:fld>
            <a:endParaRPr lang="de-DE"/>
          </a:p>
        </p:txBody>
      </p:sp>
      <p:sp>
        <p:nvSpPr>
          <p:cNvPr id="15" name="Welle 14"/>
          <p:cNvSpPr/>
          <p:nvPr/>
        </p:nvSpPr>
        <p:spPr>
          <a:xfrm>
            <a:off x="8172400" y="207051"/>
            <a:ext cx="953612" cy="543210"/>
          </a:xfrm>
          <a:prstGeom prst="wav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a:solidFill>
                  <a:schemeClr val="accent4">
                    <a:lumMod val="50000"/>
                  </a:schemeClr>
                </a:solidFill>
              </a:rPr>
              <a:t>S.86</a:t>
            </a:r>
          </a:p>
        </p:txBody>
      </p:sp>
      <p:sp>
        <p:nvSpPr>
          <p:cNvPr id="20" name="Textfeld 19"/>
          <p:cNvSpPr txBox="1"/>
          <p:nvPr/>
        </p:nvSpPr>
        <p:spPr>
          <a:xfrm>
            <a:off x="6653293" y="5347213"/>
            <a:ext cx="2023163" cy="338554"/>
          </a:xfrm>
          <a:prstGeom prst="rect">
            <a:avLst/>
          </a:prstGeom>
          <a:solidFill>
            <a:srgbClr val="FFFFFF">
              <a:alpha val="69804"/>
            </a:srgbClr>
          </a:solidFill>
        </p:spPr>
        <p:txBody>
          <a:bodyPr wrap="square" rtlCol="0">
            <a:spAutoFit/>
          </a:bodyPr>
          <a:lstStyle>
            <a:defPPr>
              <a:defRPr lang="de-DE"/>
            </a:defPPr>
          </a:lstStyle>
          <a:p>
            <a:pPr>
              <a:spcBef>
                <a:spcPts val="200"/>
              </a:spcBef>
              <a:spcAft>
                <a:spcPts val="200"/>
              </a:spcAft>
            </a:pPr>
            <a:r>
              <a:rPr lang="de-CH" sz="1600"/>
              <a:t>Ackerstiefmütterchen</a:t>
            </a:r>
          </a:p>
        </p:txBody>
      </p:sp>
      <p:sp>
        <p:nvSpPr>
          <p:cNvPr id="21" name="Textfeld 20"/>
          <p:cNvSpPr txBox="1"/>
          <p:nvPr/>
        </p:nvSpPr>
        <p:spPr>
          <a:xfrm>
            <a:off x="4650011" y="5318498"/>
            <a:ext cx="1916966" cy="369332"/>
          </a:xfrm>
          <a:prstGeom prst="rect">
            <a:avLst/>
          </a:prstGeom>
          <a:solidFill>
            <a:srgbClr val="FFFFFF">
              <a:alpha val="69804"/>
            </a:srgbClr>
          </a:solidFill>
        </p:spPr>
        <p:txBody>
          <a:bodyPr wrap="square" rtlCol="0">
            <a:spAutoFit/>
          </a:bodyPr>
          <a:lstStyle>
            <a:defPPr>
              <a:defRPr lang="de-DE"/>
            </a:defPPr>
          </a:lstStyle>
          <a:p>
            <a:r>
              <a:rPr lang="de-CH"/>
              <a:t>Venusspiegel</a:t>
            </a:r>
          </a:p>
        </p:txBody>
      </p:sp>
      <p:sp>
        <p:nvSpPr>
          <p:cNvPr id="22" name="Textfeld 21"/>
          <p:cNvSpPr txBox="1"/>
          <p:nvPr/>
        </p:nvSpPr>
        <p:spPr>
          <a:xfrm>
            <a:off x="2604841" y="5328039"/>
            <a:ext cx="1940415" cy="369332"/>
          </a:xfrm>
          <a:prstGeom prst="rect">
            <a:avLst/>
          </a:prstGeom>
          <a:solidFill>
            <a:srgbClr val="FFFFFF">
              <a:alpha val="69804"/>
            </a:srgbClr>
          </a:solidFill>
        </p:spPr>
        <p:txBody>
          <a:bodyPr wrap="square" rtlCol="0">
            <a:spAutoFit/>
          </a:bodyPr>
          <a:lstStyle>
            <a:defPPr>
              <a:defRPr lang="de-DE"/>
            </a:defPPr>
          </a:lstStyle>
          <a:p>
            <a:r>
              <a:rPr lang="de-CH"/>
              <a:t>Kornblume</a:t>
            </a:r>
          </a:p>
        </p:txBody>
      </p:sp>
      <p:sp>
        <p:nvSpPr>
          <p:cNvPr id="23" name="Textfeld 22"/>
          <p:cNvSpPr txBox="1"/>
          <p:nvPr/>
        </p:nvSpPr>
        <p:spPr>
          <a:xfrm>
            <a:off x="588965" y="5329008"/>
            <a:ext cx="1933427" cy="369332"/>
          </a:xfrm>
          <a:prstGeom prst="rect">
            <a:avLst/>
          </a:prstGeom>
          <a:solidFill>
            <a:srgbClr val="FFFFFF">
              <a:alpha val="69804"/>
            </a:srgbClr>
          </a:solidFill>
        </p:spPr>
        <p:txBody>
          <a:bodyPr wrap="square" rtlCol="0">
            <a:spAutoFit/>
          </a:bodyPr>
          <a:lstStyle>
            <a:defPPr>
              <a:defRPr lang="de-DE"/>
            </a:defPPr>
          </a:lstStyle>
          <a:p>
            <a:r>
              <a:rPr lang="de-CH"/>
              <a:t>Kornrade</a:t>
            </a:r>
          </a:p>
        </p:txBody>
      </p:sp>
      <p:sp>
        <p:nvSpPr>
          <p:cNvPr id="24" name="Titel 1"/>
          <p:cNvSpPr txBox="1">
            <a:spLocks/>
          </p:cNvSpPr>
          <p:nvPr/>
        </p:nvSpPr>
        <p:spPr>
          <a:xfrm>
            <a:off x="617725" y="404813"/>
            <a:ext cx="7908549" cy="629700"/>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400" b="1" kern="1200" spc="0" baseline="0">
                <a:solidFill>
                  <a:schemeClr val="tx1"/>
                </a:solidFill>
                <a:latin typeface="+mj-lt"/>
                <a:ea typeface="+mj-ea"/>
                <a:cs typeface="+mj-cs"/>
              </a:defRPr>
            </a:lvl1pPr>
          </a:lstStyle>
          <a:p>
            <a:r>
              <a:rPr lang="de-CH"/>
              <a:t>Ackerschonstreifen</a:t>
            </a:r>
          </a:p>
        </p:txBody>
      </p:sp>
    </p:spTree>
    <p:extLst>
      <p:ext uri="{BB962C8B-B14F-4D97-AF65-F5344CB8AC3E}">
        <p14:creationId xmlns:p14="http://schemas.microsoft.com/office/powerpoint/2010/main" val="16115547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4"/>
          </p:nvPr>
        </p:nvSpPr>
        <p:spPr/>
        <p:txBody>
          <a:bodyPr/>
          <a:lstStyle/>
          <a:p>
            <a:pPr>
              <a:defRPr/>
            </a:pPr>
            <a:fld id="{72450796-6A5C-4112-86C2-50CABFE26A6A}" type="slidenum">
              <a:rPr lang="de-DE" smtClean="0"/>
              <a:pPr>
                <a:defRPr/>
              </a:pPr>
              <a:t>76</a:t>
            </a:fld>
            <a:endParaRPr lang="de-DE"/>
          </a:p>
        </p:txBody>
      </p:sp>
      <p:graphicFrame>
        <p:nvGraphicFramePr>
          <p:cNvPr id="2" name="Tabelle 1"/>
          <p:cNvGraphicFramePr>
            <a:graphicFrameLocks noGrp="1"/>
          </p:cNvGraphicFramePr>
          <p:nvPr>
            <p:extLst>
              <p:ext uri="{D42A27DB-BD31-4B8C-83A1-F6EECF244321}">
                <p14:modId xmlns:p14="http://schemas.microsoft.com/office/powerpoint/2010/main" val="4197947399"/>
              </p:ext>
            </p:extLst>
          </p:nvPr>
        </p:nvGraphicFramePr>
        <p:xfrm>
          <a:off x="539552" y="980728"/>
          <a:ext cx="8000248" cy="4318000"/>
        </p:xfrm>
        <a:graphic>
          <a:graphicData uri="http://schemas.openxmlformats.org/drawingml/2006/table">
            <a:tbl>
              <a:tblPr firstRow="1" bandRow="1">
                <a:tableStyleId>{21E4AEA4-8DFA-4A89-87EB-49C32662AFE0}</a:tableStyleId>
              </a:tblPr>
              <a:tblGrid>
                <a:gridCol w="2333406">
                  <a:extLst>
                    <a:ext uri="{9D8B030D-6E8A-4147-A177-3AD203B41FA5}">
                      <a16:colId xmlns:a16="http://schemas.microsoft.com/office/drawing/2014/main" val="2628019620"/>
                    </a:ext>
                  </a:extLst>
                </a:gridCol>
                <a:gridCol w="5666842">
                  <a:extLst>
                    <a:ext uri="{9D8B030D-6E8A-4147-A177-3AD203B41FA5}">
                      <a16:colId xmlns:a16="http://schemas.microsoft.com/office/drawing/2014/main" val="3193976838"/>
                    </a:ext>
                  </a:extLst>
                </a:gridCol>
              </a:tblGrid>
              <a:tr h="370840">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800" b="1"/>
                        <a:t>Ackerschonstreifen</a:t>
                      </a:r>
                    </a:p>
                  </a:txBody>
                  <a:tcPr/>
                </a:tc>
                <a:tc hMerge="1">
                  <a:txBody>
                    <a:bodyPr/>
                    <a:lstStyle/>
                    <a:p>
                      <a:endParaRPr lang="de-CH"/>
                    </a:p>
                  </a:txBody>
                  <a:tcPr/>
                </a:tc>
                <a:extLst>
                  <a:ext uri="{0D108BD9-81ED-4DB2-BD59-A6C34878D82A}">
                    <a16:rowId xmlns:a16="http://schemas.microsoft.com/office/drawing/2014/main" val="1041814538"/>
                  </a:ext>
                </a:extLst>
              </a:tr>
              <a:tr h="370840">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800" b="1"/>
                        <a:t>BEDINGUNGEN FÜR BEITRÄGE NACH DZV</a:t>
                      </a:r>
                    </a:p>
                  </a:txBody>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de-CH" sz="1800" b="1"/>
                    </a:p>
                  </a:txBody>
                  <a:tcPr/>
                </a:tc>
                <a:extLst>
                  <a:ext uri="{0D108BD9-81ED-4DB2-BD59-A6C34878D82A}">
                    <a16:rowId xmlns:a16="http://schemas.microsoft.com/office/drawing/2014/main" val="2467913020"/>
                  </a:ext>
                </a:extLst>
              </a:tr>
              <a:tr h="370840">
                <a:tc>
                  <a:txBody>
                    <a:bodyPr/>
                    <a:lstStyle/>
                    <a:p>
                      <a:r>
                        <a:rPr lang="de-CH" sz="1800" b="1"/>
                        <a:t>Erlaubte Kulturen</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de-CH" sz="1800" b="0"/>
                        <a:t>nur in Getreide (ohne Mais), Hirse, Raps, Sonnenblumen, Körnerleguminosen und Lein</a:t>
                      </a:r>
                    </a:p>
                  </a:txBody>
                  <a:tcPr/>
                </a:tc>
                <a:extLst>
                  <a:ext uri="{0D108BD9-81ED-4DB2-BD59-A6C34878D82A}">
                    <a16:rowId xmlns:a16="http://schemas.microsoft.com/office/drawing/2014/main" val="2780080551"/>
                  </a:ext>
                </a:extLst>
              </a:tr>
              <a:tr h="370840">
                <a:tc>
                  <a:txBody>
                    <a:bodyPr/>
                    <a:lstStyle/>
                    <a:p>
                      <a:r>
                        <a:rPr lang="de-CH" sz="1800" b="1"/>
                        <a:t>Anlagerichtung</a:t>
                      </a:r>
                    </a:p>
                  </a:txBody>
                  <a:tcPr/>
                </a:tc>
                <a:tc>
                  <a:txBody>
                    <a:bodyPr/>
                    <a:lstStyle/>
                    <a:p>
                      <a:r>
                        <a:rPr lang="de-CH" sz="1800" b="0"/>
                        <a:t>auf Parzellenrandflächen,</a:t>
                      </a:r>
                      <a:r>
                        <a:rPr lang="de-CH" sz="1800" b="0" baseline="0"/>
                        <a:t> i</a:t>
                      </a:r>
                      <a:r>
                        <a:rPr lang="de-CH" sz="1800" b="0"/>
                        <a:t>n Bewirtschaftungsrichtung </a:t>
                      </a:r>
                      <a:br>
                        <a:rPr lang="de-CH" sz="1800" b="0"/>
                      </a:br>
                      <a:r>
                        <a:rPr lang="de-CH" sz="1800" b="0"/>
                        <a:t>auf der gesamten Feldlänge</a:t>
                      </a:r>
                    </a:p>
                  </a:txBody>
                  <a:tcPr/>
                </a:tc>
                <a:extLst>
                  <a:ext uri="{0D108BD9-81ED-4DB2-BD59-A6C34878D82A}">
                    <a16:rowId xmlns:a16="http://schemas.microsoft.com/office/drawing/2014/main" val="535480240"/>
                  </a:ext>
                </a:extLst>
              </a:tr>
              <a:tr h="370840">
                <a:tc>
                  <a:txBody>
                    <a:bodyPr/>
                    <a:lstStyle/>
                    <a:p>
                      <a:r>
                        <a:rPr lang="de-CH" sz="1800" b="1"/>
                        <a:t>Düngung</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de-CH" sz="1800" b="0"/>
                        <a:t>Keine N-Düngung</a:t>
                      </a:r>
                    </a:p>
                  </a:txBody>
                  <a:tcPr/>
                </a:tc>
                <a:extLst>
                  <a:ext uri="{0D108BD9-81ED-4DB2-BD59-A6C34878D82A}">
                    <a16:rowId xmlns:a16="http://schemas.microsoft.com/office/drawing/2014/main" val="4164270531"/>
                  </a:ext>
                </a:extLst>
              </a:tr>
              <a:tr h="370840">
                <a:tc>
                  <a:txBody>
                    <a:bodyPr/>
                    <a:lstStyle/>
                    <a:p>
                      <a:r>
                        <a:rPr lang="de-CH" sz="1800" b="1"/>
                        <a:t>Insektizide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800" b="0"/>
                        <a:t>keine</a:t>
                      </a:r>
                    </a:p>
                  </a:txBody>
                  <a:tcPr/>
                </a:tc>
                <a:extLst>
                  <a:ext uri="{0D108BD9-81ED-4DB2-BD59-A6C34878D82A}">
                    <a16:rowId xmlns:a16="http://schemas.microsoft.com/office/drawing/2014/main" val="3052090276"/>
                  </a:ext>
                </a:extLst>
              </a:tr>
              <a:tr h="370840">
                <a:tc>
                  <a:txBody>
                    <a:bodyPr/>
                    <a:lstStyle/>
                    <a:p>
                      <a:r>
                        <a:rPr lang="de-CH" sz="1800" b="1"/>
                        <a:t>Unkrautregulierung</a:t>
                      </a:r>
                    </a:p>
                  </a:txBody>
                  <a:tcPr/>
                </a:tc>
                <a:tc>
                  <a:txBody>
                    <a:bodyPr/>
                    <a:lstStyle/>
                    <a:p>
                      <a:pPr marL="285750" lvl="0" indent="-285750">
                        <a:buClr>
                          <a:srgbClr val="000000"/>
                        </a:buClr>
                        <a:buFont typeface="Arial,Sans-Serif"/>
                        <a:buChar char="•"/>
                      </a:pPr>
                      <a:r>
                        <a:rPr lang="de-CH" sz="1800" b="0" i="0" u="none" strike="noStrike" noProof="0" dirty="0">
                          <a:solidFill>
                            <a:srgbClr val="000000"/>
                          </a:solidFill>
                          <a:latin typeface="Gill Sans MT"/>
                        </a:rPr>
                        <a:t>Breitflächige mechanische Unkrautregulierung (Striegeln) verboten. </a:t>
                      </a:r>
                      <a:endParaRPr lang="de-CH" sz="1800" b="0" i="0" u="none" strike="noStrike" noProof="0" dirty="0">
                        <a:solidFill>
                          <a:schemeClr val="dk1"/>
                        </a:solidFill>
                        <a:latin typeface="Gill Sans MT"/>
                      </a:endParaRPr>
                    </a:p>
                    <a:p>
                      <a:pPr marL="285750" lvl="0" indent="-285750">
                        <a:buClr>
                          <a:srgbClr val="000000"/>
                        </a:buClr>
                        <a:buFont typeface="Arial,Sans-Serif"/>
                        <a:buChar char="•"/>
                      </a:pPr>
                      <a:r>
                        <a:rPr lang="de-CH" sz="1800" b="0" i="0" u="none" strike="noStrike" noProof="0" dirty="0">
                          <a:solidFill>
                            <a:srgbClr val="000000"/>
                          </a:solidFill>
                          <a:latin typeface="Gill Sans MT"/>
                        </a:rPr>
                        <a:t>chemische Einzelstockbehandlung möglich</a:t>
                      </a:r>
                    </a:p>
                  </a:txBody>
                  <a:tcPr/>
                </a:tc>
                <a:extLst>
                  <a:ext uri="{0D108BD9-81ED-4DB2-BD59-A6C34878D82A}">
                    <a16:rowId xmlns:a16="http://schemas.microsoft.com/office/drawing/2014/main" val="3901059358"/>
                  </a:ext>
                </a:extLst>
              </a:tr>
              <a:tr h="370840">
                <a:tc>
                  <a:txBody>
                    <a:bodyPr/>
                    <a:lstStyle/>
                    <a:p>
                      <a:r>
                        <a:rPr lang="de-CH" sz="1800" b="1" dirty="0"/>
                        <a:t>Anlagedauer</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800" b="0" dirty="0"/>
                        <a:t>in mindestens 2 aufeinanderfolgenden Hauptkulturen am gleichen Standort</a:t>
                      </a:r>
                    </a:p>
                  </a:txBody>
                  <a:tcPr/>
                </a:tc>
                <a:extLst>
                  <a:ext uri="{0D108BD9-81ED-4DB2-BD59-A6C34878D82A}">
                    <a16:rowId xmlns:a16="http://schemas.microsoft.com/office/drawing/2014/main" val="2406601660"/>
                  </a:ext>
                </a:extLst>
              </a:tr>
            </a:tbl>
          </a:graphicData>
        </a:graphic>
      </p:graphicFrame>
      <p:sp>
        <p:nvSpPr>
          <p:cNvPr id="4" name="Textfeld 3"/>
          <p:cNvSpPr txBox="1"/>
          <p:nvPr/>
        </p:nvSpPr>
        <p:spPr>
          <a:xfrm>
            <a:off x="8048828" y="0"/>
            <a:ext cx="1095172" cy="400110"/>
          </a:xfrm>
          <a:prstGeom prst="rect">
            <a:avLst/>
          </a:prstGeom>
          <a:solidFill>
            <a:schemeClr val="accent6">
              <a:lumMod val="40000"/>
              <a:lumOff val="60000"/>
            </a:schemeClr>
          </a:solidFill>
        </p:spPr>
        <p:txBody>
          <a:bodyPr wrap="none" rtlCol="0">
            <a:spAutoFit/>
          </a:bodyPr>
          <a:lstStyle/>
          <a:p>
            <a:r>
              <a:rPr lang="de-CH" sz="2000"/>
              <a:t>Handout</a:t>
            </a:r>
          </a:p>
        </p:txBody>
      </p:sp>
      <p:grpSp>
        <p:nvGrpSpPr>
          <p:cNvPr id="5" name="Gruppieren 4">
            <a:extLst>
              <a:ext uri="{FF2B5EF4-FFF2-40B4-BE49-F238E27FC236}">
                <a16:creationId xmlns:a16="http://schemas.microsoft.com/office/drawing/2014/main" id="{6098586A-AD2A-4713-B5A0-6E24D1D3B748}"/>
              </a:ext>
            </a:extLst>
          </p:cNvPr>
          <p:cNvGrpSpPr/>
          <p:nvPr/>
        </p:nvGrpSpPr>
        <p:grpSpPr>
          <a:xfrm>
            <a:off x="539552" y="605876"/>
            <a:ext cx="4900037" cy="374852"/>
            <a:chOff x="104011" y="183120"/>
            <a:chExt cx="4900037" cy="374852"/>
          </a:xfrm>
        </p:grpSpPr>
        <p:sp>
          <p:nvSpPr>
            <p:cNvPr id="7" name="Textfeld 6">
              <a:extLst>
                <a:ext uri="{FF2B5EF4-FFF2-40B4-BE49-F238E27FC236}">
                  <a16:creationId xmlns:a16="http://schemas.microsoft.com/office/drawing/2014/main" id="{0A324483-3473-4B76-AD1F-3E654B986831}"/>
                </a:ext>
              </a:extLst>
            </p:cNvPr>
            <p:cNvSpPr txBox="1"/>
            <p:nvPr/>
          </p:nvSpPr>
          <p:spPr>
            <a:xfrm>
              <a:off x="179512" y="188640"/>
              <a:ext cx="4824536" cy="369332"/>
            </a:xfrm>
            <a:prstGeom prst="rect">
              <a:avLst/>
            </a:prstGeom>
            <a:noFill/>
          </p:spPr>
          <p:txBody>
            <a:bodyPr wrap="square" rtlCol="0">
              <a:spAutoFit/>
            </a:bodyPr>
            <a:lstStyle/>
            <a:p>
              <a:r>
                <a:rPr lang="de-CH" dirty="0"/>
                <a:t>    Aktuelle Anforderungen </a:t>
              </a:r>
              <a:r>
                <a:rPr lang="de-CH" dirty="0">
                  <a:hlinkClick r:id="rId2"/>
                </a:rPr>
                <a:t>www.agrinatur.ch</a:t>
              </a:r>
              <a:endParaRPr lang="de-CH" dirty="0"/>
            </a:p>
          </p:txBody>
        </p:sp>
        <p:pic>
          <p:nvPicPr>
            <p:cNvPr id="8" name="Grafik 7" descr="Auge">
              <a:extLst>
                <a:ext uri="{FF2B5EF4-FFF2-40B4-BE49-F238E27FC236}">
                  <a16:creationId xmlns:a16="http://schemas.microsoft.com/office/drawing/2014/main" id="{3CBE5DBB-0427-45EB-8C19-E1857BBF062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011" y="183120"/>
              <a:ext cx="360040" cy="360040"/>
            </a:xfrm>
            <a:prstGeom prst="rect">
              <a:avLst/>
            </a:prstGeom>
          </p:spPr>
        </p:pic>
      </p:grpSp>
    </p:spTree>
    <p:extLst>
      <p:ext uri="{BB962C8B-B14F-4D97-AF65-F5344CB8AC3E}">
        <p14:creationId xmlns:p14="http://schemas.microsoft.com/office/powerpoint/2010/main" val="17418396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Ackerschonstreifen: Wo anlegen?</a:t>
            </a:r>
            <a:br>
              <a:rPr lang="de-CH"/>
            </a:br>
            <a:endParaRPr lang="de-CH"/>
          </a:p>
        </p:txBody>
      </p:sp>
      <p:sp>
        <p:nvSpPr>
          <p:cNvPr id="3" name="Inhaltsplatzhalter 2"/>
          <p:cNvSpPr>
            <a:spLocks noGrp="1"/>
          </p:cNvSpPr>
          <p:nvPr>
            <p:ph idx="1"/>
          </p:nvPr>
        </p:nvSpPr>
        <p:spPr>
          <a:xfrm>
            <a:off x="592183" y="1146072"/>
            <a:ext cx="7958917" cy="1501872"/>
          </a:xfrm>
          <a:solidFill>
            <a:schemeClr val="accent6">
              <a:lumMod val="20000"/>
              <a:lumOff val="80000"/>
            </a:schemeClr>
          </a:solidFill>
        </p:spPr>
        <p:txBody>
          <a:bodyPr lIns="72000" tIns="72000" rIns="72000" bIns="72000"/>
          <a:lstStyle/>
          <a:p>
            <a:r>
              <a:rPr lang="de-CH" sz="2000" b="1" dirty="0"/>
              <a:t>Geeignet:</a:t>
            </a:r>
          </a:p>
          <a:p>
            <a:pPr marL="342900" indent="-342900">
              <a:buFont typeface="Arial" panose="020B0604020202020204" pitchFamily="34" charset="0"/>
              <a:buChar char="•"/>
            </a:pPr>
            <a:r>
              <a:rPr lang="de-CH" sz="2000" dirty="0"/>
              <a:t>Ideal auf flachgründigen, sandigen und/oder steinigen Böden.</a:t>
            </a:r>
          </a:p>
          <a:p>
            <a:pPr marL="342900" indent="-342900">
              <a:buFont typeface="Arial" panose="020B0604020202020204" pitchFamily="34" charset="0"/>
              <a:buChar char="•"/>
            </a:pPr>
            <a:r>
              <a:rPr lang="de-CH" sz="2000" dirty="0"/>
              <a:t>Bevorzugt in Äckern, wo bereits </a:t>
            </a:r>
            <a:r>
              <a:rPr lang="de-CH" sz="2000" dirty="0" err="1"/>
              <a:t>Ackerbegleitflora</a:t>
            </a:r>
            <a:r>
              <a:rPr lang="de-CH" sz="2000" dirty="0"/>
              <a:t> vorhanden ist. Hier keine zusätzlichen Ackerwildkräuter einsäen!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77</a:t>
            </a:fld>
            <a:endParaRPr lang="de-CH"/>
          </a:p>
        </p:txBody>
      </p:sp>
      <p:sp>
        <p:nvSpPr>
          <p:cNvPr id="5" name="Inhaltsplatzhalter 2"/>
          <p:cNvSpPr txBox="1">
            <a:spLocks/>
          </p:cNvSpPr>
          <p:nvPr/>
        </p:nvSpPr>
        <p:spPr>
          <a:xfrm>
            <a:off x="592183" y="2726338"/>
            <a:ext cx="7958917" cy="1771418"/>
          </a:xfrm>
          <a:prstGeom prst="rect">
            <a:avLst/>
          </a:prstGeom>
          <a:solidFill>
            <a:srgbClr val="FFCCCC"/>
          </a:solidFill>
        </p:spPr>
        <p:txBody>
          <a:bodyPr vert="horz" lIns="72000" tIns="72000" rIns="72000" bIns="72000" rtlCol="0" anchor="t">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CH" sz="2000" b="1" dirty="0"/>
              <a:t>Ungeeignet</a:t>
            </a:r>
            <a:r>
              <a:rPr lang="de-CH" sz="2000" dirty="0"/>
              <a:t>:</a:t>
            </a:r>
          </a:p>
          <a:p>
            <a:pPr marL="342900" indent="-342900">
              <a:buFont typeface="Arial" panose="020B0604020202020204" pitchFamily="34" charset="0"/>
              <a:buChar char="•"/>
            </a:pPr>
            <a:r>
              <a:rPr lang="de-CH" sz="2000" dirty="0"/>
              <a:t>Nicht an Standorten mit Problemunkräutern wie Ackerkratzdisteln, </a:t>
            </a:r>
            <a:r>
              <a:rPr lang="de-CH" sz="2000" dirty="0" err="1"/>
              <a:t>Blacken</a:t>
            </a:r>
            <a:r>
              <a:rPr lang="de-CH" sz="2000" dirty="0"/>
              <a:t>, Quecken, Winden, Raigräsern und Neophyten.</a:t>
            </a:r>
          </a:p>
          <a:p>
            <a:pPr marL="342900" indent="-342900">
              <a:buFont typeface="Arial" panose="020B0604020202020204" pitchFamily="34" charset="0"/>
              <a:buChar char="•"/>
            </a:pPr>
            <a:r>
              <a:rPr lang="de-CH" sz="2000" dirty="0"/>
              <a:t>Nicht an schattigen Standorten (und auf nassen, verdichteten, torfhaltigen) oder sehr nährstoffreichen Böden.</a:t>
            </a:r>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2183" y="4581129"/>
            <a:ext cx="7934091" cy="1526584"/>
          </a:xfrm>
          <a:prstGeom prst="rect">
            <a:avLst/>
          </a:prstGeom>
        </p:spPr>
      </p:pic>
    </p:spTree>
    <p:extLst>
      <p:ext uri="{BB962C8B-B14F-4D97-AF65-F5344CB8AC3E}">
        <p14:creationId xmlns:p14="http://schemas.microsoft.com/office/powerpoint/2010/main" val="19226914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Ackerschonstreifen: Wie ansäen?</a:t>
            </a:r>
            <a:br>
              <a:rPr lang="de-CH"/>
            </a:br>
            <a:endParaRPr lang="de-CH"/>
          </a:p>
        </p:txBody>
      </p:sp>
      <p:sp>
        <p:nvSpPr>
          <p:cNvPr id="3" name="Inhaltsplatzhalter 2"/>
          <p:cNvSpPr>
            <a:spLocks noGrp="1"/>
          </p:cNvSpPr>
          <p:nvPr>
            <p:ph idx="1"/>
          </p:nvPr>
        </p:nvSpPr>
        <p:spPr>
          <a:xfrm>
            <a:off x="618176" y="1196752"/>
            <a:ext cx="7907454" cy="2304256"/>
          </a:xfrm>
        </p:spPr>
        <p:txBody>
          <a:bodyPr vert="horz" lIns="0" tIns="0" rIns="0" bIns="0" rtlCol="0" anchor="t">
            <a:noAutofit/>
          </a:bodyPr>
          <a:lstStyle/>
          <a:p>
            <a:pPr marL="342900" indent="-342900">
              <a:buFont typeface="Arial" panose="020B0604020202020204" pitchFamily="34" charset="0"/>
              <a:buChar char="•"/>
            </a:pPr>
            <a:r>
              <a:rPr lang="de-CH" sz="2000" dirty="0"/>
              <a:t>Kein von Agroscope bewilligtes Saatgut verfügbar (Stand 2023)! </a:t>
            </a:r>
          </a:p>
          <a:p>
            <a:pPr marL="342900" indent="-342900">
              <a:buFont typeface="Arial" panose="020B0604020202020204" pitchFamily="34" charset="0"/>
              <a:buChar char="•"/>
            </a:pPr>
            <a:r>
              <a:rPr lang="de-CH" sz="2000" dirty="0"/>
              <a:t>Vor der Saat der Kulturpflanzen die </a:t>
            </a:r>
            <a:r>
              <a:rPr lang="de-CH" sz="2000" dirty="0" err="1"/>
              <a:t>Ackerbegleitflora</a:t>
            </a:r>
            <a:r>
              <a:rPr lang="de-CH" sz="2000" dirty="0"/>
              <a:t> mit Beigabe eines Saathelfers von Hand aussäen.</a:t>
            </a:r>
          </a:p>
          <a:p>
            <a:pPr marL="342900" indent="-342900">
              <a:buFont typeface="Arial" panose="020B0604020202020204" pitchFamily="34" charset="0"/>
              <a:buChar char="•"/>
            </a:pPr>
            <a:r>
              <a:rPr lang="de-CH" sz="2000" dirty="0"/>
              <a:t>Die Ackerkultur mit 1/3–1/2 der üblichen Saatmenge aussäen. </a:t>
            </a:r>
            <a:br>
              <a:rPr lang="de-CH" sz="2000" dirty="0"/>
            </a:br>
            <a:r>
              <a:rPr lang="de-CH" sz="2000" dirty="0"/>
              <a:t>Für einen lockeren Bestand jede zweite </a:t>
            </a:r>
            <a:r>
              <a:rPr lang="de-CH" sz="2000" dirty="0" err="1"/>
              <a:t>Säschar</a:t>
            </a:r>
            <a:r>
              <a:rPr lang="de-CH" sz="2000" dirty="0"/>
              <a:t> schliessen.</a:t>
            </a:r>
          </a:p>
          <a:p>
            <a:pPr marL="342900" indent="-342900">
              <a:buFont typeface="Arial" panose="020B0604020202020204" pitchFamily="34" charset="0"/>
              <a:buChar char="•"/>
            </a:pPr>
            <a:r>
              <a:rPr lang="de-CH" sz="2000" dirty="0"/>
              <a:t>Untersaaten (</a:t>
            </a:r>
            <a:r>
              <a:rPr lang="de-CH" sz="2000" dirty="0" err="1"/>
              <a:t>Leguminoseneinsaaten</a:t>
            </a:r>
            <a:r>
              <a:rPr lang="de-CH" sz="2000" dirty="0"/>
              <a:t>) sind nicht erlaubt.</a:t>
            </a:r>
          </a:p>
        </p:txBody>
      </p:sp>
      <p:sp>
        <p:nvSpPr>
          <p:cNvPr id="4" name="Foliennummernplatzhalter 3"/>
          <p:cNvSpPr>
            <a:spLocks noGrp="1"/>
          </p:cNvSpPr>
          <p:nvPr>
            <p:ph type="sldNum" sz="quarter" idx="4"/>
          </p:nvPr>
        </p:nvSpPr>
        <p:spPr/>
        <p:txBody>
          <a:bodyPr/>
          <a:lstStyle/>
          <a:p>
            <a:fld id="{B295DEAF-E952-4796-AAEE-4201E40CA590}" type="slidenum">
              <a:rPr lang="de-CH" smtClean="0"/>
              <a:pPr/>
              <a:t>78</a:t>
            </a:fld>
            <a:endParaRPr lang="de-CH"/>
          </a:p>
        </p:txBody>
      </p:sp>
      <p:sp>
        <p:nvSpPr>
          <p:cNvPr id="6" name="Textfeld 5"/>
          <p:cNvSpPr txBox="1"/>
          <p:nvPr/>
        </p:nvSpPr>
        <p:spPr>
          <a:xfrm>
            <a:off x="5566267" y="4049778"/>
            <a:ext cx="3239405" cy="1323439"/>
          </a:xfrm>
          <a:prstGeom prst="rect">
            <a:avLst/>
          </a:prstGeom>
          <a:solidFill>
            <a:schemeClr val="accent4">
              <a:lumMod val="60000"/>
              <a:lumOff val="40000"/>
            </a:schemeClr>
          </a:solidFill>
        </p:spPr>
        <p:txBody>
          <a:bodyPr wrap="square" rtlCol="0">
            <a:spAutoFit/>
          </a:bodyPr>
          <a:lstStyle/>
          <a:p>
            <a:r>
              <a:rPr lang="de-CH" sz="2000" dirty="0"/>
              <a:t>In Ackerböden mit einem verarmten Samenvorrat von Ackerbegleitpflanzen wird </a:t>
            </a:r>
            <a:br>
              <a:rPr lang="de-CH" sz="2000" dirty="0"/>
            </a:br>
            <a:r>
              <a:rPr lang="de-CH" sz="2000" dirty="0"/>
              <a:t>eine Ansaat empfohlen.</a:t>
            </a:r>
          </a:p>
        </p:txBody>
      </p:sp>
      <p:pic>
        <p:nvPicPr>
          <p:cNvPr id="7" name="Grafik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98756" y="3280338"/>
            <a:ext cx="4653406" cy="2862321"/>
          </a:xfrm>
          <a:prstGeom prst="rect">
            <a:avLst/>
          </a:prstGeom>
        </p:spPr>
      </p:pic>
      <p:sp>
        <p:nvSpPr>
          <p:cNvPr id="8" name="Textfeld 7"/>
          <p:cNvSpPr txBox="1"/>
          <p:nvPr/>
        </p:nvSpPr>
        <p:spPr>
          <a:xfrm>
            <a:off x="798756" y="5773327"/>
            <a:ext cx="4653406" cy="369332"/>
          </a:xfrm>
          <a:prstGeom prst="rect">
            <a:avLst/>
          </a:prstGeom>
          <a:solidFill>
            <a:srgbClr val="FFFFFF">
              <a:alpha val="69804"/>
            </a:srgbClr>
          </a:solidFill>
        </p:spPr>
        <p:txBody>
          <a:bodyPr wrap="square" rtlCol="0">
            <a:spAutoFit/>
          </a:bodyPr>
          <a:lstStyle>
            <a:defPPr>
              <a:defRPr lang="de-DE"/>
            </a:defPPr>
          </a:lstStyle>
          <a:p>
            <a:r>
              <a:rPr lang="de-CH"/>
              <a:t>Venuskamm</a:t>
            </a:r>
          </a:p>
        </p:txBody>
      </p:sp>
    </p:spTree>
    <p:extLst>
      <p:ext uri="{BB962C8B-B14F-4D97-AF65-F5344CB8AC3E}">
        <p14:creationId xmlns:p14="http://schemas.microsoft.com/office/powerpoint/2010/main" val="32321167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Ackerschonstreifen: Pflege</a:t>
            </a:r>
          </a:p>
        </p:txBody>
      </p:sp>
      <p:sp>
        <p:nvSpPr>
          <p:cNvPr id="3" name="Inhaltsplatzhalter 2"/>
          <p:cNvSpPr>
            <a:spLocks noGrp="1"/>
          </p:cNvSpPr>
          <p:nvPr>
            <p:ph idx="1"/>
          </p:nvPr>
        </p:nvSpPr>
        <p:spPr>
          <a:xfrm>
            <a:off x="482860" y="1281874"/>
            <a:ext cx="8072256" cy="1850066"/>
          </a:xfrm>
        </p:spPr>
        <p:txBody>
          <a:bodyPr/>
          <a:lstStyle/>
          <a:p>
            <a:pPr marL="342900" indent="-342900">
              <a:buFont typeface="Arial" panose="020B0604020202020204" pitchFamily="34" charset="0"/>
              <a:buChar char="•"/>
            </a:pPr>
            <a:r>
              <a:rPr lang="de-CH" sz="2000" dirty="0"/>
              <a:t>Regelmässig auf Problempflanzen wie Ackerkratzdisteln, </a:t>
            </a:r>
            <a:r>
              <a:rPr lang="de-CH" sz="2000" dirty="0" err="1"/>
              <a:t>Blacken</a:t>
            </a:r>
            <a:r>
              <a:rPr lang="de-CH" sz="2000" dirty="0"/>
              <a:t>, Winden, Quecken etc. kontrollieren und diese bekämpfen.</a:t>
            </a:r>
          </a:p>
          <a:p>
            <a:pPr marL="342900" indent="-342900">
              <a:buFont typeface="Arial" panose="020B0604020202020204" pitchFamily="34" charset="0"/>
              <a:buChar char="•"/>
            </a:pPr>
            <a:r>
              <a:rPr lang="de-CH" sz="2000" dirty="0"/>
              <a:t>Die Kultur im Ackerschonstreifen in reifem Zustand dreschen.</a:t>
            </a:r>
          </a:p>
          <a:p>
            <a:pPr marL="342900" indent="-342900">
              <a:buFont typeface="Arial" panose="020B0604020202020204" pitchFamily="34" charset="0"/>
              <a:buChar char="•"/>
            </a:pPr>
            <a:r>
              <a:rPr lang="de-CH" sz="2000" dirty="0"/>
              <a:t>Eine Stoppelbearbeitung im Spätherbst oder Frühjahr fördert die </a:t>
            </a:r>
            <a:r>
              <a:rPr lang="de-CH" sz="2000" dirty="0" err="1"/>
              <a:t>Versamung</a:t>
            </a:r>
            <a:r>
              <a:rPr lang="de-CH" sz="2000" dirty="0"/>
              <a:t> der Ackerbegleitpflanzen.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79</a:t>
            </a:fld>
            <a:endParaRPr lang="de-CH"/>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38763" y="3231366"/>
            <a:ext cx="4805037" cy="2750168"/>
          </a:xfrm>
          <a:prstGeom prst="rect">
            <a:avLst/>
          </a:prstGeom>
        </p:spPr>
      </p:pic>
      <p:pic>
        <p:nvPicPr>
          <p:cNvPr id="8" name="Grafik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4571" y="3222171"/>
            <a:ext cx="2424894" cy="2759363"/>
          </a:xfrm>
          <a:prstGeom prst="rect">
            <a:avLst/>
          </a:prstGeom>
        </p:spPr>
      </p:pic>
    </p:spTree>
    <p:extLst>
      <p:ext uri="{BB962C8B-B14F-4D97-AF65-F5344CB8AC3E}">
        <p14:creationId xmlns:p14="http://schemas.microsoft.com/office/powerpoint/2010/main" val="1603282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Was schadet Biodiversitätsförderflächen am meisten?</a:t>
            </a:r>
          </a:p>
        </p:txBody>
      </p:sp>
      <p:sp>
        <p:nvSpPr>
          <p:cNvPr id="3" name="Inhaltsplatzhalter 2"/>
          <p:cNvSpPr>
            <a:spLocks noGrp="1"/>
          </p:cNvSpPr>
          <p:nvPr>
            <p:ph idx="1"/>
          </p:nvPr>
        </p:nvSpPr>
        <p:spPr>
          <a:xfrm>
            <a:off x="604649" y="1268759"/>
            <a:ext cx="7921625" cy="3644985"/>
          </a:xfrm>
          <a:noFill/>
        </p:spPr>
        <p:txBody>
          <a:bodyPr/>
          <a:lstStyle/>
          <a:p>
            <a:pPr marL="342900" indent="-342900">
              <a:buFont typeface="Arial" panose="020B0604020202020204" pitchFamily="34" charset="0"/>
              <a:buChar char="•"/>
            </a:pPr>
            <a:r>
              <a:rPr lang="de-CH"/>
              <a:t>Zu starke Düngung</a:t>
            </a:r>
          </a:p>
          <a:p>
            <a:pPr marL="342900" indent="-342900">
              <a:buFont typeface="Arial" panose="020B0604020202020204" pitchFamily="34" charset="0"/>
              <a:buChar char="•"/>
            </a:pPr>
            <a:r>
              <a:rPr lang="de-CH"/>
              <a:t>Unzeitgemässer Schnitt bzw. falsches Schnittregime</a:t>
            </a:r>
          </a:p>
          <a:p>
            <a:pPr marL="342900" indent="-342900">
              <a:buFont typeface="Arial" panose="020B0604020202020204" pitchFamily="34" charset="0"/>
              <a:buChar char="•"/>
            </a:pPr>
            <a:r>
              <a:rPr lang="de-CH"/>
              <a:t>Grossflächiger Einsatz von Herbiziden</a:t>
            </a:r>
          </a:p>
          <a:p>
            <a:pPr marL="342900" indent="-342900">
              <a:buFont typeface="Arial" panose="020B0604020202020204" pitchFamily="34" charset="0"/>
              <a:buChar char="•"/>
            </a:pPr>
            <a:r>
              <a:rPr lang="de-CH"/>
              <a:t>Unterlassene bzw. mangelhafte Pflege</a:t>
            </a:r>
          </a:p>
          <a:p>
            <a:pPr marL="342900" indent="-342900">
              <a:buFont typeface="Arial" panose="020B0604020202020204" pitchFamily="34" charset="0"/>
              <a:buChar char="•"/>
            </a:pPr>
            <a:r>
              <a:rPr lang="de-CH"/>
              <a:t>Neophyten</a:t>
            </a:r>
          </a:p>
          <a:p>
            <a:pPr marL="342900" indent="-342900">
              <a:buFont typeface="Arial" panose="020B0604020202020204" pitchFamily="34" charset="0"/>
              <a:buChar char="•"/>
            </a:pPr>
            <a:endParaRPr lang="de-CH"/>
          </a:p>
        </p:txBody>
      </p:sp>
      <p:sp>
        <p:nvSpPr>
          <p:cNvPr id="4" name="Foliennummernplatzhalter 3"/>
          <p:cNvSpPr>
            <a:spLocks noGrp="1"/>
          </p:cNvSpPr>
          <p:nvPr>
            <p:ph type="sldNum" sz="quarter" idx="4"/>
          </p:nvPr>
        </p:nvSpPr>
        <p:spPr/>
        <p:txBody>
          <a:bodyPr/>
          <a:lstStyle/>
          <a:p>
            <a:fld id="{B295DEAF-E952-4796-AAEE-4201E40CA590}" type="slidenum">
              <a:rPr lang="de-CH" smtClean="0"/>
              <a:pPr/>
              <a:t>8</a:t>
            </a:fld>
            <a:endParaRPr lang="de-CH"/>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55976" y="3140968"/>
            <a:ext cx="4158538" cy="2942854"/>
          </a:xfrm>
          <a:prstGeom prst="rect">
            <a:avLst/>
          </a:prstGeom>
        </p:spPr>
      </p:pic>
      <p:sp>
        <p:nvSpPr>
          <p:cNvPr id="6" name="Textfeld 5"/>
          <p:cNvSpPr txBox="1"/>
          <p:nvPr/>
        </p:nvSpPr>
        <p:spPr>
          <a:xfrm>
            <a:off x="604649" y="5437491"/>
            <a:ext cx="4615423" cy="646331"/>
          </a:xfrm>
          <a:prstGeom prst="rect">
            <a:avLst/>
          </a:prstGeom>
          <a:solidFill>
            <a:srgbClr val="FFCCCC"/>
          </a:solidFill>
        </p:spPr>
        <p:txBody>
          <a:bodyPr wrap="square" rtlCol="0">
            <a:spAutoFit/>
          </a:bodyPr>
          <a:lstStyle/>
          <a:p>
            <a:r>
              <a:rPr lang="de-CH"/>
              <a:t>Die Pflege einer Hecke während der Vegetationszeit kann die Fauna stark schädigen!</a:t>
            </a:r>
          </a:p>
        </p:txBody>
      </p:sp>
    </p:spTree>
    <p:extLst>
      <p:ext uri="{BB962C8B-B14F-4D97-AF65-F5344CB8AC3E}">
        <p14:creationId xmlns:p14="http://schemas.microsoft.com/office/powerpoint/2010/main" val="743957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7D8E2B24-3552-4DB4-995E-D71D0F30E29A}"/>
              </a:ext>
            </a:extLst>
          </p:cNvPr>
          <p:cNvSpPr>
            <a:spLocks noGrp="1"/>
          </p:cNvSpPr>
          <p:nvPr>
            <p:ph type="sldNum" sz="quarter" idx="4"/>
          </p:nvPr>
        </p:nvSpPr>
        <p:spPr/>
        <p:txBody>
          <a:bodyPr/>
          <a:lstStyle/>
          <a:p>
            <a:fld id="{B295DEAF-E952-4796-AAEE-4201E40CA590}" type="slidenum">
              <a:rPr lang="de-CH" smtClean="0"/>
              <a:pPr/>
              <a:t>80</a:t>
            </a:fld>
            <a:endParaRPr lang="de-CH"/>
          </a:p>
        </p:txBody>
      </p:sp>
      <p:sp>
        <p:nvSpPr>
          <p:cNvPr id="5" name="Titel 1">
            <a:extLst>
              <a:ext uri="{FF2B5EF4-FFF2-40B4-BE49-F238E27FC236}">
                <a16:creationId xmlns:a16="http://schemas.microsoft.com/office/drawing/2014/main" id="{F6F2A507-F3A4-4CD4-BA1D-8BA55DB3072D}"/>
              </a:ext>
            </a:extLst>
          </p:cNvPr>
          <p:cNvSpPr>
            <a:spLocks noGrp="1"/>
          </p:cNvSpPr>
          <p:nvPr>
            <p:ph type="title"/>
          </p:nvPr>
        </p:nvSpPr>
        <p:spPr>
          <a:xfrm>
            <a:off x="611919" y="410526"/>
            <a:ext cx="7908549" cy="629700"/>
          </a:xfrm>
        </p:spPr>
        <p:txBody>
          <a:bodyPr/>
          <a:lstStyle/>
          <a:p>
            <a:r>
              <a:rPr lang="de-DE" dirty="0"/>
              <a:t>Empfehlungen zur Förderung der </a:t>
            </a:r>
            <a:r>
              <a:rPr lang="de-DE" dirty="0" err="1"/>
              <a:t>Ackerbegleitflora</a:t>
            </a:r>
            <a:endParaRPr lang="de-DE" dirty="0"/>
          </a:p>
        </p:txBody>
      </p:sp>
      <p:sp>
        <p:nvSpPr>
          <p:cNvPr id="6" name="Textfeld 5">
            <a:extLst>
              <a:ext uri="{FF2B5EF4-FFF2-40B4-BE49-F238E27FC236}">
                <a16:creationId xmlns:a16="http://schemas.microsoft.com/office/drawing/2014/main" id="{04ECA9B6-9EE1-4937-BD83-400CD58D6C74}"/>
              </a:ext>
            </a:extLst>
          </p:cNvPr>
          <p:cNvSpPr txBox="1"/>
          <p:nvPr/>
        </p:nvSpPr>
        <p:spPr>
          <a:xfrm>
            <a:off x="857249" y="1033895"/>
            <a:ext cx="7543800"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de-DE" sz="2000" dirty="0">
                <a:ea typeface="+mn-lt"/>
                <a:cs typeface="+mn-lt"/>
              </a:rPr>
              <a:t>Getreide-betonte Fruchtfolge (mind. 50 %) </a:t>
            </a:r>
          </a:p>
          <a:p>
            <a:pPr marL="285750" indent="-285750">
              <a:buFont typeface="Arial"/>
              <a:buChar char="•"/>
            </a:pPr>
            <a:r>
              <a:rPr lang="de-DE" sz="2000" dirty="0">
                <a:ea typeface="+mn-lt"/>
                <a:cs typeface="+mn-lt"/>
              </a:rPr>
              <a:t>Für die </a:t>
            </a:r>
            <a:r>
              <a:rPr lang="de-DE" sz="2000" dirty="0" err="1">
                <a:ea typeface="+mn-lt"/>
                <a:cs typeface="+mn-lt"/>
              </a:rPr>
              <a:t>Saatbeetvorbereitung</a:t>
            </a:r>
            <a:r>
              <a:rPr lang="de-DE" sz="2000" dirty="0">
                <a:ea typeface="+mn-lt"/>
                <a:cs typeface="+mn-lt"/>
              </a:rPr>
              <a:t> Pflug einsetzen</a:t>
            </a:r>
          </a:p>
          <a:p>
            <a:pPr marL="285750" indent="-285750">
              <a:buFont typeface="Arial"/>
              <a:buChar char="•"/>
            </a:pPr>
            <a:r>
              <a:rPr lang="de-DE" sz="2000" dirty="0"/>
              <a:t>Auf chemische und mechanische Unkrautbekämpfung verzichten</a:t>
            </a:r>
          </a:p>
          <a:p>
            <a:pPr marL="285750" indent="-285750">
              <a:buFont typeface="Arial"/>
              <a:buChar char="•"/>
            </a:pPr>
            <a:r>
              <a:rPr lang="de-DE" sz="2000" dirty="0">
                <a:ea typeface="+mn-lt"/>
                <a:cs typeface="+mn-lt"/>
              </a:rPr>
              <a:t>Keine oder reduzierte N-Dünung (max. 1/3 der empfohlenen Menge)</a:t>
            </a:r>
          </a:p>
          <a:p>
            <a:pPr marL="285750" indent="-285750">
              <a:buFont typeface="Arial"/>
              <a:buChar char="•"/>
            </a:pPr>
            <a:r>
              <a:rPr lang="de-DE" sz="2000" dirty="0">
                <a:ea typeface="+mn-lt"/>
                <a:cs typeface="+mn-lt"/>
              </a:rPr>
              <a:t>Nach der Ernte mindestens 4 Wochen Stoppelbrache lassen</a:t>
            </a:r>
          </a:p>
          <a:p>
            <a:pPr marL="285750" indent="-285750">
              <a:buFont typeface="Arial"/>
              <a:buChar char="•"/>
            </a:pPr>
            <a:r>
              <a:rPr lang="de-DE" sz="2000" dirty="0">
                <a:ea typeface="+mn-lt"/>
                <a:cs typeface="+mn-lt"/>
              </a:rPr>
              <a:t>Keine Düngung auf Stoppelbrache</a:t>
            </a:r>
          </a:p>
          <a:p>
            <a:pPr marL="285750" indent="-285750">
              <a:buFont typeface="Arial"/>
              <a:buChar char="•"/>
            </a:pPr>
            <a:endParaRPr lang="de-DE" dirty="0">
              <a:ea typeface="+mn-lt"/>
              <a:cs typeface="+mn-lt"/>
            </a:endParaRPr>
          </a:p>
        </p:txBody>
      </p:sp>
      <p:pic>
        <p:nvPicPr>
          <p:cNvPr id="7" name="Grafik 6" descr="Ein Bild, das Pflanze, draußen, Gras, Flora enthält.&#10;&#10;Beschreibung automatisch generiert.">
            <a:extLst>
              <a:ext uri="{FF2B5EF4-FFF2-40B4-BE49-F238E27FC236}">
                <a16:creationId xmlns:a16="http://schemas.microsoft.com/office/drawing/2014/main" id="{E0B76D13-D513-4CAE-8C35-320B1FFA76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6643" y="3553401"/>
            <a:ext cx="3225867" cy="2416082"/>
          </a:xfrm>
          <a:prstGeom prst="rect">
            <a:avLst/>
          </a:prstGeom>
        </p:spPr>
      </p:pic>
      <p:pic>
        <p:nvPicPr>
          <p:cNvPr id="8" name="Grafik 7" descr="Ein Bild, das Pflanze, Blume, Gras, lila enthält.&#10;&#10;Beschreibung automatisch generiert.">
            <a:extLst>
              <a:ext uri="{FF2B5EF4-FFF2-40B4-BE49-F238E27FC236}">
                <a16:creationId xmlns:a16="http://schemas.microsoft.com/office/drawing/2014/main" id="{F59EE075-B31C-4BF7-81F5-FE22EB3EBB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4846" y="3553401"/>
            <a:ext cx="3690499" cy="2416082"/>
          </a:xfrm>
          <a:prstGeom prst="rect">
            <a:avLst/>
          </a:prstGeom>
        </p:spPr>
      </p:pic>
    </p:spTree>
    <p:extLst>
      <p:ext uri="{BB962C8B-B14F-4D97-AF65-F5344CB8AC3E}">
        <p14:creationId xmlns:p14="http://schemas.microsoft.com/office/powerpoint/2010/main" val="38192806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32791" y="4147016"/>
            <a:ext cx="1807009" cy="1620901"/>
          </a:xfrm>
          <a:prstGeom prst="rect">
            <a:avLst/>
          </a:prstGeom>
        </p:spPr>
      </p:pic>
      <p:pic>
        <p:nvPicPr>
          <p:cNvPr id="13" name="Grafik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50011" y="4159223"/>
            <a:ext cx="1888218" cy="1610758"/>
          </a:xfrm>
          <a:prstGeom prst="rect">
            <a:avLst/>
          </a:prstGeom>
        </p:spPr>
      </p:pic>
      <p:pic>
        <p:nvPicPr>
          <p:cNvPr id="5" name="Grafik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04839" y="4161286"/>
            <a:ext cx="1857970" cy="1608695"/>
          </a:xfrm>
          <a:prstGeom prst="rect">
            <a:avLst/>
          </a:prstGeom>
        </p:spPr>
      </p:pic>
      <p:pic>
        <p:nvPicPr>
          <p:cNvPr id="11" name="Grafik 10"/>
          <p:cNvPicPr>
            <a:picLocks noChangeAspect="1"/>
          </p:cNvPicPr>
          <p:nvPr/>
        </p:nvPicPr>
        <p:blipFill rotWithShape="1">
          <a:blip r:embed="rId5" cstate="screen">
            <a:extLst>
              <a:ext uri="{28A0092B-C50C-407E-A947-70E740481C1C}">
                <a14:useLocalDpi xmlns:a14="http://schemas.microsoft.com/office/drawing/2010/main"/>
              </a:ext>
            </a:extLst>
          </a:blip>
          <a:srcRect l="-93"/>
          <a:stretch/>
        </p:blipFill>
        <p:spPr>
          <a:xfrm>
            <a:off x="611560" y="4159223"/>
            <a:ext cx="1903039" cy="1608694"/>
          </a:xfrm>
          <a:prstGeom prst="rect">
            <a:avLst/>
          </a:prstGeom>
        </p:spPr>
      </p:pic>
      <p:sp>
        <p:nvSpPr>
          <p:cNvPr id="6" name="Foliennummernplatzhalter 5"/>
          <p:cNvSpPr>
            <a:spLocks noGrp="1"/>
          </p:cNvSpPr>
          <p:nvPr>
            <p:ph type="sldNum" sz="quarter" idx="19"/>
          </p:nvPr>
        </p:nvSpPr>
        <p:spPr/>
        <p:txBody>
          <a:bodyPr/>
          <a:lstStyle/>
          <a:p>
            <a:pPr>
              <a:defRPr/>
            </a:pPr>
            <a:fld id="{72450796-6A5C-4112-86C2-50CABFE26A6A}" type="slidenum">
              <a:rPr lang="de-DE" smtClean="0"/>
              <a:pPr>
                <a:defRPr/>
              </a:pPr>
              <a:t>81</a:t>
            </a:fld>
            <a:endParaRPr lang="de-DE"/>
          </a:p>
        </p:txBody>
      </p:sp>
      <p:sp>
        <p:nvSpPr>
          <p:cNvPr id="14" name="Welle 13"/>
          <p:cNvSpPr/>
          <p:nvPr/>
        </p:nvSpPr>
        <p:spPr>
          <a:xfrm>
            <a:off x="8190388" y="247539"/>
            <a:ext cx="953612" cy="543210"/>
          </a:xfrm>
          <a:prstGeom prst="wav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a:solidFill>
                  <a:schemeClr val="accent4">
                    <a:lumMod val="50000"/>
                  </a:schemeClr>
                </a:solidFill>
              </a:rPr>
              <a:t>NEU!</a:t>
            </a:r>
          </a:p>
        </p:txBody>
      </p:sp>
      <p:sp>
        <p:nvSpPr>
          <p:cNvPr id="19" name="Inhaltsplatzhalter 2"/>
          <p:cNvSpPr>
            <a:spLocks noGrp="1"/>
          </p:cNvSpPr>
          <p:nvPr>
            <p:ph sz="half" idx="15"/>
          </p:nvPr>
        </p:nvSpPr>
        <p:spPr>
          <a:xfrm>
            <a:off x="4650010" y="1141212"/>
            <a:ext cx="3873845" cy="2359796"/>
          </a:xfrm>
          <a:solidFill>
            <a:schemeClr val="accent4">
              <a:lumMod val="20000"/>
              <a:lumOff val="80000"/>
            </a:schemeClr>
          </a:solidFill>
        </p:spPr>
        <p:txBody>
          <a:bodyPr lIns="72000" tIns="72000" rIns="72000" bIns="72000"/>
          <a:lstStyle/>
          <a:p>
            <a:pPr marL="0" indent="0">
              <a:spcBef>
                <a:spcPts val="0"/>
              </a:spcBef>
              <a:spcAft>
                <a:spcPts val="600"/>
              </a:spcAft>
            </a:pPr>
            <a:r>
              <a:rPr lang="de-CH" sz="2000" b="1" dirty="0"/>
              <a:t>Ökologische Bedeutung</a:t>
            </a:r>
          </a:p>
          <a:p>
            <a:pPr marL="342900" indent="-342900" defTabSz="685800" eaLnBrk="1" hangingPunct="1">
              <a:lnSpc>
                <a:spcPct val="90000"/>
              </a:lnSpc>
              <a:spcBef>
                <a:spcPts val="0"/>
              </a:spcBef>
              <a:spcAft>
                <a:spcPts val="600"/>
              </a:spcAft>
              <a:buClr>
                <a:srgbClr val="006C8E"/>
              </a:buClr>
              <a:buFont typeface="Arial" panose="020B0604020202020204" pitchFamily="34" charset="0"/>
              <a:buChar char="•"/>
            </a:pPr>
            <a:r>
              <a:rPr lang="de-CH" sz="2000" dirty="0"/>
              <a:t>Reichhaltiges Angebot an Pollen und Nektar für Insekten</a:t>
            </a:r>
          </a:p>
          <a:p>
            <a:pPr marL="342900" indent="-342900" defTabSz="685800" eaLnBrk="1" hangingPunct="1">
              <a:lnSpc>
                <a:spcPct val="90000"/>
              </a:lnSpc>
              <a:spcBef>
                <a:spcPts val="0"/>
              </a:spcBef>
              <a:spcAft>
                <a:spcPts val="600"/>
              </a:spcAft>
              <a:buClr>
                <a:srgbClr val="006C8E"/>
              </a:buClr>
              <a:buFont typeface="Arial" panose="020B0604020202020204" pitchFamily="34" charset="0"/>
              <a:buChar char="•"/>
            </a:pPr>
            <a:r>
              <a:rPr lang="de-CH" sz="2000" dirty="0"/>
              <a:t>Mehrjährige Streifen bieten Nützlingen Strukturen für die Überwinterung und die Entwicklung.</a:t>
            </a:r>
          </a:p>
        </p:txBody>
      </p:sp>
      <p:sp>
        <p:nvSpPr>
          <p:cNvPr id="20" name="Inhaltsplatzhalter 3"/>
          <p:cNvSpPr>
            <a:spLocks noGrp="1"/>
          </p:cNvSpPr>
          <p:nvPr>
            <p:ph sz="half" idx="17"/>
          </p:nvPr>
        </p:nvSpPr>
        <p:spPr>
          <a:xfrm>
            <a:off x="588965" y="1141212"/>
            <a:ext cx="3873844" cy="2359796"/>
          </a:xfrm>
          <a:solidFill>
            <a:schemeClr val="accent6">
              <a:lumMod val="20000"/>
              <a:lumOff val="80000"/>
            </a:schemeClr>
          </a:solidFill>
        </p:spPr>
        <p:txBody>
          <a:bodyPr lIns="72000" tIns="72000" rIns="72000" bIns="72000"/>
          <a:lstStyle/>
          <a:p>
            <a:pPr>
              <a:spcBef>
                <a:spcPts val="0"/>
              </a:spcBef>
              <a:spcAft>
                <a:spcPts val="600"/>
              </a:spcAft>
            </a:pPr>
            <a:r>
              <a:rPr lang="de-CH" sz="2000" b="1" dirty="0"/>
              <a:t>Agronomische Bedeutung</a:t>
            </a:r>
          </a:p>
          <a:p>
            <a:pPr marL="342900" indent="-342900" defTabSz="685800" eaLnBrk="1" hangingPunct="1">
              <a:lnSpc>
                <a:spcPct val="90000"/>
              </a:lnSpc>
              <a:spcBef>
                <a:spcPts val="0"/>
              </a:spcBef>
              <a:spcAft>
                <a:spcPts val="600"/>
              </a:spcAft>
              <a:buClr>
                <a:srgbClr val="006C8E"/>
              </a:buClr>
              <a:buFont typeface="Arial" panose="020B0604020202020204" pitchFamily="34" charset="0"/>
              <a:buChar char="•"/>
            </a:pPr>
            <a:r>
              <a:rPr lang="de-CH" sz="2000" dirty="0"/>
              <a:t>Verbessert die natürliche Schädlingsregulierung in den Kulturen.</a:t>
            </a:r>
          </a:p>
          <a:p>
            <a:pPr marL="342900" indent="-342900" defTabSz="685800" eaLnBrk="1" hangingPunct="1">
              <a:lnSpc>
                <a:spcPct val="90000"/>
              </a:lnSpc>
              <a:spcBef>
                <a:spcPts val="0"/>
              </a:spcBef>
              <a:spcAft>
                <a:spcPts val="600"/>
              </a:spcAft>
              <a:buClr>
                <a:srgbClr val="006C8E"/>
              </a:buClr>
              <a:buFont typeface="Arial" panose="020B0604020202020204" pitchFamily="34" charset="0"/>
              <a:buChar char="•"/>
            </a:pPr>
            <a:r>
              <a:rPr lang="de-CH" sz="2000" dirty="0"/>
              <a:t>Fördert Wildbienen und andere Bestäuber.</a:t>
            </a:r>
          </a:p>
        </p:txBody>
      </p:sp>
      <p:sp>
        <p:nvSpPr>
          <p:cNvPr id="21" name="Textfeld 20"/>
          <p:cNvSpPr txBox="1"/>
          <p:nvPr/>
        </p:nvSpPr>
        <p:spPr>
          <a:xfrm>
            <a:off x="6725430" y="5412253"/>
            <a:ext cx="1951026" cy="369332"/>
          </a:xfrm>
          <a:prstGeom prst="rect">
            <a:avLst/>
          </a:prstGeom>
          <a:solidFill>
            <a:srgbClr val="FFFFFF">
              <a:alpha val="69804"/>
            </a:srgbClr>
          </a:solidFill>
        </p:spPr>
        <p:txBody>
          <a:bodyPr wrap="square" rtlCol="0">
            <a:spAutoFit/>
          </a:bodyPr>
          <a:lstStyle>
            <a:defPPr>
              <a:defRPr lang="de-DE"/>
            </a:defPPr>
          </a:lstStyle>
          <a:p>
            <a:pPr>
              <a:spcBef>
                <a:spcPts val="200"/>
              </a:spcBef>
              <a:spcAft>
                <a:spcPts val="200"/>
              </a:spcAft>
            </a:pPr>
            <a:r>
              <a:rPr lang="de-CH"/>
              <a:t>Florfliege</a:t>
            </a:r>
          </a:p>
        </p:txBody>
      </p:sp>
      <p:sp>
        <p:nvSpPr>
          <p:cNvPr id="22" name="Textfeld 21"/>
          <p:cNvSpPr txBox="1"/>
          <p:nvPr/>
        </p:nvSpPr>
        <p:spPr>
          <a:xfrm>
            <a:off x="4650011" y="5402712"/>
            <a:ext cx="1916966" cy="369332"/>
          </a:xfrm>
          <a:prstGeom prst="rect">
            <a:avLst/>
          </a:prstGeom>
          <a:solidFill>
            <a:srgbClr val="FFFFFF">
              <a:alpha val="69804"/>
            </a:srgbClr>
          </a:solidFill>
        </p:spPr>
        <p:txBody>
          <a:bodyPr wrap="square" rtlCol="0">
            <a:spAutoFit/>
          </a:bodyPr>
          <a:lstStyle>
            <a:defPPr>
              <a:defRPr lang="de-DE"/>
            </a:defPPr>
          </a:lstStyle>
          <a:p>
            <a:r>
              <a:rPr lang="de-CH"/>
              <a:t>Marienkäfer</a:t>
            </a:r>
          </a:p>
        </p:txBody>
      </p:sp>
      <p:sp>
        <p:nvSpPr>
          <p:cNvPr id="23" name="Textfeld 22"/>
          <p:cNvSpPr txBox="1"/>
          <p:nvPr/>
        </p:nvSpPr>
        <p:spPr>
          <a:xfrm>
            <a:off x="2604841" y="5412253"/>
            <a:ext cx="1940415" cy="369332"/>
          </a:xfrm>
          <a:prstGeom prst="rect">
            <a:avLst/>
          </a:prstGeom>
          <a:solidFill>
            <a:srgbClr val="FFFFFF">
              <a:alpha val="69804"/>
            </a:srgbClr>
          </a:solidFill>
        </p:spPr>
        <p:txBody>
          <a:bodyPr wrap="square" rtlCol="0">
            <a:spAutoFit/>
          </a:bodyPr>
          <a:lstStyle>
            <a:defPPr>
              <a:defRPr lang="de-DE"/>
            </a:defPPr>
          </a:lstStyle>
          <a:p>
            <a:r>
              <a:rPr lang="de-CH"/>
              <a:t>Weichkäfer</a:t>
            </a:r>
          </a:p>
        </p:txBody>
      </p:sp>
      <p:sp>
        <p:nvSpPr>
          <p:cNvPr id="24" name="Textfeld 23"/>
          <p:cNvSpPr txBox="1"/>
          <p:nvPr/>
        </p:nvSpPr>
        <p:spPr>
          <a:xfrm>
            <a:off x="588965" y="5413222"/>
            <a:ext cx="1933427" cy="369332"/>
          </a:xfrm>
          <a:prstGeom prst="rect">
            <a:avLst/>
          </a:prstGeom>
          <a:solidFill>
            <a:srgbClr val="FFFFFF">
              <a:alpha val="69804"/>
            </a:srgbClr>
          </a:solidFill>
        </p:spPr>
        <p:txBody>
          <a:bodyPr wrap="square" rtlCol="0">
            <a:spAutoFit/>
          </a:bodyPr>
          <a:lstStyle>
            <a:defPPr>
              <a:defRPr lang="de-DE"/>
            </a:defPPr>
          </a:lstStyle>
          <a:p>
            <a:r>
              <a:rPr lang="de-CH"/>
              <a:t>Sandbienen</a:t>
            </a:r>
          </a:p>
        </p:txBody>
      </p:sp>
      <p:sp>
        <p:nvSpPr>
          <p:cNvPr id="25" name="Titel 1"/>
          <p:cNvSpPr txBox="1">
            <a:spLocks/>
          </p:cNvSpPr>
          <p:nvPr/>
        </p:nvSpPr>
        <p:spPr>
          <a:xfrm>
            <a:off x="617725" y="404813"/>
            <a:ext cx="7908549" cy="629700"/>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400" b="1" kern="1200" spc="0" baseline="0">
                <a:solidFill>
                  <a:schemeClr val="tx1"/>
                </a:solidFill>
                <a:latin typeface="+mj-lt"/>
                <a:ea typeface="+mj-ea"/>
                <a:cs typeface="+mj-cs"/>
              </a:defRPr>
            </a:lvl1pPr>
          </a:lstStyle>
          <a:p>
            <a:r>
              <a:rPr lang="de-CH" err="1"/>
              <a:t>Nützlingsstreifen</a:t>
            </a:r>
            <a:r>
              <a:rPr lang="de-CH"/>
              <a:t> auf offener Ackerfläche</a:t>
            </a:r>
          </a:p>
        </p:txBody>
      </p:sp>
    </p:spTree>
    <p:extLst>
      <p:ext uri="{BB962C8B-B14F-4D97-AF65-F5344CB8AC3E}">
        <p14:creationId xmlns:p14="http://schemas.microsoft.com/office/powerpoint/2010/main" val="25862778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4"/>
          </p:nvPr>
        </p:nvSpPr>
        <p:spPr/>
        <p:txBody>
          <a:bodyPr/>
          <a:lstStyle/>
          <a:p>
            <a:pPr>
              <a:defRPr/>
            </a:pPr>
            <a:fld id="{72450796-6A5C-4112-86C2-50CABFE26A6A}" type="slidenum">
              <a:rPr lang="de-DE" smtClean="0"/>
              <a:pPr>
                <a:defRPr/>
              </a:pPr>
              <a:t>82</a:t>
            </a:fld>
            <a:endParaRPr lang="de-DE"/>
          </a:p>
        </p:txBody>
      </p:sp>
      <p:graphicFrame>
        <p:nvGraphicFramePr>
          <p:cNvPr id="2" name="Tabelle 1"/>
          <p:cNvGraphicFramePr>
            <a:graphicFrameLocks noGrp="1"/>
          </p:cNvGraphicFramePr>
          <p:nvPr>
            <p:extLst>
              <p:ext uri="{D42A27DB-BD31-4B8C-83A1-F6EECF244321}">
                <p14:modId xmlns:p14="http://schemas.microsoft.com/office/powerpoint/2010/main" val="3272177838"/>
              </p:ext>
            </p:extLst>
          </p:nvPr>
        </p:nvGraphicFramePr>
        <p:xfrm>
          <a:off x="627538" y="458980"/>
          <a:ext cx="8000248" cy="5516880"/>
        </p:xfrm>
        <a:graphic>
          <a:graphicData uri="http://schemas.openxmlformats.org/drawingml/2006/table">
            <a:tbl>
              <a:tblPr firstRow="1" bandRow="1">
                <a:tableStyleId>{21E4AEA4-8DFA-4A89-87EB-49C32662AFE0}</a:tableStyleId>
              </a:tblPr>
              <a:tblGrid>
                <a:gridCol w="2609101">
                  <a:extLst>
                    <a:ext uri="{9D8B030D-6E8A-4147-A177-3AD203B41FA5}">
                      <a16:colId xmlns:a16="http://schemas.microsoft.com/office/drawing/2014/main" val="766286101"/>
                    </a:ext>
                  </a:extLst>
                </a:gridCol>
                <a:gridCol w="5391147">
                  <a:extLst>
                    <a:ext uri="{9D8B030D-6E8A-4147-A177-3AD203B41FA5}">
                      <a16:colId xmlns:a16="http://schemas.microsoft.com/office/drawing/2014/main" val="3762542358"/>
                    </a:ext>
                  </a:extLst>
                </a:gridCol>
              </a:tblGrid>
              <a:tr h="370840">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err="1"/>
                        <a:t>Nützlingsstreifen</a:t>
                      </a:r>
                      <a:r>
                        <a:rPr lang="de-CH" sz="1600" b="1"/>
                        <a:t> auf offener Ackerfläche</a:t>
                      </a:r>
                    </a:p>
                  </a:txBody>
                  <a:tcPr/>
                </a:tc>
                <a:tc hMerge="1">
                  <a:txBody>
                    <a:bodyPr/>
                    <a:lstStyle/>
                    <a:p>
                      <a:endParaRPr lang="de-CH"/>
                    </a:p>
                  </a:txBody>
                  <a:tcPr/>
                </a:tc>
                <a:extLst>
                  <a:ext uri="{0D108BD9-81ED-4DB2-BD59-A6C34878D82A}">
                    <a16:rowId xmlns:a16="http://schemas.microsoft.com/office/drawing/2014/main" val="3013667456"/>
                  </a:ext>
                </a:extLst>
              </a:tr>
              <a:tr h="370840">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a:t>BEDINGUNGEN FÜR BEITRÄGE NACH DZV</a:t>
                      </a:r>
                    </a:p>
                  </a:txBody>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de-CH" sz="1800" b="1"/>
                    </a:p>
                  </a:txBody>
                  <a:tcPr/>
                </a:tc>
                <a:extLst>
                  <a:ext uri="{0D108BD9-81ED-4DB2-BD59-A6C34878D82A}">
                    <a16:rowId xmlns:a16="http://schemas.microsoft.com/office/drawing/2014/main" val="645294223"/>
                  </a:ext>
                </a:extLst>
              </a:tr>
              <a:tr h="370840">
                <a:tc>
                  <a:txBody>
                    <a:bodyPr/>
                    <a:lstStyle/>
                    <a:p>
                      <a:r>
                        <a:rPr lang="de-CH" sz="1600" b="1"/>
                        <a:t>Standort</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de-CH" sz="1600" b="0"/>
                        <a:t>TZ, HZ</a:t>
                      </a:r>
                    </a:p>
                  </a:txBody>
                  <a:tcPr/>
                </a:tc>
                <a:extLst>
                  <a:ext uri="{0D108BD9-81ED-4DB2-BD59-A6C34878D82A}">
                    <a16:rowId xmlns:a16="http://schemas.microsoft.com/office/drawing/2014/main" val="580239620"/>
                  </a:ext>
                </a:extLst>
              </a:tr>
              <a:tr h="370840">
                <a:tc>
                  <a:txBody>
                    <a:bodyPr/>
                    <a:lstStyle/>
                    <a:p>
                      <a:r>
                        <a:rPr lang="de-CH" sz="1600" b="1"/>
                        <a:t>Saatgut</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0"/>
                        <a:t>vom BLW bewilligte ein- und mehrjährige Saatmischungen</a:t>
                      </a:r>
                    </a:p>
                  </a:txBody>
                  <a:tcPr/>
                </a:tc>
                <a:extLst>
                  <a:ext uri="{0D108BD9-81ED-4DB2-BD59-A6C34878D82A}">
                    <a16:rowId xmlns:a16="http://schemas.microsoft.com/office/drawing/2014/main" val="930581960"/>
                  </a:ext>
                </a:extLst>
              </a:tr>
              <a:tr h="134885">
                <a:tc>
                  <a:txBody>
                    <a:bodyPr/>
                    <a:lstStyle/>
                    <a:p>
                      <a:r>
                        <a:rPr lang="de-CH" sz="1600" b="1"/>
                        <a:t>Ansaat</a:t>
                      </a:r>
                    </a:p>
                  </a:txBody>
                  <a:tcPr/>
                </a:tc>
                <a:tc>
                  <a:txBody>
                    <a:bodyPr/>
                    <a:lstStyle/>
                    <a:p>
                      <a:pPr marL="0" marR="0" lvl="0" indent="0" algn="l" defTabSz="685800" rtl="0" eaLnBrk="1" fontAlgn="auto" latinLnBrk="0" hangingPunct="1">
                        <a:lnSpc>
                          <a:spcPct val="100000"/>
                        </a:lnSpc>
                        <a:spcBef>
                          <a:spcPts val="0"/>
                        </a:spcBef>
                        <a:spcAft>
                          <a:spcPts val="0"/>
                        </a:spcAft>
                        <a:buClrTx/>
                        <a:buSzTx/>
                        <a:buNone/>
                        <a:tabLst/>
                        <a:defRPr/>
                      </a:pPr>
                      <a:r>
                        <a:rPr lang="de-CH" sz="1600" b="0"/>
                        <a:t>Je nach Mischung Frühjahrssaat (vor dem 15. Mai) oder Herbstsaat (Aussaat im September)</a:t>
                      </a:r>
                    </a:p>
                  </a:txBody>
                  <a:tcPr/>
                </a:tc>
                <a:extLst>
                  <a:ext uri="{0D108BD9-81ED-4DB2-BD59-A6C34878D82A}">
                    <a16:rowId xmlns:a16="http://schemas.microsoft.com/office/drawing/2014/main" val="17163082"/>
                  </a:ext>
                </a:extLst>
              </a:tr>
              <a:tr h="134885">
                <a:tc>
                  <a:txBody>
                    <a:bodyPr/>
                    <a:lstStyle/>
                    <a:p>
                      <a:r>
                        <a:rPr lang="de-CH" sz="1600" b="1"/>
                        <a:t>Streifenbreite</a:t>
                      </a:r>
                    </a:p>
                  </a:txBody>
                  <a:tcPr/>
                </a:tc>
                <a:tc>
                  <a:txBody>
                    <a:bodyPr/>
                    <a:lstStyle/>
                    <a:p>
                      <a:r>
                        <a:rPr lang="de-CH" sz="1600" b="0"/>
                        <a:t>Aussaat streifenförmig, 3-6 m breit über ganze Länge</a:t>
                      </a:r>
                    </a:p>
                  </a:txBody>
                  <a:tcPr/>
                </a:tc>
                <a:extLst>
                  <a:ext uri="{0D108BD9-81ED-4DB2-BD59-A6C34878D82A}">
                    <a16:rowId xmlns:a16="http://schemas.microsoft.com/office/drawing/2014/main" val="1797218769"/>
                  </a:ext>
                </a:extLst>
              </a:tr>
              <a:tr h="370840">
                <a:tc>
                  <a:txBody>
                    <a:bodyPr/>
                    <a:lstStyle/>
                    <a:p>
                      <a:r>
                        <a:rPr lang="de-CH" sz="1600" b="1"/>
                        <a:t>Düngung</a:t>
                      </a:r>
                    </a:p>
                  </a:txBody>
                  <a:tcPr/>
                </a:tc>
                <a:tc>
                  <a:txBody>
                    <a:bodyPr/>
                    <a:lstStyle/>
                    <a:p>
                      <a:r>
                        <a:rPr lang="de-CH" sz="1600" b="0" dirty="0"/>
                        <a:t>keine</a:t>
                      </a:r>
                    </a:p>
                  </a:txBody>
                  <a:tcPr/>
                </a:tc>
                <a:extLst>
                  <a:ext uri="{0D108BD9-81ED-4DB2-BD59-A6C34878D82A}">
                    <a16:rowId xmlns:a16="http://schemas.microsoft.com/office/drawing/2014/main" val="47267679"/>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a:t>Pflanzenschutzmittel</a:t>
                      </a:r>
                    </a:p>
                  </a:txBody>
                  <a:tcPr/>
                </a:tc>
                <a:tc>
                  <a:txBody>
                    <a:bodyPr/>
                    <a:lstStyle/>
                    <a:p>
                      <a:pPr marL="285750" indent="-285750">
                        <a:buClr>
                          <a:srgbClr val="000000"/>
                        </a:buClr>
                        <a:buFont typeface="Arial,Sans-Serif" panose="020B0604020202020204" pitchFamily="34" charset="0"/>
                        <a:buChar char="•"/>
                      </a:pPr>
                      <a:r>
                        <a:rPr lang="de-CH" sz="1600" b="0" i="0" u="none" strike="noStrike" noProof="0" dirty="0">
                          <a:solidFill>
                            <a:schemeClr val="dk1"/>
                          </a:solidFill>
                          <a:latin typeface="Gill Sans MT"/>
                        </a:rPr>
                        <a:t>Unkrautregulierung mechanisch</a:t>
                      </a:r>
                      <a:endParaRPr lang="de-DE" sz="1600" b="0" i="0" u="none" strike="noStrike" noProof="0" dirty="0">
                        <a:solidFill>
                          <a:srgbClr val="000000"/>
                        </a:solidFill>
                        <a:latin typeface="Gill Sans MT"/>
                      </a:endParaRPr>
                    </a:p>
                    <a:p>
                      <a:pPr marL="285750" lvl="0" indent="-285750">
                        <a:buClr>
                          <a:srgbClr val="000000"/>
                        </a:buClr>
                        <a:buFont typeface="Arial,Sans-Serif" panose="020B0604020202020204" pitchFamily="34" charset="0"/>
                        <a:buChar char="•"/>
                      </a:pPr>
                      <a:r>
                        <a:rPr lang="de-CH" sz="1600" b="0" i="0" u="none" strike="noStrike" noProof="0" dirty="0">
                          <a:solidFill>
                            <a:schemeClr val="dk1"/>
                          </a:solidFill>
                          <a:latin typeface="Gill Sans MT"/>
                        </a:rPr>
                        <a:t>chemische Einzelstockbehandlung möglich</a:t>
                      </a:r>
                      <a:endParaRPr lang="de-CH" sz="1600" b="0" dirty="0"/>
                    </a:p>
                  </a:txBody>
                  <a:tcPr/>
                </a:tc>
                <a:extLst>
                  <a:ext uri="{0D108BD9-81ED-4DB2-BD59-A6C34878D82A}">
                    <a16:rowId xmlns:a16="http://schemas.microsoft.com/office/drawing/2014/main" val="2729572267"/>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a:t>Schnitt</a:t>
                      </a:r>
                    </a:p>
                  </a:txBody>
                  <a:tcPr/>
                </a:tc>
                <a:tc>
                  <a:txBody>
                    <a:bodyPr/>
                    <a:lstStyle/>
                    <a:p>
                      <a:pPr marL="285750" indent="-285750">
                        <a:buFont typeface="Arial" panose="020B0604020202020204" pitchFamily="34" charset="0"/>
                        <a:buChar char="•"/>
                      </a:pPr>
                      <a:r>
                        <a:rPr lang="de-CH" sz="1600" b="0" dirty="0" err="1"/>
                        <a:t>Reinigungssschnitt</a:t>
                      </a:r>
                      <a:r>
                        <a:rPr lang="de-CH" sz="1600" b="0" dirty="0"/>
                        <a:t> im 1.Jahr bei grossem Unkrautdruck erlaubt</a:t>
                      </a:r>
                    </a:p>
                    <a:p>
                      <a:pPr marL="285750" indent="-285750">
                        <a:buFont typeface="Arial" panose="020B0604020202020204" pitchFamily="34" charset="0"/>
                        <a:buChar char="•"/>
                      </a:pPr>
                      <a:r>
                        <a:rPr lang="de-CH" sz="1600" b="0" dirty="0" err="1"/>
                        <a:t>Mehrjärige</a:t>
                      </a:r>
                      <a:r>
                        <a:rPr lang="de-CH" sz="1600" b="0" dirty="0"/>
                        <a:t> </a:t>
                      </a:r>
                      <a:r>
                        <a:rPr lang="de-CH" sz="1600" b="0" dirty="0" err="1"/>
                        <a:t>Nützlingsstreifen</a:t>
                      </a:r>
                      <a:r>
                        <a:rPr lang="de-CH" sz="1600" b="0" dirty="0"/>
                        <a:t>: Schnitt ab dem 2. Standjahr zwischen 1. Okt. und 1. März auf Hälfte der Fläche möglich, Bodenbearbeitung erlaubt</a:t>
                      </a:r>
                    </a:p>
                    <a:p>
                      <a:pPr marL="285750" indent="-285750">
                        <a:buFont typeface="Arial" panose="020B0604020202020204" pitchFamily="34" charset="0"/>
                        <a:buChar char="•"/>
                      </a:pPr>
                      <a:r>
                        <a:rPr lang="de-CH" sz="1600" b="0" dirty="0"/>
                        <a:t>Schnittgut muss nicht abgeführt werden</a:t>
                      </a:r>
                    </a:p>
                    <a:p>
                      <a:pPr marL="285750" indent="-285750">
                        <a:buFont typeface="Arial" panose="020B0604020202020204" pitchFamily="34" charset="0"/>
                        <a:buChar char="•"/>
                      </a:pPr>
                      <a:r>
                        <a:rPr lang="de-CH" sz="1600" b="0" dirty="0"/>
                        <a:t>Mulchen und Befahren nicht erlaubt</a:t>
                      </a:r>
                    </a:p>
                  </a:txBody>
                  <a:tcPr/>
                </a:tc>
                <a:extLst>
                  <a:ext uri="{0D108BD9-81ED-4DB2-BD59-A6C34878D82A}">
                    <a16:rowId xmlns:a16="http://schemas.microsoft.com/office/drawing/2014/main" val="1582602398"/>
                  </a:ext>
                </a:extLst>
              </a:tr>
              <a:tr h="370840">
                <a:tc>
                  <a:txBody>
                    <a:bodyPr/>
                    <a:lstStyle/>
                    <a:p>
                      <a:r>
                        <a:rPr lang="de-CH" sz="1600" b="1"/>
                        <a:t>Verpflichtungsdauer</a:t>
                      </a:r>
                    </a:p>
                  </a:txBody>
                  <a:tcPr/>
                </a:tc>
                <a:tc>
                  <a:txBody>
                    <a:bodyPr/>
                    <a:lstStyle/>
                    <a:p>
                      <a:r>
                        <a:rPr lang="de-CH" sz="1600" b="0" dirty="0"/>
                        <a:t>Mindestens 100 Tage</a:t>
                      </a:r>
                    </a:p>
                  </a:txBody>
                  <a:tcPr/>
                </a:tc>
                <a:extLst>
                  <a:ext uri="{0D108BD9-81ED-4DB2-BD59-A6C34878D82A}">
                    <a16:rowId xmlns:a16="http://schemas.microsoft.com/office/drawing/2014/main" val="2315013395"/>
                  </a:ext>
                </a:extLst>
              </a:tr>
            </a:tbl>
          </a:graphicData>
        </a:graphic>
      </p:graphicFrame>
      <p:sp>
        <p:nvSpPr>
          <p:cNvPr id="4" name="Textfeld 3"/>
          <p:cNvSpPr txBox="1"/>
          <p:nvPr/>
        </p:nvSpPr>
        <p:spPr>
          <a:xfrm>
            <a:off x="8042189" y="0"/>
            <a:ext cx="1095172" cy="400110"/>
          </a:xfrm>
          <a:prstGeom prst="rect">
            <a:avLst/>
          </a:prstGeom>
          <a:solidFill>
            <a:schemeClr val="accent6">
              <a:lumMod val="40000"/>
              <a:lumOff val="60000"/>
            </a:schemeClr>
          </a:solidFill>
        </p:spPr>
        <p:txBody>
          <a:bodyPr wrap="none" rtlCol="0">
            <a:spAutoFit/>
          </a:bodyPr>
          <a:lstStyle/>
          <a:p>
            <a:r>
              <a:rPr lang="de-CH" sz="2000"/>
              <a:t>Handout</a:t>
            </a:r>
          </a:p>
        </p:txBody>
      </p:sp>
      <p:grpSp>
        <p:nvGrpSpPr>
          <p:cNvPr id="5" name="Gruppieren 4">
            <a:extLst>
              <a:ext uri="{FF2B5EF4-FFF2-40B4-BE49-F238E27FC236}">
                <a16:creationId xmlns:a16="http://schemas.microsoft.com/office/drawing/2014/main" id="{CE393310-0839-4092-BE53-7104E82ED781}"/>
              </a:ext>
            </a:extLst>
          </p:cNvPr>
          <p:cNvGrpSpPr/>
          <p:nvPr/>
        </p:nvGrpSpPr>
        <p:grpSpPr>
          <a:xfrm>
            <a:off x="627538" y="137879"/>
            <a:ext cx="4900037" cy="374852"/>
            <a:chOff x="104011" y="183120"/>
            <a:chExt cx="4900037" cy="374852"/>
          </a:xfrm>
        </p:grpSpPr>
        <p:sp>
          <p:nvSpPr>
            <p:cNvPr id="7" name="Textfeld 6">
              <a:extLst>
                <a:ext uri="{FF2B5EF4-FFF2-40B4-BE49-F238E27FC236}">
                  <a16:creationId xmlns:a16="http://schemas.microsoft.com/office/drawing/2014/main" id="{8C92F8D2-C69E-403A-8A51-07F97E43A531}"/>
                </a:ext>
              </a:extLst>
            </p:cNvPr>
            <p:cNvSpPr txBox="1"/>
            <p:nvPr/>
          </p:nvSpPr>
          <p:spPr>
            <a:xfrm>
              <a:off x="179512" y="188640"/>
              <a:ext cx="4824536" cy="369332"/>
            </a:xfrm>
            <a:prstGeom prst="rect">
              <a:avLst/>
            </a:prstGeom>
            <a:noFill/>
          </p:spPr>
          <p:txBody>
            <a:bodyPr wrap="square" rtlCol="0">
              <a:spAutoFit/>
            </a:bodyPr>
            <a:lstStyle/>
            <a:p>
              <a:r>
                <a:rPr lang="de-CH" dirty="0"/>
                <a:t>    Aktuelle Anforderungen </a:t>
              </a:r>
              <a:r>
                <a:rPr lang="de-CH" dirty="0">
                  <a:hlinkClick r:id="rId2"/>
                </a:rPr>
                <a:t>www.agrinatur.ch</a:t>
              </a:r>
              <a:endParaRPr lang="de-CH" dirty="0"/>
            </a:p>
          </p:txBody>
        </p:sp>
        <p:pic>
          <p:nvPicPr>
            <p:cNvPr id="8" name="Grafik 7" descr="Auge">
              <a:extLst>
                <a:ext uri="{FF2B5EF4-FFF2-40B4-BE49-F238E27FC236}">
                  <a16:creationId xmlns:a16="http://schemas.microsoft.com/office/drawing/2014/main" id="{B1B599D4-185A-447B-A6B1-3A545F44851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011" y="183120"/>
              <a:ext cx="360040" cy="360040"/>
            </a:xfrm>
            <a:prstGeom prst="rect">
              <a:avLst/>
            </a:prstGeom>
          </p:spPr>
        </p:pic>
      </p:grpSp>
    </p:spTree>
    <p:extLst>
      <p:ext uri="{BB962C8B-B14F-4D97-AF65-F5344CB8AC3E}">
        <p14:creationId xmlns:p14="http://schemas.microsoft.com/office/powerpoint/2010/main" val="14563125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err="1"/>
              <a:t>Nützlingsstreifen</a:t>
            </a:r>
            <a:r>
              <a:rPr lang="de-CH"/>
              <a:t>: Wo anlegen?</a:t>
            </a:r>
            <a:br>
              <a:rPr lang="de-CH"/>
            </a:br>
            <a:endParaRPr lang="de-CH"/>
          </a:p>
        </p:txBody>
      </p:sp>
      <p:sp>
        <p:nvSpPr>
          <p:cNvPr id="3" name="Inhaltsplatzhalter 2"/>
          <p:cNvSpPr>
            <a:spLocks noGrp="1"/>
          </p:cNvSpPr>
          <p:nvPr>
            <p:ph idx="1"/>
          </p:nvPr>
        </p:nvSpPr>
        <p:spPr>
          <a:xfrm>
            <a:off x="618175" y="1146072"/>
            <a:ext cx="7921625" cy="1202808"/>
          </a:xfrm>
          <a:solidFill>
            <a:schemeClr val="accent6">
              <a:lumMod val="20000"/>
              <a:lumOff val="80000"/>
            </a:schemeClr>
          </a:solidFill>
        </p:spPr>
        <p:txBody>
          <a:bodyPr lIns="72000" tIns="72000" rIns="72000" bIns="72000"/>
          <a:lstStyle/>
          <a:p>
            <a:r>
              <a:rPr lang="de-CH" sz="2000" b="1"/>
              <a:t>Geeignet:</a:t>
            </a:r>
          </a:p>
          <a:p>
            <a:pPr marL="342900" indent="-342900">
              <a:buFont typeface="Arial" panose="020B0604020202020204" pitchFamily="34" charset="0"/>
              <a:buChar char="•"/>
            </a:pPr>
            <a:r>
              <a:rPr lang="de-CH" sz="2000"/>
              <a:t>Nährstoffarme, steinige und sonnige Standorte</a:t>
            </a:r>
          </a:p>
          <a:p>
            <a:pPr marL="342900" indent="-342900">
              <a:buFont typeface="Arial" panose="020B0604020202020204" pitchFamily="34" charset="0"/>
              <a:buChar char="•"/>
            </a:pPr>
            <a:r>
              <a:rPr lang="de-CH" sz="2000"/>
              <a:t>Wenig Problempflanzen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83</a:t>
            </a:fld>
            <a:endParaRPr lang="de-CH"/>
          </a:p>
        </p:txBody>
      </p:sp>
      <p:sp>
        <p:nvSpPr>
          <p:cNvPr id="5" name="Inhaltsplatzhalter 2"/>
          <p:cNvSpPr txBox="1">
            <a:spLocks/>
          </p:cNvSpPr>
          <p:nvPr/>
        </p:nvSpPr>
        <p:spPr>
          <a:xfrm>
            <a:off x="613380" y="2531075"/>
            <a:ext cx="7947617" cy="1602775"/>
          </a:xfrm>
          <a:prstGeom prst="rect">
            <a:avLst/>
          </a:prstGeom>
          <a:solidFill>
            <a:srgbClr val="FFCCCC"/>
          </a:solidFill>
        </p:spPr>
        <p:txBody>
          <a:bodyPr vert="horz" lIns="72000" tIns="72000" rIns="72000" bIns="72000" rtlCol="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CH" sz="2000" b="1"/>
              <a:t>Ungeeignet</a:t>
            </a:r>
            <a:r>
              <a:rPr lang="de-CH" sz="2000"/>
              <a:t>:</a:t>
            </a:r>
          </a:p>
          <a:p>
            <a:pPr marL="342900" indent="-342900">
              <a:buFont typeface="Arial" panose="020B0604020202020204" pitchFamily="34" charset="0"/>
              <a:buChar char="•"/>
            </a:pPr>
            <a:r>
              <a:rPr lang="de-CH" sz="2000"/>
              <a:t>Schattige Standorte und </a:t>
            </a:r>
            <a:r>
              <a:rPr lang="de-CH" sz="2000" err="1"/>
              <a:t>Waldnähe</a:t>
            </a:r>
            <a:endParaRPr lang="de-CH" sz="2000"/>
          </a:p>
          <a:p>
            <a:pPr marL="342900" indent="-342900">
              <a:buFont typeface="Arial" panose="020B0604020202020204" pitchFamily="34" charset="0"/>
              <a:buChar char="•"/>
            </a:pPr>
            <a:r>
              <a:rPr lang="de-CH" sz="2000"/>
              <a:t>Nicht entlang stark befahrener Strassen und stark begangenen Wegen (Hunde!) oder in der unmittelbaren Nähe von Siedlungen anlegen</a:t>
            </a:r>
          </a:p>
        </p:txBody>
      </p:sp>
      <p:pic>
        <p:nvPicPr>
          <p:cNvPr id="9" name="Grafik 8">
            <a:extLst>
              <a:ext uri="{FF2B5EF4-FFF2-40B4-BE49-F238E27FC236}">
                <a16:creationId xmlns:a16="http://schemas.microsoft.com/office/drawing/2014/main" id="{E601C0E1-A0E0-40A8-A7D3-215A5329A1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9372" y="4315365"/>
            <a:ext cx="7921625" cy="1606720"/>
          </a:xfrm>
          <a:prstGeom prst="rect">
            <a:avLst/>
          </a:prstGeom>
        </p:spPr>
      </p:pic>
    </p:spTree>
    <p:extLst>
      <p:ext uri="{BB962C8B-B14F-4D97-AF65-F5344CB8AC3E}">
        <p14:creationId xmlns:p14="http://schemas.microsoft.com/office/powerpoint/2010/main" val="17546085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err="1"/>
              <a:t>Nützlingsstreifen</a:t>
            </a:r>
            <a:r>
              <a:rPr lang="de-CH"/>
              <a:t>: Anlage</a:t>
            </a:r>
          </a:p>
        </p:txBody>
      </p:sp>
      <p:sp>
        <p:nvSpPr>
          <p:cNvPr id="3" name="Inhaltsplatzhalter 2"/>
          <p:cNvSpPr>
            <a:spLocks noGrp="1"/>
          </p:cNvSpPr>
          <p:nvPr>
            <p:ph idx="1"/>
          </p:nvPr>
        </p:nvSpPr>
        <p:spPr>
          <a:xfrm>
            <a:off x="618176" y="1052737"/>
            <a:ext cx="7874184" cy="2592287"/>
          </a:xfrm>
        </p:spPr>
        <p:txBody>
          <a:bodyPr/>
          <a:lstStyle/>
          <a:p>
            <a:pPr marL="342900" indent="-342900">
              <a:spcBef>
                <a:spcPts val="600"/>
              </a:spcBef>
              <a:buFont typeface="Arial" panose="020B0604020202020204" pitchFamily="34" charset="0"/>
              <a:buChar char="•"/>
            </a:pPr>
            <a:r>
              <a:rPr lang="de-CH" sz="2000"/>
              <a:t>Standort, Saatbettvorbereitung, Saatzeitpunkt und </a:t>
            </a:r>
            <a:r>
              <a:rPr lang="de-CH" sz="2000" err="1"/>
              <a:t>Ansaat</a:t>
            </a:r>
            <a:r>
              <a:rPr lang="de-CH" sz="2000"/>
              <a:t> wie bei der Buntbrache (kein Totalherbizid vor der </a:t>
            </a:r>
            <a:r>
              <a:rPr lang="de-CH" sz="2000" err="1"/>
              <a:t>Ansaat</a:t>
            </a:r>
            <a:r>
              <a:rPr lang="de-CH" sz="2000"/>
              <a:t>!)</a:t>
            </a:r>
          </a:p>
          <a:p>
            <a:pPr marL="342900" indent="-342900">
              <a:spcBef>
                <a:spcPts val="600"/>
              </a:spcBef>
              <a:buFont typeface="Arial" panose="020B0604020202020204" pitchFamily="34" charset="0"/>
              <a:buChar char="•"/>
            </a:pPr>
            <a:r>
              <a:rPr lang="de-CH" sz="2000"/>
              <a:t>Nach Möglichkeit mit anderen BFF in der Nähe kombinieren (Abstand weniger als 300 m)</a:t>
            </a:r>
          </a:p>
          <a:p>
            <a:pPr marL="342900" indent="-342900">
              <a:spcBef>
                <a:spcPts val="600"/>
              </a:spcBef>
              <a:buFont typeface="Arial" panose="020B0604020202020204" pitchFamily="34" charset="0"/>
              <a:buChar char="•"/>
            </a:pPr>
            <a:r>
              <a:rPr lang="de-CH" sz="2000"/>
              <a:t>Mehrere schmale </a:t>
            </a:r>
            <a:r>
              <a:rPr lang="de-CH" sz="2000" err="1"/>
              <a:t>Nützlingsstreifen</a:t>
            </a:r>
            <a:r>
              <a:rPr lang="de-CH" sz="2000"/>
              <a:t> im Feld verteilt fördern die Nützlinge mehr als ein einzelner, breiter Streifen am Feldrand.</a:t>
            </a:r>
          </a:p>
          <a:p>
            <a:pPr marL="342900" indent="-342900">
              <a:spcBef>
                <a:spcPts val="600"/>
              </a:spcBef>
              <a:buFont typeface="Arial" panose="020B0604020202020204" pitchFamily="34" charset="0"/>
              <a:buChar char="•"/>
            </a:pPr>
            <a:r>
              <a:rPr lang="de-CH" sz="2000"/>
              <a:t>Nur in Kulturen, die während der Blüte des Streifens nicht mit Insektiziden gespritzt werden (Extenso-Getreide, Bio-Ackerbau)</a:t>
            </a:r>
          </a:p>
        </p:txBody>
      </p:sp>
      <p:sp>
        <p:nvSpPr>
          <p:cNvPr id="4" name="Foliennummernplatzhalter 3"/>
          <p:cNvSpPr>
            <a:spLocks noGrp="1"/>
          </p:cNvSpPr>
          <p:nvPr>
            <p:ph type="sldNum" sz="quarter" idx="4"/>
          </p:nvPr>
        </p:nvSpPr>
        <p:spPr/>
        <p:txBody>
          <a:bodyPr/>
          <a:lstStyle/>
          <a:p>
            <a:fld id="{B295DEAF-E952-4796-AAEE-4201E40CA590}" type="slidenum">
              <a:rPr lang="de-CH" smtClean="0"/>
              <a:pPr/>
              <a:t>84</a:t>
            </a:fld>
            <a:endParaRPr lang="de-CH"/>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4199" y="3746390"/>
            <a:ext cx="7922075" cy="2232248"/>
          </a:xfrm>
          <a:prstGeom prst="rect">
            <a:avLst/>
          </a:prstGeom>
        </p:spPr>
      </p:pic>
    </p:spTree>
    <p:extLst>
      <p:ext uri="{BB962C8B-B14F-4D97-AF65-F5344CB8AC3E}">
        <p14:creationId xmlns:p14="http://schemas.microsoft.com/office/powerpoint/2010/main" val="28864211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4818371" cy="719931"/>
          </a:xfrm>
        </p:spPr>
        <p:txBody>
          <a:bodyPr/>
          <a:lstStyle/>
          <a:p>
            <a:r>
              <a:rPr lang="de-CH" err="1"/>
              <a:t>Nützlingsstreifen</a:t>
            </a:r>
            <a:r>
              <a:rPr lang="de-CH"/>
              <a:t>: Saatgut</a:t>
            </a:r>
          </a:p>
        </p:txBody>
      </p:sp>
      <p:sp>
        <p:nvSpPr>
          <p:cNvPr id="3" name="Inhaltsplatzhalter 2"/>
          <p:cNvSpPr>
            <a:spLocks noGrp="1"/>
          </p:cNvSpPr>
          <p:nvPr>
            <p:ph idx="1"/>
          </p:nvPr>
        </p:nvSpPr>
        <p:spPr>
          <a:xfrm>
            <a:off x="611188" y="1634470"/>
            <a:ext cx="4839372" cy="1477714"/>
          </a:xfrm>
        </p:spPr>
        <p:txBody>
          <a:bodyPr/>
          <a:lstStyle/>
          <a:p>
            <a:pPr marL="342900" indent="-342900">
              <a:spcBef>
                <a:spcPts val="600"/>
              </a:spcBef>
              <a:buFont typeface="Arial" panose="020B0604020202020204" pitchFamily="34" charset="0"/>
              <a:buChar char="•"/>
            </a:pPr>
            <a:r>
              <a:rPr lang="de-CH" sz="2000" dirty="0"/>
              <a:t>Nur vom BLW bewilligte Mischungen.</a:t>
            </a:r>
          </a:p>
          <a:p>
            <a:pPr marL="342900" indent="-342900">
              <a:spcBef>
                <a:spcPts val="600"/>
              </a:spcBef>
              <a:buFont typeface="Arial" panose="020B0604020202020204" pitchFamily="34" charset="0"/>
              <a:buChar char="•"/>
            </a:pPr>
            <a:r>
              <a:rPr lang="de-CH" sz="2000" dirty="0"/>
              <a:t>Für die Alpensüdseite (GR/TI/VS) wurde eine Mischung mit angepassten </a:t>
            </a:r>
            <a:r>
              <a:rPr lang="de-CH" sz="2000" dirty="0" err="1"/>
              <a:t>Ecotypen</a:t>
            </a:r>
            <a:r>
              <a:rPr lang="de-CH" sz="2000" dirty="0"/>
              <a:t> entwickelt.</a:t>
            </a:r>
          </a:p>
          <a:p>
            <a:pPr>
              <a:spcBef>
                <a:spcPts val="600"/>
              </a:spcBef>
            </a:pPr>
            <a:endParaRPr lang="de-CH" sz="2000" dirty="0"/>
          </a:p>
        </p:txBody>
      </p:sp>
      <p:sp>
        <p:nvSpPr>
          <p:cNvPr id="4" name="Foliennummernplatzhalter 3"/>
          <p:cNvSpPr>
            <a:spLocks noGrp="1"/>
          </p:cNvSpPr>
          <p:nvPr>
            <p:ph type="sldNum" sz="quarter" idx="4"/>
          </p:nvPr>
        </p:nvSpPr>
        <p:spPr/>
        <p:txBody>
          <a:bodyPr/>
          <a:lstStyle/>
          <a:p>
            <a:fld id="{B295DEAF-E952-4796-AAEE-4201E40CA590}" type="slidenum">
              <a:rPr lang="de-CH" smtClean="0"/>
              <a:pPr/>
              <a:t>85</a:t>
            </a:fld>
            <a:endParaRPr lang="de-CH"/>
          </a:p>
        </p:txBody>
      </p:sp>
      <p:graphicFrame>
        <p:nvGraphicFramePr>
          <p:cNvPr id="7" name="Tabelle 6"/>
          <p:cNvGraphicFramePr>
            <a:graphicFrameLocks noGrp="1"/>
          </p:cNvGraphicFramePr>
          <p:nvPr>
            <p:extLst>
              <p:ext uri="{D42A27DB-BD31-4B8C-83A1-F6EECF244321}">
                <p14:modId xmlns:p14="http://schemas.microsoft.com/office/powerpoint/2010/main" val="3004253567"/>
              </p:ext>
            </p:extLst>
          </p:nvPr>
        </p:nvGraphicFramePr>
        <p:xfrm>
          <a:off x="563377" y="3189093"/>
          <a:ext cx="7969435" cy="2855091"/>
        </p:xfrm>
        <a:graphic>
          <a:graphicData uri="http://schemas.openxmlformats.org/drawingml/2006/table">
            <a:tbl>
              <a:tblPr firstRow="1" bandRow="1">
                <a:tableStyleId>{21E4AEA4-8DFA-4A89-87EB-49C32662AFE0}</a:tableStyleId>
              </a:tblPr>
              <a:tblGrid>
                <a:gridCol w="3871463">
                  <a:extLst>
                    <a:ext uri="{9D8B030D-6E8A-4147-A177-3AD203B41FA5}">
                      <a16:colId xmlns:a16="http://schemas.microsoft.com/office/drawing/2014/main" val="1703564618"/>
                    </a:ext>
                  </a:extLst>
                </a:gridCol>
                <a:gridCol w="4097972">
                  <a:extLst>
                    <a:ext uri="{9D8B030D-6E8A-4147-A177-3AD203B41FA5}">
                      <a16:colId xmlns:a16="http://schemas.microsoft.com/office/drawing/2014/main" val="3334736155"/>
                    </a:ext>
                  </a:extLst>
                </a:gridCol>
              </a:tblGrid>
              <a:tr h="339562">
                <a:tc gridSpan="2">
                  <a:txBody>
                    <a:bodyPr/>
                    <a:lstStyle/>
                    <a:p>
                      <a:r>
                        <a:rPr lang="de-CH" sz="1800" dirty="0"/>
                        <a:t>Saatmischungen (Stand 2024) </a:t>
                      </a:r>
                    </a:p>
                  </a:txBody>
                  <a:tcPr marL="91980" marR="91980" marT="45990" marB="45990"/>
                </a:tc>
                <a:tc hMerge="1">
                  <a:txBody>
                    <a:bodyPr/>
                    <a:lstStyle/>
                    <a:p>
                      <a:endParaRPr lang="de-CH"/>
                    </a:p>
                  </a:txBody>
                  <a:tcPr/>
                </a:tc>
                <a:extLst>
                  <a:ext uri="{0D108BD9-81ED-4DB2-BD59-A6C34878D82A}">
                    <a16:rowId xmlns:a16="http://schemas.microsoft.com/office/drawing/2014/main" val="1221742623"/>
                  </a:ext>
                </a:extLst>
              </a:tr>
              <a:tr h="339562">
                <a:tc>
                  <a:txBody>
                    <a:bodyPr/>
                    <a:lstStyle/>
                    <a:p>
                      <a:r>
                        <a:rPr lang="de-CH" sz="1800" b="1" dirty="0"/>
                        <a:t>einjährig</a:t>
                      </a:r>
                    </a:p>
                  </a:txBody>
                  <a:tcPr marL="91980" marR="91980" marT="45990" marB="45990"/>
                </a:tc>
                <a:tc>
                  <a:txBody>
                    <a:bodyPr/>
                    <a:lstStyle/>
                    <a:p>
                      <a:r>
                        <a:rPr lang="de-CH" sz="1800" b="1" dirty="0"/>
                        <a:t>mehrjährig</a:t>
                      </a:r>
                      <a:endParaRPr lang="de-CH" sz="1800" b="1" dirty="0">
                        <a:solidFill>
                          <a:schemeClr val="tx1"/>
                        </a:solidFill>
                      </a:endParaRPr>
                    </a:p>
                  </a:txBody>
                  <a:tcPr marL="91980" marR="91980" marT="45990" marB="45990"/>
                </a:tc>
                <a:extLst>
                  <a:ext uri="{0D108BD9-81ED-4DB2-BD59-A6C34878D82A}">
                    <a16:rowId xmlns:a16="http://schemas.microsoft.com/office/drawing/2014/main" val="1597149391"/>
                  </a:ext>
                </a:extLst>
              </a:tr>
              <a:tr h="404777">
                <a:tc>
                  <a:txBody>
                    <a:bodyPr/>
                    <a:lstStyle/>
                    <a:p>
                      <a:pPr marL="0" indent="0">
                        <a:buFont typeface="Arial" panose="020B0604020202020204" pitchFamily="34" charset="0"/>
                        <a:buNone/>
                      </a:pPr>
                      <a:r>
                        <a:rPr lang="de-CH" sz="1800" kern="1200" dirty="0" err="1">
                          <a:solidFill>
                            <a:schemeClr val="dk1"/>
                          </a:solidFill>
                          <a:effectLst/>
                          <a:latin typeface="+mn-lt"/>
                          <a:ea typeface="+mn-ea"/>
                          <a:cs typeface="+mn-cs"/>
                        </a:rPr>
                        <a:t>Nützlingsstreifen</a:t>
                      </a:r>
                      <a:r>
                        <a:rPr lang="de-CH" sz="1800" kern="1200" dirty="0">
                          <a:solidFill>
                            <a:schemeClr val="dk1"/>
                          </a:solidFill>
                          <a:effectLst/>
                          <a:latin typeface="+mn-lt"/>
                          <a:ea typeface="+mn-ea"/>
                          <a:cs typeface="+mn-cs"/>
                        </a:rPr>
                        <a:t> GV (Grundversion)</a:t>
                      </a:r>
                    </a:p>
                  </a:txBody>
                  <a:tcPr marL="91980" marR="91980" marT="45990" marB="45990"/>
                </a:tc>
                <a:tc>
                  <a:txBody>
                    <a:bodyPr/>
                    <a:lstStyle/>
                    <a:p>
                      <a:pPr marL="0" indent="0">
                        <a:buFont typeface="Arial" panose="020B0604020202020204" pitchFamily="34" charset="0"/>
                        <a:buNone/>
                      </a:pPr>
                      <a:r>
                        <a:rPr lang="de-CH" sz="1800" kern="1200" dirty="0" err="1">
                          <a:solidFill>
                            <a:schemeClr val="dk1"/>
                          </a:solidFill>
                          <a:effectLst/>
                          <a:latin typeface="+mn-lt"/>
                          <a:ea typeface="+mn-ea"/>
                          <a:cs typeface="+mn-cs"/>
                        </a:rPr>
                        <a:t>Nützlingsstreifen</a:t>
                      </a:r>
                      <a:r>
                        <a:rPr lang="de-CH" sz="1800" kern="1200" dirty="0">
                          <a:solidFill>
                            <a:schemeClr val="dk1"/>
                          </a:solidFill>
                          <a:effectLst/>
                          <a:latin typeface="+mn-lt"/>
                          <a:ea typeface="+mn-ea"/>
                          <a:cs typeface="+mn-cs"/>
                        </a:rPr>
                        <a:t> offener Ackerfläche</a:t>
                      </a:r>
                    </a:p>
                  </a:txBody>
                  <a:tcPr marL="91980" marR="91980" marT="45990" marB="45990"/>
                </a:tc>
                <a:extLst>
                  <a:ext uri="{0D108BD9-81ED-4DB2-BD59-A6C34878D82A}">
                    <a16:rowId xmlns:a16="http://schemas.microsoft.com/office/drawing/2014/main" val="1439686"/>
                  </a:ext>
                </a:extLst>
              </a:tr>
              <a:tr h="455842">
                <a:tc>
                  <a:txBody>
                    <a:bodyPr/>
                    <a:lstStyle/>
                    <a:p>
                      <a:pPr marL="0" indent="0">
                        <a:buFont typeface="Arial" panose="020B0604020202020204" pitchFamily="34" charset="0"/>
                        <a:buNone/>
                      </a:pPr>
                      <a:r>
                        <a:rPr lang="de-CH" sz="1800" kern="1200" err="1">
                          <a:solidFill>
                            <a:schemeClr val="dk1"/>
                          </a:solidFill>
                          <a:effectLst/>
                          <a:latin typeface="+mn-lt"/>
                          <a:ea typeface="+mn-ea"/>
                          <a:cs typeface="+mn-cs"/>
                        </a:rPr>
                        <a:t>Nützlingsstreifen</a:t>
                      </a:r>
                      <a:r>
                        <a:rPr lang="de-CH" sz="1800" kern="1200">
                          <a:solidFill>
                            <a:schemeClr val="dk1"/>
                          </a:solidFill>
                          <a:effectLst/>
                          <a:latin typeface="+mn-lt"/>
                          <a:ea typeface="+mn-ea"/>
                          <a:cs typeface="+mn-cs"/>
                        </a:rPr>
                        <a:t> VV (Vollversion)</a:t>
                      </a:r>
                    </a:p>
                  </a:txBody>
                  <a:tcPr marL="91980" marR="91980" marT="45990" marB="45990"/>
                </a:tc>
                <a:tc>
                  <a:txBody>
                    <a:bodyPr/>
                    <a:lstStyle/>
                    <a:p>
                      <a:endParaRPr lang="de-CH"/>
                    </a:p>
                  </a:txBody>
                  <a:tcPr marL="91980" marR="91980" marT="45990" marB="45990"/>
                </a:tc>
                <a:extLst>
                  <a:ext uri="{0D108BD9-81ED-4DB2-BD59-A6C34878D82A}">
                    <a16:rowId xmlns:a16="http://schemas.microsoft.com/office/drawing/2014/main" val="623619021"/>
                  </a:ext>
                </a:extLst>
              </a:tr>
              <a:tr h="42062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800" kern="1200" dirty="0" err="1">
                          <a:solidFill>
                            <a:schemeClr val="dk1"/>
                          </a:solidFill>
                          <a:effectLst/>
                          <a:latin typeface="+mn-lt"/>
                          <a:ea typeface="+mn-ea"/>
                          <a:cs typeface="+mn-cs"/>
                        </a:rPr>
                        <a:t>Nützlingsstreifen</a:t>
                      </a:r>
                      <a:r>
                        <a:rPr lang="de-CH" sz="1800" kern="1200" dirty="0">
                          <a:solidFill>
                            <a:schemeClr val="dk1"/>
                          </a:solidFill>
                          <a:effectLst/>
                          <a:latin typeface="+mn-lt"/>
                          <a:ea typeface="+mn-ea"/>
                          <a:cs typeface="+mn-cs"/>
                        </a:rPr>
                        <a:t> Kohl</a:t>
                      </a:r>
                    </a:p>
                  </a:txBody>
                  <a:tcPr marL="91980" marR="91980" marT="45990" marB="45990"/>
                </a:tc>
                <a:tc>
                  <a:txBody>
                    <a:bodyPr/>
                    <a:lstStyle/>
                    <a:p>
                      <a:endParaRPr lang="de-CH" dirty="0"/>
                    </a:p>
                  </a:txBody>
                  <a:tcPr marL="91980" marR="91980" marT="45990" marB="45990"/>
                </a:tc>
                <a:extLst>
                  <a:ext uri="{0D108BD9-81ED-4DB2-BD59-A6C34878D82A}">
                    <a16:rowId xmlns:a16="http://schemas.microsoft.com/office/drawing/2014/main" val="197584995"/>
                  </a:ext>
                </a:extLst>
              </a:tr>
              <a:tr h="420624">
                <a:tc>
                  <a:txBody>
                    <a:bodyPr/>
                    <a:lstStyle/>
                    <a:p>
                      <a:pPr marL="0" indent="0">
                        <a:buFont typeface="Arial" panose="020B0604020202020204" pitchFamily="34" charset="0"/>
                        <a:buNone/>
                      </a:pPr>
                      <a:r>
                        <a:rPr lang="de-CH" sz="1800" kern="1200" dirty="0" err="1">
                          <a:solidFill>
                            <a:schemeClr val="dk1"/>
                          </a:solidFill>
                          <a:effectLst/>
                          <a:latin typeface="+mn-lt"/>
                          <a:ea typeface="+mn-ea"/>
                          <a:cs typeface="+mn-cs"/>
                        </a:rPr>
                        <a:t>Nützlingsstreifen</a:t>
                      </a:r>
                      <a:r>
                        <a:rPr lang="de-CH" sz="1800" kern="1200" dirty="0">
                          <a:solidFill>
                            <a:schemeClr val="dk1"/>
                          </a:solidFill>
                          <a:effectLst/>
                          <a:latin typeface="+mn-lt"/>
                          <a:ea typeface="+mn-ea"/>
                          <a:cs typeface="+mn-cs"/>
                        </a:rPr>
                        <a:t> SK (Sommerkulturen)</a:t>
                      </a:r>
                    </a:p>
                  </a:txBody>
                  <a:tcPr marL="91980" marR="91980" marT="45990" marB="45990"/>
                </a:tc>
                <a:tc>
                  <a:txBody>
                    <a:bodyPr/>
                    <a:lstStyle/>
                    <a:p>
                      <a:pPr marL="0" indent="0">
                        <a:buFont typeface="Arial" panose="020B0604020202020204" pitchFamily="34" charset="0"/>
                        <a:buNone/>
                      </a:pPr>
                      <a:endParaRPr lang="de-CH" sz="1800" kern="1200" dirty="0">
                        <a:solidFill>
                          <a:schemeClr val="dk1"/>
                        </a:solidFill>
                        <a:effectLst/>
                        <a:latin typeface="+mn-lt"/>
                        <a:ea typeface="+mn-ea"/>
                        <a:cs typeface="+mn-cs"/>
                      </a:endParaRPr>
                    </a:p>
                  </a:txBody>
                  <a:tcPr marL="91980" marR="91980" marT="45990" marB="45990"/>
                </a:tc>
                <a:extLst>
                  <a:ext uri="{0D108BD9-81ED-4DB2-BD59-A6C34878D82A}">
                    <a16:rowId xmlns:a16="http://schemas.microsoft.com/office/drawing/2014/main" val="1717077201"/>
                  </a:ext>
                </a:extLst>
              </a:tr>
              <a:tr h="420624">
                <a:tc>
                  <a:txBody>
                    <a:bodyPr/>
                    <a:lstStyle/>
                    <a:p>
                      <a:pPr marL="0" indent="0">
                        <a:buFont typeface="Arial" panose="020B0604020202020204" pitchFamily="34" charset="0"/>
                        <a:buNone/>
                      </a:pPr>
                      <a:r>
                        <a:rPr lang="de-CH" sz="1800" kern="1200" dirty="0" err="1">
                          <a:solidFill>
                            <a:schemeClr val="dk1"/>
                          </a:solidFill>
                          <a:effectLst/>
                          <a:latin typeface="+mn-lt"/>
                          <a:ea typeface="+mn-ea"/>
                          <a:cs typeface="+mn-cs"/>
                        </a:rPr>
                        <a:t>Nützlingsstreifen</a:t>
                      </a:r>
                      <a:r>
                        <a:rPr lang="de-CH" sz="1800" kern="1200" dirty="0">
                          <a:solidFill>
                            <a:schemeClr val="dk1"/>
                          </a:solidFill>
                          <a:effectLst/>
                          <a:latin typeface="+mn-lt"/>
                          <a:ea typeface="+mn-ea"/>
                          <a:cs typeface="+mn-cs"/>
                        </a:rPr>
                        <a:t> WK (Winterkulturen)</a:t>
                      </a:r>
                    </a:p>
                  </a:txBody>
                  <a:tcPr marL="91980" marR="91980" marT="45990" marB="45990"/>
                </a:tc>
                <a:tc>
                  <a:txBody>
                    <a:bodyPr/>
                    <a:lstStyle/>
                    <a:p>
                      <a:pPr marL="0" indent="0">
                        <a:buFont typeface="Arial" panose="020B0604020202020204" pitchFamily="34" charset="0"/>
                        <a:buNone/>
                      </a:pPr>
                      <a:endParaRPr lang="de-CH" sz="1800" kern="1200" dirty="0">
                        <a:solidFill>
                          <a:schemeClr val="dk1"/>
                        </a:solidFill>
                        <a:effectLst/>
                        <a:latin typeface="+mn-lt"/>
                        <a:ea typeface="+mn-ea"/>
                        <a:cs typeface="+mn-cs"/>
                      </a:endParaRPr>
                    </a:p>
                  </a:txBody>
                  <a:tcPr marL="91980" marR="91980" marT="45990" marB="45990"/>
                </a:tc>
                <a:extLst>
                  <a:ext uri="{0D108BD9-81ED-4DB2-BD59-A6C34878D82A}">
                    <a16:rowId xmlns:a16="http://schemas.microsoft.com/office/drawing/2014/main" val="534270815"/>
                  </a:ext>
                </a:extLst>
              </a:tr>
            </a:tbl>
          </a:graphicData>
        </a:graphic>
      </p:graphicFrame>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72724" y="476672"/>
            <a:ext cx="2823985" cy="2538969"/>
          </a:xfrm>
          <a:prstGeom prst="rect">
            <a:avLst/>
          </a:prstGeom>
        </p:spPr>
      </p:pic>
      <p:sp>
        <p:nvSpPr>
          <p:cNvPr id="8" name="Textfeld 7"/>
          <p:cNvSpPr txBox="1"/>
          <p:nvPr/>
        </p:nvSpPr>
        <p:spPr>
          <a:xfrm>
            <a:off x="5672724" y="2373327"/>
            <a:ext cx="2834777" cy="646331"/>
          </a:xfrm>
          <a:prstGeom prst="rect">
            <a:avLst/>
          </a:prstGeom>
          <a:solidFill>
            <a:srgbClr val="FFFFFF">
              <a:alpha val="69804"/>
            </a:srgbClr>
          </a:solidFill>
        </p:spPr>
        <p:txBody>
          <a:bodyPr wrap="square" rtlCol="0">
            <a:spAutoFit/>
          </a:bodyPr>
          <a:lstStyle>
            <a:defPPr>
              <a:defRPr lang="de-DE"/>
            </a:defPPr>
          </a:lstStyle>
          <a:p>
            <a:r>
              <a:rPr lang="de-CH" err="1"/>
              <a:t>Nützlingsblühstreifen</a:t>
            </a:r>
            <a:r>
              <a:rPr lang="de-CH"/>
              <a:t> </a:t>
            </a:r>
            <a:br>
              <a:rPr lang="de-CH"/>
            </a:br>
            <a:r>
              <a:rPr lang="de-CH"/>
              <a:t>für den Kohlanbau</a:t>
            </a:r>
          </a:p>
        </p:txBody>
      </p:sp>
    </p:spTree>
    <p:extLst>
      <p:ext uri="{BB962C8B-B14F-4D97-AF65-F5344CB8AC3E}">
        <p14:creationId xmlns:p14="http://schemas.microsoft.com/office/powerpoint/2010/main" val="22503117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err="1"/>
              <a:t>Nützlingsstreifen</a:t>
            </a:r>
            <a:r>
              <a:rPr lang="de-CH"/>
              <a:t>: Pflege</a:t>
            </a:r>
          </a:p>
        </p:txBody>
      </p:sp>
      <p:sp>
        <p:nvSpPr>
          <p:cNvPr id="3" name="Inhaltsplatzhalter 2"/>
          <p:cNvSpPr>
            <a:spLocks noGrp="1"/>
          </p:cNvSpPr>
          <p:nvPr>
            <p:ph idx="1"/>
          </p:nvPr>
        </p:nvSpPr>
        <p:spPr>
          <a:xfrm>
            <a:off x="618175" y="1098702"/>
            <a:ext cx="7921625" cy="1826242"/>
          </a:xfrm>
        </p:spPr>
        <p:txBody>
          <a:bodyPr/>
          <a:lstStyle/>
          <a:p>
            <a:pPr marL="342900" indent="-342900">
              <a:spcBef>
                <a:spcPts val="600"/>
              </a:spcBef>
              <a:buFont typeface="Arial" panose="020B0604020202020204" pitchFamily="34" charset="0"/>
              <a:buChar char="•"/>
            </a:pPr>
            <a:r>
              <a:rPr lang="de-CH" sz="2000"/>
              <a:t>Kein Reinigungsschnitt in einjährigen Blühstreifen.</a:t>
            </a:r>
          </a:p>
          <a:p>
            <a:pPr marL="342900" indent="-342900">
              <a:spcBef>
                <a:spcPts val="600"/>
              </a:spcBef>
              <a:buFont typeface="Arial" panose="020B0604020202020204" pitchFamily="34" charset="0"/>
              <a:buChar char="•"/>
            </a:pPr>
            <a:r>
              <a:rPr lang="de-CH" sz="2000"/>
              <a:t>Schnitt vor 7 Uhr oder nach 18 Uhr (Insekten schonend).</a:t>
            </a:r>
          </a:p>
          <a:p>
            <a:pPr marL="342900" indent="-342900">
              <a:spcBef>
                <a:spcPts val="600"/>
              </a:spcBef>
              <a:buFont typeface="Arial" panose="020B0604020202020204" pitchFamily="34" charset="0"/>
              <a:buChar char="•"/>
            </a:pPr>
            <a:r>
              <a:rPr lang="de-CH" sz="2000"/>
              <a:t>Rückzugsstreifen stehen lassen und/oder gestaffelte Mahd anstreben.</a:t>
            </a:r>
          </a:p>
          <a:p>
            <a:pPr marL="342900" indent="-342900">
              <a:spcBef>
                <a:spcPts val="600"/>
              </a:spcBef>
              <a:buFont typeface="Arial" panose="020B0604020202020204" pitchFamily="34" charset="0"/>
              <a:buChar char="•"/>
            </a:pPr>
            <a:r>
              <a:rPr lang="de-CH" sz="2000"/>
              <a:t>Auch einjährige Blühstreifen wenn möglich über Winter stehen lassen und erst vor dem Anlegen der Folgekultur unterpflügen.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86</a:t>
            </a:fld>
            <a:endParaRPr lang="de-CH"/>
          </a:p>
        </p:txBody>
      </p:sp>
      <p:sp>
        <p:nvSpPr>
          <p:cNvPr id="6" name="Textfeld 5"/>
          <p:cNvSpPr txBox="1"/>
          <p:nvPr/>
        </p:nvSpPr>
        <p:spPr>
          <a:xfrm>
            <a:off x="617724" y="4941168"/>
            <a:ext cx="7922075" cy="400110"/>
          </a:xfrm>
          <a:prstGeom prst="rect">
            <a:avLst/>
          </a:prstGeom>
          <a:solidFill>
            <a:schemeClr val="accent4">
              <a:lumMod val="40000"/>
              <a:lumOff val="60000"/>
            </a:schemeClr>
          </a:solidFill>
        </p:spPr>
        <p:txBody>
          <a:bodyPr wrap="square" rtlCol="0">
            <a:spAutoFit/>
          </a:bodyPr>
          <a:lstStyle/>
          <a:p>
            <a:r>
              <a:rPr lang="de-CH" sz="2000"/>
              <a:t>Mehrjährige </a:t>
            </a:r>
            <a:r>
              <a:rPr lang="de-CH" sz="2000" err="1"/>
              <a:t>Nützlingsstreifen</a:t>
            </a:r>
            <a:r>
              <a:rPr lang="de-CH" sz="2000"/>
              <a:t> sind wertvoller als einjährige Streifen!</a:t>
            </a:r>
          </a:p>
        </p:txBody>
      </p:sp>
      <p:sp>
        <p:nvSpPr>
          <p:cNvPr id="7" name="Textfeld 6"/>
          <p:cNvSpPr txBox="1"/>
          <p:nvPr/>
        </p:nvSpPr>
        <p:spPr>
          <a:xfrm>
            <a:off x="977104" y="5649482"/>
            <a:ext cx="4788024" cy="338554"/>
          </a:xfrm>
          <a:prstGeom prst="rect">
            <a:avLst/>
          </a:prstGeom>
          <a:noFill/>
        </p:spPr>
        <p:txBody>
          <a:bodyPr wrap="square" rtlCol="0">
            <a:spAutoFit/>
          </a:bodyPr>
          <a:lstStyle/>
          <a:p>
            <a:r>
              <a:rPr lang="de-CH" sz="1600">
                <a:hlinkClick r:id="rId2"/>
              </a:rPr>
              <a:t>Blühstreifen für Bestäuber und andere Nützlinge</a:t>
            </a:r>
            <a:endParaRPr lang="de-CH" sz="1600"/>
          </a:p>
        </p:txBody>
      </p:sp>
      <p:pic>
        <p:nvPicPr>
          <p:cNvPr id="8" name="Grafik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7725" y="2996952"/>
            <a:ext cx="7922075" cy="1872959"/>
          </a:xfrm>
          <a:prstGeom prst="rect">
            <a:avLst/>
          </a:prstGeom>
        </p:spPr>
      </p:pic>
      <p:pic>
        <p:nvPicPr>
          <p:cNvPr id="9" name="Grafik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7724" y="5657665"/>
            <a:ext cx="310897" cy="304801"/>
          </a:xfrm>
          <a:prstGeom prst="rect">
            <a:avLst/>
          </a:prstGeom>
        </p:spPr>
      </p:pic>
    </p:spTree>
    <p:extLst>
      <p:ext uri="{BB962C8B-B14F-4D97-AF65-F5344CB8AC3E}">
        <p14:creationId xmlns:p14="http://schemas.microsoft.com/office/powerpoint/2010/main" val="20115507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9"/>
          </p:nvPr>
        </p:nvSpPr>
        <p:spPr/>
        <p:txBody>
          <a:bodyPr/>
          <a:lstStyle/>
          <a:p>
            <a:pPr>
              <a:defRPr/>
            </a:pPr>
            <a:fld id="{72450796-6A5C-4112-86C2-50CABFE26A6A}" type="slidenum">
              <a:rPr lang="de-DE" smtClean="0"/>
              <a:pPr>
                <a:defRPr/>
              </a:pPr>
              <a:t>87</a:t>
            </a:fld>
            <a:endParaRPr lang="de-DE"/>
          </a:p>
        </p:txBody>
      </p:sp>
      <p:sp>
        <p:nvSpPr>
          <p:cNvPr id="19" name="Inhaltsplatzhalter 2"/>
          <p:cNvSpPr>
            <a:spLocks noGrp="1"/>
          </p:cNvSpPr>
          <p:nvPr>
            <p:ph sz="half" idx="15"/>
          </p:nvPr>
        </p:nvSpPr>
        <p:spPr>
          <a:xfrm>
            <a:off x="4662488" y="1141212"/>
            <a:ext cx="3862135" cy="2359796"/>
          </a:xfrm>
          <a:solidFill>
            <a:schemeClr val="accent4">
              <a:lumMod val="20000"/>
              <a:lumOff val="80000"/>
            </a:schemeClr>
          </a:solidFill>
        </p:spPr>
        <p:txBody>
          <a:bodyPr lIns="72000" tIns="72000" rIns="72000" bIns="72000"/>
          <a:lstStyle/>
          <a:p>
            <a:pPr marL="0" indent="0">
              <a:spcBef>
                <a:spcPts val="0"/>
              </a:spcBef>
              <a:spcAft>
                <a:spcPts val="600"/>
              </a:spcAft>
            </a:pPr>
            <a:r>
              <a:rPr lang="de-CH" sz="2000" b="1"/>
              <a:t>Ökologische Bedeutung</a:t>
            </a:r>
          </a:p>
          <a:p>
            <a:pPr marL="342900" indent="-342900" defTabSz="685800" eaLnBrk="1" hangingPunct="1">
              <a:lnSpc>
                <a:spcPct val="90000"/>
              </a:lnSpc>
              <a:spcBef>
                <a:spcPts val="0"/>
              </a:spcBef>
              <a:spcAft>
                <a:spcPts val="600"/>
              </a:spcAft>
              <a:buClr>
                <a:srgbClr val="006C8E"/>
              </a:buClr>
              <a:buFont typeface="Arial" panose="020B0604020202020204" pitchFamily="34" charset="0"/>
              <a:buChar char="•"/>
            </a:pPr>
            <a:r>
              <a:rPr lang="de-CH" sz="2000"/>
              <a:t>Feldlerchen, Feldhasen und seltene </a:t>
            </a:r>
            <a:r>
              <a:rPr lang="de-CH" sz="2000" err="1"/>
              <a:t>Ackerbegleitflora</a:t>
            </a:r>
            <a:r>
              <a:rPr lang="de-CH" sz="2000"/>
              <a:t> profitieren von weitgesäten Bereichen.</a:t>
            </a:r>
          </a:p>
        </p:txBody>
      </p:sp>
      <p:sp>
        <p:nvSpPr>
          <p:cNvPr id="20" name="Inhaltsplatzhalter 3"/>
          <p:cNvSpPr>
            <a:spLocks noGrp="1"/>
          </p:cNvSpPr>
          <p:nvPr>
            <p:ph sz="half" idx="17"/>
          </p:nvPr>
        </p:nvSpPr>
        <p:spPr>
          <a:xfrm>
            <a:off x="609407" y="1141212"/>
            <a:ext cx="3872106" cy="2359796"/>
          </a:xfrm>
          <a:solidFill>
            <a:schemeClr val="accent6">
              <a:lumMod val="20000"/>
              <a:lumOff val="80000"/>
            </a:schemeClr>
          </a:solidFill>
        </p:spPr>
        <p:txBody>
          <a:bodyPr vert="horz" lIns="72000" tIns="72000" rIns="72000" bIns="72000" rtlCol="0" anchor="t">
            <a:noAutofit/>
          </a:bodyPr>
          <a:lstStyle/>
          <a:p>
            <a:pPr>
              <a:spcBef>
                <a:spcPts val="0"/>
              </a:spcBef>
              <a:spcAft>
                <a:spcPts val="600"/>
              </a:spcAft>
            </a:pPr>
            <a:r>
              <a:rPr lang="de-CH" sz="2000" b="1" dirty="0"/>
              <a:t>Agronomische Bedeutung</a:t>
            </a:r>
          </a:p>
          <a:p>
            <a:pPr marL="342900" indent="-342900" defTabSz="685800" eaLnBrk="1" hangingPunct="1">
              <a:lnSpc>
                <a:spcPct val="90000"/>
              </a:lnSpc>
              <a:spcBef>
                <a:spcPts val="0"/>
              </a:spcBef>
              <a:spcAft>
                <a:spcPts val="600"/>
              </a:spcAft>
              <a:buClr>
                <a:srgbClr val="006C8E"/>
              </a:buClr>
              <a:buFont typeface="Arial" panose="020B0604020202020204" pitchFamily="34" charset="0"/>
              <a:buChar char="•"/>
            </a:pPr>
            <a:r>
              <a:rPr lang="de-CH" sz="2000" dirty="0"/>
              <a:t>Geringeres Lagerrisiko und tieferer Krankheitsdruck</a:t>
            </a:r>
          </a:p>
          <a:p>
            <a:pPr marL="342900" indent="-342900" defTabSz="685800">
              <a:lnSpc>
                <a:spcPct val="90000"/>
              </a:lnSpc>
              <a:spcBef>
                <a:spcPts val="0"/>
              </a:spcBef>
              <a:spcAft>
                <a:spcPts val="600"/>
              </a:spcAft>
              <a:buClr>
                <a:srgbClr val="006C8E"/>
              </a:buClr>
              <a:buFont typeface="Arial" panose="020B0604020202020204" pitchFamily="34" charset="0"/>
              <a:buChar char="•"/>
            </a:pPr>
            <a:r>
              <a:rPr lang="de-CH" sz="2000" dirty="0"/>
              <a:t>Funktionelle Biodiversität wird gestärkt (z.B. werden potenzielle Schädlinge im Getreide in Schach gehalten).</a:t>
            </a:r>
          </a:p>
        </p:txBody>
      </p:sp>
      <p:pic>
        <p:nvPicPr>
          <p:cNvPr id="9" name="Grafik 8">
            <a:extLst>
              <a:ext uri="{FF2B5EF4-FFF2-40B4-BE49-F238E27FC236}">
                <a16:creationId xmlns:a16="http://schemas.microsoft.com/office/drawing/2014/main" id="{2797694A-1651-43AB-A38F-B907AA95B47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62488" y="4149080"/>
            <a:ext cx="1857970" cy="1620901"/>
          </a:xfrm>
          <a:prstGeom prst="rect">
            <a:avLst/>
          </a:prstGeom>
        </p:spPr>
      </p:pic>
      <p:pic>
        <p:nvPicPr>
          <p:cNvPr id="15" name="Grafik 14">
            <a:extLst>
              <a:ext uri="{FF2B5EF4-FFF2-40B4-BE49-F238E27FC236}">
                <a16:creationId xmlns:a16="http://schemas.microsoft.com/office/drawing/2014/main" id="{F382042C-8DC3-45DB-BD6A-C2F76AF1DC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66653" y="4155183"/>
            <a:ext cx="1857970" cy="1608694"/>
          </a:xfrm>
          <a:prstGeom prst="rect">
            <a:avLst/>
          </a:prstGeom>
        </p:spPr>
      </p:pic>
      <p:sp>
        <p:nvSpPr>
          <p:cNvPr id="21" name="Textfeld 20"/>
          <p:cNvSpPr txBox="1"/>
          <p:nvPr/>
        </p:nvSpPr>
        <p:spPr>
          <a:xfrm>
            <a:off x="6668164" y="5400649"/>
            <a:ext cx="1908000" cy="369332"/>
          </a:xfrm>
          <a:prstGeom prst="rect">
            <a:avLst/>
          </a:prstGeom>
          <a:solidFill>
            <a:srgbClr val="FFFFFF">
              <a:alpha val="69804"/>
            </a:srgbClr>
          </a:solidFill>
        </p:spPr>
        <p:txBody>
          <a:bodyPr wrap="square" rtlCol="0">
            <a:spAutoFit/>
          </a:bodyPr>
          <a:lstStyle>
            <a:defPPr>
              <a:defRPr lang="de-DE"/>
            </a:defPPr>
          </a:lstStyle>
          <a:p>
            <a:pPr>
              <a:spcBef>
                <a:spcPts val="200"/>
              </a:spcBef>
              <a:spcAft>
                <a:spcPts val="200"/>
              </a:spcAft>
            </a:pPr>
            <a:r>
              <a:rPr lang="de-CH"/>
              <a:t>Kornblume</a:t>
            </a:r>
          </a:p>
        </p:txBody>
      </p:sp>
      <p:sp>
        <p:nvSpPr>
          <p:cNvPr id="22" name="Textfeld 21"/>
          <p:cNvSpPr txBox="1"/>
          <p:nvPr/>
        </p:nvSpPr>
        <p:spPr>
          <a:xfrm>
            <a:off x="4629219" y="5400649"/>
            <a:ext cx="1908000" cy="369332"/>
          </a:xfrm>
          <a:prstGeom prst="rect">
            <a:avLst/>
          </a:prstGeom>
          <a:solidFill>
            <a:srgbClr val="FFFFFF">
              <a:alpha val="69804"/>
            </a:srgbClr>
          </a:solidFill>
        </p:spPr>
        <p:txBody>
          <a:bodyPr wrap="square" rtlCol="0">
            <a:spAutoFit/>
          </a:bodyPr>
          <a:lstStyle>
            <a:defPPr>
              <a:defRPr lang="de-DE"/>
            </a:defPPr>
          </a:lstStyle>
          <a:p>
            <a:r>
              <a:rPr lang="de-CH"/>
              <a:t>Wachtel</a:t>
            </a:r>
          </a:p>
        </p:txBody>
      </p:sp>
      <p:pic>
        <p:nvPicPr>
          <p:cNvPr id="7" name="Grafik 6">
            <a:extLst>
              <a:ext uri="{FF2B5EF4-FFF2-40B4-BE49-F238E27FC236}">
                <a16:creationId xmlns:a16="http://schemas.microsoft.com/office/drawing/2014/main" id="{CC4F0931-815A-438F-A16A-4E0FCCD112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23543" y="4150502"/>
            <a:ext cx="1857970" cy="1608694"/>
          </a:xfrm>
          <a:prstGeom prst="rect">
            <a:avLst/>
          </a:prstGeom>
        </p:spPr>
      </p:pic>
      <p:sp>
        <p:nvSpPr>
          <p:cNvPr id="23" name="Textfeld 22"/>
          <p:cNvSpPr txBox="1"/>
          <p:nvPr/>
        </p:nvSpPr>
        <p:spPr>
          <a:xfrm>
            <a:off x="2623543" y="5400649"/>
            <a:ext cx="1908000" cy="369332"/>
          </a:xfrm>
          <a:prstGeom prst="rect">
            <a:avLst/>
          </a:prstGeom>
          <a:solidFill>
            <a:srgbClr val="FFFFFF">
              <a:alpha val="69804"/>
            </a:srgbClr>
          </a:solidFill>
        </p:spPr>
        <p:txBody>
          <a:bodyPr wrap="square" rtlCol="0">
            <a:spAutoFit/>
          </a:bodyPr>
          <a:lstStyle>
            <a:defPPr>
              <a:defRPr lang="de-DE"/>
            </a:defPPr>
          </a:lstStyle>
          <a:p>
            <a:r>
              <a:rPr lang="de-CH"/>
              <a:t>Feldlerche</a:t>
            </a:r>
          </a:p>
        </p:txBody>
      </p:sp>
      <p:pic>
        <p:nvPicPr>
          <p:cNvPr id="3" name="Grafik 2">
            <a:extLst>
              <a:ext uri="{FF2B5EF4-FFF2-40B4-BE49-F238E27FC236}">
                <a16:creationId xmlns:a16="http://schemas.microsoft.com/office/drawing/2014/main" id="{27D6ED8C-8089-44CA-87F9-113797F8610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
          <a:stretch/>
        </p:blipFill>
        <p:spPr>
          <a:xfrm>
            <a:off x="611188" y="4149080"/>
            <a:ext cx="1857970" cy="1608694"/>
          </a:xfrm>
          <a:prstGeom prst="rect">
            <a:avLst/>
          </a:prstGeom>
        </p:spPr>
      </p:pic>
      <p:sp>
        <p:nvSpPr>
          <p:cNvPr id="24" name="Textfeld 23"/>
          <p:cNvSpPr txBox="1"/>
          <p:nvPr/>
        </p:nvSpPr>
        <p:spPr>
          <a:xfrm>
            <a:off x="580120" y="5400649"/>
            <a:ext cx="1908000" cy="369332"/>
          </a:xfrm>
          <a:prstGeom prst="rect">
            <a:avLst/>
          </a:prstGeom>
          <a:solidFill>
            <a:srgbClr val="FFFFFF">
              <a:alpha val="69804"/>
            </a:srgbClr>
          </a:solidFill>
        </p:spPr>
        <p:txBody>
          <a:bodyPr wrap="square" rtlCol="0">
            <a:spAutoFit/>
          </a:bodyPr>
          <a:lstStyle>
            <a:defPPr>
              <a:defRPr lang="de-DE"/>
            </a:defPPr>
          </a:lstStyle>
          <a:p>
            <a:r>
              <a:rPr lang="de-CH"/>
              <a:t>Feldhase</a:t>
            </a:r>
          </a:p>
        </p:txBody>
      </p:sp>
      <p:sp>
        <p:nvSpPr>
          <p:cNvPr id="25" name="Titel 1"/>
          <p:cNvSpPr txBox="1">
            <a:spLocks/>
          </p:cNvSpPr>
          <p:nvPr/>
        </p:nvSpPr>
        <p:spPr>
          <a:xfrm>
            <a:off x="617725" y="404813"/>
            <a:ext cx="7908549" cy="629700"/>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400" b="1" kern="1200" spc="0" baseline="0">
                <a:solidFill>
                  <a:schemeClr val="tx1"/>
                </a:solidFill>
                <a:latin typeface="+mj-lt"/>
                <a:ea typeface="+mj-ea"/>
                <a:cs typeface="+mj-cs"/>
              </a:defRPr>
            </a:lvl1pPr>
          </a:lstStyle>
          <a:p>
            <a:r>
              <a:rPr lang="de-CH"/>
              <a:t>Getreide in weiter Reihe</a:t>
            </a:r>
          </a:p>
        </p:txBody>
      </p:sp>
      <p:sp>
        <p:nvSpPr>
          <p:cNvPr id="14" name="Welle 13">
            <a:extLst>
              <a:ext uri="{FF2B5EF4-FFF2-40B4-BE49-F238E27FC236}">
                <a16:creationId xmlns:a16="http://schemas.microsoft.com/office/drawing/2014/main" id="{2DFDEEB0-6B16-47ED-8F42-DC53C8776DF4}"/>
              </a:ext>
            </a:extLst>
          </p:cNvPr>
          <p:cNvSpPr/>
          <p:nvPr/>
        </p:nvSpPr>
        <p:spPr>
          <a:xfrm>
            <a:off x="8190388" y="247539"/>
            <a:ext cx="953612" cy="543210"/>
          </a:xfrm>
          <a:prstGeom prst="wav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a:solidFill>
                  <a:schemeClr val="accent4">
                    <a:lumMod val="50000"/>
                  </a:schemeClr>
                </a:solidFill>
              </a:rPr>
              <a:t>NEU!</a:t>
            </a:r>
          </a:p>
        </p:txBody>
      </p:sp>
    </p:spTree>
    <p:extLst>
      <p:ext uri="{BB962C8B-B14F-4D97-AF65-F5344CB8AC3E}">
        <p14:creationId xmlns:p14="http://schemas.microsoft.com/office/powerpoint/2010/main" val="31130372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4"/>
          </p:nvPr>
        </p:nvSpPr>
        <p:spPr/>
        <p:txBody>
          <a:bodyPr/>
          <a:lstStyle/>
          <a:p>
            <a:pPr>
              <a:defRPr/>
            </a:pPr>
            <a:fld id="{72450796-6A5C-4112-86C2-50CABFE26A6A}" type="slidenum">
              <a:rPr lang="de-DE" smtClean="0"/>
              <a:pPr>
                <a:defRPr/>
              </a:pPr>
              <a:t>88</a:t>
            </a:fld>
            <a:endParaRPr lang="de-DE"/>
          </a:p>
        </p:txBody>
      </p:sp>
      <p:graphicFrame>
        <p:nvGraphicFramePr>
          <p:cNvPr id="2" name="Tabelle 1"/>
          <p:cNvGraphicFramePr>
            <a:graphicFrameLocks noGrp="1"/>
          </p:cNvGraphicFramePr>
          <p:nvPr>
            <p:extLst>
              <p:ext uri="{D42A27DB-BD31-4B8C-83A1-F6EECF244321}">
                <p14:modId xmlns:p14="http://schemas.microsoft.com/office/powerpoint/2010/main" val="1767260705"/>
              </p:ext>
            </p:extLst>
          </p:nvPr>
        </p:nvGraphicFramePr>
        <p:xfrm>
          <a:off x="611188" y="819150"/>
          <a:ext cx="8000248" cy="4927600"/>
        </p:xfrm>
        <a:graphic>
          <a:graphicData uri="http://schemas.openxmlformats.org/drawingml/2006/table">
            <a:tbl>
              <a:tblPr firstRow="1" bandRow="1">
                <a:tableStyleId>{21E4AEA4-8DFA-4A89-87EB-49C32662AFE0}</a:tableStyleId>
              </a:tblPr>
              <a:tblGrid>
                <a:gridCol w="2609101">
                  <a:extLst>
                    <a:ext uri="{9D8B030D-6E8A-4147-A177-3AD203B41FA5}">
                      <a16:colId xmlns:a16="http://schemas.microsoft.com/office/drawing/2014/main" val="766286101"/>
                    </a:ext>
                  </a:extLst>
                </a:gridCol>
                <a:gridCol w="5391147">
                  <a:extLst>
                    <a:ext uri="{9D8B030D-6E8A-4147-A177-3AD203B41FA5}">
                      <a16:colId xmlns:a16="http://schemas.microsoft.com/office/drawing/2014/main" val="3762542358"/>
                    </a:ext>
                  </a:extLst>
                </a:gridCol>
              </a:tblGrid>
              <a:tr h="370840">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a:t>Getreide in weiter Reihe</a:t>
                      </a:r>
                    </a:p>
                  </a:txBody>
                  <a:tcPr/>
                </a:tc>
                <a:tc hMerge="1">
                  <a:txBody>
                    <a:bodyPr/>
                    <a:lstStyle/>
                    <a:p>
                      <a:endParaRPr lang="de-CH"/>
                    </a:p>
                  </a:txBody>
                  <a:tcPr/>
                </a:tc>
                <a:extLst>
                  <a:ext uri="{0D108BD9-81ED-4DB2-BD59-A6C34878D82A}">
                    <a16:rowId xmlns:a16="http://schemas.microsoft.com/office/drawing/2014/main" val="3013667456"/>
                  </a:ext>
                </a:extLst>
              </a:tr>
              <a:tr h="370840">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a:t>BEDINGUNGEN FÜR BEITRÄGE NACH DZV</a:t>
                      </a:r>
                    </a:p>
                  </a:txBody>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de-CH" sz="1800" b="1"/>
                    </a:p>
                  </a:txBody>
                  <a:tcPr/>
                </a:tc>
                <a:extLst>
                  <a:ext uri="{0D108BD9-81ED-4DB2-BD59-A6C34878D82A}">
                    <a16:rowId xmlns:a16="http://schemas.microsoft.com/office/drawing/2014/main" val="645294223"/>
                  </a:ext>
                </a:extLst>
              </a:tr>
              <a:tr h="370840">
                <a:tc>
                  <a:txBody>
                    <a:bodyPr/>
                    <a:lstStyle/>
                    <a:p>
                      <a:r>
                        <a:rPr lang="de-CH" sz="1600" b="1"/>
                        <a:t>Standort</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0"/>
                        <a:t>alle Zonen</a:t>
                      </a:r>
                    </a:p>
                  </a:txBody>
                  <a:tcPr/>
                </a:tc>
                <a:extLst>
                  <a:ext uri="{0D108BD9-81ED-4DB2-BD59-A6C34878D82A}">
                    <a16:rowId xmlns:a16="http://schemas.microsoft.com/office/drawing/2014/main" val="580239620"/>
                  </a:ext>
                </a:extLst>
              </a:tr>
              <a:tr h="501898">
                <a:tc>
                  <a:txBody>
                    <a:bodyPr/>
                    <a:lstStyle/>
                    <a:p>
                      <a:r>
                        <a:rPr lang="de-CH" sz="1600" b="1"/>
                        <a:t>Ansaat</a:t>
                      </a:r>
                    </a:p>
                  </a:txBody>
                  <a:tcPr/>
                </a:tc>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600" b="0"/>
                        <a:t>Flächen mit Winter- und Sommergetreide mit mindestens 40 % der Anzahl Reihen über die Breite der Sämaschine </a:t>
                      </a:r>
                      <a:r>
                        <a:rPr lang="de-CH" sz="1600" b="0" err="1"/>
                        <a:t>ungesät</a:t>
                      </a:r>
                      <a:endParaRPr lang="de-CH" sz="1600" b="0"/>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600" b="0"/>
                        <a:t>Reihenabstand in </a:t>
                      </a:r>
                      <a:r>
                        <a:rPr lang="de-CH" sz="1600" b="0" err="1"/>
                        <a:t>ungesäten</a:t>
                      </a:r>
                      <a:r>
                        <a:rPr lang="de-CH" sz="1600" b="0"/>
                        <a:t> Bereichen mindestens 30 cm</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600" b="0"/>
                        <a:t>Gilt auch für Quersaaten an den Stirnseiten</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600" b="0"/>
                        <a:t>Untersaat mit Klee oder Klee-Grasmischungen erlaubt</a:t>
                      </a:r>
                    </a:p>
                    <a:p>
                      <a:pPr marL="0" marR="0" lvl="0" indent="0" algn="l" defTabSz="685800" rtl="0" eaLnBrk="1" fontAlgn="auto" latinLnBrk="0" hangingPunct="1">
                        <a:lnSpc>
                          <a:spcPct val="100000"/>
                        </a:lnSpc>
                        <a:spcBef>
                          <a:spcPts val="0"/>
                        </a:spcBef>
                        <a:spcAft>
                          <a:spcPts val="0"/>
                        </a:spcAft>
                        <a:buClrTx/>
                        <a:buSzTx/>
                        <a:buFontTx/>
                        <a:buNone/>
                        <a:tabLst/>
                        <a:defRPr/>
                      </a:pPr>
                      <a:endParaRPr lang="de-CH" sz="1600" b="0"/>
                    </a:p>
                  </a:txBody>
                  <a:tcPr/>
                </a:tc>
                <a:extLst>
                  <a:ext uri="{0D108BD9-81ED-4DB2-BD59-A6C34878D82A}">
                    <a16:rowId xmlns:a16="http://schemas.microsoft.com/office/drawing/2014/main" val="2240659556"/>
                  </a:ext>
                </a:extLst>
              </a:tr>
              <a:tr h="370840">
                <a:tc>
                  <a:txBody>
                    <a:bodyPr/>
                    <a:lstStyle/>
                    <a:p>
                      <a:r>
                        <a:rPr lang="de-CH" sz="1600" b="1"/>
                        <a:t>Düngung</a:t>
                      </a:r>
                    </a:p>
                  </a:txBody>
                  <a:tcPr/>
                </a:tc>
                <a:tc>
                  <a:txBody>
                    <a:bodyPr/>
                    <a:lstStyle/>
                    <a:p>
                      <a:r>
                        <a:rPr lang="de-CH" sz="1600" b="0"/>
                        <a:t>erlaubt</a:t>
                      </a:r>
                    </a:p>
                  </a:txBody>
                  <a:tcPr/>
                </a:tc>
                <a:extLst>
                  <a:ext uri="{0D108BD9-81ED-4DB2-BD59-A6C34878D82A}">
                    <a16:rowId xmlns:a16="http://schemas.microsoft.com/office/drawing/2014/main" val="1657848899"/>
                  </a:ext>
                </a:extLst>
              </a:tr>
              <a:tr h="370840">
                <a:tc>
                  <a:txBody>
                    <a:bodyPr/>
                    <a:lstStyle/>
                    <a:p>
                      <a:pPr marL="0" marR="0" lvl="0" indent="0" algn="l" defTabSz="685800">
                        <a:lnSpc>
                          <a:spcPct val="100000"/>
                        </a:lnSpc>
                        <a:spcBef>
                          <a:spcPts val="0"/>
                        </a:spcBef>
                        <a:spcAft>
                          <a:spcPts val="0"/>
                        </a:spcAft>
                        <a:buNone/>
                        <a:tabLst/>
                        <a:defRPr/>
                      </a:pPr>
                      <a:r>
                        <a:rPr lang="de-CH" sz="1600" b="1" i="0" u="none" strike="noStrike" noProof="0">
                          <a:solidFill>
                            <a:srgbClr val="000000"/>
                          </a:solidFill>
                          <a:latin typeface="Gill Sans MT"/>
                        </a:rPr>
                        <a:t>Pflanzenschutzmittel</a:t>
                      </a:r>
                      <a:endParaRPr lang="de-CH" sz="1600" b="1"/>
                    </a:p>
                  </a:txBody>
                  <a:tcPr/>
                </a:tc>
                <a:tc>
                  <a:txBody>
                    <a:bodyPr/>
                    <a:lstStyle/>
                    <a:p>
                      <a:pPr marL="285750" indent="-285750">
                        <a:buFont typeface="Arial" panose="020B0604020202020204" pitchFamily="34" charset="0"/>
                        <a:buChar char="•"/>
                      </a:pPr>
                      <a:r>
                        <a:rPr lang="de-CH" sz="1600" b="0"/>
                        <a:t>Einmaliges Striegeln bis zum 15. April oder einmalige </a:t>
                      </a:r>
                      <a:r>
                        <a:rPr lang="de-CH" sz="1600" b="0" err="1"/>
                        <a:t>Herbizidanwendung</a:t>
                      </a:r>
                      <a:endParaRPr lang="de-CH" sz="1600" b="0"/>
                    </a:p>
                    <a:p>
                      <a:pPr marL="285750" indent="-285750">
                        <a:buFont typeface="Arial" panose="020B0604020202020204" pitchFamily="34" charset="0"/>
                        <a:buChar char="•"/>
                      </a:pPr>
                      <a:r>
                        <a:rPr lang="de-CH" sz="1600" b="0"/>
                        <a:t>Im Herbst sind </a:t>
                      </a:r>
                      <a:r>
                        <a:rPr lang="de-CH" sz="1600" b="0" err="1"/>
                        <a:t>Herbizidanwendung</a:t>
                      </a:r>
                      <a:r>
                        <a:rPr lang="de-CH" sz="1600" b="0"/>
                        <a:t> und Striegeln erlaubt</a:t>
                      </a:r>
                    </a:p>
                  </a:txBody>
                  <a:tcPr/>
                </a:tc>
                <a:extLst>
                  <a:ext uri="{0D108BD9-81ED-4DB2-BD59-A6C34878D82A}">
                    <a16:rowId xmlns:a16="http://schemas.microsoft.com/office/drawing/2014/main" val="3246248594"/>
                  </a:ext>
                </a:extLst>
              </a:tr>
              <a:tr h="370840">
                <a:tc>
                  <a:txBody>
                    <a:bodyPr/>
                    <a:lstStyle/>
                    <a:p>
                      <a:r>
                        <a:rPr lang="de-CH" sz="1600" b="1"/>
                        <a:t>Anrechenbarkeit</a:t>
                      </a:r>
                    </a:p>
                  </a:txBody>
                  <a:tcPr/>
                </a:tc>
                <a:tc>
                  <a:txBody>
                    <a:bodyPr/>
                    <a:lstStyle/>
                    <a:p>
                      <a:pPr marL="0" marR="0" lvl="0" indent="0" algn="l" rtl="0">
                        <a:lnSpc>
                          <a:spcPct val="100000"/>
                        </a:lnSpc>
                        <a:spcBef>
                          <a:spcPts val="0"/>
                        </a:spcBef>
                        <a:spcAft>
                          <a:spcPts val="0"/>
                        </a:spcAft>
                        <a:buClrTx/>
                        <a:buSzTx/>
                        <a:buFontTx/>
                        <a:buNone/>
                      </a:pPr>
                      <a:r>
                        <a:rPr lang="de-CH" sz="1600" b="0" dirty="0"/>
                        <a:t>Ab 2025 (nur für Betriebe mit mehr als 3ha offener Ackerfläche in der Tal- und Hügelzone) im Umfang von 1.75 % der Ackerfläche an die 7 % BFF des Betriebes anrechenbar.</a:t>
                      </a:r>
                      <a:endParaRPr lang="de-DE" dirty="0"/>
                    </a:p>
                  </a:txBody>
                  <a:tcPr/>
                </a:tc>
                <a:extLst>
                  <a:ext uri="{0D108BD9-81ED-4DB2-BD59-A6C34878D82A}">
                    <a16:rowId xmlns:a16="http://schemas.microsoft.com/office/drawing/2014/main" val="2877558899"/>
                  </a:ext>
                </a:extLst>
              </a:tr>
            </a:tbl>
          </a:graphicData>
        </a:graphic>
      </p:graphicFrame>
      <p:grpSp>
        <p:nvGrpSpPr>
          <p:cNvPr id="4" name="Gruppieren 3">
            <a:extLst>
              <a:ext uri="{FF2B5EF4-FFF2-40B4-BE49-F238E27FC236}">
                <a16:creationId xmlns:a16="http://schemas.microsoft.com/office/drawing/2014/main" id="{DD420D3B-ACAB-4C5F-BDD1-21B80D40F62D}"/>
              </a:ext>
            </a:extLst>
          </p:cNvPr>
          <p:cNvGrpSpPr/>
          <p:nvPr/>
        </p:nvGrpSpPr>
        <p:grpSpPr>
          <a:xfrm>
            <a:off x="611188" y="444298"/>
            <a:ext cx="4900037" cy="374852"/>
            <a:chOff x="104011" y="183120"/>
            <a:chExt cx="4900037" cy="374852"/>
          </a:xfrm>
        </p:grpSpPr>
        <p:sp>
          <p:nvSpPr>
            <p:cNvPr id="5" name="Textfeld 4">
              <a:extLst>
                <a:ext uri="{FF2B5EF4-FFF2-40B4-BE49-F238E27FC236}">
                  <a16:creationId xmlns:a16="http://schemas.microsoft.com/office/drawing/2014/main" id="{C80AC8E2-F56A-44F1-B5D5-9DFC4C2ABCC9}"/>
                </a:ext>
              </a:extLst>
            </p:cNvPr>
            <p:cNvSpPr txBox="1"/>
            <p:nvPr/>
          </p:nvSpPr>
          <p:spPr>
            <a:xfrm>
              <a:off x="179512" y="188640"/>
              <a:ext cx="4824536" cy="369332"/>
            </a:xfrm>
            <a:prstGeom prst="rect">
              <a:avLst/>
            </a:prstGeom>
            <a:noFill/>
          </p:spPr>
          <p:txBody>
            <a:bodyPr wrap="square" rtlCol="0">
              <a:spAutoFit/>
            </a:bodyPr>
            <a:lstStyle/>
            <a:p>
              <a:r>
                <a:rPr lang="de-CH" dirty="0"/>
                <a:t>    Aktuelle Anforderungen </a:t>
              </a:r>
              <a:r>
                <a:rPr lang="de-CH" dirty="0">
                  <a:hlinkClick r:id="rId2"/>
                </a:rPr>
                <a:t>www.agrinatur.ch</a:t>
              </a:r>
              <a:endParaRPr lang="de-CH" dirty="0"/>
            </a:p>
          </p:txBody>
        </p:sp>
        <p:pic>
          <p:nvPicPr>
            <p:cNvPr id="7" name="Grafik 6" descr="Auge">
              <a:extLst>
                <a:ext uri="{FF2B5EF4-FFF2-40B4-BE49-F238E27FC236}">
                  <a16:creationId xmlns:a16="http://schemas.microsoft.com/office/drawing/2014/main" id="{E69F2988-A1D5-475E-B646-FC63018D815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011" y="183120"/>
              <a:ext cx="360040" cy="360040"/>
            </a:xfrm>
            <a:prstGeom prst="rect">
              <a:avLst/>
            </a:prstGeom>
          </p:spPr>
        </p:pic>
      </p:grpSp>
      <p:sp>
        <p:nvSpPr>
          <p:cNvPr id="8" name="Textfeld 7">
            <a:extLst>
              <a:ext uri="{FF2B5EF4-FFF2-40B4-BE49-F238E27FC236}">
                <a16:creationId xmlns:a16="http://schemas.microsoft.com/office/drawing/2014/main" id="{FF537548-A7D6-415D-AD20-575BD024CD1F}"/>
              </a:ext>
            </a:extLst>
          </p:cNvPr>
          <p:cNvSpPr txBox="1"/>
          <p:nvPr/>
        </p:nvSpPr>
        <p:spPr>
          <a:xfrm>
            <a:off x="8042189" y="0"/>
            <a:ext cx="1095172" cy="400110"/>
          </a:xfrm>
          <a:prstGeom prst="rect">
            <a:avLst/>
          </a:prstGeom>
          <a:solidFill>
            <a:schemeClr val="accent6">
              <a:lumMod val="40000"/>
              <a:lumOff val="60000"/>
            </a:schemeClr>
          </a:solidFill>
        </p:spPr>
        <p:txBody>
          <a:bodyPr wrap="none" rtlCol="0">
            <a:spAutoFit/>
          </a:bodyPr>
          <a:lstStyle/>
          <a:p>
            <a:r>
              <a:rPr lang="de-CH" sz="2000"/>
              <a:t>Handout</a:t>
            </a:r>
          </a:p>
        </p:txBody>
      </p:sp>
    </p:spTree>
    <p:extLst>
      <p:ext uri="{BB962C8B-B14F-4D97-AF65-F5344CB8AC3E}">
        <p14:creationId xmlns:p14="http://schemas.microsoft.com/office/powerpoint/2010/main" val="9591997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Getreide in weiter Reihe: Standort</a:t>
            </a:r>
            <a:br>
              <a:rPr lang="de-CH"/>
            </a:br>
            <a:endParaRPr lang="de-CH"/>
          </a:p>
        </p:txBody>
      </p:sp>
      <p:sp>
        <p:nvSpPr>
          <p:cNvPr id="3" name="Inhaltsplatzhalter 2"/>
          <p:cNvSpPr>
            <a:spLocks noGrp="1"/>
          </p:cNvSpPr>
          <p:nvPr>
            <p:ph idx="1"/>
          </p:nvPr>
        </p:nvSpPr>
        <p:spPr>
          <a:xfrm>
            <a:off x="618175" y="1146072"/>
            <a:ext cx="7921625" cy="1501872"/>
          </a:xfrm>
          <a:solidFill>
            <a:schemeClr val="accent6">
              <a:lumMod val="20000"/>
              <a:lumOff val="80000"/>
            </a:schemeClr>
          </a:solidFill>
        </p:spPr>
        <p:txBody>
          <a:bodyPr lIns="72000" tIns="72000" rIns="72000" bIns="72000"/>
          <a:lstStyle/>
          <a:p>
            <a:r>
              <a:rPr lang="de-CH" sz="2000" b="1"/>
              <a:t>Geeignet:</a:t>
            </a:r>
          </a:p>
          <a:p>
            <a:pPr marL="342900" indent="-342900">
              <a:buFont typeface="Arial" panose="020B0604020202020204" pitchFamily="34" charset="0"/>
              <a:buChar char="•"/>
            </a:pPr>
            <a:r>
              <a:rPr lang="de-CH" sz="2000"/>
              <a:t>Die Massnahme ist besonders wertvoll an Standorten mit nachgewiesenem Vorkommen von Feldlerchen oder Feldhasen.</a:t>
            </a:r>
          </a:p>
          <a:p>
            <a:pPr marL="342900" indent="-342900">
              <a:buFont typeface="Arial" panose="020B0604020202020204" pitchFamily="34" charset="0"/>
              <a:buChar char="•"/>
            </a:pPr>
            <a:r>
              <a:rPr lang="de-CH" sz="2000"/>
              <a:t>Optimal bei: Hafer, Dinkel, Emmer, Einkorn, Sommer- und Winterweizen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89</a:t>
            </a:fld>
            <a:endParaRPr lang="de-CH"/>
          </a:p>
        </p:txBody>
      </p:sp>
      <p:sp>
        <p:nvSpPr>
          <p:cNvPr id="5" name="Inhaltsplatzhalter 2"/>
          <p:cNvSpPr txBox="1">
            <a:spLocks/>
          </p:cNvSpPr>
          <p:nvPr/>
        </p:nvSpPr>
        <p:spPr>
          <a:xfrm>
            <a:off x="617726" y="2778165"/>
            <a:ext cx="7921624" cy="1771418"/>
          </a:xfrm>
          <a:prstGeom prst="rect">
            <a:avLst/>
          </a:prstGeom>
          <a:solidFill>
            <a:srgbClr val="FFCCCC"/>
          </a:solidFill>
        </p:spPr>
        <p:txBody>
          <a:bodyPr vert="horz" lIns="72000" tIns="72000" rIns="72000" bIns="72000" rtlCol="0" anchor="t">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CH" sz="2000" b="1" dirty="0"/>
              <a:t>Ungeeignet</a:t>
            </a:r>
            <a:r>
              <a:rPr lang="de-CH" sz="2000" dirty="0"/>
              <a:t>:</a:t>
            </a:r>
          </a:p>
          <a:p>
            <a:pPr marL="342900" indent="-342900">
              <a:buFont typeface="Arial" panose="020B0604020202020204" pitchFamily="34" charset="0"/>
              <a:buChar char="•"/>
            </a:pPr>
            <a:r>
              <a:rPr lang="de-CH" sz="2000" dirty="0"/>
              <a:t>Felder mit einem Abstand von weniger als 200 m zum Wald oder anderen hohen Strukturen sind für die Feldlerche nicht geeignet.</a:t>
            </a:r>
          </a:p>
          <a:p>
            <a:pPr marL="342900" indent="-342900">
              <a:buFont typeface="Arial" panose="020B0604020202020204" pitchFamily="34" charset="0"/>
              <a:buChar char="•"/>
            </a:pPr>
            <a:r>
              <a:rPr lang="de-CH" sz="2000" dirty="0"/>
              <a:t>Flächen entlang vielbefahrenen Strassen meiden (Abstand mindestens 50 m zu Haupt- und Nationalstrassen).</a:t>
            </a:r>
          </a:p>
        </p:txBody>
      </p:sp>
      <p:pic>
        <p:nvPicPr>
          <p:cNvPr id="7" name="Grafik 6">
            <a:extLst>
              <a:ext uri="{FF2B5EF4-FFF2-40B4-BE49-F238E27FC236}">
                <a16:creationId xmlns:a16="http://schemas.microsoft.com/office/drawing/2014/main" id="{D30F6664-D143-4890-B38C-1918B8117475}"/>
              </a:ext>
            </a:extLst>
          </p:cNvPr>
          <p:cNvPicPr>
            <a:picLocks noChangeAspect="1"/>
          </p:cNvPicPr>
          <p:nvPr/>
        </p:nvPicPr>
        <p:blipFill>
          <a:blip r:embed="rId2"/>
          <a:stretch>
            <a:fillRect/>
          </a:stretch>
        </p:blipFill>
        <p:spPr>
          <a:xfrm>
            <a:off x="617725" y="4670271"/>
            <a:ext cx="7921625" cy="1322002"/>
          </a:xfrm>
          <a:prstGeom prst="rect">
            <a:avLst/>
          </a:prstGeom>
        </p:spPr>
      </p:pic>
    </p:spTree>
    <p:extLst>
      <p:ext uri="{BB962C8B-B14F-4D97-AF65-F5344CB8AC3E}">
        <p14:creationId xmlns:p14="http://schemas.microsoft.com/office/powerpoint/2010/main" val="1293456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2" cstate="screen">
            <a:extLst>
              <a:ext uri="{28A0092B-C50C-407E-A947-70E740481C1C}">
                <a14:useLocalDpi xmlns:a14="http://schemas.microsoft.com/office/drawing/2010/main"/>
              </a:ext>
            </a:extLst>
          </a:blip>
          <a:srcRect t="-1"/>
          <a:stretch/>
        </p:blipFill>
        <p:spPr>
          <a:xfrm flipH="1">
            <a:off x="1791817" y="3861298"/>
            <a:ext cx="2530521" cy="2146476"/>
          </a:xfrm>
          <a:prstGeom prst="rect">
            <a:avLst/>
          </a:prstGeom>
        </p:spPr>
      </p:pic>
      <p:pic>
        <p:nvPicPr>
          <p:cNvPr id="9" name="Grafik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76862" y="3866236"/>
            <a:ext cx="2543410" cy="2145508"/>
          </a:xfrm>
          <a:prstGeom prst="rect">
            <a:avLst/>
          </a:prstGeom>
        </p:spPr>
      </p:pic>
      <p:pic>
        <p:nvPicPr>
          <p:cNvPr id="7" name="Grafik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49303" y="1056800"/>
            <a:ext cx="2588462" cy="2163761"/>
          </a:xfrm>
          <a:prstGeom prst="rect">
            <a:avLst/>
          </a:prstGeom>
        </p:spPr>
      </p:pic>
      <p:pic>
        <p:nvPicPr>
          <p:cNvPr id="6" name="Grafik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77044" y="1052736"/>
            <a:ext cx="2561643" cy="2167826"/>
          </a:xfrm>
          <a:prstGeom prst="rect">
            <a:avLst/>
          </a:prstGeom>
        </p:spPr>
      </p:pic>
      <p:pic>
        <p:nvPicPr>
          <p:cNvPr id="5" name="Inhaltsplatzhalter 4"/>
          <p:cNvPicPr>
            <a:picLocks noGrp="1" noChangeAspect="1"/>
          </p:cNvPicPr>
          <p:nvPr>
            <p:ph idx="1"/>
          </p:nvPr>
        </p:nvPicPr>
        <p:blipFill rotWithShape="1">
          <a:blip r:embed="rId6" cstate="screen">
            <a:extLst>
              <a:ext uri="{28A0092B-C50C-407E-A947-70E740481C1C}">
                <a14:useLocalDpi xmlns:a14="http://schemas.microsoft.com/office/drawing/2010/main"/>
              </a:ext>
            </a:extLst>
          </a:blip>
          <a:srcRect/>
          <a:stretch/>
        </p:blipFill>
        <p:spPr>
          <a:xfrm>
            <a:off x="611561" y="1056801"/>
            <a:ext cx="2553371" cy="2158175"/>
          </a:xfrm>
        </p:spPr>
      </p:pic>
      <p:sp>
        <p:nvSpPr>
          <p:cNvPr id="2" name="Titel 1"/>
          <p:cNvSpPr>
            <a:spLocks noGrp="1"/>
          </p:cNvSpPr>
          <p:nvPr>
            <p:ph type="title"/>
          </p:nvPr>
        </p:nvSpPr>
        <p:spPr/>
        <p:txBody>
          <a:bodyPr/>
          <a:lstStyle/>
          <a:p>
            <a:r>
              <a:rPr lang="de-CH"/>
              <a:t>Invasive Neophyten – eine Bedrohung auch für BFF!</a:t>
            </a:r>
          </a:p>
        </p:txBody>
      </p:sp>
      <p:sp>
        <p:nvSpPr>
          <p:cNvPr id="4" name="Foliennummernplatzhalter 3"/>
          <p:cNvSpPr>
            <a:spLocks noGrp="1"/>
          </p:cNvSpPr>
          <p:nvPr>
            <p:ph type="sldNum" sz="quarter" idx="4"/>
          </p:nvPr>
        </p:nvSpPr>
        <p:spPr/>
        <p:txBody>
          <a:bodyPr/>
          <a:lstStyle/>
          <a:p>
            <a:fld id="{B295DEAF-E952-4796-AAEE-4201E40CA590}" type="slidenum">
              <a:rPr lang="de-CH" smtClean="0"/>
              <a:pPr/>
              <a:t>9</a:t>
            </a:fld>
            <a:endParaRPr lang="de-CH"/>
          </a:p>
        </p:txBody>
      </p:sp>
      <p:sp>
        <p:nvSpPr>
          <p:cNvPr id="10" name="Rechteck 9"/>
          <p:cNvSpPr/>
          <p:nvPr/>
        </p:nvSpPr>
        <p:spPr>
          <a:xfrm>
            <a:off x="1787651" y="3362558"/>
            <a:ext cx="5232622" cy="369332"/>
          </a:xfrm>
          <a:prstGeom prst="rect">
            <a:avLst/>
          </a:prstGeom>
          <a:noFill/>
        </p:spPr>
        <p:txBody>
          <a:bodyPr wrap="square">
            <a:spAutoFit/>
          </a:bodyPr>
          <a:lstStyle/>
          <a:p>
            <a:pPr algn="ctr"/>
            <a:r>
              <a:rPr lang="de-CH" b="1">
                <a:solidFill>
                  <a:srgbClr val="FF0000"/>
                </a:solidFill>
              </a:rPr>
              <a:t>Beobachten – Erkennen – Entfernen!</a:t>
            </a:r>
          </a:p>
        </p:txBody>
      </p:sp>
      <p:sp>
        <p:nvSpPr>
          <p:cNvPr id="14" name="Textfeld 13"/>
          <p:cNvSpPr txBox="1"/>
          <p:nvPr/>
        </p:nvSpPr>
        <p:spPr>
          <a:xfrm>
            <a:off x="5934431" y="2845644"/>
            <a:ext cx="2603334" cy="369332"/>
          </a:xfrm>
          <a:prstGeom prst="rect">
            <a:avLst/>
          </a:prstGeom>
          <a:solidFill>
            <a:srgbClr val="FFFFFF">
              <a:alpha val="69804"/>
            </a:srgbClr>
          </a:solidFill>
        </p:spPr>
        <p:txBody>
          <a:bodyPr wrap="square" rtlCol="0">
            <a:spAutoFit/>
          </a:bodyPr>
          <a:lstStyle>
            <a:defPPr>
              <a:defRPr lang="de-DE"/>
            </a:defPPr>
          </a:lstStyle>
          <a:p>
            <a:r>
              <a:rPr lang="de-CH"/>
              <a:t>Japanknöterich</a:t>
            </a:r>
          </a:p>
        </p:txBody>
      </p:sp>
      <p:sp>
        <p:nvSpPr>
          <p:cNvPr id="15" name="Textfeld 14"/>
          <p:cNvSpPr txBox="1"/>
          <p:nvPr/>
        </p:nvSpPr>
        <p:spPr>
          <a:xfrm>
            <a:off x="4445608" y="5651956"/>
            <a:ext cx="2574664" cy="369332"/>
          </a:xfrm>
          <a:prstGeom prst="rect">
            <a:avLst/>
          </a:prstGeom>
          <a:solidFill>
            <a:srgbClr val="FFFFFF">
              <a:alpha val="69804"/>
            </a:srgbClr>
          </a:solidFill>
        </p:spPr>
        <p:txBody>
          <a:bodyPr wrap="square" rtlCol="0">
            <a:spAutoFit/>
          </a:bodyPr>
          <a:lstStyle>
            <a:defPPr>
              <a:defRPr lang="de-DE"/>
            </a:defPPr>
          </a:lstStyle>
          <a:p>
            <a:r>
              <a:rPr lang="de-CH"/>
              <a:t>Kanadische Goldrute</a:t>
            </a:r>
          </a:p>
        </p:txBody>
      </p:sp>
      <p:sp>
        <p:nvSpPr>
          <p:cNvPr id="16" name="Textfeld 15"/>
          <p:cNvSpPr txBox="1"/>
          <p:nvPr/>
        </p:nvSpPr>
        <p:spPr>
          <a:xfrm>
            <a:off x="1787650" y="5638442"/>
            <a:ext cx="2534688" cy="369332"/>
          </a:xfrm>
          <a:prstGeom prst="rect">
            <a:avLst/>
          </a:prstGeom>
          <a:solidFill>
            <a:srgbClr val="FFFFFF">
              <a:alpha val="69804"/>
            </a:srgbClr>
          </a:solidFill>
        </p:spPr>
        <p:txBody>
          <a:bodyPr wrap="square" rtlCol="0">
            <a:spAutoFit/>
          </a:bodyPr>
          <a:lstStyle>
            <a:defPPr>
              <a:defRPr lang="de-DE"/>
            </a:defPPr>
          </a:lstStyle>
          <a:p>
            <a:r>
              <a:rPr lang="de-CH"/>
              <a:t>Einjähriges Berufkraut</a:t>
            </a:r>
          </a:p>
        </p:txBody>
      </p:sp>
      <p:sp>
        <p:nvSpPr>
          <p:cNvPr id="17" name="Textfeld 16"/>
          <p:cNvSpPr txBox="1"/>
          <p:nvPr/>
        </p:nvSpPr>
        <p:spPr>
          <a:xfrm>
            <a:off x="603388" y="2845644"/>
            <a:ext cx="2581065" cy="369332"/>
          </a:xfrm>
          <a:prstGeom prst="rect">
            <a:avLst/>
          </a:prstGeom>
          <a:solidFill>
            <a:srgbClr val="FFFFFF">
              <a:alpha val="69804"/>
            </a:srgbClr>
          </a:solidFill>
        </p:spPr>
        <p:txBody>
          <a:bodyPr wrap="square" rtlCol="0">
            <a:spAutoFit/>
          </a:bodyPr>
          <a:lstStyle>
            <a:defPPr>
              <a:defRPr lang="de-DE"/>
            </a:defPPr>
          </a:lstStyle>
          <a:p>
            <a:r>
              <a:rPr lang="de-CH" err="1"/>
              <a:t>Drüsiges</a:t>
            </a:r>
            <a:r>
              <a:rPr lang="de-CH"/>
              <a:t> Springkraut</a:t>
            </a:r>
          </a:p>
        </p:txBody>
      </p:sp>
      <p:sp>
        <p:nvSpPr>
          <p:cNvPr id="18" name="Textfeld 17"/>
          <p:cNvSpPr txBox="1"/>
          <p:nvPr/>
        </p:nvSpPr>
        <p:spPr>
          <a:xfrm>
            <a:off x="3272024" y="2851230"/>
            <a:ext cx="2574836" cy="369332"/>
          </a:xfrm>
          <a:prstGeom prst="rect">
            <a:avLst/>
          </a:prstGeom>
          <a:solidFill>
            <a:srgbClr val="FFFFFF">
              <a:alpha val="69804"/>
            </a:srgbClr>
          </a:solidFill>
        </p:spPr>
        <p:txBody>
          <a:bodyPr wrap="square" rtlCol="0">
            <a:spAutoFit/>
          </a:bodyPr>
          <a:lstStyle>
            <a:defPPr>
              <a:defRPr lang="de-DE"/>
            </a:defPPr>
          </a:lstStyle>
          <a:p>
            <a:r>
              <a:rPr lang="de-CH"/>
              <a:t>Sommerflieder</a:t>
            </a:r>
          </a:p>
        </p:txBody>
      </p:sp>
      <p:sp>
        <p:nvSpPr>
          <p:cNvPr id="3" name="Textfeld 2">
            <a:extLst>
              <a:ext uri="{FF2B5EF4-FFF2-40B4-BE49-F238E27FC236}">
                <a16:creationId xmlns:a16="http://schemas.microsoft.com/office/drawing/2014/main" id="{8CBDD9C6-170D-8D70-3F70-B8773C4DE63A}"/>
              </a:ext>
            </a:extLst>
          </p:cNvPr>
          <p:cNvSpPr txBox="1"/>
          <p:nvPr/>
        </p:nvSpPr>
        <p:spPr>
          <a:xfrm>
            <a:off x="7174796" y="4696043"/>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400" dirty="0">
                <a:hlinkClick r:id="rId7"/>
              </a:rPr>
              <a:t>Weitere Informationen</a:t>
            </a:r>
            <a:endParaRPr lang="de-DE" sz="1400" dirty="0"/>
          </a:p>
        </p:txBody>
      </p:sp>
    </p:spTree>
    <p:extLst>
      <p:ext uri="{BB962C8B-B14F-4D97-AF65-F5344CB8AC3E}">
        <p14:creationId xmlns:p14="http://schemas.microsoft.com/office/powerpoint/2010/main" val="42042432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9"/>
          </p:nvPr>
        </p:nvSpPr>
        <p:spPr/>
        <p:txBody>
          <a:bodyPr/>
          <a:lstStyle/>
          <a:p>
            <a:pPr>
              <a:defRPr/>
            </a:pPr>
            <a:fld id="{72450796-6A5C-4112-86C2-50CABFE26A6A}" type="slidenum">
              <a:rPr lang="de-DE" smtClean="0"/>
              <a:pPr>
                <a:defRPr/>
              </a:pPr>
              <a:t>90</a:t>
            </a:fld>
            <a:endParaRPr lang="de-DE"/>
          </a:p>
        </p:txBody>
      </p:sp>
      <p:sp>
        <p:nvSpPr>
          <p:cNvPr id="19" name="Inhaltsplatzhalter 2"/>
          <p:cNvSpPr>
            <a:spLocks noGrp="1"/>
          </p:cNvSpPr>
          <p:nvPr>
            <p:ph sz="half" idx="15"/>
          </p:nvPr>
        </p:nvSpPr>
        <p:spPr>
          <a:xfrm>
            <a:off x="4637854" y="3076428"/>
            <a:ext cx="3896740" cy="3037712"/>
          </a:xfrm>
          <a:solidFill>
            <a:schemeClr val="accent4">
              <a:lumMod val="20000"/>
              <a:lumOff val="80000"/>
            </a:schemeClr>
          </a:solidFill>
        </p:spPr>
        <p:txBody>
          <a:bodyPr vert="horz" lIns="72000" tIns="72000" rIns="72000" bIns="72000" rtlCol="0" anchor="t">
            <a:noAutofit/>
          </a:bodyPr>
          <a:lstStyle/>
          <a:p>
            <a:pPr marL="0" indent="0">
              <a:spcBef>
                <a:spcPts val="0"/>
              </a:spcBef>
              <a:spcAft>
                <a:spcPts val="600"/>
              </a:spcAft>
            </a:pPr>
            <a:r>
              <a:rPr lang="de-CH" sz="1800" b="1"/>
              <a:t>Förderung Feldlerche</a:t>
            </a:r>
          </a:p>
          <a:p>
            <a:pPr marL="342900" indent="-342900" defTabSz="685800" eaLnBrk="1" hangingPunct="1">
              <a:lnSpc>
                <a:spcPct val="90000"/>
              </a:lnSpc>
              <a:spcBef>
                <a:spcPts val="0"/>
              </a:spcBef>
              <a:spcAft>
                <a:spcPts val="600"/>
              </a:spcAft>
              <a:buClr>
                <a:srgbClr val="006C8E"/>
              </a:buClr>
              <a:buFont typeface="Arial" panose="020B0604020202020204" pitchFamily="34" charset="0"/>
              <a:buChar char="•"/>
            </a:pPr>
            <a:r>
              <a:rPr lang="de-CH" sz="1800"/>
              <a:t>Stirnseitig Quersaaten machen.</a:t>
            </a:r>
          </a:p>
          <a:p>
            <a:pPr marL="342900" indent="-342900" defTabSz="685800">
              <a:lnSpc>
                <a:spcPct val="90000"/>
              </a:lnSpc>
              <a:spcBef>
                <a:spcPts val="0"/>
              </a:spcBef>
              <a:spcAft>
                <a:spcPts val="600"/>
              </a:spcAft>
              <a:buClr>
                <a:srgbClr val="006C8E"/>
              </a:buClr>
              <a:buFont typeface="Arial" panose="020B0604020202020204" pitchFamily="34" charset="0"/>
              <a:buChar char="•"/>
            </a:pPr>
            <a:r>
              <a:rPr lang="de-CH" sz="1800"/>
              <a:t>Auf stark bestockende und Grannen tragende Getreidearten, wie z.B. Wintergerste, Roggen und Triticale verzichten.</a:t>
            </a:r>
          </a:p>
          <a:p>
            <a:pPr marL="342900" indent="-342900" defTabSz="685800">
              <a:lnSpc>
                <a:spcPct val="90000"/>
              </a:lnSpc>
              <a:spcBef>
                <a:spcPts val="0"/>
              </a:spcBef>
              <a:spcAft>
                <a:spcPts val="600"/>
              </a:spcAft>
              <a:buClr>
                <a:srgbClr val="006C8E"/>
              </a:buClr>
              <a:buFont typeface="Arial" panose="020B0604020202020204" pitchFamily="34" charset="0"/>
              <a:buChar char="•"/>
            </a:pPr>
            <a:r>
              <a:rPr lang="de-CH" sz="1800">
                <a:solidFill>
                  <a:srgbClr val="000000"/>
                </a:solidFill>
                <a:latin typeface="Gill Sans MT"/>
                <a:ea typeface="Verdana"/>
              </a:rPr>
              <a:t>Flächen mit weniger als 200 m</a:t>
            </a:r>
            <a:br>
              <a:rPr lang="de-CH" sz="1800">
                <a:latin typeface="Gill Sans MT"/>
                <a:ea typeface="Verdana"/>
              </a:rPr>
            </a:br>
            <a:r>
              <a:rPr lang="de-CH" sz="1800">
                <a:solidFill>
                  <a:srgbClr val="000000"/>
                </a:solidFill>
                <a:latin typeface="Gill Sans MT"/>
                <a:ea typeface="Verdana"/>
              </a:rPr>
              <a:t>Abstand  zum Wald oder anderen hohen Strukturen sind für die Feldlerche nicht geeignet.</a:t>
            </a:r>
          </a:p>
          <a:p>
            <a:pPr marL="342900" indent="-342900" defTabSz="685800">
              <a:lnSpc>
                <a:spcPct val="90000"/>
              </a:lnSpc>
              <a:spcBef>
                <a:spcPts val="0"/>
              </a:spcBef>
              <a:spcAft>
                <a:spcPts val="600"/>
              </a:spcAft>
              <a:buClr>
                <a:srgbClr val="006C8E"/>
              </a:buClr>
              <a:buFont typeface="Arial" panose="020B0604020202020204" pitchFamily="34" charset="0"/>
              <a:buChar char="•"/>
            </a:pPr>
            <a:endParaRPr lang="de-CH" sz="1800">
              <a:solidFill>
                <a:srgbClr val="000000"/>
              </a:solidFill>
              <a:latin typeface="Gill Sans MT"/>
              <a:ea typeface="Verdana"/>
            </a:endParaRPr>
          </a:p>
        </p:txBody>
      </p:sp>
      <p:sp>
        <p:nvSpPr>
          <p:cNvPr id="20" name="Inhaltsplatzhalter 3"/>
          <p:cNvSpPr>
            <a:spLocks noGrp="1"/>
          </p:cNvSpPr>
          <p:nvPr>
            <p:ph sz="half" idx="17"/>
          </p:nvPr>
        </p:nvSpPr>
        <p:spPr>
          <a:xfrm>
            <a:off x="623912" y="3076429"/>
            <a:ext cx="3846780" cy="3037713"/>
          </a:xfrm>
          <a:solidFill>
            <a:schemeClr val="accent6">
              <a:lumMod val="20000"/>
              <a:lumOff val="80000"/>
            </a:schemeClr>
          </a:solidFill>
        </p:spPr>
        <p:txBody>
          <a:bodyPr vert="horz" lIns="72000" tIns="72000" rIns="72000" bIns="72000" rtlCol="0" anchor="t">
            <a:noAutofit/>
          </a:bodyPr>
          <a:lstStyle/>
          <a:p>
            <a:pPr>
              <a:spcBef>
                <a:spcPts val="0"/>
              </a:spcBef>
              <a:spcAft>
                <a:spcPts val="600"/>
              </a:spcAft>
            </a:pPr>
            <a:r>
              <a:rPr lang="de-CH" sz="1800" b="1" dirty="0"/>
              <a:t>Förderung Feldhase</a:t>
            </a:r>
          </a:p>
          <a:p>
            <a:pPr marL="342900" indent="-342900" defTabSz="685800" eaLnBrk="1" hangingPunct="1">
              <a:lnSpc>
                <a:spcPct val="90000"/>
              </a:lnSpc>
              <a:spcBef>
                <a:spcPts val="0"/>
              </a:spcBef>
              <a:spcAft>
                <a:spcPts val="600"/>
              </a:spcAft>
              <a:buClr>
                <a:srgbClr val="006C8E"/>
              </a:buClr>
              <a:buFont typeface="Arial" panose="020B0604020202020204" pitchFamily="34" charset="0"/>
              <a:buChar char="•"/>
            </a:pPr>
            <a:r>
              <a:rPr lang="de-CH" sz="1800" dirty="0"/>
              <a:t>Auf stirnseitige Quersaaten verzichten.</a:t>
            </a:r>
          </a:p>
          <a:p>
            <a:pPr marL="342900" indent="-342900" defTabSz="685800">
              <a:lnSpc>
                <a:spcPct val="90000"/>
              </a:lnSpc>
              <a:spcBef>
                <a:spcPts val="0"/>
              </a:spcBef>
              <a:spcAft>
                <a:spcPts val="600"/>
              </a:spcAft>
              <a:buClr>
                <a:srgbClr val="006C8E"/>
              </a:buClr>
              <a:buFont typeface="Arial" panose="020B0604020202020204" pitchFamily="34" charset="0"/>
              <a:buChar char="•"/>
            </a:pPr>
            <a:r>
              <a:rPr lang="de-CH" sz="1800" dirty="0"/>
              <a:t>Nach dem Dreschen Stoppelfeld zwei Wochen unbearbeitet lassen.</a:t>
            </a:r>
          </a:p>
        </p:txBody>
      </p:sp>
      <p:sp>
        <p:nvSpPr>
          <p:cNvPr id="25" name="Titel 1"/>
          <p:cNvSpPr txBox="1">
            <a:spLocks/>
          </p:cNvSpPr>
          <p:nvPr/>
        </p:nvSpPr>
        <p:spPr>
          <a:xfrm>
            <a:off x="625608" y="404813"/>
            <a:ext cx="7908549" cy="629700"/>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400" b="1" kern="1200" spc="0" baseline="0">
                <a:solidFill>
                  <a:schemeClr val="tx1"/>
                </a:solidFill>
                <a:latin typeface="+mj-lt"/>
                <a:ea typeface="+mj-ea"/>
                <a:cs typeface="+mj-cs"/>
              </a:defRPr>
            </a:lvl1pPr>
          </a:lstStyle>
          <a:p>
            <a:r>
              <a:rPr lang="de-CH" dirty="0">
                <a:highlight>
                  <a:srgbClr val="FFFFFF"/>
                </a:highlight>
              </a:rPr>
              <a:t>Getreide in weiter Reihe: Förderung von Feldhase &amp; Feldlerche</a:t>
            </a:r>
            <a:endParaRPr lang="de-DE" dirty="0">
              <a:highlight>
                <a:srgbClr val="FFFFFF"/>
              </a:highlight>
            </a:endParaRPr>
          </a:p>
        </p:txBody>
      </p:sp>
      <p:sp>
        <p:nvSpPr>
          <p:cNvPr id="4" name="Inhaltsplatzhalter 2">
            <a:extLst>
              <a:ext uri="{FF2B5EF4-FFF2-40B4-BE49-F238E27FC236}">
                <a16:creationId xmlns:a16="http://schemas.microsoft.com/office/drawing/2014/main" id="{7AA65A19-47A6-525C-AC80-C97BCEDDFFDC}"/>
              </a:ext>
            </a:extLst>
          </p:cNvPr>
          <p:cNvSpPr txBox="1">
            <a:spLocks/>
          </p:cNvSpPr>
          <p:nvPr/>
        </p:nvSpPr>
        <p:spPr>
          <a:xfrm>
            <a:off x="624135" y="1235523"/>
            <a:ext cx="7915665" cy="1676380"/>
          </a:xfrm>
          <a:prstGeom prst="rect">
            <a:avLst/>
          </a:prstGeom>
          <a:solidFill>
            <a:schemeClr val="accent1">
              <a:lumMod val="20000"/>
              <a:lumOff val="80000"/>
            </a:schemeClr>
          </a:solidFill>
        </p:spPr>
        <p:txBody>
          <a:bodyPr lIns="72000" tIns="72000" rIns="72000" bIns="72000" anchor="t"/>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600"/>
              </a:spcBef>
            </a:pPr>
            <a:r>
              <a:rPr lang="de-CH" sz="1800" b="1" dirty="0"/>
              <a:t>Allgemein</a:t>
            </a:r>
          </a:p>
          <a:p>
            <a:pPr marL="342900" indent="-342900">
              <a:spcBef>
                <a:spcPts val="600"/>
              </a:spcBef>
              <a:buChar char="•"/>
            </a:pPr>
            <a:r>
              <a:rPr lang="de-CH" sz="1800" dirty="0"/>
              <a:t>Saatmenge reduzieren und Düngung tieferem Ertragspotential anpassen.</a:t>
            </a:r>
            <a:endParaRPr lang="de-CH" dirty="0"/>
          </a:p>
          <a:p>
            <a:pPr marL="342900" indent="-342900">
              <a:spcBef>
                <a:spcPts val="600"/>
              </a:spcBef>
              <a:buFont typeface="Arial" panose="020B0604020202020204" pitchFamily="34" charset="0"/>
              <a:buChar char="•"/>
            </a:pPr>
            <a:r>
              <a:rPr lang="de-CH" sz="1800" dirty="0"/>
              <a:t>Flächen an vielbefahrenen Strassen meiden (Abstand mind. 50 m)</a:t>
            </a:r>
          </a:p>
          <a:p>
            <a:pPr marL="342900" indent="-342900">
              <a:spcBef>
                <a:spcPts val="600"/>
              </a:spcBef>
              <a:buFont typeface="Arial" panose="020B0604020202020204" pitchFamily="34" charset="0"/>
              <a:buChar char="•"/>
            </a:pPr>
            <a:r>
              <a:rPr lang="de-CH" sz="1800" dirty="0"/>
              <a:t>Ein Verzicht von Herbiziden und Insektiziden erhöht das Nahrungsangebot für Feldhasen und bodenbrütende Vögel wie die</a:t>
            </a:r>
            <a:r>
              <a:rPr lang="de-CH" sz="2000" dirty="0"/>
              <a:t> </a:t>
            </a:r>
            <a:r>
              <a:rPr lang="de-CH" sz="1800" dirty="0"/>
              <a:t>Feldlerche</a:t>
            </a:r>
            <a:r>
              <a:rPr lang="de-CH" sz="2000" dirty="0"/>
              <a:t>.</a:t>
            </a:r>
          </a:p>
        </p:txBody>
      </p:sp>
    </p:spTree>
    <p:extLst>
      <p:ext uri="{BB962C8B-B14F-4D97-AF65-F5344CB8AC3E}">
        <p14:creationId xmlns:p14="http://schemas.microsoft.com/office/powerpoint/2010/main" val="26953123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7725" y="404813"/>
            <a:ext cx="6330539" cy="629700"/>
          </a:xfrm>
        </p:spPr>
        <p:txBody>
          <a:bodyPr/>
          <a:lstStyle/>
          <a:p>
            <a:r>
              <a:rPr lang="de-CH"/>
              <a:t>4.4 Gehölze und Biodiversitätsförderflächen</a:t>
            </a:r>
            <a:br>
              <a:rPr lang="de-CH"/>
            </a:br>
            <a:r>
              <a:rPr lang="de-CH"/>
              <a:t>      in Dauerkulturen</a:t>
            </a:r>
          </a:p>
        </p:txBody>
      </p:sp>
      <p:pic>
        <p:nvPicPr>
          <p:cNvPr id="5" name="Inhaltsplatzhalter 4"/>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601378" y="1268760"/>
            <a:ext cx="7922075" cy="4916011"/>
          </a:xfrm>
        </p:spPr>
      </p:pic>
      <p:sp>
        <p:nvSpPr>
          <p:cNvPr id="4" name="Foliennummernplatzhalter 3"/>
          <p:cNvSpPr>
            <a:spLocks noGrp="1"/>
          </p:cNvSpPr>
          <p:nvPr>
            <p:ph type="sldNum" sz="quarter" idx="4"/>
          </p:nvPr>
        </p:nvSpPr>
        <p:spPr/>
        <p:txBody>
          <a:bodyPr/>
          <a:lstStyle/>
          <a:p>
            <a:fld id="{B295DEAF-E952-4796-AAEE-4201E40CA590}" type="slidenum">
              <a:rPr lang="de-CH" smtClean="0"/>
              <a:pPr/>
              <a:t>91</a:t>
            </a:fld>
            <a:endParaRPr lang="de-CH"/>
          </a:p>
        </p:txBody>
      </p:sp>
      <p:sp>
        <p:nvSpPr>
          <p:cNvPr id="6" name="Welle 5"/>
          <p:cNvSpPr/>
          <p:nvPr/>
        </p:nvSpPr>
        <p:spPr>
          <a:xfrm>
            <a:off x="7950834" y="284232"/>
            <a:ext cx="1193166" cy="543210"/>
          </a:xfrm>
          <a:prstGeom prst="wav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a:solidFill>
                  <a:schemeClr val="accent4">
                    <a:lumMod val="50000"/>
                  </a:schemeClr>
                </a:solidFill>
              </a:rPr>
              <a:t>S.90-105</a:t>
            </a:r>
          </a:p>
        </p:txBody>
      </p:sp>
      <p:sp>
        <p:nvSpPr>
          <p:cNvPr id="7" name="Textfeld 6"/>
          <p:cNvSpPr txBox="1"/>
          <p:nvPr/>
        </p:nvSpPr>
        <p:spPr>
          <a:xfrm>
            <a:off x="5238501" y="5773223"/>
            <a:ext cx="1016625" cy="307777"/>
          </a:xfrm>
          <a:prstGeom prst="flowChartProcess">
            <a:avLst/>
          </a:prstGeom>
          <a:solidFill>
            <a:srgbClr val="FFFFFF">
              <a:alpha val="69804"/>
            </a:srgbClr>
          </a:solidFill>
        </p:spPr>
        <p:txBody>
          <a:bodyPr wrap="none" rtlCol="0">
            <a:spAutoFit/>
          </a:bodyPr>
          <a:lstStyle>
            <a:defPPr>
              <a:defRPr lang="de-DE"/>
            </a:defPPr>
            <a:lvl1pPr>
              <a:defRPr sz="1400"/>
            </a:lvl1pPr>
          </a:lstStyle>
          <a:p>
            <a:r>
              <a:rPr lang="de-CH"/>
              <a:t>Steinhaufen</a:t>
            </a:r>
          </a:p>
        </p:txBody>
      </p:sp>
      <p:sp>
        <p:nvSpPr>
          <p:cNvPr id="8" name="Textfeld 7"/>
          <p:cNvSpPr txBox="1"/>
          <p:nvPr/>
        </p:nvSpPr>
        <p:spPr>
          <a:xfrm>
            <a:off x="7130580" y="4397827"/>
            <a:ext cx="1234440" cy="307777"/>
          </a:xfrm>
          <a:prstGeom prst="flowChartProcess">
            <a:avLst/>
          </a:prstGeom>
          <a:solidFill>
            <a:srgbClr val="FFFFFF">
              <a:alpha val="69804"/>
            </a:srgbClr>
          </a:solidFill>
        </p:spPr>
        <p:txBody>
          <a:bodyPr wrap="none" rtlCol="0">
            <a:spAutoFit/>
          </a:bodyPr>
          <a:lstStyle>
            <a:defPPr>
              <a:defRPr lang="de-DE"/>
            </a:defPPr>
            <a:lvl1pPr>
              <a:defRPr sz="1400"/>
            </a:lvl1pPr>
          </a:lstStyle>
          <a:p>
            <a:r>
              <a:rPr lang="de-CH" dirty="0"/>
              <a:t>Trockenmauer</a:t>
            </a:r>
          </a:p>
        </p:txBody>
      </p:sp>
      <p:sp>
        <p:nvSpPr>
          <p:cNvPr id="9" name="Textfeld 8"/>
          <p:cNvSpPr txBox="1"/>
          <p:nvPr/>
        </p:nvSpPr>
        <p:spPr>
          <a:xfrm>
            <a:off x="6421390" y="1815485"/>
            <a:ext cx="909095" cy="307777"/>
          </a:xfrm>
          <a:prstGeom prst="flowChartProcess">
            <a:avLst/>
          </a:prstGeom>
          <a:solidFill>
            <a:srgbClr val="FFFFFF">
              <a:alpha val="69804"/>
            </a:srgbClr>
          </a:solidFill>
        </p:spPr>
        <p:txBody>
          <a:bodyPr wrap="none" rtlCol="0">
            <a:spAutoFit/>
          </a:bodyPr>
          <a:lstStyle>
            <a:defPPr>
              <a:defRPr lang="de-DE"/>
            </a:defPPr>
            <a:lvl1pPr>
              <a:defRPr sz="1400"/>
            </a:lvl1pPr>
          </a:lstStyle>
          <a:p>
            <a:r>
              <a:rPr lang="de-CH"/>
              <a:t>Asthaufen</a:t>
            </a:r>
          </a:p>
        </p:txBody>
      </p:sp>
      <p:sp>
        <p:nvSpPr>
          <p:cNvPr id="10" name="Textfeld 9"/>
          <p:cNvSpPr txBox="1"/>
          <p:nvPr/>
        </p:nvSpPr>
        <p:spPr>
          <a:xfrm>
            <a:off x="5255686" y="1450766"/>
            <a:ext cx="1165704" cy="307777"/>
          </a:xfrm>
          <a:prstGeom prst="flowChartProcess">
            <a:avLst/>
          </a:prstGeom>
          <a:solidFill>
            <a:srgbClr val="FFFFFF">
              <a:alpha val="69804"/>
            </a:srgbClr>
          </a:solidFill>
        </p:spPr>
        <p:txBody>
          <a:bodyPr wrap="none" rtlCol="0">
            <a:spAutoFit/>
          </a:bodyPr>
          <a:lstStyle>
            <a:defPPr>
              <a:defRPr lang="de-DE"/>
            </a:defPPr>
            <a:lvl1pPr>
              <a:defRPr sz="1400"/>
            </a:lvl1pPr>
          </a:lstStyle>
          <a:p>
            <a:r>
              <a:rPr lang="de-CH" err="1"/>
              <a:t>Ruderalfläche</a:t>
            </a:r>
            <a:endParaRPr lang="de-CH"/>
          </a:p>
        </p:txBody>
      </p:sp>
      <p:sp>
        <p:nvSpPr>
          <p:cNvPr id="11" name="Textfeld 10"/>
          <p:cNvSpPr txBox="1"/>
          <p:nvPr/>
        </p:nvSpPr>
        <p:spPr>
          <a:xfrm>
            <a:off x="2327969" y="4758525"/>
            <a:ext cx="1903085" cy="307777"/>
          </a:xfrm>
          <a:prstGeom prst="flowChartProcess">
            <a:avLst/>
          </a:prstGeom>
          <a:solidFill>
            <a:srgbClr val="FFFFFF">
              <a:alpha val="69804"/>
            </a:srgbClr>
          </a:solidFill>
        </p:spPr>
        <p:txBody>
          <a:bodyPr wrap="none" rtlCol="0">
            <a:spAutoFit/>
          </a:bodyPr>
          <a:lstStyle>
            <a:defPPr>
              <a:defRPr lang="de-DE"/>
            </a:defPPr>
            <a:lvl1pPr>
              <a:defRPr sz="1400"/>
            </a:lvl1pPr>
          </a:lstStyle>
          <a:p>
            <a:r>
              <a:rPr lang="de-CH"/>
              <a:t>Artenreiche Fahrgassen</a:t>
            </a:r>
          </a:p>
        </p:txBody>
      </p:sp>
      <p:sp>
        <p:nvSpPr>
          <p:cNvPr id="12" name="Textfeld 11"/>
          <p:cNvSpPr txBox="1"/>
          <p:nvPr/>
        </p:nvSpPr>
        <p:spPr>
          <a:xfrm>
            <a:off x="3199967" y="5222951"/>
            <a:ext cx="2533450" cy="307777"/>
          </a:xfrm>
          <a:prstGeom prst="flowChartProcess">
            <a:avLst/>
          </a:prstGeom>
          <a:solidFill>
            <a:srgbClr val="FFFFFF">
              <a:alpha val="69804"/>
            </a:srgbClr>
          </a:solidFill>
        </p:spPr>
        <p:txBody>
          <a:bodyPr wrap="none" rtlCol="0">
            <a:spAutoFit/>
          </a:bodyPr>
          <a:lstStyle>
            <a:defPPr>
              <a:defRPr lang="de-DE"/>
            </a:defPPr>
            <a:lvl1pPr>
              <a:defRPr sz="1400"/>
            </a:lvl1pPr>
          </a:lstStyle>
          <a:p>
            <a:r>
              <a:rPr lang="de-CH"/>
              <a:t>Gehölze im </a:t>
            </a:r>
            <a:r>
              <a:rPr lang="de-CH" err="1"/>
              <a:t>Abankerungsbereich</a:t>
            </a:r>
            <a:endParaRPr lang="de-CH"/>
          </a:p>
        </p:txBody>
      </p:sp>
      <p:sp>
        <p:nvSpPr>
          <p:cNvPr id="13" name="Textfeld 12"/>
          <p:cNvSpPr txBox="1"/>
          <p:nvPr/>
        </p:nvSpPr>
        <p:spPr>
          <a:xfrm>
            <a:off x="653058" y="3989083"/>
            <a:ext cx="2406774" cy="523220"/>
          </a:xfrm>
          <a:prstGeom prst="flowChartProcess">
            <a:avLst/>
          </a:prstGeom>
          <a:solidFill>
            <a:srgbClr val="FFFFFF">
              <a:alpha val="69804"/>
            </a:srgbClr>
          </a:solidFill>
        </p:spPr>
        <p:txBody>
          <a:bodyPr wrap="square" rtlCol="0">
            <a:spAutoFit/>
          </a:bodyPr>
          <a:lstStyle>
            <a:defPPr>
              <a:defRPr lang="de-DE"/>
            </a:defPPr>
            <a:lvl1pPr>
              <a:defRPr sz="1400"/>
            </a:lvl1pPr>
          </a:lstStyle>
          <a:p>
            <a:r>
              <a:rPr lang="de-CH"/>
              <a:t>Hochstammobstgarten oder standortgerechte Einzelbäume</a:t>
            </a:r>
          </a:p>
        </p:txBody>
      </p:sp>
      <p:sp>
        <p:nvSpPr>
          <p:cNvPr id="14" name="Textfeld 13"/>
          <p:cNvSpPr txBox="1"/>
          <p:nvPr/>
        </p:nvSpPr>
        <p:spPr>
          <a:xfrm>
            <a:off x="642350" y="1448272"/>
            <a:ext cx="4419543" cy="307777"/>
          </a:xfrm>
          <a:prstGeom prst="flowChartProcess">
            <a:avLst/>
          </a:prstGeom>
          <a:solidFill>
            <a:srgbClr val="FFFFFF">
              <a:alpha val="69804"/>
            </a:srgbClr>
          </a:solidFill>
        </p:spPr>
        <p:txBody>
          <a:bodyPr wrap="none" rtlCol="0">
            <a:spAutoFit/>
          </a:bodyPr>
          <a:lstStyle>
            <a:defPPr>
              <a:defRPr lang="de-DE"/>
            </a:defPPr>
            <a:lvl1pPr>
              <a:defRPr sz="1400"/>
            </a:lvl1pPr>
          </a:lstStyle>
          <a:p>
            <a:r>
              <a:rPr lang="de-CH"/>
              <a:t>extensiv genutzte Wiese oder Weide mit </a:t>
            </a:r>
            <a:r>
              <a:rPr lang="de-CH" err="1"/>
              <a:t>Gebüschgruppen</a:t>
            </a:r>
            <a:endParaRPr lang="de-CH"/>
          </a:p>
        </p:txBody>
      </p:sp>
      <p:sp>
        <p:nvSpPr>
          <p:cNvPr id="15" name="Textfeld 14"/>
          <p:cNvSpPr txBox="1"/>
          <p:nvPr/>
        </p:nvSpPr>
        <p:spPr>
          <a:xfrm>
            <a:off x="3724088" y="3989083"/>
            <a:ext cx="2067554" cy="307777"/>
          </a:xfrm>
          <a:prstGeom prst="flowChartProcess">
            <a:avLst/>
          </a:prstGeom>
          <a:solidFill>
            <a:srgbClr val="FFFFFF">
              <a:alpha val="69804"/>
            </a:srgbClr>
          </a:solidFill>
        </p:spPr>
        <p:txBody>
          <a:bodyPr wrap="none" rtlCol="0">
            <a:spAutoFit/>
          </a:bodyPr>
          <a:lstStyle>
            <a:defPPr>
              <a:defRPr lang="de-DE"/>
            </a:defPPr>
            <a:lvl1pPr>
              <a:defRPr sz="1400"/>
            </a:lvl1pPr>
          </a:lstStyle>
          <a:p>
            <a:r>
              <a:rPr lang="de-CH" dirty="0"/>
              <a:t>Hecken oder Ufergehölze</a:t>
            </a:r>
          </a:p>
        </p:txBody>
      </p:sp>
    </p:spTree>
    <p:extLst>
      <p:ext uri="{BB962C8B-B14F-4D97-AF65-F5344CB8AC3E}">
        <p14:creationId xmlns:p14="http://schemas.microsoft.com/office/powerpoint/2010/main" val="41384400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Bäume und Sträucher: Worauf achten beim Pflanzen?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92</a:t>
            </a:fld>
            <a:endParaRPr lang="de-CH"/>
          </a:p>
        </p:txBody>
      </p:sp>
      <p:sp>
        <p:nvSpPr>
          <p:cNvPr id="5" name="Inhaltsplatzhalter 2"/>
          <p:cNvSpPr txBox="1">
            <a:spLocks/>
          </p:cNvSpPr>
          <p:nvPr/>
        </p:nvSpPr>
        <p:spPr>
          <a:xfrm>
            <a:off x="539552" y="1124744"/>
            <a:ext cx="7921625" cy="3312368"/>
          </a:xfrm>
          <a:prstGeom prst="rect">
            <a:avLst/>
          </a:prstGeom>
        </p:spPr>
        <p:txBody>
          <a:bodyPr vert="horz" lIns="0" tIns="0" rIns="0" bIns="0" rtlCol="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spcBef>
                <a:spcPts val="600"/>
              </a:spcBef>
              <a:buFont typeface="Arial" panose="020B0604020202020204" pitchFamily="34" charset="0"/>
              <a:buChar char="•"/>
            </a:pPr>
            <a:r>
              <a:rPr lang="de-CH" sz="2000" b="1"/>
              <a:t>Keine flächigen Pflanzungen in magere Böschungen!</a:t>
            </a:r>
          </a:p>
          <a:p>
            <a:pPr marL="612900" lvl="1" indent="-342900">
              <a:spcBef>
                <a:spcPts val="600"/>
              </a:spcBef>
              <a:buFont typeface="Wingdings" panose="05000000000000000000" pitchFamily="2" charset="2"/>
              <a:buChar char="ü"/>
            </a:pPr>
            <a:r>
              <a:rPr lang="de-CH"/>
              <a:t>Magere, trockene Böschungen sind oft ökologisch wertvolle Lebensräume.</a:t>
            </a:r>
          </a:p>
          <a:p>
            <a:pPr marL="342900" indent="-342900">
              <a:spcBef>
                <a:spcPts val="600"/>
              </a:spcBef>
              <a:buFont typeface="Arial" panose="020B0604020202020204" pitchFamily="34" charset="0"/>
              <a:buChar char="•"/>
            </a:pPr>
            <a:r>
              <a:rPr lang="de-CH" sz="2000" b="1"/>
              <a:t>Langfristig planen!</a:t>
            </a:r>
          </a:p>
          <a:p>
            <a:pPr marL="612900" lvl="1" indent="-342900">
              <a:spcBef>
                <a:spcPts val="600"/>
              </a:spcBef>
              <a:buFont typeface="Wingdings" panose="05000000000000000000" pitchFamily="2" charset="2"/>
              <a:buChar char="ü"/>
            </a:pPr>
            <a:r>
              <a:rPr lang="de-CH"/>
              <a:t>Bäume und Sträucher brauchen Platz für eine optimale Entwicklung.</a:t>
            </a:r>
          </a:p>
          <a:p>
            <a:pPr marL="612900" lvl="1" indent="-342900">
              <a:spcBef>
                <a:spcPts val="600"/>
              </a:spcBef>
              <a:buFont typeface="Wingdings" panose="05000000000000000000" pitchFamily="2" charset="2"/>
              <a:buChar char="ü"/>
            </a:pPr>
            <a:r>
              <a:rPr lang="de-CH"/>
              <a:t>Bäume und Sträucher sollten langfristig stehen bleiben.</a:t>
            </a:r>
          </a:p>
          <a:p>
            <a:pPr marL="342900" indent="-342900">
              <a:spcBef>
                <a:spcPts val="600"/>
              </a:spcBef>
              <a:buFont typeface="Arial" panose="020B0604020202020204" pitchFamily="34" charset="0"/>
              <a:buChar char="•"/>
            </a:pPr>
            <a:r>
              <a:rPr lang="de-CH" sz="2000" b="1"/>
              <a:t>Grenzabstände beachten!</a:t>
            </a:r>
          </a:p>
          <a:p>
            <a:pPr marL="612900" lvl="1" indent="-342900">
              <a:spcBef>
                <a:spcPts val="600"/>
              </a:spcBef>
              <a:buFont typeface="Wingdings" panose="05000000000000000000" pitchFamily="2" charset="2"/>
              <a:buChar char="ü"/>
            </a:pPr>
            <a:r>
              <a:rPr lang="de-CH"/>
              <a:t>Kantonale Grenzabstände zu Nachbargrundstücken, Strassen und Wald einhalten.</a:t>
            </a:r>
          </a:p>
        </p:txBody>
      </p:sp>
      <p:pic>
        <p:nvPicPr>
          <p:cNvPr id="7" name="Grafik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1560" y="4437112"/>
            <a:ext cx="7920880" cy="1656184"/>
          </a:xfrm>
          <a:prstGeom prst="rect">
            <a:avLst/>
          </a:prstGeom>
        </p:spPr>
      </p:pic>
    </p:spTree>
    <p:extLst>
      <p:ext uri="{BB962C8B-B14F-4D97-AF65-F5344CB8AC3E}">
        <p14:creationId xmlns:p14="http://schemas.microsoft.com/office/powerpoint/2010/main" val="17013841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3311100" y="1471586"/>
            <a:ext cx="2456331" cy="1615852"/>
          </a:xfrm>
          <a:prstGeom prst="rect">
            <a:avLst/>
          </a:prstGeom>
        </p:spPr>
      </p:pic>
      <p:pic>
        <p:nvPicPr>
          <p:cNvPr id="6" name="Grafik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8872" y="4213007"/>
            <a:ext cx="3094400" cy="1846461"/>
          </a:xfrm>
          <a:prstGeom prst="rect">
            <a:avLst/>
          </a:prstGeom>
        </p:spPr>
      </p:pic>
      <p:pic>
        <p:nvPicPr>
          <p:cNvPr id="3" name="Grafik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61913" y="4198226"/>
            <a:ext cx="2394151" cy="1861243"/>
          </a:xfrm>
          <a:prstGeom prst="rect">
            <a:avLst/>
          </a:prstGeom>
        </p:spPr>
      </p:pic>
      <p:pic>
        <p:nvPicPr>
          <p:cNvPr id="7" name="Grafik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6513" y="1471586"/>
            <a:ext cx="2473611" cy="1604522"/>
          </a:xfrm>
          <a:prstGeom prst="rect">
            <a:avLst/>
          </a:prstGeom>
        </p:spPr>
      </p:pic>
      <p:sp>
        <p:nvSpPr>
          <p:cNvPr id="19" name="Textfeld 18"/>
          <p:cNvSpPr txBox="1"/>
          <p:nvPr/>
        </p:nvSpPr>
        <p:spPr>
          <a:xfrm>
            <a:off x="4279664" y="5694753"/>
            <a:ext cx="3172816" cy="369332"/>
          </a:xfrm>
          <a:prstGeom prst="rect">
            <a:avLst/>
          </a:prstGeom>
          <a:solidFill>
            <a:srgbClr val="FFFFFF">
              <a:alpha val="69804"/>
            </a:srgbClr>
          </a:solidFill>
        </p:spPr>
        <p:txBody>
          <a:bodyPr wrap="square" rtlCol="0">
            <a:spAutoFit/>
          </a:bodyPr>
          <a:lstStyle>
            <a:defPPr>
              <a:defRPr lang="de-DE"/>
            </a:defPPr>
          </a:lstStyle>
          <a:p>
            <a:r>
              <a:rPr lang="de-CH" dirty="0"/>
              <a:t>Hecken, Ufer- und Feldgehölze</a:t>
            </a:r>
          </a:p>
        </p:txBody>
      </p:sp>
      <p:sp>
        <p:nvSpPr>
          <p:cNvPr id="2" name="Titel 1"/>
          <p:cNvSpPr>
            <a:spLocks noGrp="1"/>
          </p:cNvSpPr>
          <p:nvPr>
            <p:ph type="title"/>
          </p:nvPr>
        </p:nvSpPr>
        <p:spPr/>
        <p:txBody>
          <a:bodyPr/>
          <a:lstStyle/>
          <a:p>
            <a:r>
              <a:rPr lang="de-CH"/>
              <a:t>BFF-Typen Gehölze und Dauerkulturen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93</a:t>
            </a:fld>
            <a:endParaRPr lang="de-CH"/>
          </a:p>
        </p:txBody>
      </p:sp>
      <p:sp>
        <p:nvSpPr>
          <p:cNvPr id="14" name="Textfeld 13"/>
          <p:cNvSpPr txBox="1"/>
          <p:nvPr/>
        </p:nvSpPr>
        <p:spPr>
          <a:xfrm>
            <a:off x="585785" y="921699"/>
            <a:ext cx="1768626" cy="369332"/>
          </a:xfrm>
          <a:prstGeom prst="rect">
            <a:avLst/>
          </a:prstGeom>
          <a:noFill/>
        </p:spPr>
        <p:txBody>
          <a:bodyPr wrap="none" rtlCol="0">
            <a:spAutoFit/>
          </a:bodyPr>
          <a:lstStyle/>
          <a:p>
            <a:r>
              <a:rPr lang="de-CH" b="1" dirty="0"/>
              <a:t>Dauerkulturen</a:t>
            </a:r>
          </a:p>
        </p:txBody>
      </p:sp>
      <p:sp>
        <p:nvSpPr>
          <p:cNvPr id="16" name="Textfeld 15"/>
          <p:cNvSpPr txBox="1"/>
          <p:nvPr/>
        </p:nvSpPr>
        <p:spPr>
          <a:xfrm>
            <a:off x="585785" y="3544838"/>
            <a:ext cx="1076128" cy="369332"/>
          </a:xfrm>
          <a:prstGeom prst="rect">
            <a:avLst/>
          </a:prstGeom>
          <a:noFill/>
        </p:spPr>
        <p:txBody>
          <a:bodyPr wrap="none" rtlCol="0">
            <a:spAutoFit/>
          </a:bodyPr>
          <a:lstStyle/>
          <a:p>
            <a:r>
              <a:rPr lang="de-CH" b="1" dirty="0"/>
              <a:t>Gehölze</a:t>
            </a:r>
          </a:p>
        </p:txBody>
      </p:sp>
      <p:sp>
        <p:nvSpPr>
          <p:cNvPr id="23" name="Textfeld 22"/>
          <p:cNvSpPr txBox="1">
            <a:spLocks/>
          </p:cNvSpPr>
          <p:nvPr/>
        </p:nvSpPr>
        <p:spPr>
          <a:xfrm>
            <a:off x="1661913" y="5695529"/>
            <a:ext cx="2394151" cy="363940"/>
          </a:xfrm>
          <a:prstGeom prst="rect">
            <a:avLst/>
          </a:prstGeom>
          <a:solidFill>
            <a:srgbClr val="FFFFFF">
              <a:alpha val="69804"/>
            </a:srgbClr>
          </a:solidFill>
        </p:spPr>
        <p:txBody>
          <a:bodyPr wrap="square" rtlCol="0">
            <a:noAutofit/>
          </a:bodyPr>
          <a:lstStyle>
            <a:defPPr>
              <a:defRPr lang="de-DE"/>
            </a:defPPr>
          </a:lstStyle>
          <a:p>
            <a:r>
              <a:rPr lang="de-CH" dirty="0"/>
              <a:t>Einzelbäume und Alleen</a:t>
            </a:r>
          </a:p>
        </p:txBody>
      </p:sp>
      <p:sp>
        <p:nvSpPr>
          <p:cNvPr id="26" name="Textfeld 25"/>
          <p:cNvSpPr txBox="1"/>
          <p:nvPr/>
        </p:nvSpPr>
        <p:spPr>
          <a:xfrm>
            <a:off x="3254883" y="2499090"/>
            <a:ext cx="2512548" cy="646331"/>
          </a:xfrm>
          <a:prstGeom prst="rect">
            <a:avLst/>
          </a:prstGeom>
          <a:solidFill>
            <a:srgbClr val="FFFFFF">
              <a:alpha val="69804"/>
            </a:srgbClr>
          </a:solidFill>
        </p:spPr>
        <p:txBody>
          <a:bodyPr wrap="square" rtlCol="0">
            <a:spAutoFit/>
          </a:bodyPr>
          <a:lstStyle>
            <a:defPPr>
              <a:defRPr lang="de-DE"/>
            </a:defPPr>
          </a:lstStyle>
          <a:p>
            <a:r>
              <a:rPr lang="de-CH" dirty="0"/>
              <a:t>Hochstamm-Feldobstbäume</a:t>
            </a:r>
          </a:p>
        </p:txBody>
      </p:sp>
      <p:sp>
        <p:nvSpPr>
          <p:cNvPr id="27" name="Textfeld 26"/>
          <p:cNvSpPr txBox="1"/>
          <p:nvPr/>
        </p:nvSpPr>
        <p:spPr>
          <a:xfrm>
            <a:off x="617725" y="2509110"/>
            <a:ext cx="2553996" cy="646331"/>
          </a:xfrm>
          <a:prstGeom prst="rect">
            <a:avLst/>
          </a:prstGeom>
          <a:solidFill>
            <a:srgbClr val="FFFFFF">
              <a:alpha val="69804"/>
            </a:srgbClr>
          </a:solidFill>
        </p:spPr>
        <p:txBody>
          <a:bodyPr wrap="square" rtlCol="0">
            <a:spAutoFit/>
          </a:bodyPr>
          <a:lstStyle>
            <a:defPPr>
              <a:defRPr lang="de-DE"/>
            </a:defPPr>
          </a:lstStyle>
          <a:p>
            <a:r>
              <a:rPr lang="de-CH" dirty="0"/>
              <a:t>Rebflächen mit natürlicher Artenvielfalt</a:t>
            </a:r>
          </a:p>
        </p:txBody>
      </p:sp>
      <p:pic>
        <p:nvPicPr>
          <p:cNvPr id="8" name="Grafik 7" descr="Ein Bild, das draußen, Halbstrauch, Baum, Landwirtschaft enthält.&#10;&#10;Beschreibung automatisch generiert.">
            <a:extLst>
              <a:ext uri="{FF2B5EF4-FFF2-40B4-BE49-F238E27FC236}">
                <a16:creationId xmlns:a16="http://schemas.microsoft.com/office/drawing/2014/main" id="{CD6B6A94-EAEE-9359-EBDE-0999AA0F067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36559" y="1471586"/>
            <a:ext cx="2361307" cy="1615852"/>
          </a:xfrm>
          <a:prstGeom prst="rect">
            <a:avLst/>
          </a:prstGeom>
        </p:spPr>
      </p:pic>
      <p:sp>
        <p:nvSpPr>
          <p:cNvPr id="9" name="Textfeld 8">
            <a:extLst>
              <a:ext uri="{FF2B5EF4-FFF2-40B4-BE49-F238E27FC236}">
                <a16:creationId xmlns:a16="http://schemas.microsoft.com/office/drawing/2014/main" id="{C8180E5A-A8E6-6708-13D8-00CB88314A57}"/>
              </a:ext>
            </a:extLst>
          </p:cNvPr>
          <p:cNvSpPr txBox="1"/>
          <p:nvPr/>
        </p:nvSpPr>
        <p:spPr>
          <a:xfrm>
            <a:off x="5936559" y="2509109"/>
            <a:ext cx="2414735" cy="646331"/>
          </a:xfrm>
          <a:prstGeom prst="rect">
            <a:avLst/>
          </a:prstGeom>
          <a:solidFill>
            <a:srgbClr val="FFFFFF">
              <a:alpha val="69804"/>
            </a:srgbClr>
          </a:solidFill>
        </p:spPr>
        <p:txBody>
          <a:bodyPr wrap="square" lIns="91440" tIns="45720" rIns="91440" bIns="45720" rtlCol="0" anchor="t">
            <a:spAutoFit/>
          </a:bodyPr>
          <a:lstStyle>
            <a:defPPr>
              <a:defRPr lang="de-DE"/>
            </a:defPPr>
          </a:lstStyle>
          <a:p>
            <a:r>
              <a:rPr lang="de-CH" dirty="0" err="1"/>
              <a:t>Nützlingstreifen</a:t>
            </a:r>
            <a:r>
              <a:rPr lang="de-CH" dirty="0"/>
              <a:t> in Dauerkulturen</a:t>
            </a:r>
          </a:p>
        </p:txBody>
      </p:sp>
    </p:spTree>
    <p:extLst>
      <p:ext uri="{BB962C8B-B14F-4D97-AF65-F5344CB8AC3E}">
        <p14:creationId xmlns:p14="http://schemas.microsoft.com/office/powerpoint/2010/main" val="777607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25430" y="4301176"/>
            <a:ext cx="1814370" cy="1611682"/>
          </a:xfrm>
          <a:prstGeom prst="rect">
            <a:avLst/>
          </a:prstGeom>
        </p:spPr>
      </p:pic>
      <p:pic>
        <p:nvPicPr>
          <p:cNvPr id="8" name="Grafik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50010" y="4301176"/>
            <a:ext cx="1888219" cy="1624425"/>
          </a:xfrm>
          <a:prstGeom prst="rect">
            <a:avLst/>
          </a:prstGeom>
        </p:spPr>
      </p:pic>
      <p:pic>
        <p:nvPicPr>
          <p:cNvPr id="9" name="Grafik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2599699" y="4293096"/>
            <a:ext cx="1863110" cy="1619762"/>
          </a:xfrm>
          <a:prstGeom prst="rect">
            <a:avLst/>
          </a:prstGeom>
        </p:spPr>
      </p:pic>
      <p:pic>
        <p:nvPicPr>
          <p:cNvPr id="10" name="Grafik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8965" y="4293096"/>
            <a:ext cx="1852281" cy="1619762"/>
          </a:xfrm>
          <a:prstGeom prst="rect">
            <a:avLst/>
          </a:prstGeom>
        </p:spPr>
      </p:pic>
      <p:sp>
        <p:nvSpPr>
          <p:cNvPr id="2" name="Titel 1"/>
          <p:cNvSpPr>
            <a:spLocks noGrp="1"/>
          </p:cNvSpPr>
          <p:nvPr>
            <p:ph type="title"/>
          </p:nvPr>
        </p:nvSpPr>
        <p:spPr/>
        <p:txBody>
          <a:bodyPr/>
          <a:lstStyle/>
          <a:p>
            <a:r>
              <a:rPr lang="de-CH"/>
              <a:t>Hochstamm-Feldobstbäume</a:t>
            </a:r>
          </a:p>
        </p:txBody>
      </p:sp>
      <p:sp>
        <p:nvSpPr>
          <p:cNvPr id="5" name="Inhaltsplatzhalter 4"/>
          <p:cNvSpPr>
            <a:spLocks noGrp="1"/>
          </p:cNvSpPr>
          <p:nvPr>
            <p:ph idx="1"/>
          </p:nvPr>
        </p:nvSpPr>
        <p:spPr>
          <a:xfrm>
            <a:off x="4650010" y="1124151"/>
            <a:ext cx="3876264" cy="2964439"/>
          </a:xfrm>
          <a:solidFill>
            <a:schemeClr val="accent4">
              <a:lumMod val="20000"/>
              <a:lumOff val="80000"/>
            </a:schemeClr>
          </a:solidFill>
        </p:spPr>
        <p:txBody>
          <a:bodyPr vert="horz" lIns="72000" tIns="72000" rIns="72000" bIns="72000" rtlCol="0">
            <a:noAutofit/>
          </a:bodyPr>
          <a:lstStyle/>
          <a:p>
            <a:pPr marL="361950" indent="-361950" algn="l" defTabSz="623888" eaLnBrk="0" fontAlgn="base" hangingPunct="0">
              <a:lnSpc>
                <a:spcPct val="100000"/>
              </a:lnSpc>
              <a:spcBef>
                <a:spcPts val="0"/>
              </a:spcBef>
              <a:spcAft>
                <a:spcPts val="600"/>
              </a:spcAft>
              <a:buClr>
                <a:schemeClr val="tx1"/>
              </a:buClr>
              <a:buSzPct val="100000"/>
              <a:buFontTx/>
            </a:pPr>
            <a:r>
              <a:rPr lang="de-CH" sz="2000" b="1"/>
              <a:t>Ökologische Bedeutung</a:t>
            </a:r>
          </a:p>
          <a:p>
            <a:pPr marL="342900" indent="-342900" algn="l" fontAlgn="base">
              <a:spcBef>
                <a:spcPts val="0"/>
              </a:spcBef>
              <a:spcAft>
                <a:spcPts val="600"/>
              </a:spcAft>
              <a:buSzPct val="100000"/>
              <a:buFont typeface="Arial" panose="020B0604020202020204" pitchFamily="34" charset="0"/>
              <a:buChar char="•"/>
            </a:pPr>
            <a:r>
              <a:rPr lang="de-CH" sz="2000"/>
              <a:t>Wichtiger Lebensraum für höhlenbrütende Vögel und Insekten sowie diverse Kleinsäuger wie Fledermäuse, Igel, Garten- und Siebenschläfer, Wiesel und Spitzmäuse</a:t>
            </a:r>
          </a:p>
          <a:p>
            <a:pPr marL="342900" indent="-342900" algn="l" fontAlgn="base">
              <a:spcBef>
                <a:spcPts val="0"/>
              </a:spcBef>
              <a:spcAft>
                <a:spcPts val="600"/>
              </a:spcAft>
              <a:buSzPct val="100000"/>
              <a:buFont typeface="Arial" panose="020B0604020202020204" pitchFamily="34" charset="0"/>
              <a:buChar char="•"/>
            </a:pPr>
            <a:r>
              <a:rPr lang="de-CH" sz="2000"/>
              <a:t>Hohe Struktur- und Lebensraumvielfalt</a:t>
            </a:r>
          </a:p>
        </p:txBody>
      </p:sp>
      <p:sp>
        <p:nvSpPr>
          <p:cNvPr id="6" name="Inhaltsplatzhalter 5"/>
          <p:cNvSpPr>
            <a:spLocks noGrp="1"/>
          </p:cNvSpPr>
          <p:nvPr>
            <p:ph idx="13"/>
          </p:nvPr>
        </p:nvSpPr>
        <p:spPr>
          <a:xfrm>
            <a:off x="612000" y="1112022"/>
            <a:ext cx="3850809" cy="2976568"/>
          </a:xfrm>
          <a:solidFill>
            <a:schemeClr val="accent6">
              <a:lumMod val="20000"/>
              <a:lumOff val="80000"/>
            </a:schemeClr>
          </a:solidFill>
        </p:spPr>
        <p:txBody>
          <a:bodyPr vert="horz" lIns="72000" tIns="72000" rIns="72000" bIns="72000" rtlCol="0">
            <a:noAutofit/>
          </a:bodyPr>
          <a:lstStyle/>
          <a:p>
            <a:pPr marL="361950" indent="-361950" defTabSz="623888" eaLnBrk="0" fontAlgn="base" hangingPunct="0">
              <a:lnSpc>
                <a:spcPct val="100000"/>
              </a:lnSpc>
              <a:spcBef>
                <a:spcPts val="0"/>
              </a:spcBef>
              <a:spcAft>
                <a:spcPts val="600"/>
              </a:spcAft>
              <a:buClr>
                <a:schemeClr val="tx1"/>
              </a:buClr>
              <a:buSzPct val="100000"/>
              <a:buFontTx/>
            </a:pPr>
            <a:r>
              <a:rPr lang="de-CH" sz="2000" b="1"/>
              <a:t>Agronomische Bedeutung</a:t>
            </a:r>
          </a:p>
          <a:p>
            <a:pPr marL="342900" indent="-342900">
              <a:spcBef>
                <a:spcPts val="0"/>
              </a:spcBef>
              <a:spcAft>
                <a:spcPts val="600"/>
              </a:spcAft>
              <a:buFont typeface="Arial" panose="020B0604020202020204" pitchFamily="34" charset="0"/>
              <a:buChar char="•"/>
            </a:pPr>
            <a:r>
              <a:rPr lang="de-CH" sz="2000"/>
              <a:t>Gewinnung von Most-, Tafel- </a:t>
            </a:r>
            <a:br>
              <a:rPr lang="de-CH" sz="2000"/>
            </a:br>
            <a:r>
              <a:rPr lang="de-CH" sz="2000"/>
              <a:t>und Brennobst, Nüssen und </a:t>
            </a:r>
            <a:r>
              <a:rPr lang="de-CH" sz="2000" err="1"/>
              <a:t>Wertholz</a:t>
            </a:r>
            <a:endParaRPr lang="de-CH" sz="2000"/>
          </a:p>
          <a:p>
            <a:pPr marL="342900" indent="-342900">
              <a:spcBef>
                <a:spcPts val="0"/>
              </a:spcBef>
              <a:spcAft>
                <a:spcPts val="600"/>
              </a:spcAft>
              <a:buFont typeface="Arial" panose="020B0604020202020204" pitchFamily="34" charset="0"/>
              <a:buChar char="•"/>
            </a:pPr>
            <a:r>
              <a:rPr lang="de-CH" sz="2000"/>
              <a:t>Unternutzen, Laub und Früchte als Futter für Weidetiere</a:t>
            </a:r>
          </a:p>
        </p:txBody>
      </p:sp>
      <p:sp>
        <p:nvSpPr>
          <p:cNvPr id="4" name="Foliennummernplatzhalter 3"/>
          <p:cNvSpPr>
            <a:spLocks noGrp="1"/>
          </p:cNvSpPr>
          <p:nvPr>
            <p:ph type="sldNum" sz="quarter" idx="4"/>
          </p:nvPr>
        </p:nvSpPr>
        <p:spPr/>
        <p:txBody>
          <a:bodyPr/>
          <a:lstStyle/>
          <a:p>
            <a:fld id="{B295DEAF-E952-4796-AAEE-4201E40CA590}" type="slidenum">
              <a:rPr lang="de-CH" smtClean="0"/>
              <a:pPr/>
              <a:t>94</a:t>
            </a:fld>
            <a:endParaRPr lang="de-CH"/>
          </a:p>
        </p:txBody>
      </p:sp>
      <p:sp>
        <p:nvSpPr>
          <p:cNvPr id="16" name="Welle 15"/>
          <p:cNvSpPr/>
          <p:nvPr/>
        </p:nvSpPr>
        <p:spPr>
          <a:xfrm>
            <a:off x="8165626" y="252876"/>
            <a:ext cx="953612" cy="543210"/>
          </a:xfrm>
          <a:prstGeom prst="wav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a:solidFill>
                  <a:schemeClr val="accent4">
                    <a:lumMod val="50000"/>
                  </a:schemeClr>
                </a:solidFill>
              </a:rPr>
              <a:t>S.92</a:t>
            </a:r>
          </a:p>
        </p:txBody>
      </p:sp>
      <p:sp>
        <p:nvSpPr>
          <p:cNvPr id="20" name="Textfeld 19"/>
          <p:cNvSpPr txBox="1"/>
          <p:nvPr/>
        </p:nvSpPr>
        <p:spPr>
          <a:xfrm>
            <a:off x="6725430" y="5287347"/>
            <a:ext cx="1951026" cy="638254"/>
          </a:xfrm>
          <a:prstGeom prst="rect">
            <a:avLst/>
          </a:prstGeom>
          <a:solidFill>
            <a:srgbClr val="FFFFFF">
              <a:alpha val="69804"/>
            </a:srgbClr>
          </a:solidFill>
        </p:spPr>
        <p:txBody>
          <a:bodyPr wrap="square" rtlCol="0" anchor="ctr">
            <a:noAutofit/>
          </a:bodyPr>
          <a:lstStyle>
            <a:defPPr>
              <a:defRPr lang="de-DE"/>
            </a:defPPr>
          </a:lstStyle>
          <a:p>
            <a:pPr>
              <a:spcBef>
                <a:spcPts val="200"/>
              </a:spcBef>
              <a:spcAft>
                <a:spcPts val="200"/>
              </a:spcAft>
            </a:pPr>
            <a:r>
              <a:rPr lang="de-CH"/>
              <a:t>Rote Mauerbiene</a:t>
            </a:r>
          </a:p>
        </p:txBody>
      </p:sp>
      <p:sp>
        <p:nvSpPr>
          <p:cNvPr id="21" name="Textfeld 20"/>
          <p:cNvSpPr txBox="1"/>
          <p:nvPr/>
        </p:nvSpPr>
        <p:spPr>
          <a:xfrm>
            <a:off x="4650011" y="5287347"/>
            <a:ext cx="1916966" cy="637422"/>
          </a:xfrm>
          <a:prstGeom prst="rect">
            <a:avLst/>
          </a:prstGeom>
          <a:solidFill>
            <a:srgbClr val="FFFFFF">
              <a:alpha val="69804"/>
            </a:srgbClr>
          </a:solidFill>
        </p:spPr>
        <p:txBody>
          <a:bodyPr wrap="square" rtlCol="0" anchor="ctr">
            <a:noAutofit/>
          </a:bodyPr>
          <a:lstStyle>
            <a:defPPr>
              <a:defRPr lang="de-DE"/>
            </a:defPPr>
          </a:lstStyle>
          <a:p>
            <a:r>
              <a:rPr lang="de-CH" dirty="0"/>
              <a:t>Gartenrotschwanz</a:t>
            </a:r>
          </a:p>
        </p:txBody>
      </p:sp>
      <p:sp>
        <p:nvSpPr>
          <p:cNvPr id="22" name="Textfeld 21"/>
          <p:cNvSpPr txBox="1"/>
          <p:nvPr/>
        </p:nvSpPr>
        <p:spPr>
          <a:xfrm>
            <a:off x="2594331" y="5287347"/>
            <a:ext cx="1940415" cy="646331"/>
          </a:xfrm>
          <a:prstGeom prst="rect">
            <a:avLst/>
          </a:prstGeom>
          <a:solidFill>
            <a:srgbClr val="FFFFFF">
              <a:alpha val="69804"/>
            </a:srgbClr>
          </a:solidFill>
        </p:spPr>
        <p:txBody>
          <a:bodyPr wrap="square" rtlCol="0">
            <a:spAutoFit/>
          </a:bodyPr>
          <a:lstStyle>
            <a:defPPr>
              <a:defRPr lang="de-DE"/>
            </a:defPPr>
          </a:lstStyle>
          <a:p>
            <a:r>
              <a:rPr lang="de-CH"/>
              <a:t>Doldiger Milchstern</a:t>
            </a:r>
          </a:p>
        </p:txBody>
      </p:sp>
      <p:sp>
        <p:nvSpPr>
          <p:cNvPr id="23" name="Textfeld 22"/>
          <p:cNvSpPr txBox="1"/>
          <p:nvPr/>
        </p:nvSpPr>
        <p:spPr>
          <a:xfrm>
            <a:off x="588965" y="5266527"/>
            <a:ext cx="1933427" cy="646331"/>
          </a:xfrm>
          <a:prstGeom prst="rect">
            <a:avLst/>
          </a:prstGeom>
          <a:solidFill>
            <a:srgbClr val="FFFFFF">
              <a:alpha val="69804"/>
            </a:srgbClr>
          </a:solidFill>
        </p:spPr>
        <p:txBody>
          <a:bodyPr wrap="square" rtlCol="0">
            <a:spAutoFit/>
          </a:bodyPr>
          <a:lstStyle>
            <a:defPPr>
              <a:defRPr lang="de-DE"/>
            </a:defPPr>
          </a:lstStyle>
          <a:p>
            <a:r>
              <a:rPr lang="de-CH"/>
              <a:t>Bronzegrüner Rosenkäfer</a:t>
            </a:r>
          </a:p>
        </p:txBody>
      </p:sp>
    </p:spTree>
    <p:extLst>
      <p:ext uri="{BB962C8B-B14F-4D97-AF65-F5344CB8AC3E}">
        <p14:creationId xmlns:p14="http://schemas.microsoft.com/office/powerpoint/2010/main" val="10483786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Inhaltsplatzhalter 6"/>
          <p:cNvGraphicFramePr>
            <a:graphicFrameLocks noGrp="1"/>
          </p:cNvGraphicFramePr>
          <p:nvPr>
            <p:ph idx="1"/>
            <p:extLst>
              <p:ext uri="{D42A27DB-BD31-4B8C-83A1-F6EECF244321}">
                <p14:modId xmlns:p14="http://schemas.microsoft.com/office/powerpoint/2010/main" val="1395634434"/>
              </p:ext>
            </p:extLst>
          </p:nvPr>
        </p:nvGraphicFramePr>
        <p:xfrm>
          <a:off x="427860" y="400110"/>
          <a:ext cx="8288280" cy="5357516"/>
        </p:xfrm>
        <a:graphic>
          <a:graphicData uri="http://schemas.openxmlformats.org/drawingml/2006/table">
            <a:tbl>
              <a:tblPr firstRow="1" bandRow="1">
                <a:tableStyleId>{21E4AEA4-8DFA-4A89-87EB-49C32662AFE0}</a:tableStyleId>
              </a:tblPr>
              <a:tblGrid>
                <a:gridCol w="2260440">
                  <a:extLst>
                    <a:ext uri="{9D8B030D-6E8A-4147-A177-3AD203B41FA5}">
                      <a16:colId xmlns:a16="http://schemas.microsoft.com/office/drawing/2014/main" val="4174281456"/>
                    </a:ext>
                  </a:extLst>
                </a:gridCol>
                <a:gridCol w="6027840">
                  <a:extLst>
                    <a:ext uri="{9D8B030D-6E8A-4147-A177-3AD203B41FA5}">
                      <a16:colId xmlns:a16="http://schemas.microsoft.com/office/drawing/2014/main" val="1673925819"/>
                    </a:ext>
                  </a:extLst>
                </a:gridCol>
              </a:tblGrid>
              <a:tr h="370840">
                <a:tc gridSpan="2">
                  <a:txBody>
                    <a:bodyPr/>
                    <a:lstStyle/>
                    <a:p>
                      <a:r>
                        <a:rPr lang="de-CH" sz="1400" b="1" dirty="0"/>
                        <a:t>Hochstamm-Feldobstbäume</a:t>
                      </a:r>
                      <a:endParaRPr lang="de-CH" sz="1400" b="1" i="0" u="none" strike="noStrike" kern="1200" baseline="0" dirty="0">
                        <a:solidFill>
                          <a:schemeClr val="lt1"/>
                        </a:solidFill>
                        <a:latin typeface="+mn-lt"/>
                        <a:ea typeface="+mn-ea"/>
                        <a:cs typeface="+mn-cs"/>
                      </a:endParaRPr>
                    </a:p>
                  </a:txBody>
                  <a:tcPr/>
                </a:tc>
                <a:tc hMerge="1">
                  <a:txBody>
                    <a:bodyPr/>
                    <a:lstStyle/>
                    <a:p>
                      <a:endParaRPr lang="de-CH"/>
                    </a:p>
                  </a:txBody>
                  <a:tcPr/>
                </a:tc>
                <a:extLst>
                  <a:ext uri="{0D108BD9-81ED-4DB2-BD59-A6C34878D82A}">
                    <a16:rowId xmlns:a16="http://schemas.microsoft.com/office/drawing/2014/main" val="265948915"/>
                  </a:ext>
                </a:extLst>
              </a:tr>
              <a:tr h="370840">
                <a:tc gridSpan="2">
                  <a:txBody>
                    <a:bodyPr/>
                    <a:lstStyle/>
                    <a:p>
                      <a:r>
                        <a:rPr lang="de-CH" sz="1400" b="1" i="0" u="none" strike="noStrike" kern="1200" baseline="0">
                          <a:solidFill>
                            <a:schemeClr val="tx1"/>
                          </a:solidFill>
                          <a:latin typeface="+mn-lt"/>
                          <a:ea typeface="+mn-ea"/>
                          <a:cs typeface="+mn-cs"/>
                        </a:rPr>
                        <a:t>BEDINGUNGEN FÜR BEITRÄGE NACH DZV FÜR QUALITÄTSSTUFE I</a:t>
                      </a:r>
                    </a:p>
                  </a:txBody>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de-CH" sz="1600" b="1" i="0" u="none" strike="noStrike" kern="1200" baseline="0">
                        <a:solidFill>
                          <a:schemeClr val="tx1"/>
                        </a:solidFill>
                        <a:latin typeface="+mn-lt"/>
                        <a:ea typeface="+mn-ea"/>
                        <a:cs typeface="+mn-cs"/>
                      </a:endParaRPr>
                    </a:p>
                  </a:txBody>
                  <a:tcPr/>
                </a:tc>
                <a:extLst>
                  <a:ext uri="{0D108BD9-81ED-4DB2-BD59-A6C34878D82A}">
                    <a16:rowId xmlns:a16="http://schemas.microsoft.com/office/drawing/2014/main" val="128136618"/>
                  </a:ext>
                </a:extLst>
              </a:tr>
              <a:tr h="370840">
                <a:tc>
                  <a:txBody>
                    <a:bodyPr/>
                    <a:lstStyle/>
                    <a:p>
                      <a:r>
                        <a:rPr lang="de-CH" sz="1400" b="1">
                          <a:solidFill>
                            <a:schemeClr val="tx1"/>
                          </a:solidFill>
                        </a:rPr>
                        <a:t>Anrechenbarkeit</a:t>
                      </a:r>
                    </a:p>
                  </a:txBody>
                  <a:tcPr/>
                </a:tc>
                <a:tc>
                  <a:txBody>
                    <a:bodyPr/>
                    <a:lstStyle/>
                    <a:p>
                      <a:pPr marL="285750" marR="0" lvl="0" indent="-285750" algn="l" rtl="0" eaLnBrk="1" fontAlgn="auto" latinLnBrk="0" hangingPunct="1">
                        <a:lnSpc>
                          <a:spcPct val="100000"/>
                        </a:lnSpc>
                        <a:spcBef>
                          <a:spcPts val="0"/>
                        </a:spcBef>
                        <a:spcAft>
                          <a:spcPts val="0"/>
                        </a:spcAft>
                        <a:buClrTx/>
                        <a:buSzTx/>
                        <a:buFont typeface="Arial"/>
                        <a:buChar char="•"/>
                      </a:pPr>
                      <a:r>
                        <a:rPr lang="de-CH" sz="1400" b="0" i="0" u="none" strike="noStrike" kern="1200" baseline="0" dirty="0">
                          <a:solidFill>
                            <a:schemeClr val="tx1"/>
                          </a:solidFill>
                          <a:latin typeface="+mn-lt"/>
                          <a:ea typeface="+mn-ea"/>
                          <a:cs typeface="+mn-cs"/>
                        </a:rPr>
                        <a:t>Ab 1 Baum je Betrieb (1 Baum = 1 a)</a:t>
                      </a:r>
                    </a:p>
                    <a:p>
                      <a:pPr marL="285750" marR="0" lvl="0" indent="-285750" algn="l">
                        <a:lnSpc>
                          <a:spcPct val="100000"/>
                        </a:lnSpc>
                        <a:spcBef>
                          <a:spcPts val="0"/>
                        </a:spcBef>
                        <a:spcAft>
                          <a:spcPts val="0"/>
                        </a:spcAft>
                        <a:buClrTx/>
                        <a:buSzTx/>
                        <a:buFont typeface="Arial"/>
                        <a:buChar char="•"/>
                      </a:pPr>
                      <a:r>
                        <a:rPr lang="de-CH" sz="1400" b="0" i="0" u="none" strike="noStrike" kern="1200" baseline="0" dirty="0">
                          <a:solidFill>
                            <a:schemeClr val="tx1"/>
                          </a:solidFill>
                          <a:latin typeface="+mn-lt"/>
                          <a:ea typeface="+mn-ea"/>
                          <a:cs typeface="+mn-cs"/>
                        </a:rPr>
                        <a:t>Müssen auf LN stehen</a:t>
                      </a:r>
                    </a:p>
                    <a:p>
                      <a:pPr marL="285750" marR="0" lvl="0" indent="-285750" algn="l">
                        <a:lnSpc>
                          <a:spcPct val="100000"/>
                        </a:lnSpc>
                        <a:spcBef>
                          <a:spcPts val="0"/>
                        </a:spcBef>
                        <a:spcAft>
                          <a:spcPts val="0"/>
                        </a:spcAft>
                        <a:buClrTx/>
                        <a:buSzTx/>
                        <a:buFont typeface="Arial"/>
                        <a:buChar char="•"/>
                      </a:pPr>
                      <a:r>
                        <a:rPr lang="de-CH" sz="1400" b="0" i="0" u="none" strike="noStrike" kern="1200" baseline="0" dirty="0">
                          <a:solidFill>
                            <a:schemeClr val="tx1"/>
                          </a:solidFill>
                          <a:latin typeface="+mn-lt"/>
                          <a:ea typeface="+mn-ea"/>
                          <a:cs typeface="+mn-cs"/>
                        </a:rPr>
                        <a:t>Abstand mind. 10 m zum Wald</a:t>
                      </a:r>
                    </a:p>
                  </a:txBody>
                  <a:tcPr/>
                </a:tc>
                <a:extLst>
                  <a:ext uri="{0D108BD9-81ED-4DB2-BD59-A6C34878D82A}">
                    <a16:rowId xmlns:a16="http://schemas.microsoft.com/office/drawing/2014/main" val="3043827483"/>
                  </a:ext>
                </a:extLst>
              </a:tr>
              <a:tr h="370840">
                <a:tc>
                  <a:txBody>
                    <a:bodyPr/>
                    <a:lstStyle/>
                    <a:p>
                      <a:r>
                        <a:rPr lang="de-CH" sz="1400" b="1" i="0" u="none" strike="noStrike" kern="1200" baseline="0">
                          <a:solidFill>
                            <a:schemeClr val="tx1"/>
                          </a:solidFill>
                          <a:latin typeface="+mn-lt"/>
                          <a:ea typeface="+mn-ea"/>
                          <a:cs typeface="+mn-cs"/>
                        </a:rPr>
                        <a:t>Beiträge</a:t>
                      </a:r>
                      <a:endParaRPr lang="de-CH" sz="1400" b="1">
                        <a:solidFill>
                          <a:schemeClr val="tx1"/>
                        </a:solidFill>
                      </a:endParaRP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de-CH" sz="1400" b="0" i="0" u="none" strike="noStrike" kern="1200" baseline="0">
                          <a:solidFill>
                            <a:schemeClr val="tx1"/>
                          </a:solidFill>
                          <a:latin typeface="+mn-lt"/>
                          <a:ea typeface="+mn-ea"/>
                          <a:cs typeface="+mn-cs"/>
                        </a:rPr>
                        <a:t>ab 20 beitragsberechtigten Bäumen pro Betrieb.</a:t>
                      </a:r>
                    </a:p>
                  </a:txBody>
                  <a:tcPr/>
                </a:tc>
                <a:extLst>
                  <a:ext uri="{0D108BD9-81ED-4DB2-BD59-A6C34878D82A}">
                    <a16:rowId xmlns:a16="http://schemas.microsoft.com/office/drawing/2014/main" val="2233773362"/>
                  </a:ext>
                </a:extLst>
              </a:tr>
              <a:tr h="370840">
                <a:tc>
                  <a:txBody>
                    <a:bodyPr/>
                    <a:lstStyle/>
                    <a:p>
                      <a:r>
                        <a:rPr lang="de-CH" sz="1400" b="1">
                          <a:solidFill>
                            <a:schemeClr val="tx1"/>
                          </a:solidFill>
                        </a:rPr>
                        <a:t>Maximale Baumdichte</a:t>
                      </a:r>
                    </a:p>
                  </a:txBody>
                  <a:tcPr/>
                </a:tc>
                <a:tc>
                  <a:txBody>
                    <a:bodyPr/>
                    <a:lstStyle/>
                    <a:p>
                      <a:pPr marL="285750" marR="0" lvl="0" indent="-285750" algn="l" rtl="0" eaLnBrk="1" fontAlgn="auto" latinLnBrk="0" hangingPunct="1">
                        <a:lnSpc>
                          <a:spcPct val="100000"/>
                        </a:lnSpc>
                        <a:spcBef>
                          <a:spcPts val="0"/>
                        </a:spcBef>
                        <a:spcAft>
                          <a:spcPts val="0"/>
                        </a:spcAft>
                        <a:buClrTx/>
                        <a:buSzTx/>
                        <a:buFont typeface="Arial"/>
                        <a:buChar char="•"/>
                      </a:pPr>
                      <a:r>
                        <a:rPr lang="de-CH" sz="1400" b="0" i="0" u="none" strike="noStrike" kern="1200" baseline="0" dirty="0">
                          <a:solidFill>
                            <a:schemeClr val="tx1"/>
                          </a:solidFill>
                          <a:latin typeface="+mn-lt"/>
                          <a:ea typeface="+mn-ea"/>
                          <a:cs typeface="+mn-cs"/>
                        </a:rPr>
                        <a:t>100 Bäume/ha bei Nuss-, Kirschen- und Edelkastanienbäumen, </a:t>
                      </a:r>
                      <a:br>
                        <a:rPr lang="de-CH" sz="1400" b="0" i="0" u="none" strike="noStrike" kern="1200" baseline="0" dirty="0">
                          <a:solidFill>
                            <a:srgbClr val="000000"/>
                          </a:solidFill>
                          <a:latin typeface="+mn-lt"/>
                          <a:ea typeface="+mn-ea"/>
                          <a:cs typeface="+mn-cs"/>
                        </a:rPr>
                      </a:br>
                      <a:r>
                        <a:rPr lang="de-CH" sz="1400" b="0" i="0" u="none" strike="noStrike" kern="1200" baseline="0" dirty="0">
                          <a:solidFill>
                            <a:schemeClr val="tx1"/>
                          </a:solidFill>
                          <a:latin typeface="+mn-lt"/>
                          <a:ea typeface="+mn-ea"/>
                          <a:cs typeface="+mn-cs"/>
                        </a:rPr>
                        <a:t>120 Bäume/ha bei den übrigen Arten</a:t>
                      </a:r>
                      <a:endParaRPr lang="de-DE" sz="1400" dirty="0"/>
                    </a:p>
                  </a:txBody>
                  <a:tcPr/>
                </a:tc>
                <a:extLst>
                  <a:ext uri="{0D108BD9-81ED-4DB2-BD59-A6C34878D82A}">
                    <a16:rowId xmlns:a16="http://schemas.microsoft.com/office/drawing/2014/main" val="1961437084"/>
                  </a:ext>
                </a:extLst>
              </a:tr>
              <a:tr h="41975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400" b="1" i="0" u="none" strike="noStrike" kern="1200" baseline="0">
                          <a:solidFill>
                            <a:schemeClr val="tx1"/>
                          </a:solidFill>
                          <a:latin typeface="+mn-lt"/>
                          <a:ea typeface="+mn-ea"/>
                          <a:cs typeface="+mn-cs"/>
                        </a:rPr>
                        <a:t>Mindeststammhöhe</a:t>
                      </a:r>
                    </a:p>
                  </a:txBody>
                  <a:tcPr/>
                </a:tc>
                <a:tc>
                  <a:txBody>
                    <a:bodyPr/>
                    <a:lstStyle/>
                    <a:p>
                      <a:r>
                        <a:rPr lang="de-CH" sz="1400" b="0" i="0" u="none" strike="noStrike" kern="1200" baseline="0">
                          <a:solidFill>
                            <a:schemeClr val="tx1"/>
                          </a:solidFill>
                          <a:latin typeface="+mn-lt"/>
                          <a:ea typeface="+mn-ea"/>
                          <a:cs typeface="+mn-cs"/>
                        </a:rPr>
                        <a:t>Steinobst: 1,2 m, übrige Arten: 1,6 m (jeweils bis zu den untersten Ästen)</a:t>
                      </a:r>
                      <a:endParaRPr lang="de-CH" sz="1400" b="0">
                        <a:solidFill>
                          <a:schemeClr val="tx1"/>
                        </a:solidFill>
                      </a:endParaRPr>
                    </a:p>
                  </a:txBody>
                  <a:tcPr/>
                </a:tc>
                <a:extLst>
                  <a:ext uri="{0D108BD9-81ED-4DB2-BD59-A6C34878D82A}">
                    <a16:rowId xmlns:a16="http://schemas.microsoft.com/office/drawing/2014/main" val="2349225583"/>
                  </a:ext>
                </a:extLst>
              </a:tr>
              <a:tr h="370840">
                <a:tc>
                  <a:txBody>
                    <a:bodyPr/>
                    <a:lstStyle/>
                    <a:p>
                      <a:r>
                        <a:rPr lang="de-CH" sz="1400" b="1">
                          <a:solidFill>
                            <a:schemeClr val="tx1"/>
                          </a:solidFill>
                        </a:rPr>
                        <a:t>Pflege</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de-CH" sz="1400" b="0" i="0" u="none" strike="noStrike" kern="1200" baseline="0" dirty="0">
                          <a:solidFill>
                            <a:schemeClr val="tx1"/>
                          </a:solidFill>
                          <a:latin typeface="+mn-lt"/>
                          <a:ea typeface="+mn-ea"/>
                          <a:cs typeface="+mn-cs"/>
                        </a:rPr>
                        <a:t>f</a:t>
                      </a:r>
                      <a:r>
                        <a:rPr lang="de-CH" sz="1400" b="0" i="0" u="none" strike="noStrike" kern="1200" baseline="0" noProof="0" dirty="0" err="1">
                          <a:solidFill>
                            <a:schemeClr val="tx1"/>
                          </a:solidFill>
                          <a:latin typeface="Gill Sans MT"/>
                        </a:rPr>
                        <a:t>achgerechte</a:t>
                      </a:r>
                      <a:r>
                        <a:rPr lang="de-CH" sz="1400" b="0" i="0" u="none" strike="noStrike" kern="1200" baseline="0" noProof="0" dirty="0">
                          <a:solidFill>
                            <a:schemeClr val="tx1"/>
                          </a:solidFill>
                          <a:latin typeface="Gill Sans MT"/>
                        </a:rPr>
                        <a:t> Baumpflege</a:t>
                      </a:r>
                      <a:r>
                        <a:rPr lang="de-CH" sz="1400" b="0" i="0" u="none" strike="noStrike" kern="1200" baseline="30000" noProof="0" dirty="0">
                          <a:solidFill>
                            <a:schemeClr val="tx1"/>
                          </a:solidFill>
                          <a:latin typeface="Gill Sans MT"/>
                        </a:rPr>
                        <a:t>1</a:t>
                      </a:r>
                      <a:r>
                        <a:rPr lang="de-CH" sz="1400" b="0" i="0" u="none" strike="noStrike" kern="1200" baseline="0" noProof="0" dirty="0">
                          <a:solidFill>
                            <a:schemeClr val="tx1"/>
                          </a:solidFill>
                          <a:latin typeface="Gill Sans MT"/>
                        </a:rPr>
                        <a:t> bis zum 10. Standjahr ab Pflanzung.</a:t>
                      </a:r>
                      <a:endParaRPr lang="de-CH" sz="1400" b="0" i="0" u="none" strike="noStrike" kern="1200" baseline="0" dirty="0">
                        <a:solidFill>
                          <a:schemeClr val="tx1"/>
                        </a:solidFill>
                        <a:latin typeface="+mn-lt"/>
                        <a:ea typeface="+mn-ea"/>
                        <a:cs typeface="+mn-cs"/>
                      </a:endParaRPr>
                    </a:p>
                  </a:txBody>
                  <a:tcPr/>
                </a:tc>
                <a:extLst>
                  <a:ext uri="{0D108BD9-81ED-4DB2-BD59-A6C34878D82A}">
                    <a16:rowId xmlns:a16="http://schemas.microsoft.com/office/drawing/2014/main" val="4081201528"/>
                  </a:ext>
                </a:extLst>
              </a:tr>
              <a:tr h="370840">
                <a:tc>
                  <a:txBody>
                    <a:bodyPr/>
                    <a:lstStyle/>
                    <a:p>
                      <a:r>
                        <a:rPr lang="de-CH" sz="1400" b="1" i="0" u="none" strike="noStrike" kern="1200" baseline="0">
                          <a:solidFill>
                            <a:schemeClr val="tx1"/>
                          </a:solidFill>
                          <a:latin typeface="+mn-lt"/>
                          <a:ea typeface="+mn-ea"/>
                          <a:cs typeface="+mn-cs"/>
                        </a:rPr>
                        <a:t>Düngung</a:t>
                      </a:r>
                      <a:endParaRPr lang="de-CH" sz="1400" b="1">
                        <a:solidFill>
                          <a:schemeClr val="tx1"/>
                        </a:solidFill>
                      </a:endParaRPr>
                    </a:p>
                  </a:txBody>
                  <a:tcPr/>
                </a:tc>
                <a:tc>
                  <a:txBody>
                    <a:bodyPr/>
                    <a:lstStyle/>
                    <a:p>
                      <a:pPr marL="285750" indent="-285750">
                        <a:buFont typeface="Arial" panose="020B0604020202020204" pitchFamily="34" charset="0"/>
                        <a:buChar char="•"/>
                      </a:pPr>
                      <a:r>
                        <a:rPr lang="de-CH" sz="1400" b="0" i="0" u="none" strike="noStrike" kern="1200" baseline="0" dirty="0">
                          <a:solidFill>
                            <a:schemeClr val="tx1"/>
                          </a:solidFill>
                          <a:latin typeface="+mn-lt"/>
                          <a:ea typeface="+mn-ea"/>
                          <a:cs typeface="+mn-cs"/>
                        </a:rPr>
                        <a:t>unter den Bäumen erlaubt</a:t>
                      </a:r>
                    </a:p>
                    <a:p>
                      <a:pPr marL="285750" indent="-285750">
                        <a:buFont typeface="Arial" panose="020B0604020202020204" pitchFamily="34" charset="0"/>
                        <a:buChar char="•"/>
                      </a:pPr>
                      <a:r>
                        <a:rPr lang="de-CH" sz="1400" dirty="0"/>
                        <a:t>Wenn auf extensiv genutzter Wiese: 1 Are pro Baum der extensiv genutzten Wiese für Beiträge und Anrechenbarkeit reduzieren. </a:t>
                      </a:r>
                      <a:r>
                        <a:rPr lang="de-CH" sz="1400" b="0" i="0" u="none" strike="noStrike" kern="1200" baseline="0" dirty="0">
                          <a:solidFill>
                            <a:schemeClr val="tx1"/>
                          </a:solidFill>
                          <a:latin typeface="+mn-lt"/>
                          <a:ea typeface="+mn-ea"/>
                          <a:cs typeface="+mn-cs"/>
                        </a:rPr>
                        <a:t>Ausgenommen: Düngung der Baumscheiben bis zum 10. Standjahr mit Mist oder Kompost.</a:t>
                      </a:r>
                    </a:p>
                  </a:txBody>
                  <a:tcPr/>
                </a:tc>
                <a:extLst>
                  <a:ext uri="{0D108BD9-81ED-4DB2-BD59-A6C34878D82A}">
                    <a16:rowId xmlns:a16="http://schemas.microsoft.com/office/drawing/2014/main" val="1664124869"/>
                  </a:ext>
                </a:extLst>
              </a:tr>
              <a:tr h="370840">
                <a:tc>
                  <a:txBody>
                    <a:bodyPr/>
                    <a:lstStyle/>
                    <a:p>
                      <a:r>
                        <a:rPr lang="de-CH" sz="1400" b="1" i="0" u="none" strike="noStrike" kern="1200" baseline="0">
                          <a:solidFill>
                            <a:schemeClr val="tx1"/>
                          </a:solidFill>
                          <a:latin typeface="+mn-lt"/>
                          <a:ea typeface="+mn-ea"/>
                          <a:cs typeface="+mn-cs"/>
                        </a:rPr>
                        <a:t>Herbizide</a:t>
                      </a:r>
                      <a:endParaRPr lang="de-CH" sz="1400" b="1">
                        <a:solidFill>
                          <a:schemeClr val="tx1"/>
                        </a:solidFill>
                      </a:endParaRPr>
                    </a:p>
                  </a:txBody>
                  <a:tcPr/>
                </a:tc>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400" b="0" i="0" u="none" strike="noStrike" kern="1200" baseline="0">
                          <a:solidFill>
                            <a:schemeClr val="tx1"/>
                          </a:solidFill>
                          <a:latin typeface="+mn-lt"/>
                          <a:ea typeface="+mn-ea"/>
                          <a:cs typeface="+mn-cs"/>
                        </a:rPr>
                        <a:t>nur an der Stammbasis junger Bäume bis zum 5. Standjahr erlaubt</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400" b="0" i="0" u="none" strike="noStrike" kern="1200" baseline="0">
                          <a:solidFill>
                            <a:schemeClr val="tx1"/>
                          </a:solidFill>
                          <a:latin typeface="+mn-lt"/>
                          <a:ea typeface="+mn-ea"/>
                          <a:cs typeface="+mn-cs"/>
                        </a:rPr>
                        <a:t>Mulchen auf der Baumscheibe ist zulässig.</a:t>
                      </a:r>
                    </a:p>
                  </a:txBody>
                  <a:tcPr/>
                </a:tc>
                <a:extLst>
                  <a:ext uri="{0D108BD9-81ED-4DB2-BD59-A6C34878D82A}">
                    <a16:rowId xmlns:a16="http://schemas.microsoft.com/office/drawing/2014/main" val="1014415777"/>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400" b="1" i="0" u="none" strike="noStrike" kern="1200" baseline="0">
                          <a:solidFill>
                            <a:schemeClr val="tx1"/>
                          </a:solidFill>
                          <a:latin typeface="+mn-lt"/>
                          <a:ea typeface="+mn-ea"/>
                          <a:cs typeface="+mn-cs"/>
                        </a:rPr>
                        <a:t>Pflanzenschutzmittel</a:t>
                      </a:r>
                    </a:p>
                  </a:txBody>
                  <a:tcPr/>
                </a:tc>
                <a:tc>
                  <a:txBody>
                    <a:bodyPr/>
                    <a:lstStyle/>
                    <a:p>
                      <a:r>
                        <a:rPr lang="de-CH" sz="1400" b="0" i="0" u="none" strike="noStrike" kern="1200" baseline="0" dirty="0">
                          <a:solidFill>
                            <a:schemeClr val="tx1"/>
                          </a:solidFill>
                          <a:latin typeface="+mn-lt"/>
                          <a:ea typeface="+mn-ea"/>
                          <a:cs typeface="+mn-cs"/>
                        </a:rPr>
                        <a:t>Erlaubt, siehe Abstandsvorschriften unter </a:t>
                      </a:r>
                      <a:r>
                        <a:rPr lang="de-CH" sz="1400" b="0" i="0" u="none" strike="noStrike" kern="1200" baseline="0" dirty="0">
                          <a:solidFill>
                            <a:schemeClr val="tx1"/>
                          </a:solidFill>
                          <a:latin typeface="+mn-lt"/>
                          <a:ea typeface="+mn-ea"/>
                          <a:cs typeface="+mn-cs"/>
                          <a:hlinkClick r:id="rId2"/>
                        </a:rPr>
                        <a:t>agrinatur.ch</a:t>
                      </a:r>
                      <a:endParaRPr lang="de-CH" sz="1400" b="0" i="0" u="none" strike="noStrike" kern="1200" baseline="0" dirty="0">
                        <a:solidFill>
                          <a:schemeClr val="tx1"/>
                        </a:solidFill>
                        <a:latin typeface="+mn-lt"/>
                        <a:ea typeface="+mn-ea"/>
                        <a:cs typeface="+mn-cs"/>
                      </a:endParaRPr>
                    </a:p>
                  </a:txBody>
                  <a:tcPr/>
                </a:tc>
                <a:extLst>
                  <a:ext uri="{0D108BD9-81ED-4DB2-BD59-A6C34878D82A}">
                    <a16:rowId xmlns:a16="http://schemas.microsoft.com/office/drawing/2014/main" val="3169358274"/>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400" b="1" i="0" u="none" strike="noStrike" kern="1200" baseline="0">
                          <a:solidFill>
                            <a:schemeClr val="tx1"/>
                          </a:solidFill>
                          <a:latin typeface="+mn-lt"/>
                          <a:ea typeface="+mn-ea"/>
                          <a:cs typeface="+mn-cs"/>
                        </a:rPr>
                        <a:t>Verpflichtungsdauer</a:t>
                      </a:r>
                      <a:endParaRPr lang="de-CH" sz="1400" b="1">
                        <a:solidFill>
                          <a:schemeClr val="tx1"/>
                        </a:solidFill>
                      </a:endParaRP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de-CH" sz="1400" b="0" i="0" u="none" strike="noStrike" kern="1200" baseline="0" dirty="0">
                          <a:solidFill>
                            <a:schemeClr val="tx1"/>
                          </a:solidFill>
                          <a:latin typeface="+mn-lt"/>
                          <a:ea typeface="+mn-ea"/>
                          <a:cs typeface="+mn-cs"/>
                        </a:rPr>
                        <a:t>Mindestens 1 Jahr</a:t>
                      </a:r>
                    </a:p>
                  </a:txBody>
                  <a:tcPr/>
                </a:tc>
                <a:extLst>
                  <a:ext uri="{0D108BD9-81ED-4DB2-BD59-A6C34878D82A}">
                    <a16:rowId xmlns:a16="http://schemas.microsoft.com/office/drawing/2014/main" val="3010204602"/>
                  </a:ext>
                </a:extLst>
              </a:tr>
            </a:tbl>
          </a:graphicData>
        </a:graphic>
      </p:graphicFrame>
      <p:sp>
        <p:nvSpPr>
          <p:cNvPr id="5" name="Foliennummernplatzhalter 4"/>
          <p:cNvSpPr>
            <a:spLocks noGrp="1"/>
          </p:cNvSpPr>
          <p:nvPr>
            <p:ph type="sldNum" sz="quarter" idx="4"/>
          </p:nvPr>
        </p:nvSpPr>
        <p:spPr/>
        <p:txBody>
          <a:bodyPr/>
          <a:lstStyle/>
          <a:p>
            <a:fld id="{B295DEAF-E952-4796-AAEE-4201E40CA590}" type="slidenum">
              <a:rPr lang="de-CH" smtClean="0"/>
              <a:pPr/>
              <a:t>95</a:t>
            </a:fld>
            <a:endParaRPr lang="de-CH"/>
          </a:p>
        </p:txBody>
      </p:sp>
      <p:sp>
        <p:nvSpPr>
          <p:cNvPr id="4" name="Textfeld 3"/>
          <p:cNvSpPr txBox="1"/>
          <p:nvPr/>
        </p:nvSpPr>
        <p:spPr>
          <a:xfrm>
            <a:off x="8048828" y="0"/>
            <a:ext cx="1095172" cy="400110"/>
          </a:xfrm>
          <a:prstGeom prst="rect">
            <a:avLst/>
          </a:prstGeom>
          <a:solidFill>
            <a:schemeClr val="accent6">
              <a:lumMod val="40000"/>
              <a:lumOff val="60000"/>
            </a:schemeClr>
          </a:solidFill>
        </p:spPr>
        <p:txBody>
          <a:bodyPr wrap="none" rtlCol="0">
            <a:spAutoFit/>
          </a:bodyPr>
          <a:lstStyle/>
          <a:p>
            <a:r>
              <a:rPr lang="de-CH" sz="2000"/>
              <a:t>Handout</a:t>
            </a:r>
          </a:p>
        </p:txBody>
      </p:sp>
      <p:sp>
        <p:nvSpPr>
          <p:cNvPr id="3" name="Textfeld 2">
            <a:extLst>
              <a:ext uri="{FF2B5EF4-FFF2-40B4-BE49-F238E27FC236}">
                <a16:creationId xmlns:a16="http://schemas.microsoft.com/office/drawing/2014/main" id="{FD615EE5-DD8C-C698-CAAE-9482886ED4A7}"/>
              </a:ext>
            </a:extLst>
          </p:cNvPr>
          <p:cNvSpPr txBox="1"/>
          <p:nvPr/>
        </p:nvSpPr>
        <p:spPr>
          <a:xfrm>
            <a:off x="427860" y="5788813"/>
            <a:ext cx="790002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100" baseline="30000" dirty="0"/>
              <a:t>1 </a:t>
            </a:r>
            <a:r>
              <a:rPr lang="de-DE" sz="1100" dirty="0"/>
              <a:t>Fachgerechte Baumpflege: Formierung und Schnitt, Stamm- und Wurzelschutz, bedarfsgerechte Düngung sowie eine fachgerechte</a:t>
            </a:r>
            <a:br>
              <a:rPr lang="de-DE" sz="1100" dirty="0"/>
            </a:br>
            <a:r>
              <a:rPr lang="de-DE" sz="1100" dirty="0"/>
              <a:t>  Bekämpfung von besonders gefährlichen Schadorgansimen </a:t>
            </a:r>
            <a:r>
              <a:rPr lang="de-DE" sz="1100" dirty="0" err="1"/>
              <a:t>gemäss</a:t>
            </a:r>
            <a:r>
              <a:rPr lang="de-DE" sz="1100" dirty="0"/>
              <a:t> der Anordnungen der kantonalen Pflanzenschutzstellen</a:t>
            </a:r>
            <a:endParaRPr lang="de-DE" dirty="0"/>
          </a:p>
        </p:txBody>
      </p:sp>
      <p:grpSp>
        <p:nvGrpSpPr>
          <p:cNvPr id="6" name="Gruppieren 5">
            <a:extLst>
              <a:ext uri="{FF2B5EF4-FFF2-40B4-BE49-F238E27FC236}">
                <a16:creationId xmlns:a16="http://schemas.microsoft.com/office/drawing/2014/main" id="{D81FADB2-E4C1-4FF3-8A7A-BD0F41161277}"/>
              </a:ext>
            </a:extLst>
          </p:cNvPr>
          <p:cNvGrpSpPr/>
          <p:nvPr/>
        </p:nvGrpSpPr>
        <p:grpSpPr>
          <a:xfrm>
            <a:off x="348951" y="52089"/>
            <a:ext cx="4903445" cy="369332"/>
            <a:chOff x="67435" y="322248"/>
            <a:chExt cx="4903445" cy="369332"/>
          </a:xfrm>
        </p:grpSpPr>
        <p:sp>
          <p:nvSpPr>
            <p:cNvPr id="8" name="Textfeld 7">
              <a:extLst>
                <a:ext uri="{FF2B5EF4-FFF2-40B4-BE49-F238E27FC236}">
                  <a16:creationId xmlns:a16="http://schemas.microsoft.com/office/drawing/2014/main" id="{2A503FC9-28AE-4300-A78B-EC2154D840CE}"/>
                </a:ext>
              </a:extLst>
            </p:cNvPr>
            <p:cNvSpPr txBox="1"/>
            <p:nvPr/>
          </p:nvSpPr>
          <p:spPr>
            <a:xfrm>
              <a:off x="146344" y="322248"/>
              <a:ext cx="4824536" cy="369332"/>
            </a:xfrm>
            <a:prstGeom prst="rect">
              <a:avLst/>
            </a:prstGeom>
            <a:noFill/>
          </p:spPr>
          <p:txBody>
            <a:bodyPr wrap="square" rtlCol="0">
              <a:spAutoFit/>
            </a:bodyPr>
            <a:lstStyle/>
            <a:p>
              <a:r>
                <a:rPr lang="de-CH" dirty="0"/>
                <a:t>    Aktuelle Anforderungen </a:t>
              </a:r>
              <a:r>
                <a:rPr lang="de-CH" dirty="0">
                  <a:hlinkClick r:id="rId2"/>
                </a:rPr>
                <a:t>www.agrinatur.ch</a:t>
              </a:r>
              <a:endParaRPr lang="de-CH" dirty="0"/>
            </a:p>
          </p:txBody>
        </p:sp>
        <p:pic>
          <p:nvPicPr>
            <p:cNvPr id="9" name="Grafik 8" descr="Auge">
              <a:extLst>
                <a:ext uri="{FF2B5EF4-FFF2-40B4-BE49-F238E27FC236}">
                  <a16:creationId xmlns:a16="http://schemas.microsoft.com/office/drawing/2014/main" id="{49C9D6E6-7881-42D0-BB33-47B4A8209D8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435" y="331540"/>
              <a:ext cx="360040" cy="360040"/>
            </a:xfrm>
            <a:prstGeom prst="rect">
              <a:avLst/>
            </a:prstGeom>
          </p:spPr>
        </p:pic>
      </p:grpSp>
    </p:spTree>
    <p:extLst>
      <p:ext uri="{BB962C8B-B14F-4D97-AF65-F5344CB8AC3E}">
        <p14:creationId xmlns:p14="http://schemas.microsoft.com/office/powerpoint/2010/main" val="21733417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idx="1"/>
            <p:extLst>
              <p:ext uri="{D42A27DB-BD31-4B8C-83A1-F6EECF244321}">
                <p14:modId xmlns:p14="http://schemas.microsoft.com/office/powerpoint/2010/main" val="1278105284"/>
              </p:ext>
            </p:extLst>
          </p:nvPr>
        </p:nvGraphicFramePr>
        <p:xfrm>
          <a:off x="611560" y="409179"/>
          <a:ext cx="8033249" cy="5488171"/>
        </p:xfrm>
        <a:graphic>
          <a:graphicData uri="http://schemas.openxmlformats.org/drawingml/2006/table">
            <a:tbl>
              <a:tblPr firstRow="1" bandRow="1">
                <a:tableStyleId>{21E4AEA4-8DFA-4A89-87EB-49C32662AFE0}</a:tableStyleId>
              </a:tblPr>
              <a:tblGrid>
                <a:gridCol w="2407737">
                  <a:extLst>
                    <a:ext uri="{9D8B030D-6E8A-4147-A177-3AD203B41FA5}">
                      <a16:colId xmlns:a16="http://schemas.microsoft.com/office/drawing/2014/main" val="706439032"/>
                    </a:ext>
                  </a:extLst>
                </a:gridCol>
                <a:gridCol w="5625512">
                  <a:extLst>
                    <a:ext uri="{9D8B030D-6E8A-4147-A177-3AD203B41FA5}">
                      <a16:colId xmlns:a16="http://schemas.microsoft.com/office/drawing/2014/main" val="1510019273"/>
                    </a:ext>
                  </a:extLst>
                </a:gridCol>
              </a:tblGrid>
              <a:tr h="329469">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kern="1200" dirty="0">
                          <a:solidFill>
                            <a:schemeClr val="lt1"/>
                          </a:solidFill>
                          <a:latin typeface="+mn-lt"/>
                          <a:ea typeface="+mn-ea"/>
                          <a:cs typeface="+mn-cs"/>
                        </a:rPr>
                        <a:t>Hochstamm-Feldobstbäume</a:t>
                      </a:r>
                    </a:p>
                  </a:txBody>
                  <a:tcPr/>
                </a:tc>
                <a:tc hMerge="1">
                  <a:txBody>
                    <a:bodyPr/>
                    <a:lstStyle/>
                    <a:p>
                      <a:endParaRPr lang="de-CH">
                        <a:solidFill>
                          <a:schemeClr val="tx1"/>
                        </a:solidFill>
                      </a:endParaRPr>
                    </a:p>
                  </a:txBody>
                  <a:tcPr/>
                </a:tc>
                <a:extLst>
                  <a:ext uri="{0D108BD9-81ED-4DB2-BD59-A6C34878D82A}">
                    <a16:rowId xmlns:a16="http://schemas.microsoft.com/office/drawing/2014/main" val="3063503232"/>
                  </a:ext>
                </a:extLst>
              </a:tr>
              <a:tr h="329469">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600" b="1" i="0" u="none" strike="noStrike" kern="1200" baseline="0">
                          <a:solidFill>
                            <a:schemeClr val="tx1"/>
                          </a:solidFill>
                          <a:latin typeface="+mn-lt"/>
                          <a:ea typeface="+mn-ea"/>
                          <a:cs typeface="+mn-cs"/>
                        </a:rPr>
                        <a:t>BEDINGUNGEN</a:t>
                      </a:r>
                      <a:r>
                        <a:rPr lang="de-CH" sz="1400" b="1" i="0" u="none" strike="noStrike" kern="1200" baseline="0">
                          <a:solidFill>
                            <a:schemeClr val="tx1"/>
                          </a:solidFill>
                          <a:latin typeface="+mn-lt"/>
                          <a:ea typeface="+mn-ea"/>
                          <a:cs typeface="+mn-cs"/>
                        </a:rPr>
                        <a:t> FÜR BEITRÄGE NACH DZV FÜR QUALITÄTSSTUFE II</a:t>
                      </a:r>
                    </a:p>
                  </a:txBody>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de-CH" sz="1400" b="0" i="0" u="none" strike="noStrike" kern="1200" baseline="0">
                        <a:solidFill>
                          <a:schemeClr val="tx1"/>
                        </a:solidFill>
                        <a:latin typeface="+mn-lt"/>
                        <a:ea typeface="+mn-ea"/>
                        <a:cs typeface="+mn-cs"/>
                      </a:endParaRPr>
                    </a:p>
                  </a:txBody>
                  <a:tcPr/>
                </a:tc>
                <a:extLst>
                  <a:ext uri="{0D108BD9-81ED-4DB2-BD59-A6C34878D82A}">
                    <a16:rowId xmlns:a16="http://schemas.microsoft.com/office/drawing/2014/main" val="2138702239"/>
                  </a:ext>
                </a:extLst>
              </a:tr>
              <a:tr h="29951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400" b="1" i="0" u="none" strike="noStrike" kern="1200" baseline="0">
                          <a:solidFill>
                            <a:schemeClr val="tx1"/>
                          </a:solidFill>
                          <a:latin typeface="+mn-lt"/>
                          <a:ea typeface="+mn-ea"/>
                          <a:cs typeface="+mn-cs"/>
                        </a:rPr>
                        <a:t>Anzahl Bäume und Fläche</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de-CH" sz="1400" b="0" i="0" u="none" strike="noStrike" kern="1200" baseline="0">
                          <a:solidFill>
                            <a:schemeClr val="tx1"/>
                          </a:solidFill>
                          <a:latin typeface="+mn-lt"/>
                          <a:ea typeface="+mn-ea"/>
                          <a:cs typeface="+mn-cs"/>
                        </a:rPr>
                        <a:t>mindestens 10 Bäume und Mindestfläche von 20 a</a:t>
                      </a:r>
                    </a:p>
                  </a:txBody>
                  <a:tcPr/>
                </a:tc>
                <a:extLst>
                  <a:ext uri="{0D108BD9-81ED-4DB2-BD59-A6C34878D82A}">
                    <a16:rowId xmlns:a16="http://schemas.microsoft.com/office/drawing/2014/main" val="3337609489"/>
                  </a:ext>
                </a:extLst>
              </a:tr>
              <a:tr h="509181">
                <a:tc>
                  <a:txBody>
                    <a:bodyPr/>
                    <a:lstStyle/>
                    <a:p>
                      <a:r>
                        <a:rPr lang="de-CH" sz="1400" b="1" i="0" u="none" strike="noStrike" kern="1200" baseline="0">
                          <a:solidFill>
                            <a:schemeClr val="tx1"/>
                          </a:solidFill>
                          <a:latin typeface="+mn-lt"/>
                          <a:ea typeface="+mn-ea"/>
                          <a:cs typeface="+mn-cs"/>
                        </a:rPr>
                        <a:t>Minimale Baumdichte</a:t>
                      </a:r>
                    </a:p>
                  </a:txBody>
                  <a:tcPr/>
                </a:tc>
                <a:tc>
                  <a:txBody>
                    <a:bodyPr/>
                    <a:lstStyle/>
                    <a:p>
                      <a:r>
                        <a:rPr lang="de-CH" sz="1400" b="0" i="0" u="none" strike="noStrike" kern="1200" baseline="0">
                          <a:solidFill>
                            <a:schemeClr val="tx1"/>
                          </a:solidFill>
                          <a:latin typeface="+mn-lt"/>
                          <a:ea typeface="+mn-ea"/>
                          <a:cs typeface="+mn-cs"/>
                        </a:rPr>
                        <a:t>30 Bäume pro ha (bei mehr als 100 bzw. 120 Bäumen pro ha keine </a:t>
                      </a:r>
                      <a:br>
                        <a:rPr lang="de-CH" sz="1400" b="0" i="0" u="none" strike="noStrike" kern="1200" baseline="0">
                          <a:solidFill>
                            <a:srgbClr val="000000"/>
                          </a:solidFill>
                          <a:latin typeface="+mn-lt"/>
                          <a:ea typeface="+mn-ea"/>
                          <a:cs typeface="+mn-cs"/>
                        </a:rPr>
                      </a:br>
                      <a:r>
                        <a:rPr lang="de-CH" sz="1400" b="0" i="0" u="none" strike="noStrike" kern="1200" baseline="0">
                          <a:solidFill>
                            <a:schemeClr val="tx1"/>
                          </a:solidFill>
                          <a:latin typeface="+mn-lt"/>
                          <a:ea typeface="+mn-ea"/>
                          <a:cs typeface="+mn-cs"/>
                        </a:rPr>
                        <a:t>Q II-Beiträge für den ganzen Obstgarten)</a:t>
                      </a:r>
                    </a:p>
                  </a:txBody>
                  <a:tcPr/>
                </a:tc>
                <a:extLst>
                  <a:ext uri="{0D108BD9-81ED-4DB2-BD59-A6C34878D82A}">
                    <a16:rowId xmlns:a16="http://schemas.microsoft.com/office/drawing/2014/main" val="1706382329"/>
                  </a:ext>
                </a:extLst>
              </a:tr>
              <a:tr h="29951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400" b="1" i="0" u="none" strike="noStrike" kern="1200" baseline="0">
                          <a:solidFill>
                            <a:schemeClr val="tx1"/>
                          </a:solidFill>
                          <a:latin typeface="+mn-lt"/>
                          <a:ea typeface="+mn-ea"/>
                          <a:cs typeface="+mn-cs"/>
                        </a:rPr>
                        <a:t>Baumabstand</a:t>
                      </a:r>
                    </a:p>
                  </a:txBody>
                  <a:tcPr/>
                </a:tc>
                <a:tc>
                  <a:txBody>
                    <a:bodyPr/>
                    <a:lstStyle/>
                    <a:p>
                      <a:r>
                        <a:rPr lang="de-CH" sz="1400" b="0" i="0" u="none" strike="noStrike" kern="1200" baseline="0">
                          <a:solidFill>
                            <a:schemeClr val="tx1"/>
                          </a:solidFill>
                          <a:latin typeface="+mn-lt"/>
                          <a:ea typeface="+mn-ea"/>
                          <a:cs typeface="+mn-cs"/>
                        </a:rPr>
                        <a:t>maximal 30 m</a:t>
                      </a:r>
                      <a:endParaRPr lang="de-CH" sz="1400" b="0">
                        <a:solidFill>
                          <a:schemeClr val="tx1"/>
                        </a:solidFill>
                      </a:endParaRPr>
                    </a:p>
                  </a:txBody>
                  <a:tcPr/>
                </a:tc>
                <a:extLst>
                  <a:ext uri="{0D108BD9-81ED-4DB2-BD59-A6C34878D82A}">
                    <a16:rowId xmlns:a16="http://schemas.microsoft.com/office/drawing/2014/main" val="712140427"/>
                  </a:ext>
                </a:extLst>
              </a:tr>
              <a:tr h="31449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400" b="1" i="0" u="none" strike="noStrike" kern="1200" baseline="0">
                          <a:solidFill>
                            <a:schemeClr val="tx1"/>
                          </a:solidFill>
                          <a:latin typeface="+mn-lt"/>
                          <a:ea typeface="+mn-ea"/>
                          <a:cs typeface="+mn-cs"/>
                        </a:rPr>
                        <a:t>Pflege</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de-CH" sz="1400" b="0" i="0" u="none" strike="noStrike" kern="1200" baseline="0" dirty="0">
                          <a:solidFill>
                            <a:schemeClr val="tx1"/>
                          </a:solidFill>
                          <a:latin typeface="+mn-lt"/>
                          <a:ea typeface="+mn-ea"/>
                          <a:cs typeface="+mn-cs"/>
                        </a:rPr>
                        <a:t>fachgerechte Baumpflege</a:t>
                      </a:r>
                      <a:r>
                        <a:rPr lang="de-CH" sz="1400" b="0" i="0" u="none" strike="noStrike" kern="1200" baseline="30000" dirty="0">
                          <a:solidFill>
                            <a:schemeClr val="tx1"/>
                          </a:solidFill>
                          <a:latin typeface="+mn-lt"/>
                          <a:ea typeface="+mn-ea"/>
                          <a:cs typeface="+mn-cs"/>
                        </a:rPr>
                        <a:t>1</a:t>
                      </a:r>
                      <a:r>
                        <a:rPr lang="de-CH" sz="1400" b="0" i="0" u="none" strike="noStrike" kern="1200" baseline="0" dirty="0">
                          <a:solidFill>
                            <a:schemeClr val="tx1"/>
                          </a:solidFill>
                          <a:latin typeface="+mn-lt"/>
                          <a:ea typeface="+mn-ea"/>
                          <a:cs typeface="+mn-cs"/>
                        </a:rPr>
                        <a:t> bis zum 10. Standjahr ab Pflanzung</a:t>
                      </a:r>
                    </a:p>
                  </a:txBody>
                  <a:tcPr/>
                </a:tc>
                <a:extLst>
                  <a:ext uri="{0D108BD9-81ED-4DB2-BD59-A6C34878D82A}">
                    <a16:rowId xmlns:a16="http://schemas.microsoft.com/office/drawing/2014/main" val="962882513"/>
                  </a:ext>
                </a:extLst>
              </a:tr>
              <a:tr h="299518">
                <a:tc>
                  <a:txBody>
                    <a:bodyPr/>
                    <a:lstStyle/>
                    <a:p>
                      <a:pPr marL="0" marR="0" lvl="0" indent="0" algn="l" rtl="0" eaLnBrk="1" fontAlgn="auto" latinLnBrk="0" hangingPunct="1">
                        <a:lnSpc>
                          <a:spcPct val="100000"/>
                        </a:lnSpc>
                        <a:spcBef>
                          <a:spcPts val="0"/>
                        </a:spcBef>
                        <a:spcAft>
                          <a:spcPts val="0"/>
                        </a:spcAft>
                        <a:buClrTx/>
                        <a:buSzTx/>
                        <a:buFontTx/>
                        <a:buNone/>
                      </a:pPr>
                      <a:r>
                        <a:rPr lang="de-CH" sz="1400" b="1" i="0" u="none" strike="noStrike" kern="1200" baseline="0">
                          <a:solidFill>
                            <a:schemeClr val="tx1"/>
                          </a:solidFill>
                          <a:latin typeface="+mn-lt"/>
                          <a:ea typeface="+mn-ea"/>
                          <a:cs typeface="+mn-cs"/>
                        </a:rPr>
                        <a:t>Anzahl Bäume </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400" b="0" i="0" u="none" strike="noStrike" kern="1200" baseline="0" dirty="0">
                          <a:solidFill>
                            <a:schemeClr val="tx1"/>
                          </a:solidFill>
                          <a:latin typeface="+mn-lt"/>
                          <a:ea typeface="+mn-ea"/>
                          <a:cs typeface="+mn-cs"/>
                        </a:rPr>
                        <a:t>muss während der Verpflichtungsdauer (mind. 8 Jahre) konstant bleiben</a:t>
                      </a:r>
                    </a:p>
                  </a:txBody>
                  <a:tcPr/>
                </a:tc>
                <a:extLst>
                  <a:ext uri="{0D108BD9-81ED-4DB2-BD59-A6C34878D82A}">
                    <a16:rowId xmlns:a16="http://schemas.microsoft.com/office/drawing/2014/main" val="1482499119"/>
                  </a:ext>
                </a:extLst>
              </a:tr>
              <a:tr h="50918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400" b="1" i="0" u="none" strike="noStrike" kern="1200" baseline="0">
                          <a:solidFill>
                            <a:schemeClr val="tx1"/>
                          </a:solidFill>
                          <a:latin typeface="+mn-lt"/>
                          <a:ea typeface="+mn-ea"/>
                          <a:cs typeface="+mn-cs"/>
                        </a:rPr>
                        <a:t>Nistkasten</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400" b="0" i="0" u="none" strike="noStrike" kern="1200" baseline="0">
                          <a:solidFill>
                            <a:schemeClr val="tx1"/>
                          </a:solidFill>
                          <a:latin typeface="+mn-lt"/>
                          <a:ea typeface="+mn-ea"/>
                          <a:cs typeface="+mn-cs"/>
                        </a:rPr>
                        <a:t>pro 10 Bäume mind. 1 Naturhöhle oder 1 Nistkasten für Vögel oder Fledermäuse</a:t>
                      </a:r>
                    </a:p>
                  </a:txBody>
                  <a:tcPr/>
                </a:tc>
                <a:extLst>
                  <a:ext uri="{0D108BD9-81ED-4DB2-BD59-A6C34878D82A}">
                    <a16:rowId xmlns:a16="http://schemas.microsoft.com/office/drawing/2014/main" val="1643168781"/>
                  </a:ext>
                </a:extLst>
              </a:tr>
              <a:tr h="1347833">
                <a:tc>
                  <a:txBody>
                    <a:bodyPr/>
                    <a:lstStyle/>
                    <a:p>
                      <a:r>
                        <a:rPr lang="de-CH" sz="1400" b="1" i="0" u="none" strike="noStrike" kern="1200" baseline="0">
                          <a:solidFill>
                            <a:schemeClr val="tx1"/>
                          </a:solidFill>
                          <a:latin typeface="+mn-lt"/>
                          <a:ea typeface="+mn-ea"/>
                          <a:cs typeface="+mn-cs"/>
                        </a:rPr>
                        <a:t>Zurechnungsfläche (ZRF)</a:t>
                      </a:r>
                    </a:p>
                  </a:txBody>
                  <a:tcPr/>
                </a:tc>
                <a:tc>
                  <a:txBody>
                    <a:bodyPr/>
                    <a:lstStyle/>
                    <a:p>
                      <a:pPr marL="285750" indent="-285750">
                        <a:buFont typeface="Arial" panose="020B0604020202020204" pitchFamily="34" charset="0"/>
                        <a:buChar char="•"/>
                      </a:pPr>
                      <a:r>
                        <a:rPr lang="de-CH" sz="1400" b="0" i="0" u="none" strike="noStrike" kern="1200" baseline="0" dirty="0">
                          <a:solidFill>
                            <a:schemeClr val="tx1"/>
                          </a:solidFill>
                          <a:latin typeface="+mn-lt"/>
                          <a:ea typeface="+mn-ea"/>
                          <a:cs typeface="+mn-cs"/>
                        </a:rPr>
                        <a:t>im Unternutzen oder in einer Distanz von max. 50 m. </a:t>
                      </a:r>
                    </a:p>
                    <a:p>
                      <a:pPr marL="285750" indent="-285750">
                        <a:buFont typeface="Arial" panose="020B0604020202020204" pitchFamily="34" charset="0"/>
                        <a:buChar char="•"/>
                      </a:pPr>
                      <a:r>
                        <a:rPr lang="de-CH" sz="1400" b="0" i="0" u="none" strike="noStrike" kern="1200" baseline="0" dirty="0">
                          <a:solidFill>
                            <a:schemeClr val="tx1"/>
                          </a:solidFill>
                          <a:latin typeface="+mn-lt"/>
                          <a:ea typeface="+mn-ea"/>
                          <a:cs typeface="+mn-cs"/>
                        </a:rPr>
                        <a:t>Bis 200 Bäume 0,5 a pro Baum; für </a:t>
                      </a:r>
                      <a:r>
                        <a:rPr lang="de-CH" sz="1400" b="0" i="0" u="none" strike="noStrike" kern="1200" baseline="0" dirty="0" err="1">
                          <a:solidFill>
                            <a:schemeClr val="tx1"/>
                          </a:solidFill>
                          <a:latin typeface="+mn-lt"/>
                          <a:ea typeface="+mn-ea"/>
                          <a:cs typeface="+mn-cs"/>
                        </a:rPr>
                        <a:t>zusätzl</a:t>
                      </a:r>
                      <a:r>
                        <a:rPr lang="de-CH" sz="1400" b="0" i="0" u="none" strike="noStrike" kern="1200" baseline="0" dirty="0">
                          <a:solidFill>
                            <a:schemeClr val="tx1"/>
                          </a:solidFill>
                          <a:latin typeface="+mn-lt"/>
                          <a:ea typeface="+mn-ea"/>
                          <a:cs typeface="+mn-cs"/>
                        </a:rPr>
                        <a:t>. Bäume 0,25 a pro Baum.</a:t>
                      </a:r>
                    </a:p>
                    <a:p>
                      <a:pPr marL="285750" indent="-285750">
                        <a:buFont typeface="Arial" panose="020B0604020202020204" pitchFamily="34" charset="0"/>
                        <a:buChar char="•"/>
                      </a:pPr>
                      <a:r>
                        <a:rPr lang="de-CH" sz="1400" b="0" i="0" u="none" strike="noStrike" kern="1200" baseline="0" dirty="0">
                          <a:solidFill>
                            <a:srgbClr val="000000"/>
                          </a:solidFill>
                          <a:latin typeface="+mn-lt"/>
                          <a:ea typeface="+mn-ea"/>
                          <a:cs typeface="+mn-cs"/>
                        </a:rPr>
                        <a:t>Als </a:t>
                      </a:r>
                      <a:r>
                        <a:rPr lang="de-CH" sz="1400" b="0" i="0" u="none" strike="noStrike" kern="1200" baseline="0" dirty="0">
                          <a:solidFill>
                            <a:schemeClr val="tx1"/>
                          </a:solidFill>
                          <a:latin typeface="+mn-lt"/>
                          <a:ea typeface="+mn-ea"/>
                          <a:cs typeface="+mn-cs"/>
                        </a:rPr>
                        <a:t>ZRF gelten: extensiv genutzte Wiese, wenig intensiv genutzte Wiesen Q II, extensiv genutzte Weide Q II, Waldweide Q II, </a:t>
                      </a:r>
                      <a:r>
                        <a:rPr lang="de-CH" sz="1400" b="0" i="0" u="none" strike="noStrike" kern="1200" baseline="0" dirty="0" err="1">
                          <a:solidFill>
                            <a:schemeClr val="tx1"/>
                          </a:solidFill>
                          <a:latin typeface="+mn-lt"/>
                          <a:ea typeface="+mn-ea"/>
                          <a:cs typeface="+mn-cs"/>
                        </a:rPr>
                        <a:t>Streuefläche</a:t>
                      </a:r>
                      <a:r>
                        <a:rPr lang="de-CH" sz="1400" b="0" i="0" u="none" strike="noStrike" kern="1200" baseline="0" dirty="0">
                          <a:solidFill>
                            <a:schemeClr val="tx1"/>
                          </a:solidFill>
                          <a:latin typeface="+mn-lt"/>
                          <a:ea typeface="+mn-ea"/>
                          <a:cs typeface="+mn-cs"/>
                        </a:rPr>
                        <a:t>, Buntbrachen, Rotationsbrachen, Säume auf Ackerfläche, Hecken, Feld- und Ufergehölze</a:t>
                      </a:r>
                      <a:endParaRPr lang="de-CH" sz="1400" b="0" dirty="0">
                        <a:solidFill>
                          <a:schemeClr val="tx1"/>
                        </a:solidFill>
                      </a:endParaRPr>
                    </a:p>
                  </a:txBody>
                  <a:tcPr/>
                </a:tc>
                <a:extLst>
                  <a:ext uri="{0D108BD9-81ED-4DB2-BD59-A6C34878D82A}">
                    <a16:rowId xmlns:a16="http://schemas.microsoft.com/office/drawing/2014/main" val="2442616305"/>
                  </a:ext>
                </a:extLst>
              </a:tr>
              <a:tr h="718843">
                <a:tc>
                  <a:txBody>
                    <a:bodyPr/>
                    <a:lstStyle/>
                    <a:p>
                      <a:r>
                        <a:rPr lang="de-CH" sz="1400" b="1" i="0" u="none" strike="noStrike" kern="1200" baseline="0">
                          <a:solidFill>
                            <a:schemeClr val="tx1"/>
                          </a:solidFill>
                          <a:latin typeface="+mn-lt"/>
                          <a:ea typeface="+mn-ea"/>
                          <a:cs typeface="+mn-cs"/>
                        </a:rPr>
                        <a:t>Strukturelemente</a:t>
                      </a:r>
                    </a:p>
                  </a:txBody>
                  <a:tcPr/>
                </a:tc>
                <a:tc>
                  <a:txBody>
                    <a:bodyPr/>
                    <a:lstStyle/>
                    <a:p>
                      <a:r>
                        <a:rPr lang="de-CH" sz="1400" b="0" i="0" u="none" strike="noStrike" kern="1200" baseline="0">
                          <a:solidFill>
                            <a:schemeClr val="tx1"/>
                          </a:solidFill>
                          <a:latin typeface="+mn-lt"/>
                          <a:ea typeface="+mn-ea"/>
                          <a:cs typeface="+mn-cs"/>
                        </a:rPr>
                        <a:t>mind. 3 unterschiedliche Strukturelemente nötig (bis 60 Bäume: 3 verschiedene Elemente; ab 61 Bäumen: 1 zusätzliches Strukturelement pro 20 Bäume)</a:t>
                      </a:r>
                    </a:p>
                  </a:txBody>
                  <a:tcPr/>
                </a:tc>
                <a:extLst>
                  <a:ext uri="{0D108BD9-81ED-4DB2-BD59-A6C34878D82A}">
                    <a16:rowId xmlns:a16="http://schemas.microsoft.com/office/drawing/2014/main" val="73802043"/>
                  </a:ext>
                </a:extLst>
              </a:tr>
              <a:tr h="449277">
                <a:tc>
                  <a:txBody>
                    <a:bodyPr/>
                    <a:lstStyle/>
                    <a:p>
                      <a:pPr lvl="0">
                        <a:buNone/>
                      </a:pPr>
                      <a:r>
                        <a:rPr lang="de-CH" sz="1400" b="1" i="0" u="none" strike="noStrike" kern="1200" baseline="0">
                          <a:solidFill>
                            <a:schemeClr val="tx1"/>
                          </a:solidFill>
                          <a:latin typeface="+mn-lt"/>
                          <a:ea typeface="+mn-ea"/>
                          <a:cs typeface="+mn-cs"/>
                        </a:rPr>
                        <a:t>Verpflichtungsdauer</a:t>
                      </a:r>
                    </a:p>
                  </a:txBody>
                  <a:tcPr/>
                </a:tc>
                <a:tc>
                  <a:txBody>
                    <a:bodyPr/>
                    <a:lstStyle/>
                    <a:p>
                      <a:pPr lvl="0">
                        <a:buNone/>
                      </a:pPr>
                      <a:r>
                        <a:rPr lang="de-CH" sz="1400" b="0" i="0" u="none" strike="noStrike" kern="1200" baseline="0" dirty="0">
                          <a:solidFill>
                            <a:schemeClr val="tx1"/>
                          </a:solidFill>
                          <a:latin typeface="+mn-lt"/>
                          <a:ea typeface="+mn-ea"/>
                          <a:cs typeface="+mn-cs"/>
                        </a:rPr>
                        <a:t>Mind. 8 Jahre</a:t>
                      </a:r>
                    </a:p>
                  </a:txBody>
                  <a:tcPr/>
                </a:tc>
                <a:extLst>
                  <a:ext uri="{0D108BD9-81ED-4DB2-BD59-A6C34878D82A}">
                    <a16:rowId xmlns:a16="http://schemas.microsoft.com/office/drawing/2014/main" val="3453518711"/>
                  </a:ext>
                </a:extLst>
              </a:tr>
            </a:tbl>
          </a:graphicData>
        </a:graphic>
      </p:graphicFrame>
      <p:sp>
        <p:nvSpPr>
          <p:cNvPr id="3" name="Foliennummernplatzhalter 2"/>
          <p:cNvSpPr>
            <a:spLocks noGrp="1"/>
          </p:cNvSpPr>
          <p:nvPr>
            <p:ph type="sldNum" sz="quarter" idx="4"/>
          </p:nvPr>
        </p:nvSpPr>
        <p:spPr/>
        <p:txBody>
          <a:bodyPr/>
          <a:lstStyle/>
          <a:p>
            <a:fld id="{B295DEAF-E952-4796-AAEE-4201E40CA590}" type="slidenum">
              <a:rPr lang="de-CH" smtClean="0"/>
              <a:pPr/>
              <a:t>96</a:t>
            </a:fld>
            <a:endParaRPr lang="de-CH"/>
          </a:p>
        </p:txBody>
      </p:sp>
      <p:sp>
        <p:nvSpPr>
          <p:cNvPr id="5" name="Textfeld 4"/>
          <p:cNvSpPr txBox="1"/>
          <p:nvPr/>
        </p:nvSpPr>
        <p:spPr>
          <a:xfrm>
            <a:off x="8048828" y="0"/>
            <a:ext cx="1095172" cy="400110"/>
          </a:xfrm>
          <a:prstGeom prst="rect">
            <a:avLst/>
          </a:prstGeom>
          <a:solidFill>
            <a:schemeClr val="accent6">
              <a:lumMod val="40000"/>
              <a:lumOff val="60000"/>
            </a:schemeClr>
          </a:solidFill>
        </p:spPr>
        <p:txBody>
          <a:bodyPr wrap="none" rtlCol="0">
            <a:spAutoFit/>
          </a:bodyPr>
          <a:lstStyle/>
          <a:p>
            <a:r>
              <a:rPr lang="de-CH" sz="2000"/>
              <a:t>Handout</a:t>
            </a:r>
          </a:p>
        </p:txBody>
      </p:sp>
      <p:sp>
        <p:nvSpPr>
          <p:cNvPr id="2" name="Textfeld 1">
            <a:extLst>
              <a:ext uri="{FF2B5EF4-FFF2-40B4-BE49-F238E27FC236}">
                <a16:creationId xmlns:a16="http://schemas.microsoft.com/office/drawing/2014/main" id="{AED93A0C-8A88-7394-098E-6AD8C34357E6}"/>
              </a:ext>
            </a:extLst>
          </p:cNvPr>
          <p:cNvSpPr txBox="1"/>
          <p:nvPr/>
        </p:nvSpPr>
        <p:spPr>
          <a:xfrm>
            <a:off x="613908" y="5920981"/>
            <a:ext cx="790002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100" baseline="30000"/>
              <a:t>1 </a:t>
            </a:r>
            <a:r>
              <a:rPr lang="de-DE" sz="1100"/>
              <a:t>Fachgerechte Baumpflege: Formierung und Schnitt, Stamm- und Wurzelschutz, bedarfsgerechte Düngung sowie eine fachgerechte</a:t>
            </a:r>
            <a:br>
              <a:rPr lang="de-DE" sz="1100"/>
            </a:br>
            <a:r>
              <a:rPr lang="de-DE" sz="1100"/>
              <a:t>  Bekämpfung von besonders gefährlichen Schadorgansimen </a:t>
            </a:r>
            <a:r>
              <a:rPr lang="de-DE" sz="1100" err="1"/>
              <a:t>gemäss</a:t>
            </a:r>
            <a:r>
              <a:rPr lang="de-DE" sz="1100"/>
              <a:t> der Anordnungen der kantonalen Pflanzenschutzstellen</a:t>
            </a:r>
            <a:endParaRPr lang="de-DE"/>
          </a:p>
        </p:txBody>
      </p:sp>
    </p:spTree>
    <p:extLst>
      <p:ext uri="{BB962C8B-B14F-4D97-AF65-F5344CB8AC3E}">
        <p14:creationId xmlns:p14="http://schemas.microsoft.com/office/powerpoint/2010/main" val="8586205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69303" y="1193325"/>
            <a:ext cx="1888220" cy="1596925"/>
          </a:xfrm>
          <a:prstGeom prst="rect">
            <a:avLst/>
          </a:prstGeom>
        </p:spPr>
      </p:pic>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69304" y="2864868"/>
            <a:ext cx="1888220" cy="1636168"/>
          </a:xfrm>
          <a:prstGeom prst="rect">
            <a:avLst/>
          </a:prstGeom>
        </p:spPr>
      </p:pic>
      <p:pic>
        <p:nvPicPr>
          <p:cNvPr id="12" name="Grafik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69303" y="4575654"/>
            <a:ext cx="1870498" cy="1624425"/>
          </a:xfrm>
          <a:prstGeom prst="rect">
            <a:avLst/>
          </a:prstGeom>
        </p:spPr>
      </p:pic>
      <p:sp>
        <p:nvSpPr>
          <p:cNvPr id="4" name="Titel 3"/>
          <p:cNvSpPr>
            <a:spLocks noGrp="1"/>
          </p:cNvSpPr>
          <p:nvPr>
            <p:ph type="title"/>
          </p:nvPr>
        </p:nvSpPr>
        <p:spPr>
          <a:xfrm>
            <a:off x="611919" y="410526"/>
            <a:ext cx="8084025" cy="629700"/>
          </a:xfrm>
        </p:spPr>
        <p:txBody>
          <a:bodyPr/>
          <a:lstStyle/>
          <a:p>
            <a:r>
              <a:rPr lang="de-CH" dirty="0"/>
              <a:t>Anrechenbare Strukturen in Hochstammobstgärten QII</a:t>
            </a:r>
          </a:p>
        </p:txBody>
      </p:sp>
      <p:sp>
        <p:nvSpPr>
          <p:cNvPr id="3" name="Foliennummernplatzhalter 2"/>
          <p:cNvSpPr>
            <a:spLocks noGrp="1"/>
          </p:cNvSpPr>
          <p:nvPr>
            <p:ph type="sldNum" sz="quarter" idx="4"/>
          </p:nvPr>
        </p:nvSpPr>
        <p:spPr/>
        <p:txBody>
          <a:bodyPr/>
          <a:lstStyle/>
          <a:p>
            <a:fld id="{B295DEAF-E952-4796-AAEE-4201E40CA590}" type="slidenum">
              <a:rPr lang="de-CH" smtClean="0"/>
              <a:pPr/>
              <a:t>97</a:t>
            </a:fld>
            <a:endParaRPr lang="de-CH"/>
          </a:p>
        </p:txBody>
      </p:sp>
      <p:sp>
        <p:nvSpPr>
          <p:cNvPr id="41" name="Rechteck 40"/>
          <p:cNvSpPr/>
          <p:nvPr/>
        </p:nvSpPr>
        <p:spPr>
          <a:xfrm>
            <a:off x="611919" y="1050949"/>
            <a:ext cx="4824177" cy="4950586"/>
          </a:xfrm>
          <a:prstGeom prst="rect">
            <a:avLst/>
          </a:prstGeom>
        </p:spPr>
        <p:txBody>
          <a:bodyPr wrap="square" lIns="0" tIns="0" rIns="0" bIns="0" anchor="t">
            <a:spAutoFit/>
          </a:bodyPr>
          <a:lstStyle/>
          <a:p>
            <a:pPr marL="342900" indent="-342900" defTabSz="685800">
              <a:lnSpc>
                <a:spcPct val="90000"/>
              </a:lnSpc>
              <a:spcBef>
                <a:spcPts val="500"/>
              </a:spcBef>
              <a:buClr>
                <a:srgbClr val="006C8E"/>
              </a:buClr>
              <a:buFont typeface="Arial" panose="020B0604020202020204" pitchFamily="34" charset="0"/>
              <a:buChar char="•"/>
            </a:pPr>
            <a:r>
              <a:rPr lang="de-CH" dirty="0">
                <a:highlight>
                  <a:srgbClr val="FFFFFF"/>
                </a:highlight>
              </a:rPr>
              <a:t>Baum mit viel Totholz </a:t>
            </a:r>
          </a:p>
          <a:p>
            <a:pPr marL="342900" indent="-342900" defTabSz="685800">
              <a:lnSpc>
                <a:spcPct val="90000"/>
              </a:lnSpc>
              <a:spcBef>
                <a:spcPts val="500"/>
              </a:spcBef>
              <a:buClr>
                <a:srgbClr val="006C8E"/>
              </a:buClr>
              <a:buFont typeface="Arial" panose="020B0604020202020204" pitchFamily="34" charset="0"/>
              <a:buChar char="•"/>
            </a:pPr>
            <a:r>
              <a:rPr lang="de-CH" dirty="0"/>
              <a:t>Asthaufen</a:t>
            </a:r>
          </a:p>
          <a:p>
            <a:pPr marL="342900" indent="-342900" defTabSz="685800">
              <a:lnSpc>
                <a:spcPct val="90000"/>
              </a:lnSpc>
              <a:spcBef>
                <a:spcPts val="500"/>
              </a:spcBef>
              <a:buClr>
                <a:srgbClr val="006C8E"/>
              </a:buClr>
              <a:buFont typeface="Arial" panose="020B0604020202020204" pitchFamily="34" charset="0"/>
              <a:buChar char="•"/>
            </a:pPr>
            <a:r>
              <a:rPr lang="de-CH" dirty="0"/>
              <a:t>Lückiger, offener Boden</a:t>
            </a:r>
          </a:p>
          <a:p>
            <a:pPr marL="342900" indent="-342900" defTabSz="685800">
              <a:lnSpc>
                <a:spcPct val="90000"/>
              </a:lnSpc>
              <a:spcBef>
                <a:spcPts val="500"/>
              </a:spcBef>
              <a:buClr>
                <a:srgbClr val="006C8E"/>
              </a:buClr>
              <a:buFont typeface="Arial" panose="020B0604020202020204" pitchFamily="34" charset="0"/>
              <a:buChar char="•"/>
            </a:pPr>
            <a:r>
              <a:rPr lang="de-CH" dirty="0"/>
              <a:t>Gestaffelte Unternutzung</a:t>
            </a:r>
          </a:p>
          <a:p>
            <a:pPr marL="342900" indent="-342900" defTabSz="685800">
              <a:lnSpc>
                <a:spcPct val="90000"/>
              </a:lnSpc>
              <a:spcBef>
                <a:spcPts val="500"/>
              </a:spcBef>
              <a:buClr>
                <a:srgbClr val="006C8E"/>
              </a:buClr>
              <a:buFont typeface="Arial" panose="020B0604020202020204" pitchFamily="34" charset="0"/>
              <a:buChar char="•"/>
            </a:pPr>
            <a:r>
              <a:rPr lang="de-CH" dirty="0"/>
              <a:t>Hecke </a:t>
            </a:r>
          </a:p>
          <a:p>
            <a:pPr marL="342900" indent="-342900" defTabSz="685800">
              <a:lnSpc>
                <a:spcPct val="90000"/>
              </a:lnSpc>
              <a:spcBef>
                <a:spcPts val="500"/>
              </a:spcBef>
              <a:buClr>
                <a:srgbClr val="006C8E"/>
              </a:buClr>
              <a:buFont typeface="Arial" panose="020B0604020202020204" pitchFamily="34" charset="0"/>
              <a:buChar char="•"/>
            </a:pPr>
            <a:r>
              <a:rPr lang="de-CH" dirty="0"/>
              <a:t>Einzelbüsche </a:t>
            </a:r>
          </a:p>
          <a:p>
            <a:pPr marL="342900" indent="-342900" defTabSz="685800">
              <a:lnSpc>
                <a:spcPct val="90000"/>
              </a:lnSpc>
              <a:spcBef>
                <a:spcPts val="500"/>
              </a:spcBef>
              <a:buClr>
                <a:srgbClr val="006C8E"/>
              </a:buClr>
              <a:buFont typeface="Arial" panose="020B0604020202020204" pitchFamily="34" charset="0"/>
              <a:buChar char="•"/>
            </a:pPr>
            <a:r>
              <a:rPr lang="de-CH" dirty="0"/>
              <a:t>Gestufter Waldrand mit Dornenbüschen</a:t>
            </a:r>
          </a:p>
          <a:p>
            <a:pPr marL="342900" indent="-342900" defTabSz="685800">
              <a:lnSpc>
                <a:spcPct val="90000"/>
              </a:lnSpc>
              <a:spcBef>
                <a:spcPts val="500"/>
              </a:spcBef>
              <a:buClr>
                <a:srgbClr val="006C8E"/>
              </a:buClr>
              <a:buFont typeface="Arial" panose="020B0604020202020204" pitchFamily="34" charset="0"/>
              <a:buChar char="•"/>
            </a:pPr>
            <a:r>
              <a:rPr lang="de-CH" dirty="0"/>
              <a:t>Mindestens drei Obstarten </a:t>
            </a:r>
          </a:p>
          <a:p>
            <a:pPr marL="342900" indent="-342900" defTabSz="685800">
              <a:lnSpc>
                <a:spcPct val="90000"/>
              </a:lnSpc>
              <a:spcBef>
                <a:spcPts val="500"/>
              </a:spcBef>
              <a:buClr>
                <a:srgbClr val="006C8E"/>
              </a:buClr>
              <a:buFont typeface="Arial" panose="020B0604020202020204" pitchFamily="34" charset="0"/>
              <a:buChar char="•"/>
            </a:pPr>
            <a:r>
              <a:rPr lang="de-CH" dirty="0"/>
              <a:t>Einzelbaum (kein Obst) </a:t>
            </a:r>
          </a:p>
          <a:p>
            <a:pPr marL="342900" indent="-342900" defTabSz="685800">
              <a:lnSpc>
                <a:spcPct val="90000"/>
              </a:lnSpc>
              <a:spcBef>
                <a:spcPts val="500"/>
              </a:spcBef>
              <a:buClr>
                <a:srgbClr val="006C8E"/>
              </a:buClr>
              <a:buFont typeface="Arial" panose="020B0604020202020204" pitchFamily="34" charset="0"/>
              <a:buChar char="•"/>
            </a:pPr>
            <a:r>
              <a:rPr lang="de-CH" dirty="0"/>
              <a:t>Wassergraben, Tümpel, Teich</a:t>
            </a:r>
          </a:p>
          <a:p>
            <a:pPr marL="342900" indent="-342900" defTabSz="685800">
              <a:lnSpc>
                <a:spcPct val="90000"/>
              </a:lnSpc>
              <a:spcBef>
                <a:spcPts val="500"/>
              </a:spcBef>
              <a:buClr>
                <a:srgbClr val="006C8E"/>
              </a:buClr>
              <a:buFont typeface="Arial" panose="020B0604020202020204" pitchFamily="34" charset="0"/>
              <a:buChar char="•"/>
            </a:pPr>
            <a:r>
              <a:rPr lang="de-CH" dirty="0">
                <a:highlight>
                  <a:srgbClr val="FFFFFF"/>
                </a:highlight>
              </a:rPr>
              <a:t>Steinhaufen, </a:t>
            </a:r>
            <a:r>
              <a:rPr lang="de-CH" dirty="0" err="1">
                <a:highlight>
                  <a:srgbClr val="FFFFFF"/>
                </a:highlight>
              </a:rPr>
              <a:t>Ruderalfläche</a:t>
            </a:r>
            <a:r>
              <a:rPr lang="de-CH" dirty="0">
                <a:highlight>
                  <a:srgbClr val="FFFFFF"/>
                </a:highlight>
              </a:rPr>
              <a:t>, Trockenmauer</a:t>
            </a:r>
          </a:p>
          <a:p>
            <a:pPr marL="342900" indent="-342900" defTabSz="685800">
              <a:lnSpc>
                <a:spcPct val="90000"/>
              </a:lnSpc>
              <a:spcBef>
                <a:spcPts val="500"/>
              </a:spcBef>
              <a:buClr>
                <a:srgbClr val="006C8E"/>
              </a:buClr>
              <a:buFont typeface="Arial" panose="020B0604020202020204" pitchFamily="34" charset="0"/>
              <a:buChar char="•"/>
            </a:pPr>
            <a:r>
              <a:rPr lang="de-CH" dirty="0"/>
              <a:t>Holzbeige </a:t>
            </a:r>
          </a:p>
          <a:p>
            <a:pPr marL="342900" indent="-342900" defTabSz="685800">
              <a:lnSpc>
                <a:spcPct val="90000"/>
              </a:lnSpc>
              <a:spcBef>
                <a:spcPts val="500"/>
              </a:spcBef>
              <a:buClr>
                <a:srgbClr val="006C8E"/>
              </a:buClr>
              <a:buFont typeface="Arial" panose="020B0604020202020204" pitchFamily="34" charset="0"/>
              <a:buChar char="•"/>
            </a:pPr>
            <a:r>
              <a:rPr lang="de-CH" dirty="0"/>
              <a:t>Nisthilfe für Insekten </a:t>
            </a:r>
          </a:p>
          <a:p>
            <a:pPr marL="342900" indent="-342900" defTabSz="685800">
              <a:lnSpc>
                <a:spcPct val="90000"/>
              </a:lnSpc>
              <a:spcBef>
                <a:spcPts val="500"/>
              </a:spcBef>
              <a:buClr>
                <a:srgbClr val="006C8E"/>
              </a:buClr>
              <a:buFont typeface="Arial" panose="020B0604020202020204" pitchFamily="34" charset="0"/>
              <a:buChar char="•"/>
            </a:pPr>
            <a:r>
              <a:rPr lang="de-CH" dirty="0"/>
              <a:t>Efeu am Baum</a:t>
            </a:r>
          </a:p>
          <a:p>
            <a:pPr marL="342900" indent="-342900" defTabSz="685800">
              <a:lnSpc>
                <a:spcPct val="90000"/>
              </a:lnSpc>
              <a:spcBef>
                <a:spcPts val="500"/>
              </a:spcBef>
              <a:buClr>
                <a:srgbClr val="006C8E"/>
              </a:buClr>
              <a:buFont typeface="Arial" panose="020B0604020202020204" pitchFamily="34" charset="0"/>
              <a:buChar char="•"/>
            </a:pPr>
            <a:r>
              <a:rPr lang="de-CH" dirty="0"/>
              <a:t>Obstbaum mit grossem Stammumfang</a:t>
            </a:r>
          </a:p>
          <a:p>
            <a:pPr marL="342900" indent="-342900" defTabSz="685800">
              <a:lnSpc>
                <a:spcPct val="90000"/>
              </a:lnSpc>
              <a:spcBef>
                <a:spcPts val="500"/>
              </a:spcBef>
              <a:buClr>
                <a:srgbClr val="006C8E"/>
              </a:buClr>
              <a:buFont typeface="Arial" panose="020B0604020202020204" pitchFamily="34" charset="0"/>
              <a:buChar char="•"/>
            </a:pPr>
            <a:r>
              <a:rPr lang="de-CH" dirty="0"/>
              <a:t>Zurechnungsfläche liegt im Unternutzen</a:t>
            </a:r>
          </a:p>
        </p:txBody>
      </p:sp>
      <p:sp>
        <p:nvSpPr>
          <p:cNvPr id="43" name="Textfeld 42"/>
          <p:cNvSpPr txBox="1"/>
          <p:nvPr/>
        </p:nvSpPr>
        <p:spPr>
          <a:xfrm>
            <a:off x="6669305" y="2456295"/>
            <a:ext cx="1916966" cy="369332"/>
          </a:xfrm>
          <a:prstGeom prst="rect">
            <a:avLst/>
          </a:prstGeom>
          <a:solidFill>
            <a:srgbClr val="FFFFFF">
              <a:alpha val="69804"/>
            </a:srgbClr>
          </a:solidFill>
        </p:spPr>
        <p:txBody>
          <a:bodyPr wrap="square" rtlCol="0">
            <a:spAutoFit/>
          </a:bodyPr>
          <a:lstStyle>
            <a:defPPr>
              <a:defRPr lang="de-DE"/>
            </a:defPPr>
          </a:lstStyle>
          <a:p>
            <a:r>
              <a:rPr lang="de-CH" err="1"/>
              <a:t>Ruderalfläche</a:t>
            </a:r>
            <a:endParaRPr lang="de-CH"/>
          </a:p>
        </p:txBody>
      </p:sp>
      <p:sp>
        <p:nvSpPr>
          <p:cNvPr id="45" name="Textfeld 44"/>
          <p:cNvSpPr txBox="1"/>
          <p:nvPr/>
        </p:nvSpPr>
        <p:spPr>
          <a:xfrm>
            <a:off x="6669305" y="4139582"/>
            <a:ext cx="1916966" cy="369332"/>
          </a:xfrm>
          <a:prstGeom prst="rect">
            <a:avLst/>
          </a:prstGeom>
          <a:solidFill>
            <a:srgbClr val="FFFFFF">
              <a:alpha val="69804"/>
            </a:srgbClr>
          </a:solidFill>
        </p:spPr>
        <p:txBody>
          <a:bodyPr wrap="square" rtlCol="0">
            <a:spAutoFit/>
          </a:bodyPr>
          <a:lstStyle>
            <a:defPPr>
              <a:defRPr lang="de-DE"/>
            </a:defPPr>
          </a:lstStyle>
          <a:p>
            <a:r>
              <a:rPr lang="de-CH"/>
              <a:t>Asthaufen</a:t>
            </a:r>
          </a:p>
        </p:txBody>
      </p:sp>
      <p:sp>
        <p:nvSpPr>
          <p:cNvPr id="47" name="Textfeld 46"/>
          <p:cNvSpPr txBox="1"/>
          <p:nvPr/>
        </p:nvSpPr>
        <p:spPr>
          <a:xfrm>
            <a:off x="6669305" y="5838624"/>
            <a:ext cx="1916966" cy="369332"/>
          </a:xfrm>
          <a:prstGeom prst="rect">
            <a:avLst/>
          </a:prstGeom>
          <a:solidFill>
            <a:srgbClr val="FFFFFF">
              <a:alpha val="69804"/>
            </a:srgbClr>
          </a:solidFill>
        </p:spPr>
        <p:txBody>
          <a:bodyPr wrap="square" rtlCol="0">
            <a:spAutoFit/>
          </a:bodyPr>
          <a:lstStyle>
            <a:defPPr>
              <a:defRPr lang="de-DE"/>
            </a:defPPr>
          </a:lstStyle>
          <a:p>
            <a:r>
              <a:rPr lang="de-CH"/>
              <a:t>Obstsorten</a:t>
            </a:r>
          </a:p>
        </p:txBody>
      </p:sp>
    </p:spTree>
    <p:extLst>
      <p:ext uri="{BB962C8B-B14F-4D97-AF65-F5344CB8AC3E}">
        <p14:creationId xmlns:p14="http://schemas.microsoft.com/office/powerpoint/2010/main" val="1486961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Hochstamm-Feldobstbäume: Pflanzung</a:t>
            </a:r>
          </a:p>
        </p:txBody>
      </p:sp>
      <p:sp>
        <p:nvSpPr>
          <p:cNvPr id="3" name="Inhaltsplatzhalter 2"/>
          <p:cNvSpPr>
            <a:spLocks noGrp="1"/>
          </p:cNvSpPr>
          <p:nvPr>
            <p:ph idx="1"/>
          </p:nvPr>
        </p:nvSpPr>
        <p:spPr>
          <a:xfrm>
            <a:off x="636265" y="1196753"/>
            <a:ext cx="7921625" cy="1872208"/>
          </a:xfrm>
          <a:solidFill>
            <a:schemeClr val="accent6">
              <a:lumMod val="20000"/>
              <a:lumOff val="80000"/>
            </a:schemeClr>
          </a:solidFill>
        </p:spPr>
        <p:txBody>
          <a:bodyPr lIns="72000" tIns="72000" rIns="72000" bIns="72000"/>
          <a:lstStyle/>
          <a:p>
            <a:pPr>
              <a:spcBef>
                <a:spcPts val="600"/>
              </a:spcBef>
            </a:pPr>
            <a:r>
              <a:rPr lang="de-CH" sz="2000" b="1"/>
              <a:t>Standort</a:t>
            </a:r>
          </a:p>
          <a:p>
            <a:pPr marL="342900" indent="-342900">
              <a:spcBef>
                <a:spcPts val="600"/>
              </a:spcBef>
              <a:buFont typeface="Arial" panose="020B0604020202020204" pitchFamily="34" charset="0"/>
              <a:buChar char="•"/>
            </a:pPr>
            <a:r>
              <a:rPr lang="de-CH" sz="2000"/>
              <a:t>Ideal in Siedlungsnähe, nahe Umgebung von Bauernhof</a:t>
            </a:r>
          </a:p>
          <a:p>
            <a:pPr marL="342900" indent="-342900">
              <a:spcBef>
                <a:spcPts val="600"/>
              </a:spcBef>
              <a:buFont typeface="Arial" panose="020B0604020202020204" pitchFamily="34" charset="0"/>
              <a:buChar char="•"/>
            </a:pPr>
            <a:r>
              <a:rPr lang="de-CH" sz="2000"/>
              <a:t>Als Verjüngung in bestehenden Obstgärten</a:t>
            </a:r>
          </a:p>
          <a:p>
            <a:pPr marL="342900" indent="-342900">
              <a:spcBef>
                <a:spcPts val="600"/>
              </a:spcBef>
              <a:buFont typeface="Arial" panose="020B0604020202020204" pitchFamily="34" charset="0"/>
              <a:buChar char="•"/>
            </a:pPr>
            <a:r>
              <a:rPr lang="de-CH" sz="2000"/>
              <a:t>Ungeeignet in artenreiche Wiesen</a:t>
            </a:r>
          </a:p>
          <a:p>
            <a:pPr marL="342900" indent="-342900">
              <a:spcBef>
                <a:spcPts val="600"/>
              </a:spcBef>
              <a:buFont typeface="Arial" panose="020B0604020202020204" pitchFamily="34" charset="0"/>
              <a:buChar char="•"/>
            </a:pPr>
            <a:r>
              <a:rPr lang="de-CH" sz="2000"/>
              <a:t>Nicht in offene Kulturlandschaften</a:t>
            </a:r>
          </a:p>
        </p:txBody>
      </p:sp>
      <p:sp>
        <p:nvSpPr>
          <p:cNvPr id="4" name="Foliennummernplatzhalter 3"/>
          <p:cNvSpPr>
            <a:spLocks noGrp="1"/>
          </p:cNvSpPr>
          <p:nvPr>
            <p:ph type="sldNum" sz="quarter" idx="4"/>
          </p:nvPr>
        </p:nvSpPr>
        <p:spPr/>
        <p:txBody>
          <a:bodyPr/>
          <a:lstStyle/>
          <a:p>
            <a:fld id="{B295DEAF-E952-4796-AAEE-4201E40CA590}" type="slidenum">
              <a:rPr lang="de-CH" smtClean="0"/>
              <a:pPr/>
              <a:t>98</a:t>
            </a:fld>
            <a:endParaRPr lang="de-CH"/>
          </a:p>
        </p:txBody>
      </p:sp>
      <p:sp>
        <p:nvSpPr>
          <p:cNvPr id="5" name="Inhaltsplatzhalter 2"/>
          <p:cNvSpPr txBox="1">
            <a:spLocks/>
          </p:cNvSpPr>
          <p:nvPr/>
        </p:nvSpPr>
        <p:spPr>
          <a:xfrm>
            <a:off x="594764" y="3501008"/>
            <a:ext cx="7921625" cy="2016224"/>
          </a:xfrm>
          <a:prstGeom prst="rect">
            <a:avLst/>
          </a:prstGeom>
          <a:noFill/>
        </p:spPr>
        <p:txBody>
          <a:bodyPr vert="horz" lIns="72000" tIns="72000" rIns="72000" bIns="72000" rtlCol="0">
            <a:noAutofit/>
          </a:bodyPr>
          <a:lstStyle>
            <a:lvl1pPr marL="0" indent="0" algn="l" defTabSz="685800" rtl="0" eaLnBrk="1" latinLnBrk="0" hangingPunct="1">
              <a:lnSpc>
                <a:spcPct val="90000"/>
              </a:lnSpc>
              <a:spcBef>
                <a:spcPts val="750"/>
              </a:spcBef>
              <a:buClr>
                <a:srgbClr val="006C8E"/>
              </a:buClr>
              <a:buFont typeface="Arial" panose="020B0604020202020204" pitchFamily="34" charset="0"/>
              <a:buNone/>
              <a:defRPr sz="2200" b="0" kern="1200" spc="0" baseline="0">
                <a:solidFill>
                  <a:schemeClr val="tx1"/>
                </a:solidFill>
                <a:latin typeface="+mn-lt"/>
                <a:ea typeface="+mn-ea"/>
                <a:cs typeface="+mn-cs"/>
              </a:defRPr>
            </a:lvl1pPr>
            <a:lvl2pPr marL="270000" indent="-171450" algn="l" defTabSz="685800" rtl="0" eaLnBrk="1" latinLnBrk="0" hangingPunct="1">
              <a:lnSpc>
                <a:spcPct val="100000"/>
              </a:lnSpc>
              <a:spcBef>
                <a:spcPts val="400"/>
              </a:spcBef>
              <a:buClr>
                <a:srgbClr val="006C8E"/>
              </a:buClr>
              <a:buFont typeface="Arial" panose="020B0604020202020204" pitchFamily="34" charset="0"/>
              <a:buChar char="•"/>
              <a:defRPr sz="2000" kern="1200" spc="20" baseline="0">
                <a:solidFill>
                  <a:schemeClr val="tx1"/>
                </a:solidFill>
                <a:latin typeface="+mn-lt"/>
                <a:ea typeface="+mn-ea"/>
                <a:cs typeface="+mn-cs"/>
              </a:defRPr>
            </a:lvl2pPr>
            <a:lvl3pPr marL="540000" indent="-171450" algn="l" defTabSz="685800" rtl="0" eaLnBrk="1" latinLnBrk="0" hangingPunct="1">
              <a:lnSpc>
                <a:spcPct val="100000"/>
              </a:lnSpc>
              <a:spcBef>
                <a:spcPts val="400"/>
              </a:spcBef>
              <a:buClr>
                <a:srgbClr val="006C8E"/>
              </a:buClr>
              <a:buFont typeface="Symbol" panose="05050102010706020507" pitchFamily="18" charset="2"/>
              <a:buChar char="-"/>
              <a:defRPr sz="2000" kern="1200" spc="20" baseline="0">
                <a:solidFill>
                  <a:schemeClr val="tx1"/>
                </a:solidFill>
                <a:latin typeface="+mn-lt"/>
                <a:ea typeface="+mn-ea"/>
                <a:cs typeface="+mn-cs"/>
              </a:defRPr>
            </a:lvl3pPr>
            <a:lvl4pPr marL="540000" indent="-171450" algn="l" defTabSz="685800" rtl="0" eaLnBrk="1" latinLnBrk="0" hangingPunct="1">
              <a:lnSpc>
                <a:spcPct val="100000"/>
              </a:lnSpc>
              <a:spcBef>
                <a:spcPts val="400"/>
              </a:spcBef>
              <a:buClr>
                <a:srgbClr val="006C8E"/>
              </a:buClr>
              <a:buFont typeface="Arial" panose="020B0604020202020204" pitchFamily="34" charset="0"/>
              <a:buChar char="•"/>
              <a:defRPr sz="1800" kern="1200">
                <a:solidFill>
                  <a:schemeClr val="tx1"/>
                </a:solidFill>
                <a:latin typeface="+mn-lt"/>
                <a:ea typeface="+mn-ea"/>
                <a:cs typeface="+mn-cs"/>
              </a:defRPr>
            </a:lvl4pPr>
            <a:lvl5pPr marL="0" indent="0" algn="l" defTabSz="685800" rtl="0" eaLnBrk="1" latinLnBrk="0" hangingPunct="1">
              <a:lnSpc>
                <a:spcPct val="100000"/>
              </a:lnSpc>
              <a:spcBef>
                <a:spcPts val="800"/>
              </a:spcBef>
              <a:buClr>
                <a:srgbClr val="006C8E"/>
              </a:buClr>
              <a:buFont typeface="Arial" panose="020B0604020202020204" pitchFamily="34" charset="0"/>
              <a:buNone/>
              <a:defRPr sz="1600" kern="1200" spc="2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600"/>
              </a:spcBef>
            </a:pPr>
            <a:r>
              <a:rPr lang="de-CH" sz="2000" b="1"/>
              <a:t>Sortenwahl</a:t>
            </a:r>
          </a:p>
          <a:p>
            <a:pPr marL="342900" indent="-342900">
              <a:spcBef>
                <a:spcPts val="600"/>
              </a:spcBef>
              <a:buFont typeface="Arial" panose="020B0604020202020204" pitchFamily="34" charset="0"/>
              <a:buChar char="•"/>
            </a:pPr>
            <a:r>
              <a:rPr lang="de-CH" sz="2000"/>
              <a:t>Möglichst lokale und krankheitstolerante Sorten verwenden. </a:t>
            </a:r>
          </a:p>
          <a:p>
            <a:pPr marL="342900" indent="-342900">
              <a:spcBef>
                <a:spcPts val="600"/>
              </a:spcBef>
              <a:buFont typeface="Arial" panose="020B0604020202020204" pitchFamily="34" charset="0"/>
              <a:buChar char="•"/>
            </a:pPr>
            <a:r>
              <a:rPr lang="de-CH" sz="2000"/>
              <a:t>Nussbäume nur vereinzelt pflanzen (geringerer Wert für Biodiversität).</a:t>
            </a:r>
          </a:p>
          <a:p>
            <a:pPr marL="342900" indent="-342900">
              <a:spcBef>
                <a:spcPts val="600"/>
              </a:spcBef>
              <a:buFont typeface="Arial" panose="020B0604020202020204" pitchFamily="34" charset="0"/>
              <a:buChar char="•"/>
            </a:pPr>
            <a:r>
              <a:rPr lang="de-CH" sz="2000"/>
              <a:t>Verschiedene Obstarten kombinieren.</a:t>
            </a:r>
          </a:p>
          <a:p>
            <a:pPr marL="342900" indent="-342900">
              <a:spcBef>
                <a:spcPts val="600"/>
              </a:spcBef>
              <a:buFont typeface="Arial" panose="020B0604020202020204" pitchFamily="34" charset="0"/>
              <a:buChar char="•"/>
            </a:pPr>
            <a:r>
              <a:rPr lang="de-CH" sz="2000"/>
              <a:t>Alte Sorten pflanzen.</a:t>
            </a:r>
          </a:p>
        </p:txBody>
      </p:sp>
    </p:spTree>
    <p:extLst>
      <p:ext uri="{BB962C8B-B14F-4D97-AF65-F5344CB8AC3E}">
        <p14:creationId xmlns:p14="http://schemas.microsoft.com/office/powerpoint/2010/main" val="24428499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44007" y="3492298"/>
            <a:ext cx="3917115" cy="2304256"/>
          </a:xfrm>
          <a:prstGeom prst="rect">
            <a:avLst/>
          </a:prstGeom>
        </p:spPr>
      </p:pic>
      <p:pic>
        <p:nvPicPr>
          <p:cNvPr id="7" name="Grafik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7724" y="3492148"/>
            <a:ext cx="3917115" cy="2313116"/>
          </a:xfrm>
          <a:prstGeom prst="rect">
            <a:avLst/>
          </a:prstGeom>
        </p:spPr>
      </p:pic>
      <p:sp>
        <p:nvSpPr>
          <p:cNvPr id="2" name="Titel 1"/>
          <p:cNvSpPr>
            <a:spLocks noGrp="1"/>
          </p:cNvSpPr>
          <p:nvPr>
            <p:ph type="title"/>
          </p:nvPr>
        </p:nvSpPr>
        <p:spPr/>
        <p:txBody>
          <a:bodyPr/>
          <a:lstStyle/>
          <a:p>
            <a:r>
              <a:rPr lang="de-CH"/>
              <a:t>Hochstamm-Feldobstbäume: Pflege</a:t>
            </a:r>
          </a:p>
        </p:txBody>
      </p:sp>
      <p:sp>
        <p:nvSpPr>
          <p:cNvPr id="5" name="Inhaltsplatzhalter 4"/>
          <p:cNvSpPr>
            <a:spLocks noGrp="1"/>
          </p:cNvSpPr>
          <p:nvPr>
            <p:ph idx="1"/>
          </p:nvPr>
        </p:nvSpPr>
        <p:spPr>
          <a:xfrm>
            <a:off x="604649" y="1259900"/>
            <a:ext cx="7921625" cy="2025084"/>
          </a:xfrm>
        </p:spPr>
        <p:txBody>
          <a:bodyPr/>
          <a:lstStyle/>
          <a:p>
            <a:pPr marL="342900" indent="-342900">
              <a:buFont typeface="Arial" panose="020B0604020202020204" pitchFamily="34" charset="0"/>
              <a:buChar char="•"/>
            </a:pPr>
            <a:r>
              <a:rPr lang="de-CH" sz="2000"/>
              <a:t>Mit fachgerechtem Baumschnitt und standortangepasster Düngung </a:t>
            </a:r>
            <a:br>
              <a:rPr lang="de-CH" sz="2000"/>
            </a:br>
            <a:r>
              <a:rPr lang="de-CH" sz="2000"/>
              <a:t>das Gedeihen der Bäume sicherstellen.</a:t>
            </a:r>
          </a:p>
          <a:p>
            <a:pPr marL="342900" indent="-342900">
              <a:buFont typeface="Arial" panose="020B0604020202020204" pitchFamily="34" charset="0"/>
              <a:buChar char="•"/>
            </a:pPr>
            <a:r>
              <a:rPr lang="de-CH" sz="2000"/>
              <a:t>Minimaler Pflanzenschutz, um die Gesundheit der Bäume zu erhalten </a:t>
            </a:r>
            <a:br>
              <a:rPr lang="de-CH" sz="2000"/>
            </a:br>
            <a:r>
              <a:rPr lang="de-CH" sz="2000"/>
              <a:t>und die Ausbreitung von Pflanzenkrankheiten zu verhindern.</a:t>
            </a:r>
          </a:p>
          <a:p>
            <a:pPr marL="342900" indent="-342900">
              <a:buFont typeface="Arial" panose="020B0604020202020204" pitchFamily="34" charset="0"/>
              <a:buChar char="•"/>
            </a:pPr>
            <a:r>
              <a:rPr lang="de-CH" sz="2000"/>
              <a:t>In alten Obstgärten regelmässig neue Bäume setzen, um den Bestand </a:t>
            </a:r>
            <a:br>
              <a:rPr lang="de-CH" sz="2000"/>
            </a:br>
            <a:r>
              <a:rPr lang="de-CH" sz="2000"/>
              <a:t>zu erneuern.</a:t>
            </a:r>
          </a:p>
        </p:txBody>
      </p:sp>
      <p:sp>
        <p:nvSpPr>
          <p:cNvPr id="3" name="Foliennummernplatzhalter 2"/>
          <p:cNvSpPr>
            <a:spLocks noGrp="1"/>
          </p:cNvSpPr>
          <p:nvPr>
            <p:ph type="sldNum" sz="quarter" idx="4"/>
          </p:nvPr>
        </p:nvSpPr>
        <p:spPr/>
        <p:txBody>
          <a:bodyPr/>
          <a:lstStyle/>
          <a:p>
            <a:fld id="{B295DEAF-E952-4796-AAEE-4201E40CA590}" type="slidenum">
              <a:rPr lang="de-CH" smtClean="0"/>
              <a:pPr/>
              <a:t>99</a:t>
            </a:fld>
            <a:endParaRPr lang="de-CH"/>
          </a:p>
        </p:txBody>
      </p:sp>
      <p:sp>
        <p:nvSpPr>
          <p:cNvPr id="11" name="Textfeld 10"/>
          <p:cNvSpPr txBox="1"/>
          <p:nvPr/>
        </p:nvSpPr>
        <p:spPr>
          <a:xfrm>
            <a:off x="610815" y="5435931"/>
            <a:ext cx="3948351" cy="369332"/>
          </a:xfrm>
          <a:prstGeom prst="rect">
            <a:avLst/>
          </a:prstGeom>
          <a:solidFill>
            <a:srgbClr val="FFFFFF">
              <a:alpha val="69804"/>
            </a:srgbClr>
          </a:solidFill>
        </p:spPr>
        <p:txBody>
          <a:bodyPr wrap="square" rtlCol="0">
            <a:spAutoFit/>
          </a:bodyPr>
          <a:lstStyle>
            <a:defPPr>
              <a:defRPr lang="de-DE"/>
            </a:defPPr>
          </a:lstStyle>
          <a:p>
            <a:r>
              <a:rPr lang="de-CH"/>
              <a:t>Fachgerechter Schnitt</a:t>
            </a:r>
          </a:p>
        </p:txBody>
      </p:sp>
      <p:sp>
        <p:nvSpPr>
          <p:cNvPr id="12" name="Textfeld 11"/>
          <p:cNvSpPr txBox="1"/>
          <p:nvPr/>
        </p:nvSpPr>
        <p:spPr>
          <a:xfrm>
            <a:off x="4605252" y="5435931"/>
            <a:ext cx="4026282" cy="369332"/>
          </a:xfrm>
          <a:prstGeom prst="rect">
            <a:avLst/>
          </a:prstGeom>
          <a:solidFill>
            <a:srgbClr val="FFFFFF">
              <a:alpha val="69804"/>
            </a:srgbClr>
          </a:solidFill>
        </p:spPr>
        <p:txBody>
          <a:bodyPr wrap="square" rtlCol="0">
            <a:spAutoFit/>
          </a:bodyPr>
          <a:lstStyle>
            <a:defPPr>
              <a:defRPr lang="de-DE"/>
            </a:defPPr>
          </a:lstStyle>
          <a:p>
            <a:r>
              <a:rPr lang="de-CH"/>
              <a:t>Neupflanzungen als Ersatz für alte Bäume</a:t>
            </a:r>
          </a:p>
        </p:txBody>
      </p:sp>
    </p:spTree>
    <p:extLst>
      <p:ext uri="{BB962C8B-B14F-4D97-AF65-F5344CB8AC3E}">
        <p14:creationId xmlns:p14="http://schemas.microsoft.com/office/powerpoint/2010/main" val="1873139981"/>
      </p:ext>
    </p:extLst>
  </p:cSld>
  <p:clrMapOvr>
    <a:masterClrMapping/>
  </p:clrMapOvr>
</p:sld>
</file>

<file path=ppt/theme/theme1.xml><?xml version="1.0" encoding="utf-8"?>
<a:theme xmlns:a="http://schemas.openxmlformats.org/drawingml/2006/main" name="Vorlage-Foliensammlung-Biodiv">
  <a:themeElements>
    <a:clrScheme name="FiBL">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646464"/>
      </a:hlink>
      <a:folHlink>
        <a:srgbClr val="969696"/>
      </a:folHlink>
    </a:clrScheme>
    <a:fontScheme name="FiBL_1">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lienmaster_deutsch.pptx" id="{FBB6791A-E5EE-42BB-A8AB-2678BCFD6534}" vid="{5793FBA9-05DF-45A9-9DAC-857A3FA4179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4DC1A0CA2F24D45B24EBF2497873C13" ma:contentTypeVersion="14" ma:contentTypeDescription="Create a new document." ma:contentTypeScope="" ma:versionID="6d7509b14905b5954a9f4610c224514a">
  <xsd:schema xmlns:xsd="http://www.w3.org/2001/XMLSchema" xmlns:xs="http://www.w3.org/2001/XMLSchema" xmlns:p="http://schemas.microsoft.com/office/2006/metadata/properties" xmlns:ns2="32c531eb-6572-4e5a-b7ca-b3102094dc51" xmlns:ns3="381caeca-1b5e-41eb-b700-7e645d8703cd" targetNamespace="http://schemas.microsoft.com/office/2006/metadata/properties" ma:root="true" ma:fieldsID="8fb9f0ab168098c44a763d0f74411aa2" ns2:_="" ns3:_="">
    <xsd:import namespace="32c531eb-6572-4e5a-b7ca-b3102094dc51"/>
    <xsd:import namespace="381caeca-1b5e-41eb-b700-7e645d8703c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c531eb-6572-4e5a-b7ca-b3102094dc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1bc49ad8-0d76-4442-b3ec-dfaba3082bc1"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81caeca-1b5e-41eb-b700-7e645d8703c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5b7d8d2-0777-4af2-b28f-85dd4149c430}" ma:internalName="TaxCatchAll" ma:showField="CatchAllData" ma:web="381caeca-1b5e-41eb-b700-7e645d8703cd">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81caeca-1b5e-41eb-b700-7e645d8703cd" xsi:nil="true"/>
    <lcf76f155ced4ddcb4097134ff3c332f xmlns="32c531eb-6572-4e5a-b7ca-b3102094dc51">
      <Terms xmlns="http://schemas.microsoft.com/office/infopath/2007/PartnerControls"/>
    </lcf76f155ced4ddcb4097134ff3c332f>
    <SharedWithUsers xmlns="381caeca-1b5e-41eb-b700-7e645d8703cd">
      <UserInfo>
        <DisplayName>Moosmann Simona</DisplayName>
        <AccountId>34</AccountId>
        <AccountType/>
      </UserInfo>
      <UserInfo>
        <DisplayName>Chevillat Veronique</DisplayName>
        <AccountId>12</AccountId>
        <AccountType/>
      </UserInfo>
      <UserInfo>
        <DisplayName>Rutz Theres</DisplayName>
        <AccountId>10</AccountId>
        <AccountType/>
      </UserInfo>
      <UserInfo>
        <DisplayName>Cornuz Pascale</DisplayName>
        <AccountId>46</AccountId>
        <AccountType/>
      </UserInfo>
      <UserInfo>
        <DisplayName>Kupferschmid Cornelia</DisplayName>
        <AccountId>13</AccountId>
        <AccountType/>
      </UserInfo>
    </SharedWithUsers>
  </documentManagement>
</p:properties>
</file>

<file path=customXml/itemProps1.xml><?xml version="1.0" encoding="utf-8"?>
<ds:datastoreItem xmlns:ds="http://schemas.openxmlformats.org/officeDocument/2006/customXml" ds:itemID="{498282E7-9B9E-4B6C-AA1F-D95C9C330688}">
  <ds:schemaRefs>
    <ds:schemaRef ds:uri="32c531eb-6572-4e5a-b7ca-b3102094dc51"/>
    <ds:schemaRef ds:uri="381caeca-1b5e-41eb-b700-7e645d8703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05CF6B6-F600-4DF9-A534-F9E4E16E99A6}">
  <ds:schemaRefs>
    <ds:schemaRef ds:uri="http://schemas.microsoft.com/sharepoint/v3/contenttype/forms"/>
  </ds:schemaRefs>
</ds:datastoreItem>
</file>

<file path=customXml/itemProps3.xml><?xml version="1.0" encoding="utf-8"?>
<ds:datastoreItem xmlns:ds="http://schemas.openxmlformats.org/officeDocument/2006/customXml" ds:itemID="{3B1F0389-DCC4-4552-AF62-62FC06389D97}">
  <ds:schemaRefs>
    <ds:schemaRef ds:uri="http://purl.org/dc/dcmitype/"/>
    <ds:schemaRef ds:uri="http://purl.org/dc/elements/1.1/"/>
    <ds:schemaRef ds:uri="http://schemas.microsoft.com/office/2006/documentManagement/types"/>
    <ds:schemaRef ds:uri="32c531eb-6572-4e5a-b7ca-b3102094dc51"/>
    <ds:schemaRef ds:uri="http://schemas.microsoft.com/office/infopath/2007/PartnerControls"/>
    <ds:schemaRef ds:uri="http://schemas.openxmlformats.org/package/2006/metadata/core-properties"/>
    <ds:schemaRef ds:uri="http://www.w3.org/XML/1998/namespace"/>
    <ds:schemaRef ds:uri="381caeca-1b5e-41eb-b700-7e645d8703cd"/>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Vorlage-Foliensammlung-Biodiv</Template>
  <TotalTime>0</TotalTime>
  <Words>9986</Words>
  <Application>Microsoft Office PowerPoint</Application>
  <PresentationFormat>Bildschirmpräsentation (4:3)</PresentationFormat>
  <Paragraphs>1822</Paragraphs>
  <Slides>148</Slides>
  <Notes>1</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148</vt:i4>
      </vt:variant>
    </vt:vector>
  </HeadingPairs>
  <TitlesOfParts>
    <vt:vector size="159" baseType="lpstr">
      <vt:lpstr>Adobe Fan Heiti Std B</vt:lpstr>
      <vt:lpstr>Arial</vt:lpstr>
      <vt:lpstr>Arial Black</vt:lpstr>
      <vt:lpstr>Arial,Sans-Serif</vt:lpstr>
      <vt:lpstr>Calibri</vt:lpstr>
      <vt:lpstr>Gill Sans MT</vt:lpstr>
      <vt:lpstr>Symbol</vt:lpstr>
      <vt:lpstr>Times New Roman</vt:lpstr>
      <vt:lpstr>Verdana</vt:lpstr>
      <vt:lpstr>Wingdings</vt:lpstr>
      <vt:lpstr>Vorlage-Foliensammlung-Biodiv</vt:lpstr>
      <vt:lpstr>PowerPoint-Präsentation</vt:lpstr>
      <vt:lpstr>Übersicht</vt:lpstr>
      <vt:lpstr>1 Definition der Biodiversitätsförderflächen (BFF)</vt:lpstr>
      <vt:lpstr>Weshalb Biodiversitätsförderflächen (BFF)?</vt:lpstr>
      <vt:lpstr>BFF-Typen </vt:lpstr>
      <vt:lpstr>Zwei Qualitätsstufen </vt:lpstr>
      <vt:lpstr>Biodiversitätsförderflächen:  Worauf kommt es an?</vt:lpstr>
      <vt:lpstr>Was schadet Biodiversitätsförderflächen am meisten?</vt:lpstr>
      <vt:lpstr>Invasive Neophyten – eine Bedrohung auch für BFF!</vt:lpstr>
      <vt:lpstr>4.2 Biodiversitätsförderflächen auf Grünland</vt:lpstr>
      <vt:lpstr>BFF Typen auf Grünland</vt:lpstr>
      <vt:lpstr>Extensiv und wenig intensiv genutzte Wiese</vt:lpstr>
      <vt:lpstr> </vt:lpstr>
      <vt:lpstr>Extensiv und wenig intensiv genutzte Wiesen: Empfehlung für Nutzung und Pflege </vt:lpstr>
      <vt:lpstr>Wie aufwerten?</vt:lpstr>
      <vt:lpstr>Neuansaat extensiv und wenig intensiv genutzter Wiesen </vt:lpstr>
      <vt:lpstr>Heublumensaat oder Neuansaat?</vt:lpstr>
      <vt:lpstr>Heublumensaat (Direktbegrünung) – Prinzip</vt:lpstr>
      <vt:lpstr>Direktbegrünung: Arbeitsablauf </vt:lpstr>
      <vt:lpstr>Neuansaat einer Wiese:  Worauf achten?</vt:lpstr>
      <vt:lpstr>Neuansaat einer Wiese:  Wie vorgehen?</vt:lpstr>
      <vt:lpstr>Neuansaat einer Wiese: Pflege</vt:lpstr>
      <vt:lpstr>Schnitthäufigkeit anpassen</vt:lpstr>
      <vt:lpstr>Späte Nutzung der Wiesen fördert die Pflanzenvielfalt</vt:lpstr>
      <vt:lpstr>Wiesenbrüterfreundliche Bewirtschaftung </vt:lpstr>
      <vt:lpstr>Altgrasstreifen sind wichtige Refugien für Insekten</vt:lpstr>
      <vt:lpstr>Streueflächen</vt:lpstr>
      <vt:lpstr>Gefährdeter Lebensraum</vt:lpstr>
      <vt:lpstr>PowerPoint-Präsentation</vt:lpstr>
      <vt:lpstr>Streueflächen: Nutzung und Pflege </vt:lpstr>
      <vt:lpstr>Uferwiese entlang von Gewässern</vt:lpstr>
      <vt:lpstr>PowerPoint-Präsentation</vt:lpstr>
      <vt:lpstr>Uferwiesen: Nutzung und Pflege </vt:lpstr>
      <vt:lpstr>Uferstreifen als Uferwiese oder extensiv genutzte Wiese anmelden? </vt:lpstr>
      <vt:lpstr>Extensiv genutzte Weide</vt:lpstr>
      <vt:lpstr>PowerPoint-Präsentation</vt:lpstr>
      <vt:lpstr>PowerPoint-Präsentation</vt:lpstr>
      <vt:lpstr>Extensiv genutzte Weide: Mit welchen Tieren beweiden? </vt:lpstr>
      <vt:lpstr>Weidesystem und Bestossung </vt:lpstr>
      <vt:lpstr>Strukturarme Weiden: Wie aufwerten?</vt:lpstr>
      <vt:lpstr>Strukturreiche Weiden: Pflege</vt:lpstr>
      <vt:lpstr>Wald und Wytweiden</vt:lpstr>
      <vt:lpstr>PowerPoint-Präsentation</vt:lpstr>
      <vt:lpstr>PowerPoint-Präsentation</vt:lpstr>
      <vt:lpstr>Wald und Wytweiden: Pflege </vt:lpstr>
      <vt:lpstr>Pflege von Wald und Wytweiden</vt:lpstr>
      <vt:lpstr>Wald- und Wytweiden: Mit welchen Tieren beweiden? </vt:lpstr>
      <vt:lpstr>Umtriebsweide versus Standweide</vt:lpstr>
      <vt:lpstr>Wald- und Wytweiden: Wie aufwerten?</vt:lpstr>
      <vt:lpstr>Artenreiche Grün- und Streueflächen im Sömmerungsgebiet</vt:lpstr>
      <vt:lpstr>PowerPoint-Präsentation</vt:lpstr>
      <vt:lpstr>Artenreiche Grün- und Streueflächen  im Sömmerungsgebiet: Pflege und Aufwertung   </vt:lpstr>
      <vt:lpstr>4.3 Biodiversitätsförderflächen auf Ackerland</vt:lpstr>
      <vt:lpstr>Biodiversitätsförderflächen auf Ackerland </vt:lpstr>
      <vt:lpstr>Lineare und flächige Elemente kombinieren</vt:lpstr>
      <vt:lpstr>PowerPoint-Präsentation</vt:lpstr>
      <vt:lpstr>PowerPoint-Präsentation</vt:lpstr>
      <vt:lpstr>Bunt- und Rotationsbrache</vt:lpstr>
      <vt:lpstr>PowerPoint-Präsentation</vt:lpstr>
      <vt:lpstr>Rotationsbrache versus Buntbrache</vt:lpstr>
      <vt:lpstr>Brachen: Standortwahl</vt:lpstr>
      <vt:lpstr>Brachen: Saatbettvorbereitung</vt:lpstr>
      <vt:lpstr>Brachen: Saatgutmischungen und Saatzeitpunkt</vt:lpstr>
      <vt:lpstr>Brachen: Saat</vt:lpstr>
      <vt:lpstr>Brachen: Pflege ab dem zweiten Standjahr</vt:lpstr>
      <vt:lpstr>Brachen: Aufheben</vt:lpstr>
      <vt:lpstr>Aufheben von Rotationsbrachen </vt:lpstr>
      <vt:lpstr>Alte Brachen sind wertvoll! </vt:lpstr>
      <vt:lpstr>Saum auf Ackerfläche</vt:lpstr>
      <vt:lpstr>PowerPoint-Präsentation</vt:lpstr>
      <vt:lpstr>Saum auf Ackerfläche: Unterschiede zu Brachen </vt:lpstr>
      <vt:lpstr>Saum auf Ackerfläche: Saatbettvorbereitung</vt:lpstr>
      <vt:lpstr>Saum auf Ackerfläche: Mischungen und Saatzeitpunkt</vt:lpstr>
      <vt:lpstr>Saum auf Ackerfläche: Saat und Pflege</vt:lpstr>
      <vt:lpstr>PowerPoint-Präsentation</vt:lpstr>
      <vt:lpstr>PowerPoint-Präsentation</vt:lpstr>
      <vt:lpstr>Ackerschonstreifen: Wo anlegen? </vt:lpstr>
      <vt:lpstr>Ackerschonstreifen: Wie ansäen? </vt:lpstr>
      <vt:lpstr>Ackerschonstreifen: Pflege</vt:lpstr>
      <vt:lpstr>Empfehlungen zur Förderung der Ackerbegleitflora</vt:lpstr>
      <vt:lpstr>PowerPoint-Präsentation</vt:lpstr>
      <vt:lpstr>PowerPoint-Präsentation</vt:lpstr>
      <vt:lpstr>Nützlingsstreifen: Wo anlegen? </vt:lpstr>
      <vt:lpstr>Nützlingsstreifen: Anlage</vt:lpstr>
      <vt:lpstr>Nützlingsstreifen: Saatgut</vt:lpstr>
      <vt:lpstr>Nützlingsstreifen: Pflege</vt:lpstr>
      <vt:lpstr>PowerPoint-Präsentation</vt:lpstr>
      <vt:lpstr>PowerPoint-Präsentation</vt:lpstr>
      <vt:lpstr>Getreide in weiter Reihe: Standort </vt:lpstr>
      <vt:lpstr>PowerPoint-Präsentation</vt:lpstr>
      <vt:lpstr>4.4 Gehölze und Biodiversitätsförderflächen       in Dauerkulturen</vt:lpstr>
      <vt:lpstr>Bäume und Sträucher: Worauf achten beim Pflanzen?</vt:lpstr>
      <vt:lpstr>BFF-Typen Gehölze und Dauerkulturen</vt:lpstr>
      <vt:lpstr>Hochstamm-Feldobstbäume</vt:lpstr>
      <vt:lpstr>PowerPoint-Präsentation</vt:lpstr>
      <vt:lpstr>PowerPoint-Präsentation</vt:lpstr>
      <vt:lpstr>Anrechenbare Strukturen in Hochstammobstgärten QII</vt:lpstr>
      <vt:lpstr>Hochstamm-Feldobstbäume: Pflanzung</vt:lpstr>
      <vt:lpstr>Hochstamm-Feldobstbäume: Pflege</vt:lpstr>
      <vt:lpstr>Mögliche ökologische Aufwertung von Obstgärten</vt:lpstr>
      <vt:lpstr>Standortgerechte Einzelbäume und Alleen</vt:lpstr>
      <vt:lpstr>Standortgerechte Einzelbäume und Alleen</vt:lpstr>
      <vt:lpstr>Pflanzung standortgerechter Einzelbäume und Alleen</vt:lpstr>
      <vt:lpstr>Welches sind die ökologisch wertvollsten Baumarten?</vt:lpstr>
      <vt:lpstr>Hecken, Ufer- und Feldgehölze</vt:lpstr>
      <vt:lpstr>PowerPoint-Präsentation</vt:lpstr>
      <vt:lpstr>PowerPoint-Präsentation</vt:lpstr>
      <vt:lpstr>Hecken, Ufer- und Feldgehölze: Standortwahl</vt:lpstr>
      <vt:lpstr> </vt:lpstr>
      <vt:lpstr>Hecken, Ufer- und Feldgehölze: Pflanzung </vt:lpstr>
      <vt:lpstr>Hecken, Ufer- und Feldgehölze: Pflanzplanbeispiel</vt:lpstr>
      <vt:lpstr>Hecken, Ufer- und Feldgehölze: Pflege und Aufwertung </vt:lpstr>
      <vt:lpstr>Hecken, Ufer- und Feldgehölze:  Empfehlung gestaffelte Nutzung des Krautsaums</vt:lpstr>
      <vt:lpstr>Rebflächen mit natürlicher Artenvielfalt</vt:lpstr>
      <vt:lpstr>PowerPoint-Präsentation</vt:lpstr>
      <vt:lpstr>Rebflächen mit natürlicher Artenvielfalt </vt:lpstr>
      <vt:lpstr>Rebflächen mit natürlicher Artenvielfalt  </vt:lpstr>
      <vt:lpstr>PowerPoint-Präsentation</vt:lpstr>
      <vt:lpstr>Rebflächen: Wie Netze richtig montieren?</vt:lpstr>
      <vt:lpstr>Nützlingsstreifen in Dauerkulturen</vt:lpstr>
      <vt:lpstr>PowerPoint-Präsentation</vt:lpstr>
      <vt:lpstr>Nützlingsstreifen in Dauerkulturen</vt:lpstr>
      <vt:lpstr>4.5 Andere Biodiversitätsförderflächen</vt:lpstr>
      <vt:lpstr>Wassergraben, Tümpel, Teich</vt:lpstr>
      <vt:lpstr>PowerPoint-Präsentation</vt:lpstr>
      <vt:lpstr>Bevorzugte Gewässertypen einiger Amphibien</vt:lpstr>
      <vt:lpstr>Wassergraben, Tümpel, Teich</vt:lpstr>
      <vt:lpstr>Wassergraben, Tümpel, Teich</vt:lpstr>
      <vt:lpstr>Temporäre Kleingewässer</vt:lpstr>
      <vt:lpstr>Wassergraben, Tümpel, Teich</vt:lpstr>
      <vt:lpstr>Wassergraben, Tümpel, Teich</vt:lpstr>
      <vt:lpstr>Ruderalflächen, Steinhaufen und -wälle</vt:lpstr>
      <vt:lpstr>PowerPoint-Präsentation</vt:lpstr>
      <vt:lpstr>Ruderalflächen, Steinhaufen und -wälle</vt:lpstr>
      <vt:lpstr>Ruderalflächen</vt:lpstr>
      <vt:lpstr>Steinhaufen und Steinwälle</vt:lpstr>
      <vt:lpstr>Ruderalflächen, Steinhaufen und -wälle</vt:lpstr>
      <vt:lpstr>Trockenmauern</vt:lpstr>
      <vt:lpstr>PowerPoint-Präsentation</vt:lpstr>
      <vt:lpstr>Trockensteinmauern: Bau</vt:lpstr>
      <vt:lpstr>Trockensteinmauern: Unterhalt</vt:lpstr>
      <vt:lpstr>Regionsspezifische Biodiversitätsförderflächen</vt:lpstr>
      <vt:lpstr>Förderung seltener Schmetterlinge  mit angepasstem Mahdregime</vt:lpstr>
      <vt:lpstr>La bande refuge</vt:lpstr>
      <vt:lpstr>Kiebitzschutz in der Wauwiler Ebene</vt:lpstr>
      <vt:lpstr>Blühstreifen, Feldlerchenfenster im Oberaargau</vt:lpstr>
      <vt:lpstr>Weiterführende Links</vt:lpstr>
      <vt:lpstr>Impressum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Weidmann Gilles</dc:creator>
  <cp:lastModifiedBy>Weidmann Gilles</cp:lastModifiedBy>
  <cp:revision>258</cp:revision>
  <dcterms:created xsi:type="dcterms:W3CDTF">2017-11-28T14:04:15Z</dcterms:created>
  <dcterms:modified xsi:type="dcterms:W3CDTF">2024-05-27T13:32:59Z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0x01010084DC1A0CA2F24D45B24EBF2497873C13</vt:lpwstr>
  </property>
  <property fmtid="{D5CDD505-2E9C-101B-9397-08002B2CF9AE}" pid="3" name="MediaServiceImageTags">
    <vt:lpwstr/>
  </property>
</Properties>
</file>