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7"/>
  </p:notesMasterIdLst>
  <p:sldIdLst>
    <p:sldId id="256" r:id="rId5"/>
    <p:sldId id="347" r:id="rId6"/>
    <p:sldId id="269" r:id="rId7"/>
    <p:sldId id="348" r:id="rId8"/>
    <p:sldId id="271" r:id="rId9"/>
    <p:sldId id="309" r:id="rId10"/>
    <p:sldId id="337" r:id="rId11"/>
    <p:sldId id="325" r:id="rId12"/>
    <p:sldId id="400" r:id="rId13"/>
    <p:sldId id="340" r:id="rId14"/>
    <p:sldId id="375" r:id="rId15"/>
    <p:sldId id="395" r:id="rId16"/>
    <p:sldId id="396" r:id="rId17"/>
    <p:sldId id="268" r:id="rId18"/>
    <p:sldId id="273" r:id="rId19"/>
    <p:sldId id="344" r:id="rId20"/>
    <p:sldId id="279" r:id="rId21"/>
    <p:sldId id="335" r:id="rId22"/>
    <p:sldId id="302" r:id="rId23"/>
    <p:sldId id="285" r:id="rId24"/>
    <p:sldId id="399" r:id="rId25"/>
    <p:sldId id="324" r:id="rId26"/>
    <p:sldId id="397" r:id="rId27"/>
    <p:sldId id="376" r:id="rId28"/>
    <p:sldId id="369" r:id="rId29"/>
    <p:sldId id="382" r:id="rId30"/>
    <p:sldId id="349" r:id="rId31"/>
    <p:sldId id="278" r:id="rId32"/>
    <p:sldId id="260" r:id="rId33"/>
    <p:sldId id="290" r:id="rId34"/>
    <p:sldId id="358" r:id="rId35"/>
    <p:sldId id="310" r:id="rId36"/>
    <p:sldId id="366" r:id="rId37"/>
    <p:sldId id="383" r:id="rId38"/>
    <p:sldId id="361" r:id="rId39"/>
    <p:sldId id="287" r:id="rId40"/>
    <p:sldId id="315" r:id="rId41"/>
    <p:sldId id="362" r:id="rId42"/>
    <p:sldId id="386" r:id="rId43"/>
    <p:sldId id="385" r:id="rId44"/>
    <p:sldId id="307" r:id="rId45"/>
    <p:sldId id="288" r:id="rId46"/>
    <p:sldId id="294" r:id="rId47"/>
    <p:sldId id="363" r:id="rId48"/>
    <p:sldId id="296" r:id="rId49"/>
    <p:sldId id="387" r:id="rId50"/>
    <p:sldId id="295" r:id="rId51"/>
    <p:sldId id="388" r:id="rId52"/>
    <p:sldId id="293" r:id="rId53"/>
    <p:sldId id="364" r:id="rId54"/>
    <p:sldId id="320" r:id="rId55"/>
    <p:sldId id="401" r:id="rId56"/>
  </p:sldIdLst>
  <p:sldSz cx="9144000" cy="6858000" type="screen4x3"/>
  <p:notesSz cx="6799263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gist Dominik" initials="DH" lastIdx="14" clrIdx="0"/>
  <p:cmAuthor id="1" name="Hagist Dominik" initials="DHA" lastIdx="12" clrIdx="1"/>
  <p:cmAuthor id="2" name="Pfiffner Lukas" initials="PL" lastIdx="2" clrIdx="2">
    <p:extLst>
      <p:ext uri="{19B8F6BF-5375-455C-9EA6-DF929625EA0E}">
        <p15:presenceInfo xmlns:p15="http://schemas.microsoft.com/office/powerpoint/2012/main" userId="S-1-5-21-1635401191-1135830115-316617838-47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00"/>
    <a:srgbClr val="FFFFFF"/>
    <a:srgbClr val="FCFF7D"/>
    <a:srgbClr val="FDDC7F"/>
    <a:srgbClr val="FE5F44"/>
    <a:srgbClr val="8D5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305" autoAdjust="0"/>
  </p:normalViewPr>
  <p:slideViewPr>
    <p:cSldViewPr>
      <p:cViewPr varScale="1">
        <p:scale>
          <a:sx n="111" d="100"/>
          <a:sy n="111" d="100"/>
        </p:scale>
        <p:origin x="148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bl.ch\files\MVP-Vielfalt\TP6_Weiterbildung_Handbuch\Foliensammlung\Abbildungen\Acker_VogelartenZ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3348984643251"/>
          <c:y val="7.1742779136766688E-2"/>
          <c:w val="0.66315198037431256"/>
          <c:h val="0.715833588796850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Tabelle1!$B$7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Tabelle1!$A$8:$A$14</c:f>
              <c:strCache>
                <c:ptCount val="5"/>
                <c:pt idx="0">
                  <c:v>Wachtel</c:v>
                </c:pt>
                <c:pt idx="1">
                  <c:v>Kiebitz</c:v>
                </c:pt>
                <c:pt idx="2">
                  <c:v>Schafstelze</c:v>
                </c:pt>
                <c:pt idx="3">
                  <c:v>Schwarzkehlchen</c:v>
                </c:pt>
                <c:pt idx="4">
                  <c:v>Grauammer</c:v>
                </c:pt>
              </c:strCache>
              <c:extLst/>
            </c:strRef>
          </c:cat>
          <c:val>
            <c:numRef>
              <c:f>Tabelle1!$B$8:$B$14</c:f>
              <c:numCache>
                <c:formatCode>General</c:formatCode>
                <c:ptCount val="5"/>
                <c:pt idx="0">
                  <c:v>7</c:v>
                </c:pt>
                <c:pt idx="1">
                  <c:v>1</c:v>
                </c:pt>
                <c:pt idx="2">
                  <c:v>13</c:v>
                </c:pt>
                <c:pt idx="3">
                  <c:v>2</c:v>
                </c:pt>
                <c:pt idx="4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923-4C64-98C0-86933ABD94F2}"/>
            </c:ext>
          </c:extLst>
        </c:ser>
        <c:ser>
          <c:idx val="1"/>
          <c:order val="1"/>
          <c:tx>
            <c:strRef>
              <c:f>Tabelle1!$C$7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Tabelle1!$A$8:$A$14</c:f>
              <c:strCache>
                <c:ptCount val="5"/>
                <c:pt idx="0">
                  <c:v>Wachtel</c:v>
                </c:pt>
                <c:pt idx="1">
                  <c:v>Kiebitz</c:v>
                </c:pt>
                <c:pt idx="2">
                  <c:v>Schafstelze</c:v>
                </c:pt>
                <c:pt idx="3">
                  <c:v>Schwarzkehlchen</c:v>
                </c:pt>
                <c:pt idx="4">
                  <c:v>Grauammer</c:v>
                </c:pt>
              </c:strCache>
              <c:extLst/>
            </c:strRef>
          </c:cat>
          <c:val>
            <c:numRef>
              <c:f>Tabelle1!$C$8:$C$14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923-4C64-98C0-86933ABD9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9069208"/>
        <c:axId val="429075440"/>
      </c:barChart>
      <c:catAx>
        <c:axId val="429069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9075440"/>
        <c:crosses val="autoZero"/>
        <c:auto val="1"/>
        <c:lblAlgn val="ctr"/>
        <c:lblOffset val="100"/>
        <c:noMultiLvlLbl val="0"/>
      </c:catAx>
      <c:valAx>
        <c:axId val="429075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9069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436768268288093"/>
          <c:y val="0.60669117922976912"/>
          <c:w val="0.15866172507331056"/>
          <c:h val="0.17394197416336699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08.04.2019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5637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D271D-BFEE-49F3-94A6-76ED71C34105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903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5637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D271D-BFEE-49F3-94A6-76ED71C34105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224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>2017</a:t>
            </a:r>
            <a:endParaRPr lang="de-CH" spc="2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err="1" smtClean="0"/>
              <a:t>Biodiversität</a:t>
            </a:r>
            <a:r>
              <a:rPr lang="fr-CH" dirty="0" smtClean="0"/>
              <a:t> </a:t>
            </a:r>
            <a:r>
              <a:rPr lang="fr-CH" dirty="0" err="1" smtClean="0"/>
              <a:t>auf</a:t>
            </a:r>
            <a:r>
              <a:rPr lang="fr-CH" dirty="0" smtClean="0"/>
              <a:t> </a:t>
            </a:r>
            <a:r>
              <a:rPr lang="fr-CH" dirty="0" err="1" smtClean="0"/>
              <a:t>dem</a:t>
            </a:r>
            <a:r>
              <a:rPr lang="fr-CH" dirty="0" smtClean="0"/>
              <a:t> </a:t>
            </a:r>
            <a:r>
              <a:rPr lang="fr-CH" dirty="0" err="1" smtClean="0"/>
              <a:t>Landwirtschaftsbetrieb</a:t>
            </a:r>
            <a:endParaRPr lang="fr-CH" dirty="0"/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 smtClean="0"/>
              <a:t>((</a:t>
            </a:r>
            <a:r>
              <a:rPr lang="fr-CH" spc="20" noProof="0" dirty="0" err="1" smtClean="0"/>
              <a:t>Kapitel</a:t>
            </a:r>
            <a:r>
              <a:rPr lang="fr-CH" spc="20" noProof="0" dirty="0" smtClean="0"/>
              <a:t>))</a:t>
            </a:r>
            <a:endParaRPr lang="fr-CH" spc="20" noProof="0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979712" y="366565"/>
            <a:ext cx="1724025" cy="6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 smtClean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Hier Bild einfügen</a:t>
            </a:r>
            <a:endParaRPr lang="de-CH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smtClean="0"/>
              <a:t>Erste Ebene 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043608" y="6357833"/>
            <a:ext cx="486697" cy="180809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1763688" y="6344185"/>
            <a:ext cx="3168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 smtClean="0"/>
              <a:t>Foliensammlung</a:t>
            </a:r>
            <a:r>
              <a:rPr lang="de-CH" sz="900" baseline="0" dirty="0" smtClean="0"/>
              <a:t> Biodiversität auf dem Landwirtschaftsbetrieb</a:t>
            </a:r>
            <a:endParaRPr lang="de-CH" sz="900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5220072" y="6344185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 smtClean="0"/>
              <a:t>Biodiversitätsförderung in den Kulturen</a:t>
            </a:r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safethebambi.ch/" TargetMode="Externa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tif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tiff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8.png"/><Relationship Id="rId5" Type="http://schemas.openxmlformats.org/officeDocument/2006/relationships/image" Target="../media/image97.tiff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2.jpeg"/><Relationship Id="rId5" Type="http://schemas.openxmlformats.org/officeDocument/2006/relationships/image" Target="../media/image93.jpeg"/><Relationship Id="rId4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uctus.ch/" TargetMode="External"/><Relationship Id="rId3" Type="http://schemas.openxmlformats.org/officeDocument/2006/relationships/hyperlink" Target="http://www.bioaktuell.ch/" TargetMode="External"/><Relationship Id="rId7" Type="http://schemas.openxmlformats.org/officeDocument/2006/relationships/hyperlink" Target="http://www.prospecierara.ch/" TargetMode="External"/><Relationship Id="rId2" Type="http://schemas.openxmlformats.org/officeDocument/2006/relationships/hyperlink" Target="http://www.agri-biodiv.ch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afethebambi.ch/" TargetMode="External"/><Relationship Id="rId5" Type="http://schemas.openxmlformats.org/officeDocument/2006/relationships/hyperlink" Target="http://www.agridea.ch/" TargetMode="External"/><Relationship Id="rId4" Type="http://schemas.openxmlformats.org/officeDocument/2006/relationships/hyperlink" Target="http://www.ip-suisse.ch/" TargetMode="External"/><Relationship Id="rId9" Type="http://schemas.openxmlformats.org/officeDocument/2006/relationships/hyperlink" Target="http://www.vitiswiss.ch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fibl.org/" TargetMode="External"/><Relationship Id="rId3" Type="http://schemas.openxmlformats.org/officeDocument/2006/relationships/hyperlink" Target="http://www.fibl.org/" TargetMode="External"/><Relationship Id="rId7" Type="http://schemas.openxmlformats.org/officeDocument/2006/relationships/hyperlink" Target="http://www.agri-biodiv.ch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4869160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Kapitel 5: Biodiversitätsförderung in den Kulturen</a:t>
            </a:r>
          </a:p>
          <a:p>
            <a:endParaRPr lang="de-CH" sz="1100" dirty="0" smtClean="0">
              <a:solidFill>
                <a:prstClr val="black"/>
              </a:solidFill>
            </a:endParaRPr>
          </a:p>
          <a:p>
            <a:r>
              <a:rPr lang="de-CH" sz="1100" dirty="0" smtClean="0">
                <a:solidFill>
                  <a:prstClr val="black"/>
                </a:solidFill>
              </a:rPr>
              <a:t>Ausgabe 2019</a:t>
            </a:r>
            <a:endParaRPr lang="de-CH" sz="1100" dirty="0">
              <a:solidFill>
                <a:prstClr val="black"/>
              </a:solidFill>
            </a:endParaRP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539552" y="6309032"/>
            <a:ext cx="7047270" cy="210567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de-CH" sz="1100" dirty="0"/>
              <a:t>Referenz: </a:t>
            </a:r>
            <a:r>
              <a:rPr lang="de-CH" sz="1100" dirty="0" smtClean="0"/>
              <a:t>Handbuch </a:t>
            </a:r>
            <a:r>
              <a:rPr lang="de-CH" sz="1100" dirty="0"/>
              <a:t>«Biodiversität auf dem Landwirtschaftsbetrieb – ein Handbuch für die Praxis», Kapitel 5</a:t>
            </a:r>
            <a:r>
              <a:rPr lang="de-CH" sz="1100" dirty="0" smtClean="0"/>
              <a:t>, </a:t>
            </a:r>
            <a:r>
              <a:rPr lang="de-CH" sz="1100" dirty="0"/>
              <a:t>Seiten </a:t>
            </a:r>
            <a:r>
              <a:rPr lang="de-CH" sz="1100" dirty="0" smtClean="0"/>
              <a:t>121-140</a:t>
            </a:r>
            <a:endParaRPr lang="de-CH" sz="11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Geringste Bienenverluste am frühen Morgen</a:t>
            </a:r>
            <a:endParaRPr lang="de-CH" dirty="0"/>
          </a:p>
        </p:txBody>
      </p:sp>
      <p:sp>
        <p:nvSpPr>
          <p:cNvPr id="10" name="Textfeld 9"/>
          <p:cNvSpPr txBox="1"/>
          <p:nvPr/>
        </p:nvSpPr>
        <p:spPr>
          <a:xfrm>
            <a:off x="6823191" y="5534495"/>
            <a:ext cx="1781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 smtClean="0"/>
              <a:t>Quelle: Frick und </a:t>
            </a:r>
            <a:r>
              <a:rPr lang="de-CH" sz="1100" dirty="0" err="1" smtClean="0"/>
              <a:t>Fluri</a:t>
            </a:r>
            <a:r>
              <a:rPr lang="de-CH" sz="1100" dirty="0" smtClean="0"/>
              <a:t> 2001</a:t>
            </a:r>
            <a:endParaRPr lang="de-CH" sz="1100" dirty="0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95" y="2055027"/>
            <a:ext cx="7921625" cy="2467482"/>
          </a:xfrm>
        </p:spPr>
      </p:pic>
      <p:sp>
        <p:nvSpPr>
          <p:cNvPr id="3" name="Textfeld 2"/>
          <p:cNvSpPr txBox="1"/>
          <p:nvPr/>
        </p:nvSpPr>
        <p:spPr>
          <a:xfrm>
            <a:off x="433695" y="1484784"/>
            <a:ext cx="826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Auswirkung der Tageszeit der Mahd auf die Bienensterblichkeit </a:t>
            </a:r>
          </a:p>
        </p:txBody>
      </p:sp>
      <p:sp>
        <p:nvSpPr>
          <p:cNvPr id="5" name="Rechteck 4"/>
          <p:cNvSpPr/>
          <p:nvPr/>
        </p:nvSpPr>
        <p:spPr>
          <a:xfrm>
            <a:off x="1323014" y="2013172"/>
            <a:ext cx="1008112" cy="3089275"/>
          </a:xfrm>
          <a:prstGeom prst="rect">
            <a:avLst/>
          </a:prstGeom>
          <a:solidFill>
            <a:schemeClr val="accent6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7812360" y="2013172"/>
            <a:ext cx="690242" cy="3089275"/>
          </a:xfrm>
          <a:prstGeom prst="rect">
            <a:avLst/>
          </a:prstGeom>
          <a:solidFill>
            <a:schemeClr val="accent6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1218927" y="510244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solidFill>
                  <a:schemeClr val="accent6"/>
                </a:solidFill>
              </a:rPr>
              <a:t>Ideale </a:t>
            </a:r>
            <a:r>
              <a:rPr lang="de-CH" sz="1600" dirty="0" err="1" smtClean="0">
                <a:solidFill>
                  <a:schemeClr val="accent6"/>
                </a:solidFill>
              </a:rPr>
              <a:t>Mähzeit</a:t>
            </a:r>
            <a:endParaRPr lang="de-CH" sz="1600" dirty="0">
              <a:solidFill>
                <a:schemeClr val="accent6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30354" y="510244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solidFill>
                  <a:schemeClr val="accent6"/>
                </a:solidFill>
              </a:rPr>
              <a:t>Ideale </a:t>
            </a:r>
            <a:r>
              <a:rPr lang="de-CH" sz="1600" dirty="0" err="1" smtClean="0">
                <a:solidFill>
                  <a:schemeClr val="accent6"/>
                </a:solidFill>
              </a:rPr>
              <a:t>Mähzeit</a:t>
            </a:r>
            <a:endParaRPr lang="de-CH" sz="1600" dirty="0">
              <a:solidFill>
                <a:schemeClr val="accent6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790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16" y="2120894"/>
            <a:ext cx="7445141" cy="3470306"/>
          </a:xfrm>
          <a:prstGeom prst="rect">
            <a:avLst/>
          </a:prstGeom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788" y="404664"/>
            <a:ext cx="8388424" cy="47667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CH" altLang="de-DE" dirty="0" smtClean="0">
                <a:cs typeface="Arial"/>
              </a:rPr>
              <a:t>Altgrasstreifen als Rückzugsmöglichkeit für Heuschrecken</a:t>
            </a:r>
            <a:endParaRPr lang="de-CH" altLang="de-DE" dirty="0">
              <a:cs typeface="Arial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352925" y="5678553"/>
            <a:ext cx="17908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 smtClean="0"/>
              <a:t>Quelle: Humbert </a:t>
            </a:r>
            <a:r>
              <a:rPr lang="de-CH" sz="1100" dirty="0"/>
              <a:t>et al. </a:t>
            </a:r>
            <a:r>
              <a:rPr lang="de-CH" sz="1100" dirty="0" smtClean="0"/>
              <a:t>2010</a:t>
            </a:r>
            <a:endParaRPr lang="de-CH" sz="1100" dirty="0"/>
          </a:p>
        </p:txBody>
      </p:sp>
      <p:sp>
        <p:nvSpPr>
          <p:cNvPr id="5" name="Textfeld 4"/>
          <p:cNvSpPr txBox="1"/>
          <p:nvPr/>
        </p:nvSpPr>
        <p:spPr>
          <a:xfrm>
            <a:off x="503424" y="1412776"/>
            <a:ext cx="803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Auswirkung von Rückzugsstreifen auf die Heuschreckenpopulation </a:t>
            </a:r>
            <a:br>
              <a:rPr lang="de-CH" b="1" dirty="0" smtClean="0"/>
            </a:br>
            <a:r>
              <a:rPr lang="de-CH" b="1" dirty="0" smtClean="0"/>
              <a:t>in extensiven</a:t>
            </a:r>
            <a:r>
              <a:rPr lang="de-CH" b="1" dirty="0" smtClean="0">
                <a:solidFill>
                  <a:srgbClr val="FF0000"/>
                </a:solidFill>
              </a:rPr>
              <a:t> </a:t>
            </a:r>
            <a:r>
              <a:rPr lang="de-CH" b="1" dirty="0" smtClean="0"/>
              <a:t>Wiesen</a:t>
            </a:r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5513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1" descr="image00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7"/>
          <a:stretch/>
        </p:blipFill>
        <p:spPr bwMode="auto">
          <a:xfrm>
            <a:off x="1106988" y="1206044"/>
            <a:ext cx="5265211" cy="409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Schnitttermine anpassen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317721" y="9807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Beispiel Braunkehlchen: </a:t>
            </a:r>
            <a:r>
              <a:rPr lang="de-CH" dirty="0" smtClean="0"/>
              <a:t>Schonen der Brut im Mai und Juni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683568" y="234888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1 Schnitt</a:t>
            </a:r>
            <a:endParaRPr lang="de-CH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683568" y="335699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2 Schnitte</a:t>
            </a:r>
            <a:endParaRPr lang="de-CH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678980" y="429309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4 Schnitte</a:t>
            </a:r>
            <a:endParaRPr lang="de-CH" sz="1600" dirty="0"/>
          </a:p>
        </p:txBody>
      </p:sp>
      <p:sp>
        <p:nvSpPr>
          <p:cNvPr id="10" name="Rechteck 9"/>
          <p:cNvSpPr/>
          <p:nvPr/>
        </p:nvSpPr>
        <p:spPr>
          <a:xfrm>
            <a:off x="6444208" y="5794519"/>
            <a:ext cx="21916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 smtClean="0"/>
              <a:t>Quelle: Schweizerische Vogelwarte</a:t>
            </a:r>
            <a:endParaRPr lang="de-CH" sz="1100" dirty="0"/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11" y="4650811"/>
            <a:ext cx="397784" cy="397784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80" y="2663190"/>
            <a:ext cx="397784" cy="397784"/>
          </a:xfrm>
          <a:prstGeom prst="rect">
            <a:avLst/>
          </a:prstGeom>
          <a:ln>
            <a:noFill/>
          </a:ln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52" y="3675295"/>
            <a:ext cx="397784" cy="397784"/>
          </a:xfrm>
          <a:prstGeom prst="rect">
            <a:avLst/>
          </a:prstGeom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414092" y="3564782"/>
            <a:ext cx="2148268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Bei häufigem Schnitt und früher Mahd wird das Gelege </a:t>
            </a:r>
            <a:r>
              <a:rPr lang="de-CH" sz="1600" dirty="0" err="1" smtClean="0"/>
              <a:t>vermäht</a:t>
            </a:r>
            <a:r>
              <a:rPr lang="de-CH" sz="1600" dirty="0" smtClean="0"/>
              <a:t>!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de-CH" sz="1600" b="1" dirty="0" smtClean="0"/>
              <a:t>Wiesen erst Anfang/Mitte Juli schneiden!</a:t>
            </a:r>
            <a:endParaRPr lang="de-CH" sz="1600" b="1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259632" y="5445223"/>
            <a:ext cx="4929644" cy="349295"/>
            <a:chOff x="683567" y="5916262"/>
            <a:chExt cx="5477197" cy="338554"/>
          </a:xfrm>
        </p:grpSpPr>
        <p:sp>
          <p:nvSpPr>
            <p:cNvPr id="5" name="Textfeld 4"/>
            <p:cNvSpPr txBox="1"/>
            <p:nvPr/>
          </p:nvSpPr>
          <p:spPr>
            <a:xfrm>
              <a:off x="683567" y="5916262"/>
              <a:ext cx="1303035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Mai</a:t>
              </a:r>
              <a:endParaRPr lang="de-CH" sz="16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986603" y="5916262"/>
              <a:ext cx="1223639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Juni</a:t>
              </a:r>
              <a:endParaRPr lang="de-CH" sz="1600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210242" y="5916262"/>
              <a:ext cx="129253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Juli</a:t>
              </a:r>
              <a:endParaRPr lang="de-CH" sz="16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696672" y="5916262"/>
              <a:ext cx="46409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de-CH" sz="16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502774" y="5916262"/>
              <a:ext cx="1223639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August</a:t>
              </a:r>
              <a:endParaRPr lang="de-CH" sz="1600" dirty="0"/>
            </a:p>
          </p:txBody>
        </p:sp>
      </p:grpSp>
      <p:sp>
        <p:nvSpPr>
          <p:cNvPr id="19" name="Foliennummernplatzhalt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840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Zeitpunkt des ersten </a:t>
            </a:r>
            <a:r>
              <a:rPr lang="de-CH" dirty="0"/>
              <a:t>Schnitts im Berggebiet</a:t>
            </a:r>
            <a:r>
              <a:rPr lang="de-CH" dirty="0" smtClean="0"/>
              <a:t> 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160118"/>
              </p:ext>
            </p:extLst>
          </p:nvPr>
        </p:nvGraphicFramePr>
        <p:xfrm>
          <a:off x="2848077" y="2276622"/>
          <a:ext cx="5612354" cy="2226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7938">
                  <a:extLst>
                    <a:ext uri="{9D8B030D-6E8A-4147-A177-3AD203B41FA5}">
                      <a16:colId xmlns:a16="http://schemas.microsoft.com/office/drawing/2014/main" val="276848097"/>
                    </a:ext>
                  </a:extLst>
                </a:gridCol>
                <a:gridCol w="1859651">
                  <a:extLst>
                    <a:ext uri="{9D8B030D-6E8A-4147-A177-3AD203B41FA5}">
                      <a16:colId xmlns:a16="http://schemas.microsoft.com/office/drawing/2014/main" val="2940242283"/>
                    </a:ext>
                  </a:extLst>
                </a:gridCol>
                <a:gridCol w="1604765">
                  <a:extLst>
                    <a:ext uri="{9D8B030D-6E8A-4147-A177-3AD203B41FA5}">
                      <a16:colId xmlns:a16="http://schemas.microsoft.com/office/drawing/2014/main" val="468123729"/>
                    </a:ext>
                  </a:extLst>
                </a:gridCol>
              </a:tblGrid>
              <a:tr h="445392"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Inner</a:t>
                      </a:r>
                      <a:r>
                        <a:rPr lang="de-CH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‐ und Südalpen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Alpennordseite 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Erster Schnitt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720370"/>
                  </a:ext>
                </a:extLst>
              </a:tr>
              <a:tr h="445392"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 m ü. M. 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m ü. M. 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10.7.</a:t>
                      </a:r>
                      <a:endParaRPr lang="de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8473"/>
                  </a:ext>
                </a:extLst>
              </a:tr>
              <a:tr h="445392"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m ü. M. 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 m ü. M. 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12.7.</a:t>
                      </a:r>
                      <a:endParaRPr lang="de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83156"/>
                  </a:ext>
                </a:extLst>
              </a:tr>
              <a:tr h="445392"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m ü. M. 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m ü. M. 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15.7.</a:t>
                      </a:r>
                      <a:endParaRPr lang="de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15282"/>
                  </a:ext>
                </a:extLst>
              </a:tr>
              <a:tr h="445392"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1900 m ü. M. 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m ü. M. 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20.7.</a:t>
                      </a:r>
                      <a:endParaRPr lang="de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194471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4139952" y="4653136"/>
            <a:ext cx="45365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dirty="0"/>
              <a:t>Quelle: </a:t>
            </a:r>
            <a:r>
              <a:rPr lang="de-CH" sz="1100" dirty="0" smtClean="0"/>
              <a:t>Müller </a:t>
            </a:r>
            <a:r>
              <a:rPr lang="de-CH" sz="1100" dirty="0"/>
              <a:t>et al. 2005, ergänzt mit Resultaten aus </a:t>
            </a:r>
            <a:r>
              <a:rPr lang="de-CH" sz="1100" dirty="0" smtClean="0"/>
              <a:t>Tome </a:t>
            </a:r>
            <a:r>
              <a:rPr lang="de-CH" sz="1100" dirty="0"/>
              <a:t>&amp; </a:t>
            </a:r>
            <a:r>
              <a:rPr lang="de-CH" sz="1100" dirty="0" err="1" smtClean="0"/>
              <a:t>Denac</a:t>
            </a:r>
            <a:r>
              <a:rPr lang="de-CH" sz="1100" dirty="0" smtClean="0"/>
              <a:t> </a:t>
            </a:r>
            <a:r>
              <a:rPr lang="de-CH" sz="1100" dirty="0"/>
              <a:t>2012</a:t>
            </a:r>
            <a:r>
              <a:rPr lang="de-CH" sz="1100" dirty="0" smtClean="0"/>
              <a:t>.</a:t>
            </a:r>
            <a:endParaRPr lang="de-CH" sz="11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76" y="2285588"/>
            <a:ext cx="2271901" cy="221799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76176" y="4139788"/>
            <a:ext cx="227190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Braunkehlchen</a:t>
            </a:r>
          </a:p>
        </p:txBody>
      </p:sp>
      <p:sp>
        <p:nvSpPr>
          <p:cNvPr id="8" name="Titel 3"/>
          <p:cNvSpPr txBox="1">
            <a:spLocks/>
          </p:cNvSpPr>
          <p:nvPr/>
        </p:nvSpPr>
        <p:spPr>
          <a:xfrm>
            <a:off x="591034" y="1907772"/>
            <a:ext cx="7869397" cy="3601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800" dirty="0" smtClean="0"/>
              <a:t>Erster Schnitt im Berggebiet zur Schonung wiesenbrütender Vögel</a:t>
            </a:r>
            <a:endParaRPr lang="de-CH" sz="18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73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975754"/>
            <a:ext cx="4176464" cy="30442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715" y="1392302"/>
            <a:ext cx="2304257" cy="172819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/>
          <p:cNvSpPr txBox="1"/>
          <p:nvPr/>
        </p:nvSpPr>
        <p:spPr>
          <a:xfrm>
            <a:off x="425317" y="5141999"/>
            <a:ext cx="358103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Gefährdete Wiesen vor der Mahd mit dem zuständigen Jäger absuchen</a:t>
            </a:r>
            <a:r>
              <a:rPr lang="de-CH" dirty="0" smtClean="0"/>
              <a:t>.</a:t>
            </a:r>
            <a:endParaRPr lang="de-CH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Rehkitze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Feldhasen</a:t>
            </a:r>
            <a:r>
              <a:rPr lang="fr-FR" dirty="0" smtClean="0"/>
              <a:t> vor der </a:t>
            </a:r>
            <a:r>
              <a:rPr lang="fr-FR" dirty="0" err="1" smtClean="0"/>
              <a:t>Mahd</a:t>
            </a:r>
            <a:r>
              <a:rPr lang="fr-FR" dirty="0" smtClean="0"/>
              <a:t> </a:t>
            </a:r>
            <a:r>
              <a:rPr lang="fr-FR" dirty="0" err="1" smtClean="0"/>
              <a:t>vergrämen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1392302"/>
            <a:ext cx="2305137" cy="171054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feld 19"/>
          <p:cNvSpPr txBox="1"/>
          <p:nvPr/>
        </p:nvSpPr>
        <p:spPr>
          <a:xfrm>
            <a:off x="474424" y="5910325"/>
            <a:ext cx="2389110" cy="276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200" dirty="0" smtClean="0">
                <a:hlinkClick r:id="rId5"/>
              </a:rPr>
              <a:t>www.safethebambi.ch</a:t>
            </a:r>
            <a:endParaRPr lang="de-CH" sz="1200" dirty="0"/>
          </a:p>
        </p:txBody>
      </p:sp>
      <p:sp>
        <p:nvSpPr>
          <p:cNvPr id="6" name="Rechteck 5"/>
          <p:cNvSpPr/>
          <p:nvPr/>
        </p:nvSpPr>
        <p:spPr>
          <a:xfrm>
            <a:off x="474424" y="3288092"/>
            <a:ext cx="1996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Die Wiesen ein </a:t>
            </a:r>
            <a:r>
              <a:rPr lang="de-CH" dirty="0"/>
              <a:t>Tag vor dem Mähen mit Fahnen oder Lappen verblenden.</a:t>
            </a:r>
          </a:p>
        </p:txBody>
      </p:sp>
      <p:sp>
        <p:nvSpPr>
          <p:cNvPr id="7" name="Rechteck 6"/>
          <p:cNvSpPr/>
          <p:nvPr/>
        </p:nvSpPr>
        <p:spPr>
          <a:xfrm>
            <a:off x="6804248" y="3280509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Wildrettungsgeräte wie Drohne oder Infrarotgerät einsetzen.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652120" y="5141998"/>
            <a:ext cx="298417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Die Wiesen immer </a:t>
            </a:r>
            <a:r>
              <a:rPr lang="de-CH" dirty="0"/>
              <a:t>von innen nach aussen mähen</a:t>
            </a:r>
            <a:r>
              <a:rPr lang="de-CH" dirty="0" smtClean="0"/>
              <a:t>.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14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Empfohlene</a:t>
            </a:r>
            <a:r>
              <a:rPr lang="fr-FR" dirty="0" smtClean="0"/>
              <a:t> </a:t>
            </a:r>
            <a:r>
              <a:rPr lang="fr-FR" dirty="0" err="1" smtClean="0"/>
              <a:t>Schnittmuster</a:t>
            </a:r>
            <a:r>
              <a:rPr lang="fr-FR" dirty="0" smtClean="0"/>
              <a:t> </a:t>
            </a:r>
            <a:r>
              <a:rPr lang="fr-FR" dirty="0" err="1" smtClean="0"/>
              <a:t>für</a:t>
            </a:r>
            <a:r>
              <a:rPr lang="fr-FR" dirty="0" smtClean="0"/>
              <a:t> </a:t>
            </a:r>
            <a:r>
              <a:rPr lang="fr-FR" dirty="0" err="1" smtClean="0"/>
              <a:t>Wiesen</a:t>
            </a:r>
            <a:endParaRPr lang="fr-FR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836" y="1432055"/>
            <a:ext cx="1549544" cy="17213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2"/>
          <a:stretch/>
        </p:blipFill>
        <p:spPr>
          <a:xfrm>
            <a:off x="2219567" y="1432017"/>
            <a:ext cx="1549544" cy="172135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67544" y="990220"/>
            <a:ext cx="3421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/>
              <a:t>Grosse </a:t>
            </a:r>
            <a:r>
              <a:rPr lang="de-CH" b="1" dirty="0" smtClean="0"/>
              <a:t>Parzellen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923" y="4359428"/>
            <a:ext cx="1549544" cy="17213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1" b="-390"/>
          <a:stretch/>
        </p:blipFill>
        <p:spPr>
          <a:xfrm>
            <a:off x="4581172" y="1430296"/>
            <a:ext cx="1621552" cy="26430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6"/>
          <a:stretch/>
        </p:blipFill>
        <p:spPr>
          <a:xfrm>
            <a:off x="6518778" y="1430296"/>
            <a:ext cx="1621552" cy="264302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158170" y="5682479"/>
            <a:ext cx="3156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Auf </a:t>
            </a:r>
            <a:r>
              <a:rPr lang="de-CH" dirty="0"/>
              <a:t>der Strassenseite beginnen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81172" y="4157454"/>
            <a:ext cx="3958628" cy="92333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de-CH" dirty="0" smtClean="0"/>
              <a:t>Zuerst </a:t>
            </a:r>
            <a:r>
              <a:rPr lang="de-CH" dirty="0"/>
              <a:t>die Vorgewende </a:t>
            </a:r>
            <a:r>
              <a:rPr lang="de-CH" dirty="0" smtClean="0"/>
              <a:t>mähen, anschliessend in Längsrichtung von </a:t>
            </a:r>
            <a:r>
              <a:rPr lang="de-CH" dirty="0"/>
              <a:t>innen </a:t>
            </a:r>
            <a:r>
              <a:rPr lang="de-CH" dirty="0" smtClean="0"/>
              <a:t>nach </a:t>
            </a:r>
            <a:r>
              <a:rPr lang="de-CH" dirty="0"/>
              <a:t>aussen </a:t>
            </a:r>
            <a:r>
              <a:rPr lang="de-CH" dirty="0" smtClean="0"/>
              <a:t>schneiden</a:t>
            </a:r>
            <a:endParaRPr lang="de-CH" dirty="0"/>
          </a:p>
        </p:txBody>
      </p:sp>
      <p:sp>
        <p:nvSpPr>
          <p:cNvPr id="15" name="Rechteck 14"/>
          <p:cNvSpPr/>
          <p:nvPr/>
        </p:nvSpPr>
        <p:spPr>
          <a:xfrm>
            <a:off x="415629" y="3966155"/>
            <a:ext cx="3187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/>
              <a:t>Entlang </a:t>
            </a:r>
            <a:r>
              <a:rPr lang="de-CH" b="1" dirty="0"/>
              <a:t>von </a:t>
            </a:r>
            <a:r>
              <a:rPr lang="de-CH" b="1" dirty="0" smtClean="0"/>
              <a:t>Strassen</a:t>
            </a:r>
            <a:endParaRPr lang="de-CH" b="1" dirty="0"/>
          </a:p>
        </p:txBody>
      </p:sp>
      <p:sp>
        <p:nvSpPr>
          <p:cNvPr id="16" name="Rechteck 15"/>
          <p:cNvSpPr/>
          <p:nvPr/>
        </p:nvSpPr>
        <p:spPr>
          <a:xfrm>
            <a:off x="415629" y="3153375"/>
            <a:ext cx="3940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Von </a:t>
            </a:r>
            <a:r>
              <a:rPr lang="de-CH" dirty="0"/>
              <a:t>innen nach aussen </a:t>
            </a:r>
            <a:r>
              <a:rPr lang="de-CH" dirty="0" smtClean="0"/>
              <a:t>mähen</a:t>
            </a:r>
          </a:p>
          <a:p>
            <a:r>
              <a:rPr lang="de-CH" dirty="0" smtClean="0"/>
              <a:t>(rechts: mit Rückzugsfläche in </a:t>
            </a:r>
            <a:r>
              <a:rPr lang="de-CH" dirty="0"/>
              <a:t>der </a:t>
            </a:r>
            <a:r>
              <a:rPr lang="de-CH" dirty="0" smtClean="0"/>
              <a:t>Mitte)</a:t>
            </a:r>
            <a:endParaRPr lang="de-CH" dirty="0"/>
          </a:p>
        </p:txBody>
      </p:sp>
      <p:sp>
        <p:nvSpPr>
          <p:cNvPr id="17" name="Rechteck 16"/>
          <p:cNvSpPr/>
          <p:nvPr/>
        </p:nvSpPr>
        <p:spPr>
          <a:xfrm>
            <a:off x="4581172" y="1008328"/>
            <a:ext cx="3421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/>
              <a:t>Lange und schmale Parzellen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15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Wichtigste </a:t>
            </a:r>
            <a:r>
              <a:rPr lang="de-DE" dirty="0" err="1" smtClean="0"/>
              <a:t>Massnahmen</a:t>
            </a:r>
            <a:r>
              <a:rPr lang="de-DE" dirty="0" smtClean="0"/>
              <a:t> zur Förderung der Biodiversität im Grünland</a:t>
            </a:r>
            <a:endParaRPr lang="de-D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7725" y="1500591"/>
            <a:ext cx="5473575" cy="430994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err="1" smtClean="0"/>
              <a:t>Mässige</a:t>
            </a:r>
            <a:r>
              <a:rPr lang="de-DE" sz="2000" dirty="0" smtClean="0"/>
              <a:t>, standortangepasste, </a:t>
            </a:r>
            <a:r>
              <a:rPr lang="de-DE" sz="2000" dirty="0"/>
              <a:t>organische Düngung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Kein </a:t>
            </a:r>
            <a:r>
              <a:rPr lang="de-DE" sz="2000" dirty="0" smtClean="0"/>
              <a:t>Einsatz von Pflanzenschutzmitteln</a:t>
            </a:r>
            <a:endParaRPr lang="de-DE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Verzicht auf </a:t>
            </a:r>
            <a:r>
              <a:rPr lang="de-DE" sz="2000" dirty="0" err="1" smtClean="0"/>
              <a:t>Mähaufbereiter</a:t>
            </a:r>
            <a:endParaRPr lang="de-DE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Hoher Schnitt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Schnitt am frühen Morgen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Rückzugsstreifen </a:t>
            </a:r>
            <a:r>
              <a:rPr lang="de-DE" sz="2000" dirty="0" smtClean="0"/>
              <a:t>stehen lassen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Verzicht </a:t>
            </a:r>
            <a:r>
              <a:rPr lang="de-DE" sz="2000" dirty="0"/>
              <a:t>auf </a:t>
            </a:r>
            <a:r>
              <a:rPr lang="de-DE" sz="2000" dirty="0" err="1"/>
              <a:t>Silageproduktion</a:t>
            </a:r>
            <a:endParaRPr lang="de-DE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Staffelung der Mahd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Langsam fahren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Minimieren der Anzahl Fahrten über das Feld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Vergrämen der Wildtiere vor der Mahd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Mahd von der Feldmitte nach </a:t>
            </a:r>
            <a:r>
              <a:rPr lang="de-DE" sz="2000" dirty="0" err="1" smtClean="0"/>
              <a:t>aussen</a:t>
            </a:r>
            <a:endParaRPr lang="de-DE" sz="20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1500591"/>
            <a:ext cx="2370098" cy="4358134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736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947" y="1195386"/>
            <a:ext cx="5227673" cy="37128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449" y="3490262"/>
            <a:ext cx="1947936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3251" y="2386453"/>
            <a:ext cx="1946032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576" y="667543"/>
            <a:ext cx="1997668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Massnahmen</a:t>
            </a:r>
            <a:r>
              <a:rPr lang="fr-FR" dirty="0" smtClean="0"/>
              <a:t> </a:t>
            </a:r>
            <a:r>
              <a:rPr lang="fr-FR" dirty="0"/>
              <a:t>in </a:t>
            </a:r>
            <a:r>
              <a:rPr lang="fr-FR" dirty="0" smtClean="0"/>
              <a:t>den </a:t>
            </a:r>
            <a:r>
              <a:rPr lang="fr-FR" dirty="0" err="1" smtClean="0"/>
              <a:t>Ackerkulturen</a:t>
            </a:r>
            <a:endParaRPr lang="de-CH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221" y="1380463"/>
            <a:ext cx="1984396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736" y="3923205"/>
            <a:ext cx="1974807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8148" y="4199224"/>
            <a:ext cx="1976672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385176" y="2920084"/>
            <a:ext cx="11451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Untersaat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33475" y="5021802"/>
            <a:ext cx="161824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Streifenfrässaat</a:t>
            </a:r>
            <a:endParaRPr lang="de-CH" dirty="0"/>
          </a:p>
        </p:txBody>
      </p:sp>
      <p:sp>
        <p:nvSpPr>
          <p:cNvPr id="18" name="Textfeld 17"/>
          <p:cNvSpPr txBox="1"/>
          <p:nvPr/>
        </p:nvSpPr>
        <p:spPr>
          <a:xfrm>
            <a:off x="2123728" y="5737892"/>
            <a:ext cx="194846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Feldlerchenfenster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012160" y="5453850"/>
            <a:ext cx="19895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Weite </a:t>
            </a:r>
            <a:r>
              <a:rPr lang="de-CH" dirty="0" smtClean="0"/>
              <a:t>Saatreihen</a:t>
            </a:r>
            <a:endParaRPr lang="de-CH" dirty="0"/>
          </a:p>
        </p:txBody>
      </p:sp>
      <p:sp>
        <p:nvSpPr>
          <p:cNvPr id="21" name="Textfeld 20"/>
          <p:cNvSpPr txBox="1"/>
          <p:nvPr/>
        </p:nvSpPr>
        <p:spPr>
          <a:xfrm>
            <a:off x="6876256" y="1896377"/>
            <a:ext cx="162580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Mischkulturen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343494" y="3923764"/>
            <a:ext cx="154898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Stoppelbrache</a:t>
            </a:r>
          </a:p>
        </p:txBody>
      </p:sp>
      <p:sp>
        <p:nvSpPr>
          <p:cNvPr id="23" name="Welle 22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S.126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793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791" y="3707440"/>
            <a:ext cx="3286593" cy="24644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330" y="3707440"/>
            <a:ext cx="3313386" cy="24850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791" y="1087664"/>
            <a:ext cx="3286593" cy="250229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133" y="1091172"/>
            <a:ext cx="3316134" cy="24987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129149" y="3220873"/>
            <a:ext cx="343961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Feldlerche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Typische Arten im Ackerland</a:t>
            </a:r>
            <a:br>
              <a:rPr lang="de-CH" dirty="0" smtClean="0"/>
            </a:br>
            <a:endParaRPr lang="de-CH" sz="1800" b="0" i="1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28042" y="3226581"/>
            <a:ext cx="331408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Kleiner Perlmutterfalter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134459" y="5823147"/>
            <a:ext cx="333787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Mohn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728042" y="5809022"/>
            <a:ext cx="329761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Wachtel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6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04813"/>
            <a:ext cx="8425309" cy="629700"/>
          </a:xfrm>
        </p:spPr>
        <p:txBody>
          <a:bodyPr/>
          <a:lstStyle/>
          <a:p>
            <a:r>
              <a:rPr lang="de-CH" dirty="0" smtClean="0"/>
              <a:t>Für </a:t>
            </a:r>
            <a:r>
              <a:rPr lang="de-CH" dirty="0"/>
              <a:t>die Biodiversität im Ackerland </a:t>
            </a:r>
            <a:r>
              <a:rPr lang="de-CH" dirty="0" smtClean="0"/>
              <a:t>schädliche </a:t>
            </a:r>
            <a:r>
              <a:rPr lang="de-CH" dirty="0"/>
              <a:t>Massnahmen 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314" y="3875291"/>
            <a:ext cx="4608885" cy="226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278828" y="1034513"/>
            <a:ext cx="7468972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/>
              <a:t>Einsatz </a:t>
            </a:r>
            <a:r>
              <a:rPr lang="de-CH" sz="2200" dirty="0" smtClean="0"/>
              <a:t>chemisch-synthetischer </a:t>
            </a:r>
            <a:r>
              <a:rPr lang="de-CH" sz="2200" dirty="0"/>
              <a:t>Pflanzenschutzmittel</a:t>
            </a:r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Hohe Stickstoffdüngung</a:t>
            </a:r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Intensive Bodenbearbeitung mit Pflug und Bodenfräse</a:t>
            </a:r>
            <a:endParaRPr lang="de-CH" sz="2200" dirty="0"/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/>
              <a:t>Häufige </a:t>
            </a:r>
            <a:r>
              <a:rPr lang="de-CH" sz="2200" dirty="0" smtClean="0"/>
              <a:t>Durchfahrten</a:t>
            </a:r>
            <a:endParaRPr lang="de-CH" sz="2200" dirty="0"/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Hochwachsende </a:t>
            </a:r>
            <a:r>
              <a:rPr lang="de-CH" sz="2200" dirty="0"/>
              <a:t>und </a:t>
            </a:r>
            <a:r>
              <a:rPr lang="de-CH" sz="2200" dirty="0" smtClean="0"/>
              <a:t>dichtstehende Kulturen </a:t>
            </a:r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Grosse, einheitlich bewirtschaftete Parzellen</a:t>
            </a:r>
            <a:endParaRPr lang="de-CH" sz="2200" dirty="0"/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Geringe Vielfalt an Kulturen und Sorten</a:t>
            </a:r>
            <a:endParaRPr lang="de-CH" sz="22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399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08549" cy="629700"/>
          </a:xfrm>
        </p:spPr>
        <p:txBody>
          <a:bodyPr/>
          <a:lstStyle/>
          <a:p>
            <a:r>
              <a:rPr lang="de-CH" dirty="0" smtClean="0"/>
              <a:t>Biodiversität in den Kulturen fördern, weil…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5973" y="1268760"/>
            <a:ext cx="8065268" cy="24482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… auch </a:t>
            </a:r>
            <a:r>
              <a:rPr lang="de-DE" sz="2000" dirty="0"/>
              <a:t>Kulturen </a:t>
            </a:r>
            <a:r>
              <a:rPr lang="de-DE" sz="2000" dirty="0" smtClean="0"/>
              <a:t>Lebensräume </a:t>
            </a:r>
            <a:r>
              <a:rPr lang="de-DE" sz="2000" dirty="0"/>
              <a:t>für Fauna und </a:t>
            </a:r>
            <a:r>
              <a:rPr lang="de-DE" sz="2000" dirty="0" smtClean="0"/>
              <a:t>Flora sind.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… auch </a:t>
            </a:r>
            <a:r>
              <a:rPr lang="de-DE" sz="2000" dirty="0" smtClean="0"/>
              <a:t>in den Kulturen bedrohte Arten vorkommen können.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… die </a:t>
            </a:r>
            <a:r>
              <a:rPr lang="de-DE" sz="2000" dirty="0" smtClean="0"/>
              <a:t>Biodiversität auch der Produktion nützt:</a:t>
            </a:r>
            <a:endParaRPr lang="de-CH" sz="2000" dirty="0"/>
          </a:p>
          <a:p>
            <a:pPr marL="972000" lvl="1" indent="-342900"/>
            <a:r>
              <a:rPr lang="de-CH" dirty="0" smtClean="0"/>
              <a:t>Biodiversität unterstützt wichtige Ökosystemleistungen wie Bestäubung, Schädlingsregulierung, Humusaufbau, etc.</a:t>
            </a:r>
          </a:p>
          <a:p>
            <a:pPr marL="972000" lvl="1" indent="-342900"/>
            <a:r>
              <a:rPr lang="de-CH" dirty="0"/>
              <a:t>Biodiversität </a:t>
            </a:r>
            <a:r>
              <a:rPr lang="de-CH" dirty="0" smtClean="0"/>
              <a:t>reduziert Abdrift, Bodenerosion, Verschmutzung von Gewässern, etc.</a:t>
            </a:r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5834" y="3967373"/>
            <a:ext cx="2751575" cy="182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3970881"/>
            <a:ext cx="2751575" cy="183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7300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396877" y="161925"/>
            <a:ext cx="8366125" cy="642939"/>
          </a:xfrm>
          <a:prstGeom prst="rect">
            <a:avLst/>
          </a:prstGeom>
        </p:spPr>
        <p:txBody>
          <a:bodyPr lIns="87920" tIns="43960" rIns="87920" bIns="43960"/>
          <a:lstStyle>
            <a:lvl1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CH" sz="2400" dirty="0">
              <a:latin typeface="Arial"/>
              <a:cs typeface="Arial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Gefährdung</a:t>
            </a:r>
            <a:r>
              <a:rPr lang="fr-FR" dirty="0" smtClean="0"/>
              <a:t> der </a:t>
            </a:r>
            <a:r>
              <a:rPr lang="fr-FR" dirty="0" err="1" smtClean="0"/>
              <a:t>Ackerbegleitflora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54671" y="5516566"/>
            <a:ext cx="472459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 smtClean="0"/>
              <a:t>43 % der Wildarten sind auf der Roten Liste!</a:t>
            </a:r>
            <a:endParaRPr lang="de-CH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87"/>
          <a:stretch/>
        </p:blipFill>
        <p:spPr>
          <a:xfrm rot="16200000">
            <a:off x="715197" y="1059385"/>
            <a:ext cx="2016223" cy="229095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508104" y="5730674"/>
            <a:ext cx="29106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dirty="0">
                <a:latin typeface="Frutiger-Light"/>
              </a:rPr>
              <a:t>Quelle: Rote Liste </a:t>
            </a:r>
            <a:r>
              <a:rPr lang="de-CH" sz="900" dirty="0" smtClean="0">
                <a:latin typeface="Frutiger-Light"/>
              </a:rPr>
              <a:t>Gefässpflanzen, BAFU </a:t>
            </a:r>
            <a:r>
              <a:rPr lang="de-CH" sz="900" dirty="0">
                <a:latin typeface="Frutiger-Light"/>
              </a:rPr>
              <a:t>2016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60601" y="2843644"/>
            <a:ext cx="230818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Wachtelweizen</a:t>
            </a:r>
            <a:endParaRPr lang="de-CH" dirty="0"/>
          </a:p>
        </p:txBody>
      </p:sp>
      <p:sp>
        <p:nvSpPr>
          <p:cNvPr id="2" name="Pfeil nach rechts 1"/>
          <p:cNvSpPr/>
          <p:nvPr/>
        </p:nvSpPr>
        <p:spPr>
          <a:xfrm rot="16200000">
            <a:off x="6422469" y="5165623"/>
            <a:ext cx="399499" cy="39488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Pfeil nach rechts 11"/>
          <p:cNvSpPr/>
          <p:nvPr/>
        </p:nvSpPr>
        <p:spPr>
          <a:xfrm rot="16200000">
            <a:off x="5875327" y="5173537"/>
            <a:ext cx="399499" cy="394884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/>
          <p:cNvSpPr txBox="1"/>
          <p:nvPr/>
        </p:nvSpPr>
        <p:spPr>
          <a:xfrm>
            <a:off x="6892213" y="5017036"/>
            <a:ext cx="380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 smtClean="0">
                <a:sym typeface="Wingdings 2" panose="05020102010507070707" pitchFamily="18" charset="2"/>
              </a:rPr>
              <a:t></a:t>
            </a:r>
            <a:endParaRPr lang="de-CH" sz="4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184190"/>
            <a:ext cx="4752528" cy="3880833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98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91" y="1889751"/>
            <a:ext cx="1944216" cy="170616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396877" y="161925"/>
            <a:ext cx="8366125" cy="642939"/>
          </a:xfrm>
          <a:prstGeom prst="rect">
            <a:avLst/>
          </a:prstGeom>
        </p:spPr>
        <p:txBody>
          <a:bodyPr lIns="87920" tIns="43960" rIns="87920" bIns="43960"/>
          <a:lstStyle>
            <a:lvl1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CH" sz="2400" dirty="0">
              <a:latin typeface="Arial"/>
              <a:cs typeface="Arial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11919" y="410526"/>
            <a:ext cx="8352569" cy="629700"/>
          </a:xfrm>
        </p:spPr>
        <p:txBody>
          <a:bodyPr/>
          <a:lstStyle/>
          <a:p>
            <a:r>
              <a:rPr lang="de-CH" dirty="0" smtClean="0">
                <a:latin typeface="Frutiger-Light"/>
              </a:rPr>
              <a:t>Bestandsentwicklung ackerbewohnender Vogelarten</a:t>
            </a:r>
            <a:endParaRPr lang="de-CH" b="0" dirty="0">
              <a:latin typeface="Frutiger-Ligh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715565" y="5214392"/>
            <a:ext cx="18177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dirty="0" smtClean="0">
                <a:latin typeface="Frutiger-Light"/>
              </a:rPr>
              <a:t>Quelle: Müller &amp; </a:t>
            </a:r>
            <a:r>
              <a:rPr lang="de-CH" sz="900" dirty="0" err="1" smtClean="0">
                <a:latin typeface="Frutiger-Light"/>
              </a:rPr>
              <a:t>Weggler</a:t>
            </a:r>
            <a:r>
              <a:rPr lang="de-CH" sz="900" dirty="0" smtClean="0">
                <a:latin typeface="Frutiger-Light"/>
              </a:rPr>
              <a:t> 2017</a:t>
            </a:r>
            <a:endParaRPr lang="de-CH" sz="900" b="0" i="0" dirty="0">
              <a:effectLst/>
              <a:latin typeface="Frutiger-Ligh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86" y="3660042"/>
            <a:ext cx="1944216" cy="163499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76170" y="3230228"/>
            <a:ext cx="195605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Schwarzkehlchen</a:t>
            </a:r>
            <a:endParaRPr lang="de-CH" dirty="0"/>
          </a:p>
        </p:txBody>
      </p:sp>
      <p:sp>
        <p:nvSpPr>
          <p:cNvPr id="15" name="Textfeld 14"/>
          <p:cNvSpPr txBox="1"/>
          <p:nvPr/>
        </p:nvSpPr>
        <p:spPr>
          <a:xfrm>
            <a:off x="467544" y="4931876"/>
            <a:ext cx="195605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Wachtel</a:t>
            </a:r>
            <a:endParaRPr lang="de-CH" dirty="0"/>
          </a:p>
        </p:txBody>
      </p:sp>
      <p:graphicFrame>
        <p:nvGraphicFramePr>
          <p:cNvPr id="16" name="Diagram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889766"/>
              </p:ext>
            </p:extLst>
          </p:nvPr>
        </p:nvGraphicFramePr>
        <p:xfrm>
          <a:off x="2555776" y="1551611"/>
          <a:ext cx="5686425" cy="362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5612499" y="4757436"/>
            <a:ext cx="1278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/>
              <a:t>Anzahl Reviere</a:t>
            </a:r>
            <a:endParaRPr lang="de-CH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467544" y="5589240"/>
            <a:ext cx="807225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de-CH" b="1" dirty="0" smtClean="0"/>
              <a:t>Anzahl Feldlerchenreviere im Kanton Zürich: </a:t>
            </a:r>
            <a:r>
              <a:rPr lang="de-CH" dirty="0" smtClean="0"/>
              <a:t>2008: 463</a:t>
            </a:r>
            <a:r>
              <a:rPr lang="de-CH" dirty="0"/>
              <a:t>, 2017</a:t>
            </a:r>
            <a:r>
              <a:rPr lang="de-CH" dirty="0" smtClean="0"/>
              <a:t>: 226</a:t>
            </a:r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2480151" y="1124744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>
                <a:latin typeface="+mj-lt"/>
              </a:rPr>
              <a:t>Bestandsentwicklung </a:t>
            </a:r>
            <a:r>
              <a:rPr lang="de-CH" b="1" dirty="0">
                <a:latin typeface="+mj-lt"/>
              </a:rPr>
              <a:t>typischer ackerbewohnender Vogelarten in 257 Landschaftsräumen im Kanton Zürich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72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7" y="1817705"/>
            <a:ext cx="5616624" cy="40595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Einfluss von Pflanzenschutzmitteln auf die Biodiversität</a:t>
            </a:r>
            <a:endParaRPr lang="de-CH" dirty="0"/>
          </a:p>
        </p:txBody>
      </p:sp>
      <p:sp>
        <p:nvSpPr>
          <p:cNvPr id="18" name="Rechteck 17"/>
          <p:cNvSpPr/>
          <p:nvPr/>
        </p:nvSpPr>
        <p:spPr>
          <a:xfrm>
            <a:off x="6228184" y="5615662"/>
            <a:ext cx="20882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dirty="0" smtClean="0"/>
              <a:t>Quelle: Holzschuh et al. 2007</a:t>
            </a:r>
            <a:endParaRPr lang="de-CH" sz="1100" dirty="0"/>
          </a:p>
        </p:txBody>
      </p:sp>
      <p:sp>
        <p:nvSpPr>
          <p:cNvPr id="7" name="Rechteck 6"/>
          <p:cNvSpPr/>
          <p:nvPr/>
        </p:nvSpPr>
        <p:spPr>
          <a:xfrm>
            <a:off x="611919" y="1124744"/>
            <a:ext cx="813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>
                <a:latin typeface="+mj-lt"/>
              </a:rPr>
              <a:t>Anzahl Bienenarten in konventionell und biologisch bewirtschafteten Weizenfeldern in verschiedenen Regionen Deutschlands</a:t>
            </a:r>
            <a:endParaRPr lang="de-CH" b="1" dirty="0">
              <a:latin typeface="+mj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78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Förderung von Bodenbrütern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1188" y="1484784"/>
            <a:ext cx="5112940" cy="388843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b="1" dirty="0" smtClean="0"/>
              <a:t>Von den Feldlerchen benötigt: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err="1" smtClean="0"/>
              <a:t>Lückiger</a:t>
            </a:r>
            <a:r>
              <a:rPr lang="de-CH" dirty="0" smtClean="0"/>
              <a:t> Pflanzenbestand mit </a:t>
            </a:r>
            <a:br>
              <a:rPr lang="de-CH" dirty="0" smtClean="0"/>
            </a:br>
            <a:r>
              <a:rPr lang="de-CH" dirty="0" smtClean="0"/>
              <a:t>20-50 % Bodendeckung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Niedriger, 15-50 cm hoher Bewuchs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Grasbewachsene Teilflächen </a:t>
            </a:r>
            <a:br>
              <a:rPr lang="de-CH" dirty="0" smtClean="0"/>
            </a:br>
            <a:r>
              <a:rPr lang="de-CH" dirty="0" smtClean="0"/>
              <a:t>für den Nestbau</a:t>
            </a:r>
          </a:p>
          <a:p>
            <a:pPr>
              <a:spcBef>
                <a:spcPts val="600"/>
              </a:spcBef>
            </a:pPr>
            <a:endParaRPr lang="de-CH" b="1" dirty="0" smtClean="0"/>
          </a:p>
          <a:p>
            <a:pPr>
              <a:spcBef>
                <a:spcPts val="600"/>
              </a:spcBef>
            </a:pPr>
            <a:r>
              <a:rPr lang="de-CH" b="1" dirty="0" smtClean="0"/>
              <a:t>Wo vorhanden?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Bis Mitte Mai in Winterweizen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Bis Ende Mai in Sommergetreide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E</a:t>
            </a:r>
            <a:r>
              <a:rPr lang="de-CH" dirty="0" smtClean="0"/>
              <a:t>vtl. </a:t>
            </a:r>
            <a:r>
              <a:rPr lang="de-CH" dirty="0"/>
              <a:t>v</a:t>
            </a:r>
            <a:r>
              <a:rPr lang="de-CH" dirty="0" smtClean="0"/>
              <a:t>on Mai bis Juli im Mais, </a:t>
            </a:r>
            <a:br>
              <a:rPr lang="de-CH" dirty="0" smtClean="0"/>
            </a:br>
            <a:r>
              <a:rPr lang="de-CH" dirty="0" smtClean="0"/>
              <a:t>in Kartoffeln, Zuckerrüben </a:t>
            </a:r>
            <a:r>
              <a:rPr lang="de-CH" dirty="0"/>
              <a:t>und </a:t>
            </a:r>
            <a:r>
              <a:rPr lang="de-CH" dirty="0" smtClean="0"/>
              <a:t>in Erbsen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764704"/>
            <a:ext cx="2448272" cy="48883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776" y="3789040"/>
            <a:ext cx="1869672" cy="165618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11188" y="980728"/>
            <a:ext cx="1999344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de-CH" b="1" dirty="0" smtClean="0"/>
              <a:t>Beispiel: </a:t>
            </a:r>
            <a:r>
              <a:rPr lang="de-CH" dirty="0" smtClean="0"/>
              <a:t>Feldlerche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143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de-CH" dirty="0" smtClean="0"/>
              <a:t>Feldlerchenförderung mit </a:t>
            </a:r>
            <a:r>
              <a:rPr lang="de-CH" dirty="0"/>
              <a:t>Weitsaaten (</a:t>
            </a:r>
            <a:r>
              <a:rPr lang="de-CH" dirty="0" smtClean="0"/>
              <a:t>Förderprogramm</a:t>
            </a:r>
            <a:r>
              <a:rPr lang="de-CH" dirty="0"/>
              <a:t>)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85025" y="1124744"/>
            <a:ext cx="7921625" cy="4309944"/>
          </a:xfrm>
        </p:spPr>
        <p:txBody>
          <a:bodyPr/>
          <a:lstStyle/>
          <a:p>
            <a:r>
              <a:rPr lang="de-CH" b="1" dirty="0" smtClean="0"/>
              <a:t>Bedingungen:</a:t>
            </a:r>
            <a:endParaRPr lang="de-CH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Alternierende </a:t>
            </a:r>
            <a:r>
              <a:rPr lang="de-CH" dirty="0"/>
              <a:t>Saat mit 2 </a:t>
            </a:r>
            <a:r>
              <a:rPr lang="de-CH" dirty="0" err="1"/>
              <a:t>ungesäten</a:t>
            </a:r>
            <a:r>
              <a:rPr lang="de-CH" dirty="0"/>
              <a:t>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und </a:t>
            </a:r>
            <a:r>
              <a:rPr lang="de-CH" dirty="0"/>
              <a:t>3 gesäten Reihen </a:t>
            </a:r>
            <a:r>
              <a:rPr lang="de-CH" i="1" dirty="0"/>
              <a:t>oder</a:t>
            </a:r>
            <a:r>
              <a:rPr lang="de-CH" dirty="0"/>
              <a:t>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weiter Reihenabstand </a:t>
            </a:r>
            <a:r>
              <a:rPr lang="de-CH" dirty="0"/>
              <a:t>von zirka 30 </a:t>
            </a:r>
            <a:r>
              <a:rPr lang="de-CH" dirty="0" smtClean="0"/>
              <a:t>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Verzicht </a:t>
            </a:r>
            <a:r>
              <a:rPr lang="de-CH" dirty="0"/>
              <a:t>auf den Striegel nach dem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15. April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Mindestens </a:t>
            </a:r>
            <a:r>
              <a:rPr lang="de-CH" dirty="0" smtClean="0"/>
              <a:t>auf 10 </a:t>
            </a:r>
            <a:r>
              <a:rPr lang="de-CH" dirty="0"/>
              <a:t>a pro </a:t>
            </a:r>
            <a:r>
              <a:rPr lang="de-CH" dirty="0" smtClean="0"/>
              <a:t>Hektare </a:t>
            </a:r>
            <a:r>
              <a:rPr lang="de-CH" dirty="0"/>
              <a:t>und </a:t>
            </a:r>
            <a:r>
              <a:rPr lang="de-CH" dirty="0" smtClean="0"/>
              <a:t>Parzelle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Empfehlung</a:t>
            </a:r>
            <a:r>
              <a:rPr lang="de-CH" dirty="0"/>
              <a:t>: </a:t>
            </a:r>
            <a:r>
              <a:rPr lang="de-CH" dirty="0" smtClean="0"/>
              <a:t>Verzicht auf Pestizide, </a:t>
            </a:r>
            <a:r>
              <a:rPr lang="de-CH" dirty="0"/>
              <a:t>reduzierte </a:t>
            </a:r>
            <a:r>
              <a:rPr lang="de-CH" dirty="0" smtClean="0"/>
              <a:t>Stickstoffdüngung</a:t>
            </a:r>
            <a:endParaRPr lang="de-CH" b="1" dirty="0" smtClean="0"/>
          </a:p>
          <a:p>
            <a:endParaRPr lang="de-CH" b="1" dirty="0" smtClean="0"/>
          </a:p>
          <a:p>
            <a:r>
              <a:rPr lang="de-CH" b="1" dirty="0" smtClean="0"/>
              <a:t>Ertragsausfall: </a:t>
            </a:r>
            <a:r>
              <a:rPr lang="de-CH" dirty="0" smtClean="0"/>
              <a:t>gering (7-12 %)!</a:t>
            </a:r>
            <a:endParaRPr lang="de-CH" b="1" dirty="0" smtClean="0"/>
          </a:p>
          <a:p>
            <a:r>
              <a:rPr lang="de-CH" b="1" dirty="0" smtClean="0"/>
              <a:t>Abgeltung: </a:t>
            </a:r>
            <a:r>
              <a:rPr lang="de-CH" dirty="0" smtClean="0"/>
              <a:t>zirka Fr</a:t>
            </a:r>
            <a:r>
              <a:rPr lang="de-CH" dirty="0"/>
              <a:t>. </a:t>
            </a:r>
            <a:r>
              <a:rPr lang="de-CH" dirty="0" smtClean="0"/>
              <a:t>500</a:t>
            </a:r>
            <a:r>
              <a:rPr lang="de-CH" dirty="0"/>
              <a:t>.– pro ha </a:t>
            </a:r>
            <a:r>
              <a:rPr lang="de-CH" dirty="0" smtClean="0"/>
              <a:t>für Vernetzung in den Kantonen ZH, AG etc. (Bedingung: keine Pflanzenschutzmittel!)</a:t>
            </a:r>
            <a:endParaRPr lang="de-CH" dirty="0"/>
          </a:p>
          <a:p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476" y="1124744"/>
            <a:ext cx="2916324" cy="1944216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01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Förderung der Feldlerche in </a:t>
            </a:r>
            <a:r>
              <a:rPr lang="de-CH" dirty="0" err="1" smtClean="0"/>
              <a:t>Andelfingen</a:t>
            </a:r>
            <a:r>
              <a:rPr lang="de-CH" dirty="0" smtClean="0"/>
              <a:t>/ZH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79662" y="4149080"/>
            <a:ext cx="2269116" cy="18002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lnSpc>
                <a:spcPct val="100000"/>
              </a:lnSpc>
            </a:pPr>
            <a:r>
              <a:rPr lang="de-CH" sz="1800" dirty="0" smtClean="0"/>
              <a:t>Die Massnahmen haben den Rückgang der Feldlerche auf </a:t>
            </a:r>
            <a:br>
              <a:rPr lang="de-CH" sz="1800" dirty="0" smtClean="0"/>
            </a:br>
            <a:r>
              <a:rPr lang="de-CH" sz="1800" dirty="0" smtClean="0"/>
              <a:t>10 % gebremst (im Vergleich zu 50 % im gesamten Kanton ZH).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99934" y="1665030"/>
            <a:ext cx="5466443" cy="42842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CH" b="1" dirty="0" smtClean="0"/>
              <a:t>Umgesetzte Massnahmen: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Feldlerchenfenster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Weite Saat (inkl. Verzicht auf Herbizide)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Maiswiese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Verzicht auf Herbizide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Sommergetreide und alte Getreidearten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BFF Buntbrachen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BFF Rotationsbrachen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BFF Blühstreifen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BFF Spezialmanagement Buntbrachen Teilumbruch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BFF "mobile </a:t>
            </a:r>
            <a:r>
              <a:rPr lang="de-CH" dirty="0" smtClean="0"/>
              <a:t>Buschgruppen" </a:t>
            </a:r>
            <a:r>
              <a:rPr lang="de-CH" dirty="0"/>
              <a:t>in Buntbrachen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BFF Dornbuschgruppen auf Restflächen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 smtClean="0"/>
              <a:t>&gt;5 % </a:t>
            </a:r>
            <a:r>
              <a:rPr lang="de-CH" dirty="0"/>
              <a:t>Anteil an BFF an der LN auf Ackerland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829" y="1683142"/>
            <a:ext cx="2261725" cy="209249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99934" y="980728"/>
            <a:ext cx="7966063" cy="58477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de-CH" sz="1600" dirty="0" smtClean="0"/>
              <a:t>42 Landwirte in Zusammenarbeit mit dem </a:t>
            </a:r>
            <a:r>
              <a:rPr lang="de-CH" sz="1600" dirty="0" err="1" smtClean="0"/>
              <a:t>Andelfinger</a:t>
            </a:r>
            <a:r>
              <a:rPr lang="de-CH" sz="1600" dirty="0" smtClean="0"/>
              <a:t> </a:t>
            </a:r>
            <a:r>
              <a:rPr lang="de-CH" sz="1600" dirty="0"/>
              <a:t>Naturschutzverein </a:t>
            </a:r>
            <a:r>
              <a:rPr lang="de-CH" sz="1600" dirty="0" smtClean="0"/>
              <a:t>und weiteren Naturschutzvereinen aus </a:t>
            </a:r>
            <a:r>
              <a:rPr lang="de-CH" sz="1600" dirty="0"/>
              <a:t>dem Zürcher Weinland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257829" y="3411082"/>
            <a:ext cx="226172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Feldlerche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236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596" y="3561396"/>
            <a:ext cx="2578106" cy="21784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71" y="3559150"/>
            <a:ext cx="2537062" cy="21807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942" y="1194633"/>
            <a:ext cx="2578105" cy="219833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586" y="1206505"/>
            <a:ext cx="2547502" cy="218431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124" y="1211598"/>
            <a:ext cx="2557700" cy="2178426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496931" y="3034401"/>
            <a:ext cx="25835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Untersaat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203848" y="3021486"/>
            <a:ext cx="2561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Mischkulturen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5868144" y="3041807"/>
            <a:ext cx="259077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Stoppelbrache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8208553" cy="629700"/>
          </a:xfrm>
        </p:spPr>
        <p:txBody>
          <a:bodyPr/>
          <a:lstStyle/>
          <a:p>
            <a:r>
              <a:rPr lang="de-CH" dirty="0" smtClean="0"/>
              <a:t>Weitere biodiversitätsfördernde Massnahmen im Acker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1156" y="3563252"/>
            <a:ext cx="2557700" cy="217657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522771" y="5370490"/>
            <a:ext cx="253706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Vielfältige Fruchtfolge</a:t>
            </a:r>
          </a:p>
        </p:txBody>
      </p:sp>
      <p:sp>
        <p:nvSpPr>
          <p:cNvPr id="14" name="Rechteck 13"/>
          <p:cNvSpPr/>
          <p:nvPr/>
        </p:nvSpPr>
        <p:spPr>
          <a:xfrm>
            <a:off x="3203848" y="5098394"/>
            <a:ext cx="2585460" cy="64142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Kleine </a:t>
            </a:r>
            <a:r>
              <a:rPr lang="de-CH" dirty="0" smtClean="0"/>
              <a:t>Parzellen </a:t>
            </a:r>
            <a:r>
              <a:rPr lang="de-CH" dirty="0"/>
              <a:t>mit Randstrukturen</a:t>
            </a:r>
          </a:p>
        </p:txBody>
      </p:sp>
      <p:sp>
        <p:nvSpPr>
          <p:cNvPr id="17" name="Rechteck 16"/>
          <p:cNvSpPr/>
          <p:nvPr/>
        </p:nvSpPr>
        <p:spPr>
          <a:xfrm>
            <a:off x="5868144" y="5098394"/>
            <a:ext cx="259543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Feldflorareservate / Schutzäcker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556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Wichtigste biodiversitätsfördernde </a:t>
            </a:r>
            <a:r>
              <a:rPr lang="fr-FR" dirty="0" err="1" smtClean="0"/>
              <a:t>Massnahmen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in den </a:t>
            </a:r>
            <a:r>
              <a:rPr lang="fr-FR" dirty="0" err="1" smtClean="0"/>
              <a:t>Ackerkulturen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11188" y="1412776"/>
            <a:ext cx="7928612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Reduzierter Einsatz von chemisch-synthetischen </a:t>
            </a:r>
            <a:r>
              <a:rPr lang="de-CH" sz="2000" dirty="0" smtClean="0"/>
              <a:t>Pflanzenschutzmitteln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Verzicht auf Herbizide / schonende mechanische Unkrautregulierung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Vielfältige Fruchtfolgen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Nicht zu grosse Parzellen </a:t>
            </a:r>
            <a:r>
              <a:rPr lang="de-CH" sz="2000" dirty="0"/>
              <a:t>mit Randstrukturen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Verzicht auf den Striegel nach dem 15. April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Weitsaaten / Feldlerchenfenster in Getreide </a:t>
            </a:r>
            <a:r>
              <a:rPr lang="de-CH" sz="2000" dirty="0"/>
              <a:t>und </a:t>
            </a:r>
            <a:r>
              <a:rPr lang="de-CH" sz="2000" dirty="0" smtClean="0"/>
              <a:t>Raps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Anbau </a:t>
            </a:r>
            <a:r>
              <a:rPr lang="de-CH" sz="2000" dirty="0" smtClean="0"/>
              <a:t>von Sommergetreide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Stoppelbrache</a:t>
            </a:r>
            <a:r>
              <a:rPr lang="de-CH" sz="2000" dirty="0"/>
              <a:t>, Zwischenfruchtflächen, Untersaaten, </a:t>
            </a:r>
            <a:r>
              <a:rPr lang="de-CH" sz="2000" dirty="0" smtClean="0"/>
              <a:t>Mischkulturen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Feldflorareservate / Schutzäcker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Extensive Nischenproduktion mit alten Sorten oder selten angebauten </a:t>
            </a:r>
            <a:r>
              <a:rPr lang="de-CH" sz="2000" dirty="0" smtClean="0"/>
              <a:t>Kulturpflanzen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21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44" r="18556"/>
          <a:stretch/>
        </p:blipFill>
        <p:spPr>
          <a:xfrm>
            <a:off x="5622622" y="1128668"/>
            <a:ext cx="2826662" cy="282666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1202843"/>
            <a:ext cx="2802147" cy="2802147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Massnahmen</a:t>
            </a:r>
            <a:r>
              <a:rPr lang="fr-FR" dirty="0" smtClean="0"/>
              <a:t> in den </a:t>
            </a:r>
            <a:r>
              <a:rPr lang="fr-FR" dirty="0" err="1" smtClean="0"/>
              <a:t>Spezialkulturen</a:t>
            </a:r>
            <a:endParaRPr lang="fr-FR" dirty="0"/>
          </a:p>
        </p:txBody>
      </p:sp>
      <p:sp>
        <p:nvSpPr>
          <p:cNvPr id="3" name="Textfeld 2"/>
          <p:cNvSpPr txBox="1"/>
          <p:nvPr/>
        </p:nvSpPr>
        <p:spPr>
          <a:xfrm>
            <a:off x="911636" y="3635732"/>
            <a:ext cx="21944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de-CH" dirty="0"/>
              <a:t>Obstbau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26422" y="3585998"/>
            <a:ext cx="239848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de-CH" dirty="0"/>
              <a:t>Gemüsebau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2996952"/>
            <a:ext cx="2828568" cy="282856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Welle 12"/>
          <p:cNvSpPr/>
          <p:nvPr/>
        </p:nvSpPr>
        <p:spPr>
          <a:xfrm>
            <a:off x="8172400" y="365510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S.132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63532" y="5456336"/>
            <a:ext cx="282116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de-CH" dirty="0"/>
              <a:t>Rebbau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28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50" y="410526"/>
            <a:ext cx="7416824" cy="594483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Massnahmen im Obstbau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5652120" y="994121"/>
            <a:ext cx="340737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Blütenpflanzen im Baumstreifen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868476" y="2902288"/>
            <a:ext cx="185339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Fledermauskasten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057572" y="5203913"/>
            <a:ext cx="266429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Nistkasten für Wildbienen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076056" y="5779636"/>
            <a:ext cx="209243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Extensives Grünland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67544" y="5133682"/>
            <a:ext cx="217238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Blühstreifen am Rand der Obstanlage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23231" y="3235440"/>
            <a:ext cx="13864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Niederhecke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35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133" y="965707"/>
            <a:ext cx="3300395" cy="247959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646" y="3607690"/>
            <a:ext cx="3311329" cy="248560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404" y="3607690"/>
            <a:ext cx="3300395" cy="24752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20" y="410526"/>
            <a:ext cx="8784616" cy="629700"/>
          </a:xfrm>
        </p:spPr>
        <p:txBody>
          <a:bodyPr/>
          <a:lstStyle/>
          <a:p>
            <a:r>
              <a:rPr lang="de-CH" dirty="0" smtClean="0"/>
              <a:t>Umweltfreundliche Bewirtschaftungsmassnahmen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1" y="1593745"/>
            <a:ext cx="1154466" cy="92944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71600" y="2834304"/>
            <a:ext cx="338437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Reduzierter </a:t>
            </a:r>
            <a:r>
              <a:rPr lang="de-CH" dirty="0" smtClean="0"/>
              <a:t>Pflanzenschutzmittel-einsatz, </a:t>
            </a:r>
            <a:r>
              <a:rPr lang="de-CH" dirty="0" err="1" smtClean="0"/>
              <a:t>herbizidfreier</a:t>
            </a:r>
            <a:r>
              <a:rPr lang="de-CH" dirty="0" smtClean="0"/>
              <a:t> Ackerbau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4572000" y="5713654"/>
            <a:ext cx="332679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Weite </a:t>
            </a:r>
            <a:r>
              <a:rPr lang="de-CH" dirty="0" smtClean="0"/>
              <a:t>Saatreihen im </a:t>
            </a:r>
            <a:r>
              <a:rPr lang="de-CH" dirty="0"/>
              <a:t>Getreide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038932" y="5723964"/>
            <a:ext cx="331704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</a:t>
            </a:r>
            <a:r>
              <a:rPr lang="de-CH" dirty="0" smtClean="0"/>
              <a:t>egrünte Fahrgassen </a:t>
            </a:r>
            <a:r>
              <a:rPr lang="de-CH" dirty="0"/>
              <a:t>im Rebbau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730" y="1593745"/>
            <a:ext cx="933691" cy="9336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592772" y="3075965"/>
            <a:ext cx="330975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Gestaffelte Mahd im Grünland</a:t>
            </a:r>
            <a:endParaRPr lang="de-CH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611920" y="1054550"/>
            <a:ext cx="1583816" cy="40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b="0" dirty="0" smtClean="0"/>
              <a:t>Beispiele:</a:t>
            </a:r>
            <a:endParaRPr lang="de-CH" sz="2000" b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0966" y="1170512"/>
            <a:ext cx="3294768" cy="24025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563" y="3752025"/>
            <a:ext cx="3318882" cy="24132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74" y="3752024"/>
            <a:ext cx="3318882" cy="24200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76" y="1170512"/>
            <a:ext cx="3339210" cy="24181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Typische Arten im Obstbau</a:t>
            </a:r>
            <a:br>
              <a:rPr lang="de-CH" dirty="0" smtClean="0"/>
            </a:br>
            <a:r>
              <a:rPr lang="de-DE" sz="1600" b="0" i="1" dirty="0">
                <a:solidFill>
                  <a:srgbClr val="FF0000"/>
                </a:solidFill>
              </a:rPr>
              <a:t/>
            </a:r>
            <a:br>
              <a:rPr lang="de-DE" sz="1600" b="0" i="1" dirty="0">
                <a:solidFill>
                  <a:srgbClr val="FF0000"/>
                </a:solidFill>
              </a:rPr>
            </a:br>
            <a:endParaRPr lang="de-CH" sz="1600" b="0" i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4374" y="3222653"/>
            <a:ext cx="333921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Rote Mauerbiene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76604" y="3219367"/>
            <a:ext cx="335466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Distelfink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1074374" y="5795934"/>
            <a:ext cx="342347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Marienkäfer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90535" y="5795934"/>
            <a:ext cx="33199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Braunes Langohr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571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de-CH" dirty="0" smtClean="0"/>
              <a:t>Für </a:t>
            </a:r>
            <a:r>
              <a:rPr lang="de-CH" dirty="0"/>
              <a:t>die Biodiversität im Obstbau </a:t>
            </a:r>
            <a:r>
              <a:rPr lang="de-CH" dirty="0" smtClean="0"/>
              <a:t>schädliche </a:t>
            </a:r>
            <a:r>
              <a:rPr lang="de-CH" dirty="0"/>
              <a:t>Massnahmen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35280"/>
            <a:ext cx="7921625" cy="430994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Hoher Einsatz chemisch-synthetischer Pflanzenschutzmittel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Flächendeckender </a:t>
            </a:r>
            <a:r>
              <a:rPr lang="de-CH" dirty="0" err="1"/>
              <a:t>Herbizideinsatz</a:t>
            </a:r>
            <a:endParaRPr lang="de-CH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Viele Behandlungen und Durchfahrten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Dichte Pflanzung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Abdeckungen mit Netz und/oder Foliendach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Geringe </a:t>
            </a:r>
            <a:r>
              <a:rPr lang="de-CH" dirty="0"/>
              <a:t>Sortenvielfalt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/>
        </p:blipFill>
        <p:spPr>
          <a:xfrm>
            <a:off x="617725" y="3573016"/>
            <a:ext cx="7919112" cy="237939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04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Dauerbegrünte Fahrgassen …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04650" y="1124744"/>
            <a:ext cx="7935150" cy="2736304"/>
          </a:xfrm>
        </p:spPr>
        <p:txBody>
          <a:bodyPr/>
          <a:lstStyle/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… schützen </a:t>
            </a:r>
            <a:r>
              <a:rPr lang="de-CH" dirty="0"/>
              <a:t>den Boden vor Schadstoffeintrag, Auswaschung, Verdichtung und Erosion.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… regen das Bodenleben an und </a:t>
            </a:r>
            <a:r>
              <a:rPr lang="de-CH" dirty="0" smtClean="0"/>
              <a:t>fördern </a:t>
            </a:r>
            <a:r>
              <a:rPr lang="de-CH" dirty="0"/>
              <a:t>die Bodenfruchtbarkeit.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… </a:t>
            </a:r>
            <a:r>
              <a:rPr lang="de-CH" dirty="0" smtClean="0"/>
              <a:t>verbessern </a:t>
            </a:r>
            <a:r>
              <a:rPr lang="de-CH" dirty="0"/>
              <a:t>die Nährstoffversorgung der Obstbäume. 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… </a:t>
            </a:r>
            <a:r>
              <a:rPr lang="de-CH" dirty="0" smtClean="0"/>
              <a:t>steigern </a:t>
            </a:r>
            <a:r>
              <a:rPr lang="de-CH" dirty="0"/>
              <a:t>das Nährstoff- und Wasserrückhaltevermögen dank Humusaufbau.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… </a:t>
            </a:r>
            <a:r>
              <a:rPr lang="de-CH" dirty="0" smtClean="0"/>
              <a:t>steigern </a:t>
            </a:r>
            <a:r>
              <a:rPr lang="de-CH" dirty="0"/>
              <a:t>die CO</a:t>
            </a:r>
            <a:r>
              <a:rPr lang="de-CH" baseline="-25000" dirty="0"/>
              <a:t>2</a:t>
            </a:r>
            <a:r>
              <a:rPr lang="de-CH" dirty="0"/>
              <a:t>-Speicherung des </a:t>
            </a:r>
            <a:r>
              <a:rPr lang="de-CH" dirty="0" smtClean="0"/>
              <a:t>Bodens dank Humusaufbau.</a:t>
            </a:r>
            <a:endParaRPr lang="de-CH" dirty="0"/>
          </a:p>
          <a:p>
            <a:pPr>
              <a:spcBef>
                <a:spcPts val="600"/>
              </a:spcBef>
            </a:pP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3779913" y="4587689"/>
            <a:ext cx="4746362" cy="1477328"/>
          </a:xfrm>
          <a:prstGeom prst="rect">
            <a:avLst/>
          </a:prstGeom>
          <a:solidFill>
            <a:srgbClr val="FDDC7F"/>
          </a:solidFill>
        </p:spPr>
        <p:txBody>
          <a:bodyPr wrap="square" rtlCol="0">
            <a:spAutoFit/>
          </a:bodyPr>
          <a:lstStyle/>
          <a:p>
            <a:r>
              <a:rPr lang="de-CH" b="1" dirty="0"/>
              <a:t>«</a:t>
            </a:r>
            <a:r>
              <a:rPr lang="de-CH" b="1" dirty="0" smtClean="0"/>
              <a:t>Sandwich-System»</a:t>
            </a:r>
          </a:p>
          <a:p>
            <a:r>
              <a:rPr lang="de-CH" dirty="0" smtClean="0"/>
              <a:t>Links und </a:t>
            </a:r>
            <a:r>
              <a:rPr lang="de-CH" dirty="0"/>
              <a:t>rechts der </a:t>
            </a:r>
            <a:r>
              <a:rPr lang="de-CH" dirty="0" smtClean="0"/>
              <a:t>Baumreihe wird ein Streifen gehackt. Der Baumstreifen kann mit wenig </a:t>
            </a:r>
            <a:r>
              <a:rPr lang="de-CH" dirty="0" err="1" smtClean="0"/>
              <a:t>konkurrenzierenden</a:t>
            </a:r>
            <a:r>
              <a:rPr lang="de-CH" dirty="0" smtClean="0"/>
              <a:t>, blühenden Pflanzen begrünt werden. 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17" y="3789040"/>
            <a:ext cx="3035125" cy="2275977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168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Nützlinge mit blühenden Strukturen fördern</a:t>
            </a:r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24" y="1842329"/>
            <a:ext cx="6473272" cy="3605989"/>
          </a:xfrm>
        </p:spPr>
      </p:pic>
      <p:sp>
        <p:nvSpPr>
          <p:cNvPr id="8" name="Textfeld 7"/>
          <p:cNvSpPr txBox="1"/>
          <p:nvPr/>
        </p:nvSpPr>
        <p:spPr>
          <a:xfrm>
            <a:off x="395536" y="5661248"/>
            <a:ext cx="8162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100" dirty="0"/>
              <a:t>Durchschnitt aus </a:t>
            </a:r>
            <a:r>
              <a:rPr lang="de-CH" sz="1100" dirty="0" smtClean="0"/>
              <a:t>6 </a:t>
            </a:r>
            <a:r>
              <a:rPr lang="de-CH" sz="1100" dirty="0"/>
              <a:t>Erhebungen pro Jahr und </a:t>
            </a:r>
            <a:r>
              <a:rPr lang="de-CH" sz="1100" dirty="0" smtClean="0"/>
              <a:t>3 </a:t>
            </a:r>
            <a:r>
              <a:rPr lang="de-CH" sz="1100" dirty="0"/>
              <a:t>Jahren in Obstanlagen </a:t>
            </a:r>
            <a:r>
              <a:rPr lang="de-CH" sz="1100" dirty="0" smtClean="0"/>
              <a:t>in Belgien </a:t>
            </a:r>
            <a:r>
              <a:rPr lang="de-CH" sz="1100" dirty="0"/>
              <a:t>und Nordfrankreich. </a:t>
            </a:r>
            <a:endParaRPr lang="de-CH" sz="1100" dirty="0" smtClean="0"/>
          </a:p>
          <a:p>
            <a:pPr algn="r"/>
            <a:r>
              <a:rPr lang="de-CH" sz="1100" dirty="0" smtClean="0"/>
              <a:t>Quelle</a:t>
            </a:r>
            <a:r>
              <a:rPr lang="de-CH" sz="1100" dirty="0"/>
              <a:t>: </a:t>
            </a:r>
            <a:r>
              <a:rPr lang="de-CH" sz="1100" dirty="0" err="1" smtClean="0"/>
              <a:t>Interreg</a:t>
            </a:r>
            <a:r>
              <a:rPr lang="de-CH" sz="1100" dirty="0"/>
              <a:t> </a:t>
            </a:r>
            <a:r>
              <a:rPr lang="de-CH" sz="1100" dirty="0" err="1" smtClean="0"/>
              <a:t>TransBioFruit</a:t>
            </a:r>
            <a:r>
              <a:rPr lang="de-CH" sz="1100" dirty="0" smtClean="0"/>
              <a:t> </a:t>
            </a:r>
            <a:r>
              <a:rPr lang="de-CH" sz="1100" dirty="0" err="1" smtClean="0"/>
              <a:t>project</a:t>
            </a:r>
            <a:r>
              <a:rPr lang="de-CH" sz="1100" dirty="0" smtClean="0"/>
              <a:t> 2008–2014.</a:t>
            </a:r>
            <a:endParaRPr lang="de-CH" sz="1100" dirty="0"/>
          </a:p>
        </p:txBody>
      </p:sp>
      <p:sp>
        <p:nvSpPr>
          <p:cNvPr id="6" name="Rechteck 5"/>
          <p:cNvSpPr/>
          <p:nvPr/>
        </p:nvSpPr>
        <p:spPr>
          <a:xfrm>
            <a:off x="611919" y="1124744"/>
            <a:ext cx="7927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/>
              <a:t>Attraktivität von </a:t>
            </a:r>
            <a:r>
              <a:rPr lang="de-CH" b="1" dirty="0" smtClean="0"/>
              <a:t>Blühstreifen für Nützlinge </a:t>
            </a:r>
            <a:r>
              <a:rPr lang="de-CH" b="1" dirty="0"/>
              <a:t>im Vergleich zu </a:t>
            </a:r>
            <a:r>
              <a:rPr lang="de-CH" b="1" dirty="0" smtClean="0"/>
              <a:t>intensiv </a:t>
            </a:r>
            <a:r>
              <a:rPr lang="de-CH" b="1" dirty="0" err="1" smtClean="0"/>
              <a:t>gemulchten</a:t>
            </a:r>
            <a:r>
              <a:rPr lang="de-CH" b="1" dirty="0" smtClean="0"/>
              <a:t> </a:t>
            </a:r>
            <a:r>
              <a:rPr lang="de-CH" b="1" dirty="0"/>
              <a:t>Fahrgassen und spontaner Begrünung</a:t>
            </a:r>
            <a:endParaRPr lang="de-CH" b="1" dirty="0">
              <a:latin typeface="+mj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397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147" y="3611790"/>
            <a:ext cx="3325789" cy="25155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377"/>
          <a:stretch/>
        </p:blipFill>
        <p:spPr>
          <a:xfrm>
            <a:off x="1031912" y="3632757"/>
            <a:ext cx="3330847" cy="25325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569" y="1054287"/>
            <a:ext cx="3312368" cy="2410361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913" y="1058326"/>
            <a:ext cx="3330847" cy="241818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991" y="439208"/>
            <a:ext cx="8274755" cy="629700"/>
          </a:xfrm>
        </p:spPr>
        <p:txBody>
          <a:bodyPr/>
          <a:lstStyle/>
          <a:p>
            <a:r>
              <a:rPr lang="de-CH" dirty="0"/>
              <a:t>Weitere biodiversitätsfördernde Massnahmen im </a:t>
            </a:r>
            <a:r>
              <a:rPr lang="de-CH" dirty="0" smtClean="0"/>
              <a:t>Obstbau</a:t>
            </a:r>
            <a:br>
              <a:rPr lang="de-CH" dirty="0" smtClean="0"/>
            </a:b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1031912" y="3110826"/>
            <a:ext cx="33392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Anbau alter traditioneller Sorten</a:t>
            </a:r>
          </a:p>
        </p:txBody>
      </p:sp>
      <p:sp>
        <p:nvSpPr>
          <p:cNvPr id="7" name="Rechteck 6"/>
          <p:cNvSpPr/>
          <p:nvPr/>
        </p:nvSpPr>
        <p:spPr>
          <a:xfrm>
            <a:off x="4615268" y="5480989"/>
            <a:ext cx="333649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Reduzierter Pflanzenschutzmitteleinsatz</a:t>
            </a:r>
            <a:endParaRPr lang="de-CH" dirty="0"/>
          </a:p>
        </p:txBody>
      </p:sp>
      <p:sp>
        <p:nvSpPr>
          <p:cNvPr id="8" name="Rechteck 7"/>
          <p:cNvSpPr/>
          <p:nvPr/>
        </p:nvSpPr>
        <p:spPr>
          <a:xfrm>
            <a:off x="4643569" y="2830327"/>
            <a:ext cx="33392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Alternierende Bewirtschaftung der Fahrgassen </a:t>
            </a:r>
          </a:p>
        </p:txBody>
      </p:sp>
      <p:sp>
        <p:nvSpPr>
          <p:cNvPr id="9" name="Rechteck 8"/>
          <p:cNvSpPr/>
          <p:nvPr/>
        </p:nvSpPr>
        <p:spPr>
          <a:xfrm>
            <a:off x="1031912" y="5489314"/>
            <a:ext cx="346764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Artenreiche, mehrjährige Blühstreifen im Randbereich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854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Wichtigste biodiversitätsfördernde </a:t>
            </a:r>
            <a:r>
              <a:rPr lang="de-CH" dirty="0"/>
              <a:t>Massnahmen </a:t>
            </a:r>
            <a:r>
              <a:rPr lang="de-CH" dirty="0" smtClean="0"/>
              <a:t>im Obstbau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8175" y="1444662"/>
            <a:ext cx="7921625" cy="430994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Reduzierter Einsatz von Pflanzenschutzmitteln </a:t>
            </a:r>
            <a:br>
              <a:rPr lang="de-CH" dirty="0" smtClean="0"/>
            </a:br>
            <a:r>
              <a:rPr lang="de-CH" dirty="0" smtClean="0"/>
              <a:t>(nach Schadenschwelle), Anbau resistenter Sorten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Bodenbegrünung, </a:t>
            </a:r>
            <a:r>
              <a:rPr lang="de-CH" dirty="0"/>
              <a:t>Verzicht </a:t>
            </a:r>
            <a:r>
              <a:rPr lang="de-CH" dirty="0" smtClean="0"/>
              <a:t>auf Herbizide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Schonende Bodenbearbeitung, Sandwich-System, Saumbereich mit artenreichen Saatgutmischungen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Alternierender Schnitt der Fahrgassen (mit 5-6 Wochen Abstand)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Mähen oder rollen (</a:t>
            </a:r>
            <a:r>
              <a:rPr lang="de-CH" dirty="0" err="1" smtClean="0"/>
              <a:t>Rolojack</a:t>
            </a:r>
            <a:r>
              <a:rPr lang="de-CH" dirty="0" smtClean="0"/>
              <a:t>, </a:t>
            </a:r>
            <a:r>
              <a:rPr lang="de-CH" dirty="0" err="1" smtClean="0"/>
              <a:t>Rolofaca</a:t>
            </a:r>
            <a:r>
              <a:rPr lang="de-CH" dirty="0" smtClean="0"/>
              <a:t>) statt </a:t>
            </a:r>
            <a:r>
              <a:rPr lang="de-CH" dirty="0" err="1" smtClean="0"/>
              <a:t>mulchen</a:t>
            </a:r>
            <a:endParaRPr lang="de-CH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Offene </a:t>
            </a:r>
            <a:r>
              <a:rPr lang="de-CH" dirty="0"/>
              <a:t>Bodenstellen </a:t>
            </a:r>
            <a:r>
              <a:rPr lang="de-CH" dirty="0" smtClean="0"/>
              <a:t>in ganzflächig begrünten Anlagen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Anbau </a:t>
            </a:r>
            <a:r>
              <a:rPr lang="de-CH" dirty="0"/>
              <a:t>alter und traditioneller </a:t>
            </a:r>
            <a:r>
              <a:rPr lang="de-CH" dirty="0" smtClean="0"/>
              <a:t>Sorten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Biodiversitätsförderflächen, Kleinstrukturen und </a:t>
            </a:r>
            <a:r>
              <a:rPr lang="de-CH" dirty="0" smtClean="0"/>
              <a:t>Nisthilfen in der Nähe der Obstanlage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endParaRPr lang="de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696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9275" y="1290405"/>
            <a:ext cx="4940127" cy="380227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561" y="3711187"/>
            <a:ext cx="2169890" cy="216989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0068" y="1367887"/>
            <a:ext cx="2117824" cy="2117824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133" y="4085902"/>
            <a:ext cx="2117824" cy="2117824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160" y="2651723"/>
            <a:ext cx="2117825" cy="2117825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Massnahmen im Gemüsebau</a:t>
            </a:r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288695" y="4400216"/>
            <a:ext cx="16190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Begleitpflanzen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020211" y="3116379"/>
            <a:ext cx="288847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Begrünung </a:t>
            </a:r>
            <a:r>
              <a:rPr lang="de-CH" dirty="0" smtClean="0"/>
              <a:t>der </a:t>
            </a:r>
            <a:r>
              <a:rPr lang="de-CH" dirty="0"/>
              <a:t>Fahrgassen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520267" y="5834394"/>
            <a:ext cx="129607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Blühstreifen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148064" y="5533487"/>
            <a:ext cx="141907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Sortenvielfalt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15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85"/>
          <a:stretch/>
        </p:blipFill>
        <p:spPr>
          <a:xfrm>
            <a:off x="4440306" y="1056864"/>
            <a:ext cx="3481026" cy="24171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359" y="3631339"/>
            <a:ext cx="3311601" cy="24192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0" y="1052736"/>
            <a:ext cx="3348528" cy="2421249"/>
          </a:xfrm>
          <a:prstGeom prst="rect">
            <a:avLst/>
          </a:prstGeom>
        </p:spPr>
      </p:pic>
      <p:pic>
        <p:nvPicPr>
          <p:cNvPr id="18" name="Inhaltsplatzhalter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307" y="3632395"/>
            <a:ext cx="3330847" cy="2418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2264" y="404664"/>
            <a:ext cx="7908549" cy="629700"/>
          </a:xfrm>
        </p:spPr>
        <p:txBody>
          <a:bodyPr/>
          <a:lstStyle/>
          <a:p>
            <a:r>
              <a:rPr lang="de-CH" dirty="0" smtClean="0"/>
              <a:t>Typische Arten im Gemüsebau</a:t>
            </a:r>
            <a:endParaRPr lang="de-CH" sz="1800" b="0" i="1" dirty="0">
              <a:solidFill>
                <a:srgbClr val="FF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306" y="3632423"/>
            <a:ext cx="3330847" cy="241815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71645" y="2835587"/>
            <a:ext cx="341314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Brackwespe </a:t>
            </a:r>
            <a:r>
              <a:rPr lang="de-CH" dirty="0"/>
              <a:t>auf </a:t>
            </a:r>
            <a:r>
              <a:rPr lang="de-CH" dirty="0" smtClean="0"/>
              <a:t>Larven des Grossen Kohlweisslings</a:t>
            </a:r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4440307" y="3091146"/>
            <a:ext cx="3330847" cy="3828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Bachstelze</a:t>
            </a:r>
            <a:endParaRPr lang="de-CH" dirty="0"/>
          </a:p>
        </p:txBody>
      </p:sp>
      <p:sp>
        <p:nvSpPr>
          <p:cNvPr id="13" name="Textfeld 12"/>
          <p:cNvSpPr txBox="1"/>
          <p:nvPr/>
        </p:nvSpPr>
        <p:spPr>
          <a:xfrm>
            <a:off x="900359" y="5681250"/>
            <a:ext cx="338443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Florfliege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440305" y="5680477"/>
            <a:ext cx="33308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Schwalbenschwanz (Raupe)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20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6" y="404813"/>
            <a:ext cx="7915088" cy="629700"/>
          </a:xfrm>
        </p:spPr>
        <p:txBody>
          <a:bodyPr/>
          <a:lstStyle/>
          <a:p>
            <a:r>
              <a:rPr lang="de-CH" dirty="0" smtClean="0"/>
              <a:t>Für </a:t>
            </a:r>
            <a:r>
              <a:rPr lang="de-CH" dirty="0"/>
              <a:t>die Biodiversität </a:t>
            </a:r>
            <a:r>
              <a:rPr lang="de-CH" dirty="0" smtClean="0"/>
              <a:t>im </a:t>
            </a:r>
            <a:r>
              <a:rPr lang="de-CH" dirty="0"/>
              <a:t>Gemüsebau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schädliche Massnahmen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484784"/>
            <a:ext cx="4320851" cy="4032448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Intensive Bodenbearbeitung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Einsatz von Herbiziden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Einsatz chemisch-synthetischer Pflanzenschutzmittel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Hohe Anzahl Behandlungen und Durchfahrten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Grosse Parzellen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Geringe Kultur- und Sortenvielfalt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Geringe Strukturvielfalt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2"/>
          <a:stretch/>
        </p:blipFill>
        <p:spPr>
          <a:xfrm>
            <a:off x="5364088" y="1259648"/>
            <a:ext cx="3175712" cy="4734916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922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Dauerbegrünung der Fahrgassen …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55576" y="1281282"/>
            <a:ext cx="7770698" cy="121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… reduziert die Bodenerosion.</a:t>
            </a:r>
            <a:endParaRPr lang="de-CH" sz="2200" dirty="0"/>
          </a:p>
          <a:p>
            <a:pPr marL="360000" indent="-360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… schützt vor Auswaschung von Pflanzenschutzmitteln.</a:t>
            </a:r>
            <a:endParaRPr lang="de-CH" sz="2200" dirty="0"/>
          </a:p>
          <a:p>
            <a:pPr marL="360000" indent="-360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… bietet </a:t>
            </a:r>
            <a:r>
              <a:rPr lang="de-CH" sz="2200" dirty="0"/>
              <a:t>Randstrukturen </a:t>
            </a:r>
            <a:r>
              <a:rPr lang="de-CH" sz="2200" dirty="0" smtClean="0"/>
              <a:t>für </a:t>
            </a:r>
            <a:r>
              <a:rPr lang="de-CH" sz="2200" dirty="0"/>
              <a:t>Insekten wie </a:t>
            </a:r>
            <a:r>
              <a:rPr lang="de-CH" sz="2200" dirty="0" smtClean="0"/>
              <a:t>Laufkäfer.</a:t>
            </a:r>
            <a:endParaRPr lang="de-CH" sz="2200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2780928"/>
            <a:ext cx="8000248" cy="309634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749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12" y="3668839"/>
            <a:ext cx="3319412" cy="24895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12" y="1054515"/>
            <a:ext cx="3317043" cy="248778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324" y="1052736"/>
            <a:ext cx="3317044" cy="24856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039" y="3668839"/>
            <a:ext cx="3311329" cy="2489559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Ökosystemleistungen </a:t>
            </a:r>
            <a:r>
              <a:rPr lang="de-CH" dirty="0"/>
              <a:t>in den </a:t>
            </a:r>
            <a:r>
              <a:rPr lang="de-CH" dirty="0" smtClean="0"/>
              <a:t>Kulturen: Beispiele</a:t>
            </a:r>
            <a:endParaRPr lang="de-CH" dirty="0"/>
          </a:p>
        </p:txBody>
      </p:sp>
      <p:sp>
        <p:nvSpPr>
          <p:cNvPr id="21" name="Textfeld 20"/>
          <p:cNvSpPr txBox="1"/>
          <p:nvPr/>
        </p:nvSpPr>
        <p:spPr>
          <a:xfrm>
            <a:off x="1039813" y="3177638"/>
            <a:ext cx="331704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Abbau von Dung</a:t>
            </a:r>
            <a:endParaRPr lang="de-CH" dirty="0"/>
          </a:p>
        </p:txBody>
      </p:sp>
      <p:sp>
        <p:nvSpPr>
          <p:cNvPr id="23" name="Textfeld 22"/>
          <p:cNvSpPr txBox="1"/>
          <p:nvPr/>
        </p:nvSpPr>
        <p:spPr>
          <a:xfrm>
            <a:off x="1039813" y="5789066"/>
            <a:ext cx="331704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Schutz gegen Bodenerosion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567325" y="5789066"/>
            <a:ext cx="331704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Natürliche Schädlingsregulierung</a:t>
            </a:r>
            <a:endParaRPr lang="de-CH" dirty="0"/>
          </a:p>
        </p:txBody>
      </p:sp>
      <p:sp>
        <p:nvSpPr>
          <p:cNvPr id="27" name="Textfeld 26"/>
          <p:cNvSpPr txBox="1"/>
          <p:nvPr/>
        </p:nvSpPr>
        <p:spPr>
          <a:xfrm>
            <a:off x="4567325" y="3169011"/>
            <a:ext cx="331704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Bestäubung</a:t>
            </a:r>
            <a:endParaRPr lang="de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60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Kombination von Begleitpflanzen und Blühstreifen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982" y="1844823"/>
            <a:ext cx="3720801" cy="279060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674982" y="4809926"/>
            <a:ext cx="372080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de-CH" dirty="0" smtClean="0"/>
              <a:t>Kornblumen verteilt </a:t>
            </a:r>
            <a:r>
              <a:rPr lang="de-CH" dirty="0"/>
              <a:t>im </a:t>
            </a:r>
            <a:r>
              <a:rPr lang="de-CH" dirty="0" err="1"/>
              <a:t>Kohlfeld</a:t>
            </a:r>
            <a:r>
              <a:rPr lang="de-CH" dirty="0"/>
              <a:t> </a:t>
            </a:r>
            <a:r>
              <a:rPr lang="de-CH" dirty="0" smtClean="0"/>
              <a:t>locken die </a:t>
            </a:r>
            <a:r>
              <a:rPr lang="de-CH" dirty="0"/>
              <a:t>Nützlinge </a:t>
            </a:r>
            <a:r>
              <a:rPr lang="de-CH" dirty="0" smtClean="0"/>
              <a:t>in die Kultur.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04" y="1844824"/>
            <a:ext cx="3737188" cy="280262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62804" y="4809926"/>
            <a:ext cx="3737188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Blühstreifen locken die Nützlinge aus </a:t>
            </a:r>
            <a:r>
              <a:rPr lang="de-CH" dirty="0"/>
              <a:t>nahe gelegenen </a:t>
            </a:r>
            <a:r>
              <a:rPr lang="de-CH" dirty="0" smtClean="0"/>
              <a:t>Brachen, Hecken und Säumen in die Nähe des Kohlfeldes.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617725" y="1052736"/>
            <a:ext cx="2370099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CH" b="1" dirty="0" smtClean="0"/>
              <a:t>Beispiel: </a:t>
            </a:r>
            <a:r>
              <a:rPr lang="de-CH" dirty="0" smtClean="0"/>
              <a:t>Kohlanbau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624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Wichtigste biodiversitätsfördernde Massnahmen </a:t>
            </a:r>
            <a:r>
              <a:rPr lang="de-CH" dirty="0" smtClean="0"/>
              <a:t>im Gemüsebau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08688" y="1423788"/>
            <a:ext cx="3741131" cy="193320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Anbau von Mischkulturen </a:t>
            </a:r>
            <a:br>
              <a:rPr lang="de-CH" dirty="0" smtClean="0"/>
            </a:br>
            <a:r>
              <a:rPr lang="de-CH" dirty="0" smtClean="0"/>
              <a:t>und </a:t>
            </a:r>
            <a:r>
              <a:rPr lang="de-CH" dirty="0"/>
              <a:t>Begleitpflanzen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Blühende </a:t>
            </a:r>
            <a:r>
              <a:rPr lang="de-CH" dirty="0" smtClean="0"/>
              <a:t>Randstreifen</a:t>
            </a:r>
            <a:endParaRPr lang="de-CH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Blühende Saumbereiche</a:t>
            </a:r>
            <a:endParaRPr lang="de-CH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Anlegen von Kleinstrukturen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3578760"/>
            <a:ext cx="3171682" cy="24412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6574" y="3578575"/>
            <a:ext cx="3243690" cy="2432768"/>
          </a:xfrm>
          <a:prstGeom prst="rect">
            <a:avLst/>
          </a:prstGeom>
        </p:spPr>
      </p:pic>
      <p:sp>
        <p:nvSpPr>
          <p:cNvPr id="7" name="Inhaltsplatzhalter 4"/>
          <p:cNvSpPr txBox="1">
            <a:spLocks/>
          </p:cNvSpPr>
          <p:nvPr/>
        </p:nvSpPr>
        <p:spPr>
          <a:xfrm>
            <a:off x="613597" y="1423788"/>
            <a:ext cx="3741131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Reduktion des Pflanzenschutzmitteleinsatzes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Dauerbegrünung </a:t>
            </a:r>
            <a:br>
              <a:rPr lang="de-CH" dirty="0" smtClean="0"/>
            </a:br>
            <a:r>
              <a:rPr lang="de-CH" dirty="0" smtClean="0"/>
              <a:t>der Fahrgassen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Anbau alter und </a:t>
            </a:r>
            <a:br>
              <a:rPr lang="de-CH" dirty="0" smtClean="0"/>
            </a:br>
            <a:r>
              <a:rPr lang="de-CH" dirty="0" smtClean="0"/>
              <a:t>traditioneller Sorten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24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198" y="1442843"/>
            <a:ext cx="4968552" cy="380227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94" y="1844824"/>
            <a:ext cx="2204625" cy="2117824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38560" y="3591229"/>
            <a:ext cx="215130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Offene Bodenstellen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318" y="3907726"/>
            <a:ext cx="2204626" cy="213753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7214" y="2065262"/>
            <a:ext cx="2210363" cy="2213578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Massnahmen im Rebbau</a:t>
            </a:r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515194" y="5675924"/>
            <a:ext cx="28326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Säume, Brachen, </a:t>
            </a:r>
            <a:r>
              <a:rPr lang="de-CH" dirty="0"/>
              <a:t>Böschungen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223675" y="3909508"/>
            <a:ext cx="138467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Nisthilfen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5"/>
          <a:stretch/>
        </p:blipFill>
        <p:spPr>
          <a:xfrm>
            <a:off x="4417646" y="3831678"/>
            <a:ext cx="2213578" cy="2213578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4" name="Textfeld 13"/>
          <p:cNvSpPr txBox="1"/>
          <p:nvPr/>
        </p:nvSpPr>
        <p:spPr>
          <a:xfrm>
            <a:off x="5313148" y="5675924"/>
            <a:ext cx="329520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Fachgerechte Montage der Netze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599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280" y="3708061"/>
            <a:ext cx="3310088" cy="24204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49" y="3709313"/>
            <a:ext cx="3314687" cy="241924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7019" y="1113604"/>
            <a:ext cx="3297349" cy="242206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332" y="1116425"/>
            <a:ext cx="3304644" cy="23845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Typische Arten im Rebbau</a:t>
            </a:r>
            <a:endParaRPr lang="de-CH" sz="1800" b="0" i="1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51332" y="3140459"/>
            <a:ext cx="33116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Weinbergschnecke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566193" y="3166337"/>
            <a:ext cx="33181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Zauneidechse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28749" y="5759223"/>
            <a:ext cx="331468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Bisamhyazinthe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62562" y="5759223"/>
            <a:ext cx="334626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Girlitz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2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</p:spPr>
        <p:txBody>
          <a:bodyPr/>
          <a:lstStyle/>
          <a:p>
            <a:r>
              <a:rPr lang="de-CH" dirty="0" smtClean="0"/>
              <a:t>Für </a:t>
            </a:r>
            <a:r>
              <a:rPr lang="de-CH" dirty="0"/>
              <a:t>die Biodiversität </a:t>
            </a:r>
            <a:r>
              <a:rPr lang="de-CH" dirty="0" smtClean="0"/>
              <a:t>im </a:t>
            </a:r>
            <a:r>
              <a:rPr lang="de-CH" dirty="0"/>
              <a:t>Rebbau </a:t>
            </a:r>
            <a:r>
              <a:rPr lang="de-CH" dirty="0" smtClean="0"/>
              <a:t>schädliche </a:t>
            </a:r>
            <a:r>
              <a:rPr lang="de-CH" dirty="0"/>
              <a:t>Massnahmen 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11186" y="1268760"/>
            <a:ext cx="7921625" cy="280831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Grossflächiger </a:t>
            </a:r>
            <a:r>
              <a:rPr lang="de-CH" dirty="0" err="1" smtClean="0"/>
              <a:t>Herbizideinsatz</a:t>
            </a:r>
            <a:endParaRPr lang="de-CH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Starke Bodenerosion</a:t>
            </a:r>
            <a:endParaRPr lang="de-CH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Einsatz chemisch-synthetischer </a:t>
            </a:r>
            <a:r>
              <a:rPr lang="de-CH" dirty="0" smtClean="0"/>
              <a:t>Pflanzenschutzmittel</a:t>
            </a:r>
            <a:endParaRPr lang="de-CH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Nicht fachgerechte Abdeckung der Reben mit Netz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Geringe Sortenvielfalt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Arrondierte Parzellen mit wenigen Strukturen</a:t>
            </a:r>
            <a:endParaRPr lang="de-CH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93" y="4077072"/>
            <a:ext cx="7928614" cy="204121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55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31" y="1340769"/>
            <a:ext cx="3917199" cy="25202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66193" y="1340769"/>
            <a:ext cx="3909686" cy="252028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4130" y="4005064"/>
            <a:ext cx="3917199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b="1" dirty="0" smtClean="0"/>
              <a:t>Ideal sind: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Vollständig </a:t>
            </a:r>
            <a:r>
              <a:rPr lang="de-CH" dirty="0"/>
              <a:t>begrünte Flächen im </a:t>
            </a:r>
            <a:r>
              <a:rPr lang="de-CH" dirty="0" smtClean="0"/>
              <a:t>Winter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Mischung aus offenen </a:t>
            </a:r>
            <a:r>
              <a:rPr lang="de-CH" dirty="0"/>
              <a:t>Bodenstellen und </a:t>
            </a:r>
            <a:r>
              <a:rPr lang="de-CH" dirty="0" smtClean="0"/>
              <a:t>bewachsenen </a:t>
            </a:r>
            <a:r>
              <a:rPr lang="de-CH" dirty="0"/>
              <a:t>Bereichen im Frühling und </a:t>
            </a:r>
            <a:r>
              <a:rPr lang="de-CH" dirty="0" smtClean="0"/>
              <a:t>Sommer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Alternierendes Mähen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smtClean="0"/>
              <a:t>der Fahrgassen und offene Bodenstellen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4566193" y="4005064"/>
            <a:ext cx="390968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In </a:t>
            </a:r>
            <a:r>
              <a:rPr lang="de-CH" dirty="0"/>
              <a:t>den begrünten Streifen entwickeln sich die </a:t>
            </a:r>
            <a:r>
              <a:rPr lang="de-CH" dirty="0" smtClean="0"/>
              <a:t>Insekten.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In </a:t>
            </a:r>
            <a:r>
              <a:rPr lang="de-CH" dirty="0"/>
              <a:t>den offenen Bodenstellen können </a:t>
            </a:r>
            <a:r>
              <a:rPr lang="de-CH" dirty="0" smtClean="0"/>
              <a:t>die </a:t>
            </a:r>
            <a:r>
              <a:rPr lang="de-CH" dirty="0"/>
              <a:t>Vögel </a:t>
            </a:r>
            <a:r>
              <a:rPr lang="de-CH" dirty="0" smtClean="0"/>
              <a:t>die Insekten erbeuten.</a:t>
            </a:r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4551207" y="3491717"/>
            <a:ext cx="39542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Wiedehopf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325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Bewirtschaftung der Fahrgassen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255" y="3573016"/>
            <a:ext cx="3559355" cy="23042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123" y="3573016"/>
            <a:ext cx="3563178" cy="23042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66772" y="1295631"/>
            <a:ext cx="7953696" cy="184665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/>
              <a:t>Fahrgassen alternierend </a:t>
            </a:r>
            <a:r>
              <a:rPr lang="de-CH" sz="2200" dirty="0" smtClean="0"/>
              <a:t>mit </a:t>
            </a:r>
            <a:r>
              <a:rPr lang="de-CH" sz="2200" dirty="0"/>
              <a:t>6 Wochen Abstand mähen, </a:t>
            </a:r>
            <a:r>
              <a:rPr lang="de-CH" sz="2200" dirty="0" smtClean="0"/>
              <a:t/>
            </a:r>
            <a:br>
              <a:rPr lang="de-CH" sz="2200" dirty="0" smtClean="0"/>
            </a:br>
            <a:r>
              <a:rPr lang="de-CH" sz="2200" dirty="0" err="1" smtClean="0"/>
              <a:t>mulchen</a:t>
            </a:r>
            <a:r>
              <a:rPr lang="de-CH" sz="2200" dirty="0" smtClean="0"/>
              <a:t> </a:t>
            </a:r>
            <a:r>
              <a:rPr lang="de-CH" sz="2200" dirty="0"/>
              <a:t>oder </a:t>
            </a:r>
            <a:r>
              <a:rPr lang="de-CH" sz="2200" dirty="0" smtClean="0"/>
              <a:t>rollen.</a:t>
            </a:r>
            <a:endParaRPr lang="de-CH" sz="2200" dirty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/>
              <a:t>Mähen oder </a:t>
            </a:r>
            <a:r>
              <a:rPr lang="de-CH" sz="2200" dirty="0" smtClean="0"/>
              <a:t>rollen </a:t>
            </a:r>
            <a:r>
              <a:rPr lang="de-CH" sz="2200" dirty="0"/>
              <a:t>(</a:t>
            </a:r>
            <a:r>
              <a:rPr lang="de-CH" sz="2200" dirty="0" err="1"/>
              <a:t>Rolofaca</a:t>
            </a:r>
            <a:r>
              <a:rPr lang="de-CH" sz="2200" dirty="0"/>
              <a:t>) statt </a:t>
            </a:r>
            <a:r>
              <a:rPr lang="de-CH" sz="2200" dirty="0" err="1" smtClean="0"/>
              <a:t>mulchen</a:t>
            </a:r>
            <a:r>
              <a:rPr lang="de-CH" sz="2200" dirty="0" smtClean="0"/>
              <a:t>.</a:t>
            </a:r>
            <a:endParaRPr lang="de-CH" sz="2200" dirty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/>
              <a:t>In </a:t>
            </a:r>
            <a:r>
              <a:rPr lang="de-CH" sz="2200" dirty="0" smtClean="0"/>
              <a:t>jeder </a:t>
            </a:r>
            <a:r>
              <a:rPr lang="de-CH" sz="2200" dirty="0"/>
              <a:t>zweiten </a:t>
            </a:r>
            <a:r>
              <a:rPr lang="de-CH" sz="2200" dirty="0" smtClean="0"/>
              <a:t>Fahrgasse </a:t>
            </a:r>
            <a:r>
              <a:rPr lang="de-CH" sz="2200" dirty="0"/>
              <a:t>oberflächige </a:t>
            </a:r>
            <a:r>
              <a:rPr lang="de-CH" sz="2200" dirty="0" smtClean="0"/>
              <a:t>Bodenbearbeitung.</a:t>
            </a:r>
            <a:endParaRPr lang="de-CH" sz="2200" dirty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Eventuell in </a:t>
            </a:r>
            <a:r>
              <a:rPr lang="de-CH" sz="2200" dirty="0"/>
              <a:t>den Fahrgassen </a:t>
            </a:r>
            <a:r>
              <a:rPr lang="de-CH" sz="2200" dirty="0" smtClean="0"/>
              <a:t>Blühstreifenmischung säen.</a:t>
            </a:r>
            <a:endParaRPr lang="de-CH" sz="2200" dirty="0"/>
          </a:p>
        </p:txBody>
      </p:sp>
      <p:sp>
        <p:nvSpPr>
          <p:cNvPr id="8" name="Textfeld 7"/>
          <p:cNvSpPr txBox="1"/>
          <p:nvPr/>
        </p:nvSpPr>
        <p:spPr>
          <a:xfrm>
            <a:off x="4603517" y="5507940"/>
            <a:ext cx="373083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Alternierendes Mähen der Fahrgassen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885123" y="5507940"/>
            <a:ext cx="356317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Alternierende Bodenbearbeitung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705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135881" cy="464832"/>
          </a:xfrm>
        </p:spPr>
        <p:txBody>
          <a:bodyPr/>
          <a:lstStyle/>
          <a:p>
            <a:r>
              <a:rPr lang="de-CH" dirty="0" smtClean="0"/>
              <a:t>Bodenbearbeitung für Zwiebelpflanzen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789410"/>
              </p:ext>
            </p:extLst>
          </p:nvPr>
        </p:nvGraphicFramePr>
        <p:xfrm>
          <a:off x="612718" y="1052736"/>
          <a:ext cx="8063738" cy="44450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123053">
                  <a:extLst>
                    <a:ext uri="{9D8B030D-6E8A-4147-A177-3AD203B41FA5}">
                      <a16:colId xmlns:a16="http://schemas.microsoft.com/office/drawing/2014/main" val="2796522462"/>
                    </a:ext>
                  </a:extLst>
                </a:gridCol>
                <a:gridCol w="1245239">
                  <a:extLst>
                    <a:ext uri="{9D8B030D-6E8A-4147-A177-3AD203B41FA5}">
                      <a16:colId xmlns:a16="http://schemas.microsoft.com/office/drawing/2014/main" val="302829487"/>
                    </a:ext>
                  </a:extLst>
                </a:gridCol>
                <a:gridCol w="1904484">
                  <a:extLst>
                    <a:ext uri="{9D8B030D-6E8A-4147-A177-3AD203B41FA5}">
                      <a16:colId xmlns:a16="http://schemas.microsoft.com/office/drawing/2014/main" val="3343929995"/>
                    </a:ext>
                  </a:extLst>
                </a:gridCol>
                <a:gridCol w="1318489">
                  <a:extLst>
                    <a:ext uri="{9D8B030D-6E8A-4147-A177-3AD203B41FA5}">
                      <a16:colId xmlns:a16="http://schemas.microsoft.com/office/drawing/2014/main" val="306678925"/>
                    </a:ext>
                  </a:extLst>
                </a:gridCol>
                <a:gridCol w="1472473">
                  <a:extLst>
                    <a:ext uri="{9D8B030D-6E8A-4147-A177-3AD203B41FA5}">
                      <a16:colId xmlns:a16="http://schemas.microsoft.com/office/drawing/2014/main" val="866197088"/>
                    </a:ext>
                  </a:extLst>
                </a:gridCol>
              </a:tblGrid>
              <a:tr h="482692">
                <a:tc gridSpan="5"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Vegetationszeit </a:t>
                      </a:r>
                      <a:r>
                        <a:rPr lang="de-DE" sz="1500" b="1" dirty="0" smtClean="0">
                          <a:effectLst/>
                        </a:rPr>
                        <a:t>seltener </a:t>
                      </a:r>
                      <a:r>
                        <a:rPr lang="de-DE" sz="1500" b="1" dirty="0">
                          <a:effectLst/>
                        </a:rPr>
                        <a:t>Frühlingszwiebelpflanzen </a:t>
                      </a:r>
                      <a:r>
                        <a:rPr lang="de-DE" sz="1500" b="1" dirty="0" smtClean="0">
                          <a:effectLst/>
                        </a:rPr>
                        <a:t>und Empfehlungen für </a:t>
                      </a:r>
                      <a:r>
                        <a:rPr lang="de-DE" sz="1500" b="1" dirty="0">
                          <a:effectLst/>
                        </a:rPr>
                        <a:t>die </a:t>
                      </a:r>
                      <a:r>
                        <a:rPr lang="de-DE" sz="1500" b="1" dirty="0" smtClean="0">
                          <a:effectLst/>
                        </a:rPr>
                        <a:t/>
                      </a:r>
                      <a:br>
                        <a:rPr lang="de-DE" sz="1500" b="1" dirty="0" smtClean="0">
                          <a:effectLst/>
                        </a:rPr>
                      </a:br>
                      <a:r>
                        <a:rPr lang="de-DE" sz="1500" b="1" dirty="0" smtClean="0">
                          <a:effectLst/>
                        </a:rPr>
                        <a:t>Boden­bearbeitung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62231"/>
                  </a:ext>
                </a:extLst>
              </a:tr>
              <a:tr h="381404">
                <a:tc>
                  <a:txBody>
                    <a:bodyPr/>
                    <a:lstStyle/>
                    <a:p>
                      <a:pPr fontAlgn="auto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de-CH" sz="1500" b="1" dirty="0">
                          <a:effectLst/>
                        </a:rPr>
                        <a:t> </a:t>
                      </a:r>
                      <a:endParaRPr lang="de-CH" sz="1500" b="1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Acker-</a:t>
                      </a:r>
                      <a:br>
                        <a:rPr lang="de-DE" sz="1500" b="1" dirty="0">
                          <a:effectLst/>
                        </a:rPr>
                      </a:br>
                      <a:r>
                        <a:rPr lang="de-DE" sz="1500" b="1" dirty="0">
                          <a:effectLst/>
                        </a:rPr>
                        <a:t>Gelbstern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Weinberg-</a:t>
                      </a:r>
                      <a:br>
                        <a:rPr lang="de-DE" sz="1500" b="1" dirty="0">
                          <a:effectLst/>
                        </a:rPr>
                      </a:br>
                      <a:r>
                        <a:rPr lang="de-DE" sz="1500" b="1" dirty="0">
                          <a:effectLst/>
                        </a:rPr>
                        <a:t>Traubenhyazinthe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 smtClean="0">
                          <a:effectLst/>
                        </a:rPr>
                        <a:t>Weinberg-tulpe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Doldiger </a:t>
                      </a:r>
                      <a:br>
                        <a:rPr lang="de-DE" sz="1500" b="1" dirty="0">
                          <a:effectLst/>
                        </a:rPr>
                      </a:br>
                      <a:r>
                        <a:rPr lang="de-DE" sz="1500" b="1" dirty="0">
                          <a:effectLst/>
                        </a:rPr>
                        <a:t>Milchstern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903373"/>
                  </a:ext>
                </a:extLst>
              </a:tr>
              <a:tr h="482692"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Vermehrungseinheit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1 </a:t>
                      </a:r>
                      <a:r>
                        <a:rPr lang="de-DE" sz="1500" dirty="0" smtClean="0">
                          <a:effectLst/>
                        </a:rPr>
                        <a:t>Neben-zwiebel</a:t>
                      </a:r>
                      <a:r>
                        <a:rPr lang="de-DE" sz="1500" dirty="0">
                          <a:effectLst/>
                        </a:rPr>
                        <a:t>, </a:t>
                      </a:r>
                      <a:r>
                        <a:rPr lang="de-DE" sz="1500" dirty="0" smtClean="0">
                          <a:effectLst/>
                        </a:rPr>
                        <a:t/>
                      </a:r>
                      <a:br>
                        <a:rPr lang="de-DE" sz="1500" dirty="0" smtClean="0">
                          <a:effectLst/>
                        </a:rPr>
                      </a:br>
                      <a:r>
                        <a:rPr lang="de-DE" sz="1500" dirty="0" smtClean="0">
                          <a:effectLst/>
                        </a:rPr>
                        <a:t>Samen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viele Tochterzwiebeln, viele Samen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2 </a:t>
                      </a:r>
                      <a:r>
                        <a:rPr lang="de-DE" sz="1500" dirty="0" smtClean="0">
                          <a:effectLst/>
                        </a:rPr>
                        <a:t>Tochter-</a:t>
                      </a:r>
                      <a:br>
                        <a:rPr lang="de-DE" sz="1500" dirty="0" smtClean="0">
                          <a:effectLst/>
                        </a:rPr>
                      </a:br>
                      <a:r>
                        <a:rPr lang="de-DE" sz="1500" dirty="0" smtClean="0">
                          <a:effectLst/>
                        </a:rPr>
                        <a:t>zwiebeln</a:t>
                      </a:r>
                      <a:r>
                        <a:rPr lang="de-DE" sz="1500" dirty="0">
                          <a:effectLst/>
                        </a:rPr>
                        <a:t>, </a:t>
                      </a:r>
                      <a:r>
                        <a:rPr lang="de-DE" sz="1500" dirty="0" smtClean="0">
                          <a:effectLst/>
                        </a:rPr>
                        <a:t/>
                      </a:r>
                      <a:br>
                        <a:rPr lang="de-DE" sz="1500" dirty="0" smtClean="0">
                          <a:effectLst/>
                        </a:rPr>
                      </a:br>
                      <a:r>
                        <a:rPr lang="de-DE" sz="1500" dirty="0" smtClean="0">
                          <a:effectLst/>
                        </a:rPr>
                        <a:t>Samen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viele </a:t>
                      </a:r>
                      <a:r>
                        <a:rPr lang="de-DE" sz="1500" dirty="0" smtClean="0">
                          <a:effectLst/>
                        </a:rPr>
                        <a:t/>
                      </a:r>
                      <a:br>
                        <a:rPr lang="de-DE" sz="1500" dirty="0" smtClean="0">
                          <a:effectLst/>
                        </a:rPr>
                      </a:br>
                      <a:r>
                        <a:rPr lang="de-DE" sz="1500" dirty="0" smtClean="0">
                          <a:effectLst/>
                        </a:rPr>
                        <a:t>Tochterzwiebeln</a:t>
                      </a:r>
                      <a:r>
                        <a:rPr lang="de-DE" sz="1500" dirty="0">
                          <a:effectLst/>
                        </a:rPr>
                        <a:t>, </a:t>
                      </a:r>
                      <a:r>
                        <a:rPr lang="de-DE" sz="1500" dirty="0" smtClean="0">
                          <a:effectLst/>
                        </a:rPr>
                        <a:t/>
                      </a:r>
                      <a:br>
                        <a:rPr lang="de-DE" sz="1500" dirty="0" smtClean="0">
                          <a:effectLst/>
                        </a:rPr>
                      </a:br>
                      <a:r>
                        <a:rPr lang="de-DE" sz="1500" dirty="0" smtClean="0">
                          <a:effectLst/>
                        </a:rPr>
                        <a:t>viele </a:t>
                      </a:r>
                      <a:r>
                        <a:rPr lang="de-DE" sz="1500" dirty="0">
                          <a:effectLst/>
                        </a:rPr>
                        <a:t>Samen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667682"/>
                  </a:ext>
                </a:extLst>
              </a:tr>
              <a:tr h="482692"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Vegetationszeit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>
                          <a:effectLst/>
                        </a:rPr>
                        <a:t>Nov. – </a:t>
                      </a:r>
                      <a:br>
                        <a:rPr lang="de-DE" sz="1500">
                          <a:effectLst/>
                        </a:rPr>
                      </a:br>
                      <a:r>
                        <a:rPr lang="de-DE" sz="1500">
                          <a:effectLst/>
                        </a:rPr>
                        <a:t>Mitte Mai</a:t>
                      </a:r>
                      <a:endParaRPr lang="de-CH" sz="1500" b="1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Sept. – Ende Mai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Ende Dez. </a:t>
                      </a:r>
                      <a:r>
                        <a:rPr lang="de-DE" sz="1500" dirty="0" smtClean="0">
                          <a:effectLst/>
                        </a:rPr>
                        <a:t/>
                      </a:r>
                      <a:br>
                        <a:rPr lang="de-DE" sz="1500" dirty="0" smtClean="0">
                          <a:effectLst/>
                        </a:rPr>
                      </a:br>
                      <a:r>
                        <a:rPr lang="de-DE" sz="1500" dirty="0" smtClean="0">
                          <a:effectLst/>
                        </a:rPr>
                        <a:t>– Ende </a:t>
                      </a:r>
                      <a:r>
                        <a:rPr lang="de-DE" sz="1500" dirty="0">
                          <a:effectLst/>
                        </a:rPr>
                        <a:t>Mai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Ende Okt. </a:t>
                      </a:r>
                      <a:r>
                        <a:rPr lang="de-DE" sz="1500" dirty="0" smtClean="0">
                          <a:effectLst/>
                        </a:rPr>
                        <a:t/>
                      </a:r>
                      <a:br>
                        <a:rPr lang="de-DE" sz="1500" dirty="0" smtClean="0">
                          <a:effectLst/>
                        </a:rPr>
                      </a:br>
                      <a:r>
                        <a:rPr lang="de-DE" sz="1500" dirty="0" smtClean="0">
                          <a:effectLst/>
                        </a:rPr>
                        <a:t>– Mitte </a:t>
                      </a:r>
                      <a:r>
                        <a:rPr lang="de-DE" sz="1500" dirty="0">
                          <a:effectLst/>
                        </a:rPr>
                        <a:t>Juni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811100"/>
                  </a:ext>
                </a:extLst>
              </a:tr>
              <a:tr h="302275"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Blühbeginn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Mitte März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>
                          <a:effectLst/>
                        </a:rPr>
                        <a:t>Anfang April</a:t>
                      </a:r>
                      <a:endParaRPr lang="de-CH" sz="1500" b="1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>
                          <a:effectLst/>
                        </a:rPr>
                        <a:t>Mitte April</a:t>
                      </a:r>
                      <a:endParaRPr lang="de-CH" sz="1500" b="1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>
                          <a:effectLst/>
                        </a:rPr>
                        <a:t>Anfang Mai</a:t>
                      </a:r>
                      <a:endParaRPr lang="de-CH" sz="1500" b="1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61482"/>
                  </a:ext>
                </a:extLst>
              </a:tr>
              <a:tr h="302275">
                <a:tc gridSpan="5"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Bodenbearbeitung: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628350"/>
                  </a:ext>
                </a:extLst>
              </a:tr>
              <a:tr h="302275"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Frühester </a:t>
                      </a:r>
                      <a:r>
                        <a:rPr lang="de-DE" sz="1500" b="1" dirty="0" smtClean="0">
                          <a:effectLst/>
                        </a:rPr>
                        <a:t>Eingriff *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Mitte Mai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Mitte – Ende Mai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Ende Mai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Mitte Juni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164486"/>
                  </a:ext>
                </a:extLst>
              </a:tr>
              <a:tr h="302275"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Ideale Arbeitstiefe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>
                          <a:effectLst/>
                        </a:rPr>
                        <a:t>5–10 cm</a:t>
                      </a:r>
                      <a:endParaRPr lang="de-CH" sz="1500" b="1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>
                          <a:effectLst/>
                        </a:rPr>
                        <a:t>5–10 cm</a:t>
                      </a:r>
                      <a:endParaRPr lang="de-CH" sz="1500" b="1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>
                          <a:effectLst/>
                        </a:rPr>
                        <a:t>15–20 cm</a:t>
                      </a:r>
                      <a:endParaRPr lang="de-CH" sz="1500" b="1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>
                          <a:effectLst/>
                        </a:rPr>
                        <a:t>10–15 cm</a:t>
                      </a:r>
                      <a:endParaRPr lang="de-CH" sz="1500" b="1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87766"/>
                  </a:ext>
                </a:extLst>
              </a:tr>
              <a:tr h="302275"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 smtClean="0">
                          <a:effectLst/>
                        </a:rPr>
                        <a:t>Min. </a:t>
                      </a:r>
                      <a:r>
                        <a:rPr lang="de-DE" sz="1500" b="1" dirty="0" err="1" smtClean="0">
                          <a:effectLst/>
                        </a:rPr>
                        <a:t>Schollengrösse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effectLst/>
                        </a:rPr>
                        <a:t>zirka </a:t>
                      </a:r>
                      <a:r>
                        <a:rPr lang="de-DE" sz="1500" dirty="0">
                          <a:effectLst/>
                        </a:rPr>
                        <a:t>8 cm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effectLst/>
                        </a:rPr>
                        <a:t>zirka </a:t>
                      </a:r>
                      <a:r>
                        <a:rPr lang="de-DE" sz="1500" dirty="0">
                          <a:effectLst/>
                        </a:rPr>
                        <a:t>12 cm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effectLst/>
                        </a:rPr>
                        <a:t>zirka </a:t>
                      </a:r>
                      <a:r>
                        <a:rPr lang="de-DE" sz="1500" dirty="0">
                          <a:effectLst/>
                        </a:rPr>
                        <a:t>15 cm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effectLst/>
                        </a:rPr>
                        <a:t>zirka </a:t>
                      </a:r>
                      <a:r>
                        <a:rPr lang="de-DE" sz="1500" dirty="0">
                          <a:effectLst/>
                        </a:rPr>
                        <a:t>15 cm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573022"/>
                  </a:ext>
                </a:extLst>
              </a:tr>
              <a:tr h="302275"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b="1" dirty="0">
                          <a:effectLst/>
                        </a:rPr>
                        <a:t>Ideale Häufigkeit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effectLst/>
                        </a:rPr>
                        <a:t>alle </a:t>
                      </a:r>
                      <a:r>
                        <a:rPr lang="de-DE" sz="1500" dirty="0">
                          <a:effectLst/>
                        </a:rPr>
                        <a:t>1–2 Jahre 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effectLst/>
                        </a:rPr>
                        <a:t>alle </a:t>
                      </a:r>
                      <a:r>
                        <a:rPr lang="de-DE" sz="1500" dirty="0">
                          <a:effectLst/>
                        </a:rPr>
                        <a:t>2–4 Jahre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effectLst/>
                        </a:rPr>
                        <a:t>alle </a:t>
                      </a:r>
                      <a:r>
                        <a:rPr lang="de-DE" sz="1500" dirty="0">
                          <a:effectLst/>
                        </a:rPr>
                        <a:t>3–4 Jahre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>
                        <a:lnSpc>
                          <a:spcPts val="18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effectLst/>
                        </a:rPr>
                        <a:t>alle </a:t>
                      </a:r>
                      <a:r>
                        <a:rPr lang="de-DE" sz="1500" dirty="0">
                          <a:effectLst/>
                        </a:rPr>
                        <a:t>4 Jahre</a:t>
                      </a:r>
                      <a:endParaRPr lang="de-CH" sz="1500" b="1" dirty="0">
                        <a:solidFill>
                          <a:srgbClr val="575756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ndara" panose="020E050203030302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664652"/>
                  </a:ext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611919" y="5675114"/>
            <a:ext cx="21226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de-DE" baseline="30000" dirty="0"/>
              <a:t>* 1,5 Monate nach Blühbeginn</a:t>
            </a:r>
          </a:p>
        </p:txBody>
      </p:sp>
      <p:sp>
        <p:nvSpPr>
          <p:cNvPr id="11" name="Rechteck 10"/>
          <p:cNvSpPr/>
          <p:nvPr/>
        </p:nvSpPr>
        <p:spPr>
          <a:xfrm>
            <a:off x="4350586" y="5675113"/>
            <a:ext cx="4250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baseline="30000" dirty="0"/>
              <a:t>Quelle: A. C. Brunner et al., Schweiz. Z. Obst- und Weinbau, 2001.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740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922" y="3580410"/>
            <a:ext cx="3289220" cy="23845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8136545" cy="629700"/>
          </a:xfrm>
        </p:spPr>
        <p:txBody>
          <a:bodyPr/>
          <a:lstStyle/>
          <a:p>
            <a:r>
              <a:rPr lang="de-CH" dirty="0" smtClean="0"/>
              <a:t>Weitere biodiversitätsfördernde Massnahmen im Rebbau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219" y="1132404"/>
            <a:ext cx="3298923" cy="22965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199" y="3580186"/>
            <a:ext cx="3298785" cy="23778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889" y="1033731"/>
            <a:ext cx="3314095" cy="240144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97100" y="3072343"/>
            <a:ext cx="333088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Trockensteinmauern </a:t>
            </a:r>
            <a:r>
              <a:rPr lang="de-CH" dirty="0"/>
              <a:t>und </a:t>
            </a:r>
            <a:r>
              <a:rPr lang="de-CH" dirty="0" smtClean="0"/>
              <a:t>-wege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4612492" y="3068058"/>
            <a:ext cx="33083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Rückzugsstreifen</a:t>
            </a:r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1113889" y="5588729"/>
            <a:ext cx="338543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 smtClean="0"/>
              <a:t>Rebstockhaufen</a:t>
            </a:r>
            <a:endParaRPr lang="de-CH" dirty="0"/>
          </a:p>
        </p:txBody>
      </p:sp>
      <p:sp>
        <p:nvSpPr>
          <p:cNvPr id="13" name="Textfeld 12"/>
          <p:cNvSpPr txBox="1"/>
          <p:nvPr/>
        </p:nvSpPr>
        <p:spPr>
          <a:xfrm>
            <a:off x="4575354" y="5595661"/>
            <a:ext cx="334078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Spontanbegrünung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77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Fachgerechte Montage der </a:t>
            </a:r>
            <a:r>
              <a:rPr lang="de-CH" dirty="0" err="1" smtClean="0"/>
              <a:t>Rebnetze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611919" y="980728"/>
            <a:ext cx="7927881" cy="27186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Netze mit weichen Fäden und </a:t>
            </a:r>
            <a:r>
              <a:rPr lang="de-CH" sz="2000" dirty="0" smtClean="0"/>
              <a:t>hellen, auffälligen </a:t>
            </a:r>
            <a:r>
              <a:rPr lang="de-CH" sz="2000" dirty="0"/>
              <a:t>Farben verwenden.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Netze gut spannen, Netzbahnen überlappen, Löcher </a:t>
            </a:r>
            <a:r>
              <a:rPr lang="de-CH" sz="2000" dirty="0" smtClean="0"/>
              <a:t>schliessen </a:t>
            </a:r>
            <a:r>
              <a:rPr lang="de-CH" sz="2000" dirty="0"/>
              <a:t>und Ränder am Boden befestigen.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Netzreste satt aufrollen und so befestigen, dass sich keine Igel und Vögel verfangen können. Keine losen Netzteile auf dem Boden liegen lassen.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Netze regelmässig kontrollieren. Gefangene Igel und Vögel befreien.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Nach der Traubenernte die Netze sofort entfernen oder die losen Enden auf den Geiztrieben fixieren.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19" y="3789040"/>
            <a:ext cx="7920522" cy="229596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037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274" y="1423430"/>
            <a:ext cx="4940127" cy="370509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Massnahmen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Grünland</a:t>
            </a:r>
            <a:endParaRPr lang="fr-FR" dirty="0"/>
          </a:p>
        </p:txBody>
      </p:sp>
      <p:pic>
        <p:nvPicPr>
          <p:cNvPr id="4099" name="Picture 3" descr="\\fibl.ch\files\MVP-Vielfalt\TP6_Weiterbildung_Handbuch\Backup_GoogleDrive_21-04-2016\Fotos und Illustrationen\Handbuch_Bilder\Jenny_Maehen-Schonende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135" y="908719"/>
            <a:ext cx="2073674" cy="1992029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0845" y="382378"/>
            <a:ext cx="2076810" cy="197084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178472" y="1694324"/>
            <a:ext cx="2472416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Mit Balkenmäher </a:t>
            </a:r>
            <a:r>
              <a:rPr lang="de-CH" dirty="0" smtClean="0"/>
              <a:t>mähen, auf </a:t>
            </a:r>
            <a:r>
              <a:rPr lang="de-CH" dirty="0" err="1" smtClean="0"/>
              <a:t>Mähaufbereiter</a:t>
            </a:r>
            <a:r>
              <a:rPr lang="de-CH" dirty="0" smtClean="0"/>
              <a:t> verzichten</a:t>
            </a:r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6534495" y="915730"/>
            <a:ext cx="175321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Gestaffelt mähen</a:t>
            </a:r>
          </a:p>
        </p:txBody>
      </p:sp>
      <p:sp>
        <p:nvSpPr>
          <p:cNvPr id="17" name="Welle 16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S.123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922" y="1750329"/>
            <a:ext cx="2064359" cy="203311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5" name="Textfeld 14"/>
          <p:cNvSpPr txBox="1"/>
          <p:nvPr/>
        </p:nvSpPr>
        <p:spPr>
          <a:xfrm>
            <a:off x="6827655" y="1998706"/>
            <a:ext cx="220236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Bodenheu</a:t>
            </a:r>
            <a:r>
              <a:rPr lang="de-CH" dirty="0"/>
              <a:t> statt Silage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511" y="3770621"/>
            <a:ext cx="2059330" cy="197825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4" name="Textfeld 13"/>
          <p:cNvSpPr txBox="1"/>
          <p:nvPr/>
        </p:nvSpPr>
        <p:spPr>
          <a:xfrm>
            <a:off x="6361295" y="4082357"/>
            <a:ext cx="266146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Am frühen morgen mähen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5"/>
          <a:stretch/>
        </p:blipFill>
        <p:spPr>
          <a:xfrm>
            <a:off x="3260865" y="4071732"/>
            <a:ext cx="2094944" cy="2010206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3" name="Textfeld 12"/>
          <p:cNvSpPr txBox="1"/>
          <p:nvPr/>
        </p:nvSpPr>
        <p:spPr>
          <a:xfrm>
            <a:off x="819362" y="5690405"/>
            <a:ext cx="308953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Wild vor der Mahd vergrämen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089" y="3512730"/>
            <a:ext cx="2094665" cy="2041045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2" name="Textfeld 11"/>
          <p:cNvSpPr txBox="1"/>
          <p:nvPr/>
        </p:nvSpPr>
        <p:spPr>
          <a:xfrm>
            <a:off x="188638" y="3498149"/>
            <a:ext cx="306817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Rückzugsstreifen stehen lassen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Wichtigste biodiversitätsfördernde Massnahmen </a:t>
            </a:r>
            <a:r>
              <a:rPr lang="de-CH" dirty="0" smtClean="0"/>
              <a:t>im Rebbau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1188" y="1484784"/>
            <a:ext cx="7921625" cy="430994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Verzicht auf </a:t>
            </a:r>
            <a:r>
              <a:rPr lang="de-CH" dirty="0" smtClean="0"/>
              <a:t>Herbizide, Dauerbegrünung </a:t>
            </a:r>
            <a:r>
              <a:rPr lang="de-CH" dirty="0"/>
              <a:t>der </a:t>
            </a:r>
            <a:r>
              <a:rPr lang="de-CH" dirty="0" smtClean="0"/>
              <a:t>Fahrgassen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Reduktion </a:t>
            </a:r>
            <a:r>
              <a:rPr lang="de-CH" dirty="0"/>
              <a:t>des </a:t>
            </a:r>
            <a:r>
              <a:rPr lang="de-CH" dirty="0" smtClean="0"/>
              <a:t>Pflanzenschutzmitteleinsatzes</a:t>
            </a:r>
            <a:endParaRPr lang="de-CH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Alternierende </a:t>
            </a:r>
            <a:r>
              <a:rPr lang="de-CH" dirty="0"/>
              <a:t>Bewirtschaftung der </a:t>
            </a:r>
            <a:r>
              <a:rPr lang="de-CH" dirty="0" smtClean="0"/>
              <a:t>Fahrgassen (6 Wochen Abstand)</a:t>
            </a:r>
            <a:endParaRPr lang="de-CH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Schaffen </a:t>
            </a:r>
            <a:r>
              <a:rPr lang="de-CH" dirty="0" smtClean="0"/>
              <a:t>offener </a:t>
            </a:r>
            <a:r>
              <a:rPr lang="de-CH" dirty="0"/>
              <a:t>Bodenstellen </a:t>
            </a:r>
            <a:r>
              <a:rPr lang="de-CH" dirty="0" smtClean="0"/>
              <a:t>in </a:t>
            </a:r>
            <a:r>
              <a:rPr lang="de-CH" dirty="0"/>
              <a:t>ganzflächig begrünten </a:t>
            </a:r>
            <a:r>
              <a:rPr lang="de-CH" dirty="0" smtClean="0"/>
              <a:t>Rebbergen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Mähen oder rollen (</a:t>
            </a:r>
            <a:r>
              <a:rPr lang="de-CH" dirty="0" err="1" smtClean="0"/>
              <a:t>Rolojack</a:t>
            </a:r>
            <a:r>
              <a:rPr lang="de-CH" dirty="0" smtClean="0"/>
              <a:t>, </a:t>
            </a:r>
            <a:r>
              <a:rPr lang="de-CH" dirty="0" err="1" smtClean="0"/>
              <a:t>Rolofaca</a:t>
            </a:r>
            <a:r>
              <a:rPr lang="de-CH" dirty="0" smtClean="0"/>
              <a:t>) statt </a:t>
            </a:r>
            <a:r>
              <a:rPr lang="de-CH" dirty="0" err="1" smtClean="0"/>
              <a:t>mulchen</a:t>
            </a:r>
            <a:endParaRPr lang="de-CH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Fachgerechtes Anbringen </a:t>
            </a:r>
            <a:r>
              <a:rPr lang="de-CH" dirty="0"/>
              <a:t>der </a:t>
            </a:r>
            <a:r>
              <a:rPr lang="de-CH" dirty="0" err="1" smtClean="0"/>
              <a:t>Rebnetze</a:t>
            </a:r>
            <a:endParaRPr lang="de-CH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Anbau </a:t>
            </a:r>
            <a:r>
              <a:rPr lang="de-CH" dirty="0"/>
              <a:t>alter und traditioneller </a:t>
            </a:r>
            <a:r>
              <a:rPr lang="de-CH" dirty="0" smtClean="0"/>
              <a:t>Sorten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Erhalten und Pflegen der Trockensteinmauern (nicht betonieren)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Anlegen von Biodiversitätsförderflächen</a:t>
            </a:r>
            <a:r>
              <a:rPr lang="de-CH" dirty="0"/>
              <a:t>, Kleinstrukturen und </a:t>
            </a:r>
            <a:r>
              <a:rPr lang="de-CH" dirty="0" smtClean="0"/>
              <a:t>Nisthilfen in der Nähe der Rebflächen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002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Weiterführende Links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>
                <a:hlinkClick r:id="rId2"/>
              </a:rPr>
              <a:t>www.agri-biodiv.ch</a:t>
            </a:r>
            <a:endParaRPr lang="de-CH" dirty="0" smtClean="0"/>
          </a:p>
          <a:p>
            <a:r>
              <a:rPr lang="de-CH" dirty="0" smtClean="0">
                <a:hlinkClick r:id="rId3"/>
              </a:rPr>
              <a:t>www.bioaktuell.ch</a:t>
            </a:r>
            <a:endParaRPr lang="de-CH" dirty="0" smtClean="0"/>
          </a:p>
          <a:p>
            <a:r>
              <a:rPr lang="de-CH" dirty="0" smtClean="0">
                <a:hlinkClick r:id="rId4"/>
              </a:rPr>
              <a:t>www.ip-suisse.ch</a:t>
            </a:r>
            <a:endParaRPr lang="de-CH" dirty="0" smtClean="0"/>
          </a:p>
          <a:p>
            <a:r>
              <a:rPr lang="de-CH" dirty="0" smtClean="0">
                <a:hlinkClick r:id="rId5"/>
              </a:rPr>
              <a:t>www.agridea.ch</a:t>
            </a:r>
            <a:endParaRPr lang="de-CH" dirty="0" smtClean="0"/>
          </a:p>
          <a:p>
            <a:r>
              <a:rPr lang="de-CH" dirty="0">
                <a:hlinkClick r:id="rId6"/>
              </a:rPr>
              <a:t>www.safethebambi.ch</a:t>
            </a:r>
            <a:r>
              <a:rPr lang="de-CH" sz="2400" dirty="0" smtClean="0"/>
              <a:t>	</a:t>
            </a:r>
            <a:endParaRPr lang="de-CH" sz="2400" dirty="0"/>
          </a:p>
          <a:p>
            <a:r>
              <a:rPr lang="de-CH" dirty="0" smtClean="0">
                <a:hlinkClick r:id="rId7"/>
              </a:rPr>
              <a:t>www.prospecierara.ch</a:t>
            </a:r>
            <a:endParaRPr lang="de-CH" dirty="0" smtClean="0"/>
          </a:p>
          <a:p>
            <a:r>
              <a:rPr lang="de-CH" dirty="0" smtClean="0">
                <a:hlinkClick r:id="rId8"/>
              </a:rPr>
              <a:t>www.fructus.ch</a:t>
            </a:r>
            <a:endParaRPr lang="de-CH" dirty="0" smtClean="0"/>
          </a:p>
          <a:p>
            <a:r>
              <a:rPr lang="de-CH" dirty="0" smtClean="0">
                <a:hlinkClick r:id="rId9"/>
              </a:rPr>
              <a:t>www.vitiswiss.ch</a:t>
            </a:r>
            <a:endParaRPr lang="de-CH" dirty="0" smtClean="0"/>
          </a:p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7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Impressum</a:t>
            </a:r>
            <a:endParaRPr lang="de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188" y="1279296"/>
            <a:ext cx="7993260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dirty="0" smtClean="0"/>
              <a:t>Herausgeber:</a:t>
            </a:r>
            <a:endParaRPr lang="de-CH" sz="1200" dirty="0" smtClean="0"/>
          </a:p>
          <a:p>
            <a:r>
              <a:rPr lang="de-CH" sz="1200" dirty="0" smtClean="0"/>
              <a:t>Forschungsinstitut für biologischen Landbau </a:t>
            </a:r>
            <a:r>
              <a:rPr lang="de-CH" sz="1200" dirty="0" err="1" smtClean="0"/>
              <a:t>FiBL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2"/>
              </a:rPr>
              <a:t>info.suisse@fibl.org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3"/>
              </a:rPr>
              <a:t>www.fibl.org</a:t>
            </a:r>
            <a:endParaRPr lang="de-CH" sz="1200" dirty="0" smtClean="0"/>
          </a:p>
          <a:p>
            <a:r>
              <a:rPr lang="de-CH" sz="1200" dirty="0" smtClean="0"/>
              <a:t>Schweizerische Vogelwarte </a:t>
            </a:r>
            <a:r>
              <a:rPr lang="de-CH" sz="1200" dirty="0" err="1" smtClean="0"/>
              <a:t>Sempach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4"/>
              </a:rPr>
              <a:t>info@vogelwarte.ch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5"/>
              </a:rPr>
              <a:t>www.vogelwarte.ch</a:t>
            </a:r>
            <a:endParaRPr lang="de-CH" sz="1200" dirty="0" smtClean="0"/>
          </a:p>
          <a:p>
            <a:r>
              <a:rPr lang="fr-CH" sz="1200" b="1" dirty="0" err="1" smtClean="0"/>
              <a:t>Autoren</a:t>
            </a:r>
            <a:r>
              <a:rPr lang="fr-CH" sz="1200" b="1" dirty="0" smtClean="0"/>
              <a:t>: </a:t>
            </a:r>
            <a:r>
              <a:rPr lang="fr-CH" sz="1200" dirty="0" smtClean="0"/>
              <a:t>Véronique Chevillat (</a:t>
            </a:r>
            <a:r>
              <a:rPr lang="fr-CH" sz="1200" dirty="0" err="1" smtClean="0"/>
              <a:t>FiBL</a:t>
            </a:r>
            <a:r>
              <a:rPr lang="fr-CH" sz="1200" dirty="0" smtClean="0"/>
              <a:t>) Roman Graf (</a:t>
            </a:r>
            <a:r>
              <a:rPr lang="fr-CH" sz="1200" dirty="0" err="1" smtClean="0"/>
              <a:t>Vogelwarte</a:t>
            </a:r>
            <a:r>
              <a:rPr lang="fr-CH" sz="1200" dirty="0" smtClean="0"/>
              <a:t>), Dominik Hagist (</a:t>
            </a:r>
            <a:r>
              <a:rPr lang="fr-CH" sz="1200" dirty="0" err="1" smtClean="0"/>
              <a:t>Vogelwarte</a:t>
            </a:r>
            <a:r>
              <a:rPr lang="fr-CH" sz="1200" dirty="0" smtClean="0"/>
              <a:t>) </a:t>
            </a:r>
            <a:endParaRPr lang="de-CH" sz="1200" dirty="0" smtClean="0"/>
          </a:p>
          <a:p>
            <a:r>
              <a:rPr lang="de-CH" sz="1200" b="1" dirty="0" smtClean="0"/>
              <a:t>Mitarbeit: </a:t>
            </a:r>
            <a:r>
              <a:rPr lang="de-CH" sz="1200" dirty="0" smtClean="0"/>
              <a:t>Lukas Pfiffner (</a:t>
            </a:r>
            <a:r>
              <a:rPr lang="de-CH" sz="1200" dirty="0" err="1" smtClean="0"/>
              <a:t>FiBL</a:t>
            </a:r>
            <a:r>
              <a:rPr lang="de-CH" sz="1200" dirty="0" smtClean="0"/>
              <a:t>), Simon Birrer (Vogelwarte), Markus </a:t>
            </a:r>
            <a:r>
              <a:rPr lang="de-CH" sz="1200" dirty="0"/>
              <a:t>Jenny (</a:t>
            </a:r>
            <a:r>
              <a:rPr lang="de-CH" sz="1200" dirty="0" smtClean="0"/>
              <a:t>Vogelwarte)</a:t>
            </a:r>
          </a:p>
          <a:p>
            <a:r>
              <a:rPr lang="de-CH" sz="1200" b="1" dirty="0" smtClean="0"/>
              <a:t>Redaktion: </a:t>
            </a:r>
            <a:r>
              <a:rPr lang="de-CH" sz="1200" dirty="0" smtClean="0"/>
              <a:t>Gilles </a:t>
            </a:r>
            <a:r>
              <a:rPr lang="de-CH" sz="1200" dirty="0"/>
              <a:t>Weidmann (</a:t>
            </a:r>
            <a:r>
              <a:rPr lang="de-CH" sz="1200" dirty="0" err="1"/>
              <a:t>FiBL</a:t>
            </a:r>
            <a:r>
              <a:rPr lang="de-CH" sz="1200" dirty="0"/>
              <a:t>)</a:t>
            </a:r>
          </a:p>
          <a:p>
            <a:r>
              <a:rPr lang="de-CH" sz="1200" dirty="0" smtClean="0"/>
              <a:t>Mit </a:t>
            </a:r>
            <a:r>
              <a:rPr lang="de-CH" sz="1200" dirty="0"/>
              <a:t>Grafiken von Brigitta Maurer (</a:t>
            </a:r>
            <a:r>
              <a:rPr lang="de-CH" sz="1200" dirty="0" err="1"/>
              <a:t>FiBL</a:t>
            </a:r>
            <a:r>
              <a:rPr lang="de-CH" sz="1200" dirty="0"/>
              <a:t>) und Illustrationen von Simon Müller (</a:t>
            </a:r>
            <a:r>
              <a:rPr lang="de-CH" sz="1200" dirty="0">
                <a:hlinkClick r:id="rId6"/>
              </a:rPr>
              <a:t>www.soio.ch</a:t>
            </a:r>
            <a:r>
              <a:rPr lang="de-CH" sz="1200" dirty="0"/>
              <a:t>).</a:t>
            </a:r>
          </a:p>
          <a:p>
            <a:r>
              <a:rPr lang="de-CH" sz="1200" dirty="0"/>
              <a:t>Der Foliensatz wurde mit finanzieller Unterstützung von Bio Suisse, vom Schweizer Bauernverband, vom Amt für Landschaft und Natur des Kantons Zürich, vom Landwirtschaftlichen Zentrum </a:t>
            </a:r>
            <a:r>
              <a:rPr lang="de-CH" sz="1200" dirty="0" err="1"/>
              <a:t>Ebenrain</a:t>
            </a:r>
            <a:r>
              <a:rPr lang="de-CH" sz="1200" dirty="0"/>
              <a:t> des Kantons Basel-Landschaft, vom Amt für Umwelt und Energie des Kantons Basel-Stadt, von der Dienststelle Landwirtschaft und Wald des Kantons Luzern sowie von der Dienststelle für Landwirtschaft und Weinbau des Kantons Waadt realisiert.</a:t>
            </a:r>
          </a:p>
          <a:p>
            <a:r>
              <a:rPr lang="de-CH" sz="1200" dirty="0"/>
              <a:t>Ausgabe 2019</a:t>
            </a:r>
          </a:p>
          <a:p>
            <a:r>
              <a:rPr lang="de-CH" sz="1200" dirty="0"/>
              <a:t>Der Foliensatz ist Bestandteil einer umfangreichen Foliensammlung zum Handbuch "Biodiversität auf dem Landwirtschaftsbetrieb. Ein Handbuch für die Praxis" von </a:t>
            </a:r>
            <a:r>
              <a:rPr lang="de-CH" sz="1200" dirty="0" err="1"/>
              <a:t>FiBL</a:t>
            </a:r>
            <a:r>
              <a:rPr lang="de-CH" sz="1200" dirty="0"/>
              <a:t> und Vogelwarte. </a:t>
            </a:r>
            <a:r>
              <a:rPr lang="de-CH" sz="1200" dirty="0" smtClean="0"/>
              <a:t>Die </a:t>
            </a:r>
            <a:r>
              <a:rPr lang="de-CH" sz="1200" dirty="0"/>
              <a:t>Foliensammlung steht auf </a:t>
            </a:r>
            <a:r>
              <a:rPr lang="de-CH" sz="1200" u="sng" dirty="0">
                <a:hlinkClick r:id="rId7"/>
              </a:rPr>
              <a:t>www.agri-biodiv.ch</a:t>
            </a:r>
            <a:r>
              <a:rPr lang="de-CH" sz="1200" dirty="0"/>
              <a:t> zum kostenlosen Download zur Verfügung. Das Handbuch kann im </a:t>
            </a:r>
            <a:r>
              <a:rPr lang="de-CH" sz="1200" dirty="0" err="1"/>
              <a:t>FiBL</a:t>
            </a:r>
            <a:r>
              <a:rPr lang="de-CH" sz="1200" dirty="0"/>
              <a:t>-Shop auf </a:t>
            </a:r>
            <a:r>
              <a:rPr lang="de-CH" sz="1200" dirty="0">
                <a:hlinkClick r:id="rId8"/>
              </a:rPr>
              <a:t>https://shop.fibl.org</a:t>
            </a:r>
            <a:r>
              <a:rPr lang="de-CH" sz="1200" dirty="0" smtClean="0"/>
              <a:t> </a:t>
            </a:r>
            <a:r>
              <a:rPr lang="de-CH" sz="1200" dirty="0"/>
              <a:t>als Druckversion bestellt oder kostenlos heruntergeladen werden</a:t>
            </a:r>
            <a:r>
              <a:rPr lang="de-CH" sz="1200" dirty="0" smtClean="0"/>
              <a:t>.</a:t>
            </a:r>
            <a:endParaRPr lang="de-CH" sz="1200" dirty="0"/>
          </a:p>
          <a:p>
            <a:r>
              <a:rPr lang="de-CH" sz="1200" dirty="0"/>
              <a:t>Copyright: Die  Fotos dürfen nur zu Aus- und Weiterbildungszwecken zum Thema Biodiversität auf dem Landwirtschaftsbetrieb verwendet werden. </a:t>
            </a:r>
            <a:r>
              <a:rPr lang="de-CH" sz="1200" dirty="0" smtClean="0"/>
              <a:t> Alle </a:t>
            </a:r>
            <a:r>
              <a:rPr lang="de-CH" sz="1200" dirty="0"/>
              <a:t>Rechte liegen bei den </a:t>
            </a:r>
            <a:r>
              <a:rPr lang="de-CH" sz="1200" dirty="0" smtClean="0"/>
              <a:t>Autoren.</a:t>
            </a:r>
            <a:endParaRPr lang="de-CH" sz="12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61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808" y="3620038"/>
            <a:ext cx="3297562" cy="243903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391" y="3615056"/>
            <a:ext cx="3300395" cy="244401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434" y="986926"/>
            <a:ext cx="3303936" cy="24713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Typische Arten im Grünland</a:t>
            </a:r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"/>
          <a:stretch/>
        </p:blipFill>
        <p:spPr>
          <a:xfrm>
            <a:off x="1112616" y="980728"/>
            <a:ext cx="3298169" cy="2491365"/>
          </a:xfrm>
        </p:spPr>
      </p:pic>
      <p:sp>
        <p:nvSpPr>
          <p:cNvPr id="7" name="Textfeld 6"/>
          <p:cNvSpPr txBox="1"/>
          <p:nvPr/>
        </p:nvSpPr>
        <p:spPr>
          <a:xfrm>
            <a:off x="1112616" y="3111938"/>
            <a:ext cx="331236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Feldgrille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571999" y="3102761"/>
            <a:ext cx="360040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Braunkehlchen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80434" y="5689736"/>
            <a:ext cx="330393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Schachbrettfalter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10390" y="5716694"/>
            <a:ext cx="330039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Hummel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21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de-CH" dirty="0" smtClean="0"/>
              <a:t>Für </a:t>
            </a:r>
            <a:r>
              <a:rPr lang="de-CH" dirty="0"/>
              <a:t>die Biodiversität im </a:t>
            </a:r>
            <a:r>
              <a:rPr lang="de-CH" dirty="0" smtClean="0"/>
              <a:t>Grünland schädliche Massnahmen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5928" y="1268760"/>
            <a:ext cx="3859074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Häufige Mahd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 smtClean="0"/>
              <a:t>Mähaufbereiter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H</a:t>
            </a:r>
            <a:r>
              <a:rPr lang="de-CH" dirty="0" smtClean="0"/>
              <a:t>ohes Fahrtempo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Hohe Anzahl Durchfahrten</a:t>
            </a:r>
          </a:p>
          <a:p>
            <a:pPr marL="342900" indent="-342900">
              <a:buFontTx/>
              <a:buChar char="-"/>
            </a:pPr>
            <a:endParaRPr lang="de-CH" dirty="0" smtClean="0"/>
          </a:p>
          <a:p>
            <a:pPr marL="342900" indent="-342900">
              <a:buFontTx/>
              <a:buChar char="-"/>
            </a:pPr>
            <a:endParaRPr lang="de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26378" y="1268760"/>
            <a:ext cx="3574014" cy="1728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Falsche Schnittzeitpunkte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Siloballen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Übermässige Düngung (</a:t>
            </a:r>
            <a:r>
              <a:rPr lang="de-CH" dirty="0"/>
              <a:t>Stickstoff)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 smtClean="0"/>
          </a:p>
          <a:p>
            <a:pPr marL="342900" indent="-342900">
              <a:buFontTx/>
              <a:buChar char="-"/>
            </a:pPr>
            <a:endParaRPr lang="de-CH" dirty="0" smtClean="0"/>
          </a:p>
          <a:p>
            <a:pPr marL="342900" indent="-342900">
              <a:buFontTx/>
              <a:buChar char="-"/>
            </a:pPr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39" y="3313898"/>
            <a:ext cx="3321820" cy="249136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521" y="3313899"/>
            <a:ext cx="3316847" cy="249136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284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7882827" cy="57606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CH" altLang="de-DE" dirty="0" smtClean="0">
                <a:cs typeface="Arial"/>
              </a:rPr>
              <a:t>Bei </a:t>
            </a:r>
            <a:r>
              <a:rPr lang="de-CH" altLang="de-DE" dirty="0">
                <a:cs typeface="Arial"/>
              </a:rPr>
              <a:t>der Mahd </a:t>
            </a:r>
            <a:r>
              <a:rPr lang="de-CH" altLang="de-DE" dirty="0" smtClean="0">
                <a:cs typeface="Arial"/>
              </a:rPr>
              <a:t>beeinträchtigte </a:t>
            </a:r>
            <a:r>
              <a:rPr lang="de-CH" altLang="de-DE" dirty="0">
                <a:cs typeface="Arial"/>
              </a:rPr>
              <a:t>Tiergruppen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949" y="1179500"/>
            <a:ext cx="6058275" cy="2519486"/>
          </a:xfrm>
        </p:spPr>
        <p:txBody>
          <a:bodyPr/>
          <a:lstStyle/>
          <a:p>
            <a:r>
              <a:rPr lang="de-CH" altLang="de-DE" sz="2000" dirty="0" smtClean="0"/>
              <a:t>Drei </a:t>
            </a:r>
            <a:r>
              <a:rPr lang="de-CH" altLang="de-DE" sz="2000" dirty="0"/>
              <a:t>Lebensraumschichten sind </a:t>
            </a:r>
            <a:r>
              <a:rPr lang="de-CH" altLang="de-DE" sz="2000" dirty="0" smtClean="0"/>
              <a:t>betroffen:</a:t>
            </a:r>
            <a:endParaRPr lang="de-CH" alt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altLang="de-DE" sz="2000" b="1" dirty="0">
                <a:solidFill>
                  <a:schemeClr val="accent4">
                    <a:lumMod val="75000"/>
                  </a:schemeClr>
                </a:solidFill>
              </a:rPr>
              <a:t>Bodenschicht: </a:t>
            </a:r>
            <a:r>
              <a:rPr lang="de-CH" altLang="de-DE" sz="2000" b="0" dirty="0"/>
              <a:t>Käfer</a:t>
            </a:r>
            <a:r>
              <a:rPr lang="de-CH" altLang="de-DE" sz="2000" b="0" dirty="0" smtClean="0"/>
              <a:t>, Amphibien, bodenbrütende Vögel</a:t>
            </a:r>
            <a:endParaRPr lang="de-CH" altLang="de-DE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altLang="de-DE" sz="2000" b="1" dirty="0">
                <a:solidFill>
                  <a:schemeClr val="accent6"/>
                </a:solidFill>
              </a:rPr>
              <a:t>Krautschicht: </a:t>
            </a:r>
            <a:r>
              <a:rPr lang="de-CH" altLang="de-DE" sz="2000" b="0" dirty="0"/>
              <a:t>Radnetzspinnen, Wanzen, </a:t>
            </a:r>
            <a:r>
              <a:rPr lang="de-CH" altLang="de-DE" sz="2000" b="0" dirty="0" smtClean="0"/>
              <a:t>diverse Insektenlarven und -puppen</a:t>
            </a:r>
            <a:endParaRPr lang="de-CH" altLang="de-DE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altLang="de-DE" sz="2000" b="1" dirty="0">
                <a:solidFill>
                  <a:srgbClr val="7030A0"/>
                </a:solidFill>
              </a:rPr>
              <a:t>Blütenschicht: </a:t>
            </a:r>
            <a:r>
              <a:rPr lang="de-CH" altLang="de-DE" sz="2000" b="0" dirty="0"/>
              <a:t>Schmetterlinge, Bienen, </a:t>
            </a:r>
            <a:r>
              <a:rPr lang="de-CH" altLang="de-DE" sz="2000" b="0" dirty="0" smtClean="0"/>
              <a:t>Schwebfliegen</a:t>
            </a:r>
            <a:endParaRPr lang="de-CH" altLang="de-DE" sz="2000" b="0" dirty="0"/>
          </a:p>
          <a:p>
            <a:pPr>
              <a:buFontTx/>
              <a:buNone/>
            </a:pPr>
            <a:endParaRPr lang="de-CH" altLang="de-DE" sz="2000" b="0" dirty="0"/>
          </a:p>
          <a:p>
            <a:pPr>
              <a:buFontTx/>
              <a:buNone/>
            </a:pPr>
            <a:endParaRPr lang="de-CH" altLang="de-DE" sz="2000" b="0" dirty="0"/>
          </a:p>
          <a:p>
            <a:pPr>
              <a:buFontTx/>
              <a:buNone/>
            </a:pPr>
            <a:endParaRPr lang="de-CH" altLang="de-DE" sz="2000" b="0" dirty="0"/>
          </a:p>
        </p:txBody>
      </p:sp>
      <p:pic>
        <p:nvPicPr>
          <p:cNvPr id="143367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5526" y="4391147"/>
            <a:ext cx="1726853" cy="15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5" name="Picture 5" descr="WESPENS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5526" y="2780928"/>
            <a:ext cx="1726853" cy="15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467544" y="4369360"/>
            <a:ext cx="5976664" cy="1579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altLang="de-DE" sz="2000" dirty="0"/>
              <a:t>Viele Insekten nutzen in </a:t>
            </a:r>
            <a:r>
              <a:rPr lang="de-CH" altLang="de-DE" sz="2000" dirty="0" smtClean="0"/>
              <a:t>ihrer Entwicklung </a:t>
            </a:r>
            <a:r>
              <a:rPr lang="de-CH" altLang="de-DE" sz="2000" dirty="0"/>
              <a:t/>
            </a:r>
            <a:br>
              <a:rPr lang="de-CH" altLang="de-DE" sz="2000" dirty="0"/>
            </a:br>
            <a:r>
              <a:rPr lang="de-CH" altLang="de-DE" sz="2000" dirty="0"/>
              <a:t>(Ei, Larve, Puppe, Adulte) verschiedene Schichten.</a:t>
            </a:r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altLang="de-DE" sz="2000" dirty="0" smtClean="0"/>
              <a:t>Die Fluchtchance ist </a:t>
            </a:r>
            <a:r>
              <a:rPr lang="de-CH" altLang="de-DE" sz="2000" dirty="0"/>
              <a:t>von </a:t>
            </a:r>
            <a:r>
              <a:rPr lang="de-CH" altLang="de-DE" sz="2000" dirty="0" smtClean="0"/>
              <a:t>ihrer </a:t>
            </a:r>
            <a:r>
              <a:rPr lang="de-CH" altLang="de-DE" sz="2000" dirty="0"/>
              <a:t>Mobilität </a:t>
            </a:r>
            <a:r>
              <a:rPr lang="de-CH" altLang="de-DE" sz="2000" dirty="0" smtClean="0"/>
              <a:t>abhängig. Immobile </a:t>
            </a:r>
            <a:r>
              <a:rPr lang="de-CH" altLang="de-DE" sz="2000" dirty="0"/>
              <a:t>Stadien (Ei, Puppe, Nestlinge) </a:t>
            </a:r>
            <a:r>
              <a:rPr lang="de-CH" altLang="de-DE" sz="2000" dirty="0" smtClean="0"/>
              <a:t>sind besonders </a:t>
            </a:r>
            <a:r>
              <a:rPr lang="de-CH" altLang="de-DE" sz="2000" dirty="0"/>
              <a:t>gefährdet.</a:t>
            </a:r>
            <a:endParaRPr lang="de-DE" altLang="de-DE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526" y="1210854"/>
            <a:ext cx="1728192" cy="151216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592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de-CH" dirty="0" smtClean="0"/>
              <a:t>Höhere </a:t>
            </a:r>
            <a:r>
              <a:rPr lang="de-CH" dirty="0"/>
              <a:t>Insektenverluste bei </a:t>
            </a:r>
            <a:r>
              <a:rPr lang="de-CH" dirty="0" smtClean="0"/>
              <a:t>Verwendung </a:t>
            </a:r>
            <a:br>
              <a:rPr lang="de-CH" dirty="0" smtClean="0"/>
            </a:br>
            <a:r>
              <a:rPr lang="de-CH" dirty="0" smtClean="0"/>
              <a:t>von </a:t>
            </a:r>
            <a:r>
              <a:rPr lang="de-CH" dirty="0" err="1" smtClean="0"/>
              <a:t>Mähaufbereitern</a:t>
            </a:r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64" y="1412776"/>
            <a:ext cx="6624736" cy="3960998"/>
          </a:xfrm>
        </p:spPr>
      </p:pic>
      <p:sp>
        <p:nvSpPr>
          <p:cNvPr id="6" name="Textfeld 5"/>
          <p:cNvSpPr txBox="1"/>
          <p:nvPr/>
        </p:nvSpPr>
        <p:spPr>
          <a:xfrm>
            <a:off x="6084168" y="5535127"/>
            <a:ext cx="18293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 smtClean="0"/>
              <a:t>Quelle: Humbert </a:t>
            </a:r>
            <a:r>
              <a:rPr lang="de-CH" sz="1100" dirty="0"/>
              <a:t>et al. </a:t>
            </a:r>
            <a:r>
              <a:rPr lang="de-CH" sz="1100" dirty="0" smtClean="0"/>
              <a:t>2010 </a:t>
            </a:r>
            <a:endParaRPr lang="de-CH" sz="11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150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Props1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1F0389-DCC4-4552-AF62-62FC06389D97}">
  <ds:schemaRefs>
    <ds:schemaRef ds:uri="http://purl.org/dc/terms/"/>
    <ds:schemaRef ds:uri="http://purl.org/dc/dcmitype/"/>
    <ds:schemaRef ds:uri="dd18740c-b141-4d05-9751-e9f3dcf7e76f"/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926ccd4c-651f-4ccc-af87-3950eef9fdad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1881</Words>
  <Application>Microsoft Office PowerPoint</Application>
  <PresentationFormat>Bildschirmpräsentation (4:3)</PresentationFormat>
  <Paragraphs>468</Paragraphs>
  <Slides>52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63" baseType="lpstr">
      <vt:lpstr>Arial</vt:lpstr>
      <vt:lpstr>Arial Black</vt:lpstr>
      <vt:lpstr>Calibri</vt:lpstr>
      <vt:lpstr>Candara</vt:lpstr>
      <vt:lpstr>Frutiger-Light</vt:lpstr>
      <vt:lpstr>Gill Sans MT</vt:lpstr>
      <vt:lpstr>Symbol</vt:lpstr>
      <vt:lpstr>Times New Roman</vt:lpstr>
      <vt:lpstr>Wingdings</vt:lpstr>
      <vt:lpstr>Wingdings 2</vt:lpstr>
      <vt:lpstr>Vorlage-Foliensammlung-Biodiv</vt:lpstr>
      <vt:lpstr>PowerPoint-Präsentation</vt:lpstr>
      <vt:lpstr>Biodiversität in den Kulturen fördern, weil…</vt:lpstr>
      <vt:lpstr>Umweltfreundliche Bewirtschaftungsmassnahmen</vt:lpstr>
      <vt:lpstr>Ökosystemleistungen in den Kulturen: Beispiele</vt:lpstr>
      <vt:lpstr>Massnahmen im Grünland</vt:lpstr>
      <vt:lpstr>Typische Arten im Grünland</vt:lpstr>
      <vt:lpstr>Für die Biodiversität im Grünland schädliche Massnahmen</vt:lpstr>
      <vt:lpstr>Bei der Mahd beeinträchtigte Tiergruppen</vt:lpstr>
      <vt:lpstr>Höhere Insektenverluste bei Verwendung  von Mähaufbereitern</vt:lpstr>
      <vt:lpstr>Geringste Bienenverluste am frühen Morgen</vt:lpstr>
      <vt:lpstr>Altgrasstreifen als Rückzugsmöglichkeit für Heuschrecken</vt:lpstr>
      <vt:lpstr>Schnitttermine anpassen</vt:lpstr>
      <vt:lpstr>Zeitpunkt des ersten Schnitts im Berggebiet  </vt:lpstr>
      <vt:lpstr>Rehkitze und Feldhasen vor der Mahd vergrämen </vt:lpstr>
      <vt:lpstr>Empfohlene Schnittmuster für Wiesen</vt:lpstr>
      <vt:lpstr>Wichtigste Massnahmen zur Förderung der Biodiversität im Grünland</vt:lpstr>
      <vt:lpstr>Massnahmen in den Ackerkulturen</vt:lpstr>
      <vt:lpstr>Typische Arten im Ackerland </vt:lpstr>
      <vt:lpstr>Für die Biodiversität im Ackerland schädliche Massnahmen </vt:lpstr>
      <vt:lpstr>Gefährdung der Ackerbegleitflora</vt:lpstr>
      <vt:lpstr>Bestandsentwicklung ackerbewohnender Vogelarten</vt:lpstr>
      <vt:lpstr>Einfluss von Pflanzenschutzmitteln auf die Biodiversität</vt:lpstr>
      <vt:lpstr>Förderung von Bodenbrütern</vt:lpstr>
      <vt:lpstr>Feldlerchenförderung mit Weitsaaten (Förderprogramm)</vt:lpstr>
      <vt:lpstr>Förderung der Feldlerche in Andelfingen/ZH</vt:lpstr>
      <vt:lpstr>Weitere biodiversitätsfördernde Massnahmen im Acker</vt:lpstr>
      <vt:lpstr>Wichtigste biodiversitätsfördernde Massnahmen  in den Ackerkulturen</vt:lpstr>
      <vt:lpstr>Massnahmen in den Spezialkulturen</vt:lpstr>
      <vt:lpstr>Massnahmen im Obstbau</vt:lpstr>
      <vt:lpstr>Typische Arten im Obstbau  </vt:lpstr>
      <vt:lpstr>Für die Biodiversität im Obstbau schädliche Massnahmen </vt:lpstr>
      <vt:lpstr>Dauerbegrünte Fahrgassen …</vt:lpstr>
      <vt:lpstr>Nützlinge mit blühenden Strukturen fördern</vt:lpstr>
      <vt:lpstr>Weitere biodiversitätsfördernde Massnahmen im Obstbau  </vt:lpstr>
      <vt:lpstr>Wichtigste biodiversitätsfördernde Massnahmen im Obstbau</vt:lpstr>
      <vt:lpstr>Massnahmen im Gemüsebau</vt:lpstr>
      <vt:lpstr>Typische Arten im Gemüsebau</vt:lpstr>
      <vt:lpstr>Für die Biodiversität im Gemüsebau  schädliche Massnahmen</vt:lpstr>
      <vt:lpstr>Dauerbegrünung der Fahrgassen …</vt:lpstr>
      <vt:lpstr>Kombination von Begleitpflanzen und Blühstreifen</vt:lpstr>
      <vt:lpstr>Wichtigste biodiversitätsfördernde Massnahmen im Gemüsebau</vt:lpstr>
      <vt:lpstr>Massnahmen im Rebbau</vt:lpstr>
      <vt:lpstr>Typische Arten im Rebbau</vt:lpstr>
      <vt:lpstr>Für die Biodiversität im Rebbau schädliche Massnahmen </vt:lpstr>
      <vt:lpstr>Alternierendes Mähen der Fahrgassen und offene Bodenstellen</vt:lpstr>
      <vt:lpstr>Bewirtschaftung der Fahrgassen</vt:lpstr>
      <vt:lpstr>Bodenbearbeitung für Zwiebelpflanzen</vt:lpstr>
      <vt:lpstr>Weitere biodiversitätsfördernde Massnahmen im Rebbau</vt:lpstr>
      <vt:lpstr>Fachgerechte Montage der Rebnetze</vt:lpstr>
      <vt:lpstr>Wichtigste biodiversitätsfördernde Massnahmen im Rebbau</vt:lpstr>
      <vt:lpstr>Weiterführende Links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Gilles Weidmann</cp:lastModifiedBy>
  <cp:revision>397</cp:revision>
  <cp:lastPrinted>2018-11-05T09:48:24Z</cp:lastPrinted>
  <dcterms:created xsi:type="dcterms:W3CDTF">2017-11-28T14:04:15Z</dcterms:created>
  <dcterms:modified xsi:type="dcterms:W3CDTF">2019-04-08T14:32:41Z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