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6" r:id="rId5"/>
    <p:sldId id="291" r:id="rId6"/>
    <p:sldId id="292" r:id="rId7"/>
    <p:sldId id="258" r:id="rId8"/>
    <p:sldId id="259" r:id="rId9"/>
    <p:sldId id="282" r:id="rId10"/>
    <p:sldId id="266" r:id="rId11"/>
    <p:sldId id="261" r:id="rId12"/>
    <p:sldId id="260" r:id="rId13"/>
    <p:sldId id="275" r:id="rId14"/>
    <p:sldId id="276" r:id="rId15"/>
    <p:sldId id="284" r:id="rId16"/>
    <p:sldId id="290" r:id="rId17"/>
    <p:sldId id="286" r:id="rId18"/>
    <p:sldId id="289" r:id="rId19"/>
    <p:sldId id="278" r:id="rId20"/>
    <p:sldId id="267" r:id="rId21"/>
    <p:sldId id="268" r:id="rId22"/>
    <p:sldId id="281" r:id="rId23"/>
    <p:sldId id="269" r:id="rId24"/>
    <p:sldId id="280" r:id="rId25"/>
    <p:sldId id="271" r:id="rId26"/>
    <p:sldId id="272" r:id="rId27"/>
    <p:sldId id="293" r:id="rId28"/>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gist Dominik" initials="DH" lastIdx="10" clrIdx="0"/>
  <p:cmAuthor id="1" name="Hagist Dominik" initials="DHA" lastIdx="4" clrIdx="1"/>
  <p:cmAuthor id="2" name="Weidmann Gilles" initials="WG" lastIdx="1" clrIdx="2">
    <p:extLst>
      <p:ext uri="{19B8F6BF-5375-455C-9EA6-DF929625EA0E}">
        <p15:presenceInfo xmlns:p15="http://schemas.microsoft.com/office/powerpoint/2012/main" userId="S-1-5-21-1635401191-1135830115-316617838-1041" providerId="AD"/>
      </p:ext>
    </p:extLst>
  </p:cmAuthor>
  <p:cmAuthor id="3" name="Graf Roman" initials="RG"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FFFF"/>
    <a:srgbClr val="FBE5D6"/>
    <a:srgbClr val="FF0000"/>
    <a:srgbClr val="FE5F44"/>
    <a:srgbClr val="CCFFFF"/>
    <a:srgbClr val="FDDC7F"/>
    <a:srgbClr val="FCFF7D"/>
    <a:srgbClr val="8D5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84096" autoAdjust="0"/>
  </p:normalViewPr>
  <p:slideViewPr>
    <p:cSldViewPr>
      <p:cViewPr varScale="1">
        <p:scale>
          <a:sx n="115" d="100"/>
          <a:sy n="115" d="100"/>
        </p:scale>
        <p:origin x="1362" y="108"/>
      </p:cViewPr>
      <p:guideLst>
        <p:guide orient="horz" pos="2160"/>
        <p:guide pos="2880"/>
      </p:guideLst>
    </p:cSldViewPr>
  </p:slideViewPr>
  <p:outlineViewPr>
    <p:cViewPr>
      <p:scale>
        <a:sx n="33" d="100"/>
        <a:sy n="33" d="100"/>
      </p:scale>
      <p:origin x="0" y="-27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fibl.ch\files\MVP-Vielfalt\TP6_Weiterbildung_Handbuch\Foliensammlung\BD025_Rote%20Listen_20181126_BAFUIndikatorDatenblatt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bl.ch\files\MVP-Vielfalt\TP6_Weiterbildung_Handbuch\Foliensammlung\UZL_Flaechenzi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veronique.chevillat\AppData\Local\Microsoft\Windows\Temporary%20Internet%20Files\Content.Outlook\44NO75I8\UZL%20Brutvogelart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DE!$B$7</c:f>
              <c:strCache>
                <c:ptCount val="1"/>
                <c:pt idx="0">
                  <c:v>In der Schweiz ausgestorben</c:v>
                </c:pt>
              </c:strCache>
            </c:strRef>
          </c:tx>
          <c:spPr>
            <a:solidFill>
              <a:schemeClr val="accent1"/>
            </a:solidFill>
            <a:ln>
              <a:noFill/>
            </a:ln>
            <a:effectLst/>
          </c:spPr>
          <c:invertIfNegative val="0"/>
          <c:cat>
            <c:strRef>
              <c:f>DE!$A$8:$A$11</c:f>
              <c:strCache>
                <c:ptCount val="4"/>
                <c:pt idx="0">
                  <c:v>Tiere</c:v>
                </c:pt>
                <c:pt idx="1">
                  <c:v>Pflanzen</c:v>
                </c:pt>
                <c:pt idx="2">
                  <c:v>Flechten und Pilze</c:v>
                </c:pt>
                <c:pt idx="3">
                  <c:v>Total</c:v>
                </c:pt>
              </c:strCache>
            </c:strRef>
          </c:cat>
          <c:val>
            <c:numRef>
              <c:f>DE!$B$8:$B$11</c:f>
              <c:numCache>
                <c:formatCode>General</c:formatCode>
                <c:ptCount val="4"/>
                <c:pt idx="0">
                  <c:v>5</c:v>
                </c:pt>
                <c:pt idx="1">
                  <c:v>2</c:v>
                </c:pt>
                <c:pt idx="2">
                  <c:v>1</c:v>
                </c:pt>
                <c:pt idx="3">
                  <c:v>3</c:v>
                </c:pt>
              </c:numCache>
            </c:numRef>
          </c:val>
          <c:extLst>
            <c:ext xmlns:c16="http://schemas.microsoft.com/office/drawing/2014/chart" uri="{C3380CC4-5D6E-409C-BE32-E72D297353CC}">
              <c16:uniqueId val="{00000000-0DEE-4ED9-B5DB-266AD30583B8}"/>
            </c:ext>
          </c:extLst>
        </c:ser>
        <c:ser>
          <c:idx val="1"/>
          <c:order val="1"/>
          <c:tx>
            <c:strRef>
              <c:f>DE!$C$7</c:f>
              <c:strCache>
                <c:ptCount val="1"/>
                <c:pt idx="0">
                  <c:v>Gefährdet</c:v>
                </c:pt>
              </c:strCache>
            </c:strRef>
          </c:tx>
          <c:spPr>
            <a:solidFill>
              <a:schemeClr val="accent2"/>
            </a:solidFill>
            <a:ln>
              <a:noFill/>
            </a:ln>
            <a:effectLst/>
          </c:spPr>
          <c:invertIfNegative val="0"/>
          <c:cat>
            <c:strRef>
              <c:f>DE!$A$8:$A$11</c:f>
              <c:strCache>
                <c:ptCount val="4"/>
                <c:pt idx="0">
                  <c:v>Tiere</c:v>
                </c:pt>
                <c:pt idx="1">
                  <c:v>Pflanzen</c:v>
                </c:pt>
                <c:pt idx="2">
                  <c:v>Flechten und Pilze</c:v>
                </c:pt>
                <c:pt idx="3">
                  <c:v>Total</c:v>
                </c:pt>
              </c:strCache>
            </c:strRef>
          </c:cat>
          <c:val>
            <c:numRef>
              <c:f>DE!$C$8:$C$11</c:f>
              <c:numCache>
                <c:formatCode>General</c:formatCode>
                <c:ptCount val="4"/>
                <c:pt idx="0">
                  <c:v>36</c:v>
                </c:pt>
                <c:pt idx="1">
                  <c:v>26</c:v>
                </c:pt>
                <c:pt idx="2">
                  <c:v>32</c:v>
                </c:pt>
                <c:pt idx="3">
                  <c:v>33</c:v>
                </c:pt>
              </c:numCache>
            </c:numRef>
          </c:val>
          <c:extLst>
            <c:ext xmlns:c16="http://schemas.microsoft.com/office/drawing/2014/chart" uri="{C3380CC4-5D6E-409C-BE32-E72D297353CC}">
              <c16:uniqueId val="{00000001-0DEE-4ED9-B5DB-266AD30583B8}"/>
            </c:ext>
          </c:extLst>
        </c:ser>
        <c:ser>
          <c:idx val="2"/>
          <c:order val="2"/>
          <c:tx>
            <c:strRef>
              <c:f>DE!$D$7</c:f>
              <c:strCache>
                <c:ptCount val="1"/>
                <c:pt idx="0">
                  <c:v>Potenziell gefährdet</c:v>
                </c:pt>
              </c:strCache>
            </c:strRef>
          </c:tx>
          <c:spPr>
            <a:solidFill>
              <a:srgbClr val="FFC000"/>
            </a:solidFill>
            <a:ln>
              <a:noFill/>
            </a:ln>
            <a:effectLst/>
          </c:spPr>
          <c:invertIfNegative val="0"/>
          <c:cat>
            <c:strRef>
              <c:f>DE!$A$8:$A$11</c:f>
              <c:strCache>
                <c:ptCount val="4"/>
                <c:pt idx="0">
                  <c:v>Tiere</c:v>
                </c:pt>
                <c:pt idx="1">
                  <c:v>Pflanzen</c:v>
                </c:pt>
                <c:pt idx="2">
                  <c:v>Flechten und Pilze</c:v>
                </c:pt>
                <c:pt idx="3">
                  <c:v>Total</c:v>
                </c:pt>
              </c:strCache>
            </c:strRef>
          </c:cat>
          <c:val>
            <c:numRef>
              <c:f>DE!$D$8:$D$11</c:f>
              <c:numCache>
                <c:formatCode>General</c:formatCode>
                <c:ptCount val="4"/>
                <c:pt idx="0">
                  <c:v>13</c:v>
                </c:pt>
                <c:pt idx="1">
                  <c:v>16</c:v>
                </c:pt>
                <c:pt idx="2">
                  <c:v>7</c:v>
                </c:pt>
                <c:pt idx="3">
                  <c:v>10</c:v>
                </c:pt>
              </c:numCache>
            </c:numRef>
          </c:val>
          <c:extLst>
            <c:ext xmlns:c16="http://schemas.microsoft.com/office/drawing/2014/chart" uri="{C3380CC4-5D6E-409C-BE32-E72D297353CC}">
              <c16:uniqueId val="{00000002-0DEE-4ED9-B5DB-266AD30583B8}"/>
            </c:ext>
          </c:extLst>
        </c:ser>
        <c:ser>
          <c:idx val="3"/>
          <c:order val="3"/>
          <c:tx>
            <c:strRef>
              <c:f>DE!$E$7</c:f>
              <c:strCache>
                <c:ptCount val="1"/>
                <c:pt idx="0">
                  <c:v>Nicht gefährdet</c:v>
                </c:pt>
              </c:strCache>
            </c:strRef>
          </c:tx>
          <c:spPr>
            <a:solidFill>
              <a:schemeClr val="accent6"/>
            </a:solidFill>
            <a:ln>
              <a:noFill/>
            </a:ln>
            <a:effectLst/>
          </c:spPr>
          <c:invertIfNegative val="0"/>
          <c:cat>
            <c:strRef>
              <c:f>DE!$A$8:$A$11</c:f>
              <c:strCache>
                <c:ptCount val="4"/>
                <c:pt idx="0">
                  <c:v>Tiere</c:v>
                </c:pt>
                <c:pt idx="1">
                  <c:v>Pflanzen</c:v>
                </c:pt>
                <c:pt idx="2">
                  <c:v>Flechten und Pilze</c:v>
                </c:pt>
                <c:pt idx="3">
                  <c:v>Total</c:v>
                </c:pt>
              </c:strCache>
            </c:strRef>
          </c:cat>
          <c:val>
            <c:numRef>
              <c:f>DE!$E$8:$E$11</c:f>
              <c:numCache>
                <c:formatCode>General</c:formatCode>
                <c:ptCount val="4"/>
                <c:pt idx="0">
                  <c:v>46</c:v>
                </c:pt>
                <c:pt idx="1">
                  <c:v>56</c:v>
                </c:pt>
                <c:pt idx="2">
                  <c:v>60</c:v>
                </c:pt>
                <c:pt idx="3">
                  <c:v>54</c:v>
                </c:pt>
              </c:numCache>
            </c:numRef>
          </c:val>
          <c:extLst>
            <c:ext xmlns:c16="http://schemas.microsoft.com/office/drawing/2014/chart" uri="{C3380CC4-5D6E-409C-BE32-E72D297353CC}">
              <c16:uniqueId val="{00000003-0DEE-4ED9-B5DB-266AD30583B8}"/>
            </c:ext>
          </c:extLst>
        </c:ser>
        <c:dLbls>
          <c:showLegendKey val="0"/>
          <c:showVal val="0"/>
          <c:showCatName val="0"/>
          <c:showSerName val="0"/>
          <c:showPercent val="0"/>
          <c:showBubbleSize val="0"/>
        </c:dLbls>
        <c:gapWidth val="150"/>
        <c:overlap val="100"/>
        <c:axId val="204569984"/>
        <c:axId val="204575872"/>
      </c:barChart>
      <c:catAx>
        <c:axId val="20456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de-DE"/>
          </a:p>
        </c:txPr>
        <c:crossAx val="204575872"/>
        <c:crosses val="autoZero"/>
        <c:auto val="1"/>
        <c:lblAlgn val="ctr"/>
        <c:lblOffset val="100"/>
        <c:noMultiLvlLbl val="0"/>
      </c:catAx>
      <c:valAx>
        <c:axId val="204575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de-DE"/>
          </a:p>
        </c:txPr>
        <c:crossAx val="204569984"/>
        <c:crosses val="autoZero"/>
        <c:crossBetween val="between"/>
      </c:valAx>
      <c:spPr>
        <a:noFill/>
        <a:ln>
          <a:noFill/>
        </a:ln>
        <a:effectLst/>
      </c:spPr>
    </c:plotArea>
    <c:legend>
      <c:legendPos val="b"/>
      <c:layout>
        <c:manualLayout>
          <c:xMode val="edge"/>
          <c:yMode val="edge"/>
          <c:x val="2.4247579269766225E-2"/>
          <c:y val="0.83745416309903209"/>
          <c:w val="0.9229037156119454"/>
          <c:h val="8.87477363013728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de-DE"/>
        </a:p>
      </c:txPr>
    </c:legend>
    <c:plotVisOnly val="1"/>
    <c:dispBlanksAs val="gap"/>
    <c:showDLblsOverMax val="0"/>
  </c:chart>
  <c:spPr>
    <a:noFill/>
    <a:ln>
      <a:noFill/>
    </a:ln>
    <a:effectLst/>
  </c:spPr>
  <c:txPr>
    <a:bodyPr/>
    <a:lstStyle/>
    <a:p>
      <a:pPr>
        <a:defRPr sz="1200">
          <a:solidFill>
            <a:schemeClr val="tx1"/>
          </a:solidFill>
          <a:latin typeface="+mn-lt"/>
          <a:cs typeface="Arial" panose="020B0604020202020204" pitchFamily="34"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Tabelle1!$B$2</c:f>
              <c:strCache>
                <c:ptCount val="1"/>
                <c:pt idx="0">
                  <c:v>Stand 2015</c:v>
                </c:pt>
              </c:strCache>
            </c:strRef>
          </c:tx>
          <c:spPr>
            <a:solidFill>
              <a:schemeClr val="accent1"/>
            </a:solidFill>
            <a:ln>
              <a:noFill/>
            </a:ln>
            <a:effectLst/>
          </c:spPr>
          <c:invertIfNegative val="0"/>
          <c:cat>
            <c:strRef>
              <c:f>Tabelle1!$A$3:$A$9</c:f>
              <c:strCache>
                <c:ptCount val="7"/>
                <c:pt idx="0">
                  <c:v>Talzone</c:v>
                </c:pt>
                <c:pt idx="1">
                  <c:v>Hügelzone </c:v>
                </c:pt>
                <c:pt idx="2">
                  <c:v>Bergzone I </c:v>
                </c:pt>
                <c:pt idx="3">
                  <c:v>Bergzone II </c:v>
                </c:pt>
                <c:pt idx="4">
                  <c:v>Bergzone III </c:v>
                </c:pt>
                <c:pt idx="5">
                  <c:v>Bergzone IV </c:v>
                </c:pt>
                <c:pt idx="6">
                  <c:v>LN gesamt </c:v>
                </c:pt>
              </c:strCache>
            </c:strRef>
          </c:cat>
          <c:val>
            <c:numRef>
              <c:f>Tabelle1!$B$3:$B$9</c:f>
              <c:numCache>
                <c:formatCode>0%</c:formatCode>
                <c:ptCount val="7"/>
                <c:pt idx="0">
                  <c:v>0.03</c:v>
                </c:pt>
                <c:pt idx="1">
                  <c:v>0.04</c:v>
                </c:pt>
                <c:pt idx="2">
                  <c:v>0.04</c:v>
                </c:pt>
                <c:pt idx="3">
                  <c:v>7.0000000000000007E-2</c:v>
                </c:pt>
                <c:pt idx="4">
                  <c:v>0.13</c:v>
                </c:pt>
                <c:pt idx="5">
                  <c:v>0.19</c:v>
                </c:pt>
                <c:pt idx="6">
                  <c:v>0.06</c:v>
                </c:pt>
              </c:numCache>
            </c:numRef>
          </c:val>
          <c:extLst>
            <c:ext xmlns:c16="http://schemas.microsoft.com/office/drawing/2014/chart" uri="{C3380CC4-5D6E-409C-BE32-E72D297353CC}">
              <c16:uniqueId val="{00000000-279A-4186-9290-6C2AE725A9EB}"/>
            </c:ext>
          </c:extLst>
        </c:ser>
        <c:ser>
          <c:idx val="1"/>
          <c:order val="1"/>
          <c:tx>
            <c:strRef>
              <c:f>Tabelle1!$C$2</c:f>
              <c:strCache>
                <c:ptCount val="1"/>
                <c:pt idx="0">
                  <c:v>Soll-Wert gemäss UZL</c:v>
                </c:pt>
              </c:strCache>
            </c:strRef>
          </c:tx>
          <c:spPr>
            <a:solidFill>
              <a:schemeClr val="accent2"/>
            </a:solidFill>
            <a:ln>
              <a:noFill/>
            </a:ln>
            <a:effectLst/>
          </c:spPr>
          <c:invertIfNegative val="0"/>
          <c:cat>
            <c:strRef>
              <c:f>Tabelle1!$A$3:$A$9</c:f>
              <c:strCache>
                <c:ptCount val="7"/>
                <c:pt idx="0">
                  <c:v>Talzone</c:v>
                </c:pt>
                <c:pt idx="1">
                  <c:v>Hügelzone </c:v>
                </c:pt>
                <c:pt idx="2">
                  <c:v>Bergzone I </c:v>
                </c:pt>
                <c:pt idx="3">
                  <c:v>Bergzone II </c:v>
                </c:pt>
                <c:pt idx="4">
                  <c:v>Bergzone III </c:v>
                </c:pt>
                <c:pt idx="5">
                  <c:v>Bergzone IV </c:v>
                </c:pt>
                <c:pt idx="6">
                  <c:v>LN gesamt </c:v>
                </c:pt>
              </c:strCache>
            </c:strRef>
          </c:cat>
          <c:val>
            <c:numRef>
              <c:f>Tabelle1!$C$3:$C$9</c:f>
              <c:numCache>
                <c:formatCode>0%</c:formatCode>
                <c:ptCount val="7"/>
                <c:pt idx="0">
                  <c:v>0.1</c:v>
                </c:pt>
                <c:pt idx="1">
                  <c:v>0.12</c:v>
                </c:pt>
                <c:pt idx="2">
                  <c:v>0.13</c:v>
                </c:pt>
                <c:pt idx="3">
                  <c:v>0.17</c:v>
                </c:pt>
                <c:pt idx="4">
                  <c:v>0.3</c:v>
                </c:pt>
                <c:pt idx="5">
                  <c:v>0.45</c:v>
                </c:pt>
                <c:pt idx="6">
                  <c:v>0.16</c:v>
                </c:pt>
              </c:numCache>
            </c:numRef>
          </c:val>
          <c:extLst>
            <c:ext xmlns:c16="http://schemas.microsoft.com/office/drawing/2014/chart" uri="{C3380CC4-5D6E-409C-BE32-E72D297353CC}">
              <c16:uniqueId val="{00000001-279A-4186-9290-6C2AE725A9EB}"/>
            </c:ext>
          </c:extLst>
        </c:ser>
        <c:dLbls>
          <c:showLegendKey val="0"/>
          <c:showVal val="0"/>
          <c:showCatName val="0"/>
          <c:showSerName val="0"/>
          <c:showPercent val="0"/>
          <c:showBubbleSize val="0"/>
        </c:dLbls>
        <c:gapWidth val="150"/>
        <c:overlap val="100"/>
        <c:axId val="231888384"/>
        <c:axId val="231889920"/>
      </c:barChart>
      <c:catAx>
        <c:axId val="23188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endParaRPr lang="de-DE"/>
          </a:p>
        </c:txPr>
        <c:crossAx val="231889920"/>
        <c:crosses val="autoZero"/>
        <c:auto val="1"/>
        <c:lblAlgn val="ctr"/>
        <c:lblOffset val="100"/>
        <c:noMultiLvlLbl val="0"/>
      </c:catAx>
      <c:valAx>
        <c:axId val="231889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endParaRPr lang="de-DE"/>
          </a:p>
        </c:txPr>
        <c:crossAx val="231888384"/>
        <c:crosses val="autoZero"/>
        <c:crossBetween val="between"/>
      </c:valAx>
      <c:spPr>
        <a:noFill/>
        <a:ln>
          <a:noFill/>
        </a:ln>
        <a:effectLst/>
      </c:spPr>
    </c:plotArea>
    <c:legend>
      <c:legendPos val="b"/>
      <c:layout>
        <c:manualLayout>
          <c:xMode val="edge"/>
          <c:yMode val="edge"/>
          <c:x val="0.10552514813988219"/>
          <c:y val="0.38192261791700566"/>
          <c:w val="0.32539501510648278"/>
          <c:h val="0.16008615530174067"/>
        </c:manualLayout>
      </c:layout>
      <c:overlay val="0"/>
      <c:spPr>
        <a:solidFill>
          <a:schemeClr val="bg1">
            <a:lumMod val="95000"/>
          </a:schemeClr>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endParaRPr lang="de-DE"/>
        </a:p>
      </c:txPr>
    </c:legend>
    <c:plotVisOnly val="1"/>
    <c:dispBlanksAs val="gap"/>
    <c:showDLblsOverMax val="0"/>
  </c:chart>
  <c:spPr>
    <a:noFill/>
    <a:ln>
      <a:noFill/>
    </a:ln>
    <a:effectLst/>
  </c:spPr>
  <c:txPr>
    <a:bodyPr/>
    <a:lstStyle/>
    <a:p>
      <a:pPr>
        <a:defRPr sz="1600">
          <a:solidFill>
            <a:schemeClr val="tx1"/>
          </a:solidFill>
          <a:latin typeface="+mn-lt"/>
          <a:cs typeface="Arial" panose="020B0604020202020204" pitchFamily="34"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5735558155632"/>
          <c:y val="4.455245038477116E-2"/>
          <c:w val="0.75589953866208492"/>
          <c:h val="0.85940975178831691"/>
        </c:manualLayout>
      </c:layout>
      <c:lineChart>
        <c:grouping val="standard"/>
        <c:varyColors val="0"/>
        <c:ser>
          <c:idx val="1"/>
          <c:order val="0"/>
          <c:tx>
            <c:strRef>
              <c:f>'[UZL Brutvogelarten.xlsx]Tabelle1'!$B$1</c:f>
              <c:strCache>
                <c:ptCount val="1"/>
                <c:pt idx="0">
                  <c:v>Zielarten "Umweltziele Landwirtschaft" (n=29)</c:v>
                </c:pt>
              </c:strCache>
            </c:strRef>
          </c:tx>
          <c:spPr>
            <a:ln w="31750">
              <a:solidFill>
                <a:srgbClr val="FF0000"/>
              </a:solidFill>
            </a:ln>
          </c:spPr>
          <c:marker>
            <c:symbol val="none"/>
          </c:marker>
          <c:cat>
            <c:numRef>
              <c:f>'[UZL Brutvogelarten.xlsx]Tabelle1'!$A$2:$A$29</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'[UZL Brutvogelarten.xlsx]Tabelle1'!$B$2:$B$29</c:f>
              <c:numCache>
                <c:formatCode>General</c:formatCode>
                <c:ptCount val="28"/>
                <c:pt idx="0">
                  <c:v>100</c:v>
                </c:pt>
                <c:pt idx="1">
                  <c:v>80.948967100000004</c:v>
                </c:pt>
                <c:pt idx="2">
                  <c:v>85.156948299999996</c:v>
                </c:pt>
                <c:pt idx="3">
                  <c:v>86.1078172</c:v>
                </c:pt>
                <c:pt idx="4">
                  <c:v>86.727185399999996</c:v>
                </c:pt>
                <c:pt idx="5">
                  <c:v>70.924185199999997</c:v>
                </c:pt>
                <c:pt idx="6">
                  <c:v>81.988828900000001</c:v>
                </c:pt>
                <c:pt idx="7">
                  <c:v>72.570445599999999</c:v>
                </c:pt>
                <c:pt idx="8">
                  <c:v>60.9093388</c:v>
                </c:pt>
                <c:pt idx="9">
                  <c:v>75.910266699999994</c:v>
                </c:pt>
                <c:pt idx="10">
                  <c:v>77.936781499999995</c:v>
                </c:pt>
                <c:pt idx="11">
                  <c:v>73.563943399999999</c:v>
                </c:pt>
                <c:pt idx="12">
                  <c:v>64.604219599999993</c:v>
                </c:pt>
                <c:pt idx="13">
                  <c:v>60.3783587</c:v>
                </c:pt>
                <c:pt idx="14">
                  <c:v>73.711780000000005</c:v>
                </c:pt>
                <c:pt idx="15">
                  <c:v>59.501313000000003</c:v>
                </c:pt>
                <c:pt idx="16">
                  <c:v>60.612123400000002</c:v>
                </c:pt>
                <c:pt idx="17">
                  <c:v>62.593587399999997</c:v>
                </c:pt>
                <c:pt idx="18">
                  <c:v>50.054203600000001</c:v>
                </c:pt>
                <c:pt idx="19">
                  <c:v>47.314647899999997</c:v>
                </c:pt>
                <c:pt idx="20">
                  <c:v>44.365453299999999</c:v>
                </c:pt>
                <c:pt idx="21">
                  <c:v>55.298254900000003</c:v>
                </c:pt>
                <c:pt idx="22">
                  <c:v>52.409925800000003</c:v>
                </c:pt>
                <c:pt idx="23">
                  <c:v>56.217313900000001</c:v>
                </c:pt>
                <c:pt idx="24">
                  <c:v>53.237408100000003</c:v>
                </c:pt>
                <c:pt idx="25">
                  <c:v>45.623754699999999</c:v>
                </c:pt>
                <c:pt idx="26">
                  <c:v>44.293910599999997</c:v>
                </c:pt>
                <c:pt idx="27">
                  <c:v>44.7470158</c:v>
                </c:pt>
              </c:numCache>
            </c:numRef>
          </c:val>
          <c:smooth val="0"/>
          <c:extLst>
            <c:ext xmlns:c16="http://schemas.microsoft.com/office/drawing/2014/chart" uri="{C3380CC4-5D6E-409C-BE32-E72D297353CC}">
              <c16:uniqueId val="{00000000-E7B2-48CB-98DA-D8662A450405}"/>
            </c:ext>
          </c:extLst>
        </c:ser>
        <c:ser>
          <c:idx val="0"/>
          <c:order val="1"/>
          <c:tx>
            <c:strRef>
              <c:f>'[UZL Brutvogelarten.xlsx]Tabelle1'!$B$2</c:f>
              <c:strCache>
                <c:ptCount val="1"/>
                <c:pt idx="0">
                  <c:v>100</c:v>
                </c:pt>
              </c:strCache>
            </c:strRef>
          </c:tx>
          <c:spPr>
            <a:ln w="31750"/>
          </c:spPr>
          <c:marker>
            <c:symbol val="none"/>
          </c:marker>
          <c:val>
            <c:numRef>
              <c:f>'[UZL Brutvogelarten.xlsx]Tabelle1'!$C$2:$C$29</c:f>
              <c:numCache>
                <c:formatCode>0.00</c:formatCode>
                <c:ptCount val="28"/>
                <c:pt idx="0">
                  <c:v>100</c:v>
                </c:pt>
                <c:pt idx="1">
                  <c:v>100.836599986306</c:v>
                </c:pt>
                <c:pt idx="2">
                  <c:v>105.323229409915</c:v>
                </c:pt>
                <c:pt idx="3">
                  <c:v>106.157490473929</c:v>
                </c:pt>
                <c:pt idx="4">
                  <c:v>107.95965748481299</c:v>
                </c:pt>
                <c:pt idx="5">
                  <c:v>111.26982657711901</c:v>
                </c:pt>
                <c:pt idx="6">
                  <c:v>109.910823225781</c:v>
                </c:pt>
                <c:pt idx="7">
                  <c:v>105.318827865432</c:v>
                </c:pt>
                <c:pt idx="8">
                  <c:v>98.746583758622805</c:v>
                </c:pt>
                <c:pt idx="9">
                  <c:v>97.556315930755005</c:v>
                </c:pt>
                <c:pt idx="10">
                  <c:v>101.99766471885199</c:v>
                </c:pt>
                <c:pt idx="11">
                  <c:v>97.455368681150901</c:v>
                </c:pt>
                <c:pt idx="12">
                  <c:v>93.583737501210706</c:v>
                </c:pt>
                <c:pt idx="13">
                  <c:v>96.123609123436395</c:v>
                </c:pt>
                <c:pt idx="14">
                  <c:v>101.23779245292199</c:v>
                </c:pt>
                <c:pt idx="15">
                  <c:v>109.09745074036699</c:v>
                </c:pt>
                <c:pt idx="16">
                  <c:v>104.22462718486899</c:v>
                </c:pt>
                <c:pt idx="17">
                  <c:v>105.270506442132</c:v>
                </c:pt>
                <c:pt idx="18">
                  <c:v>100.93315159666901</c:v>
                </c:pt>
                <c:pt idx="19">
                  <c:v>94.697395797049495</c:v>
                </c:pt>
                <c:pt idx="20">
                  <c:v>103.331430673311</c:v>
                </c:pt>
                <c:pt idx="21">
                  <c:v>100.929394283786</c:v>
                </c:pt>
                <c:pt idx="22">
                  <c:v>103.37623848717899</c:v>
                </c:pt>
                <c:pt idx="23">
                  <c:v>94.532147949129197</c:v>
                </c:pt>
                <c:pt idx="24">
                  <c:v>101.379169638775</c:v>
                </c:pt>
                <c:pt idx="25">
                  <c:v>102.929337645651</c:v>
                </c:pt>
                <c:pt idx="26">
                  <c:v>103.362573271839</c:v>
                </c:pt>
                <c:pt idx="27">
                  <c:v>101.974145275561</c:v>
                </c:pt>
              </c:numCache>
            </c:numRef>
          </c:val>
          <c:smooth val="0"/>
          <c:extLst>
            <c:ext xmlns:c16="http://schemas.microsoft.com/office/drawing/2014/chart" uri="{C3380CC4-5D6E-409C-BE32-E72D297353CC}">
              <c16:uniqueId val="{00000001-E7B2-48CB-98DA-D8662A450405}"/>
            </c:ext>
          </c:extLst>
        </c:ser>
        <c:dLbls>
          <c:showLegendKey val="0"/>
          <c:showVal val="0"/>
          <c:showCatName val="0"/>
          <c:showSerName val="0"/>
          <c:showPercent val="0"/>
          <c:showBubbleSize val="0"/>
        </c:dLbls>
        <c:smooth val="0"/>
        <c:axId val="232269312"/>
        <c:axId val="232270848"/>
      </c:lineChart>
      <c:catAx>
        <c:axId val="232269312"/>
        <c:scaling>
          <c:orientation val="minMax"/>
        </c:scaling>
        <c:delete val="0"/>
        <c:axPos val="b"/>
        <c:numFmt formatCode="General" sourceLinked="1"/>
        <c:majorTickMark val="out"/>
        <c:minorTickMark val="none"/>
        <c:tickLblPos val="nextTo"/>
        <c:txPr>
          <a:bodyPr/>
          <a:lstStyle/>
          <a:p>
            <a:pPr>
              <a:defRPr sz="1000">
                <a:latin typeface="Arial" panose="020B0604020202020204" pitchFamily="34" charset="0"/>
                <a:cs typeface="Arial" panose="020B0604020202020204" pitchFamily="34" charset="0"/>
              </a:defRPr>
            </a:pPr>
            <a:endParaRPr lang="de-DE"/>
          </a:p>
        </c:txPr>
        <c:crossAx val="232270848"/>
        <c:crosses val="autoZero"/>
        <c:auto val="1"/>
        <c:lblAlgn val="ctr"/>
        <c:lblOffset val="100"/>
        <c:tickLblSkip val="4"/>
        <c:noMultiLvlLbl val="0"/>
      </c:catAx>
      <c:valAx>
        <c:axId val="232270848"/>
        <c:scaling>
          <c:orientation val="minMax"/>
        </c:scaling>
        <c:delete val="0"/>
        <c:axPos val="l"/>
        <c:majorGridlines/>
        <c:title>
          <c:tx>
            <c:rich>
              <a:bodyPr/>
              <a:lstStyle/>
              <a:p>
                <a:pPr>
                  <a:defRPr/>
                </a:pPr>
                <a:r>
                  <a:rPr lang="de-CH" sz="1000" b="0">
                    <a:latin typeface="Arial" panose="020B0604020202020204" pitchFamily="34" charset="0"/>
                    <a:cs typeface="Arial" panose="020B0604020202020204" pitchFamily="34" charset="0"/>
                  </a:rPr>
                  <a:t>Bestandsindex</a:t>
                </a:r>
              </a:p>
            </c:rich>
          </c:tx>
          <c:overlay val="0"/>
        </c:title>
        <c:numFmt formatCode="General" sourceLinked="1"/>
        <c:majorTickMark val="none"/>
        <c:minorTickMark val="none"/>
        <c:tickLblPos val="nextTo"/>
        <c:spPr>
          <a:ln>
            <a:noFill/>
          </a:ln>
        </c:spPr>
        <c:txPr>
          <a:bodyPr/>
          <a:lstStyle/>
          <a:p>
            <a:pPr>
              <a:defRPr>
                <a:latin typeface="Arial" panose="020B0604020202020204" pitchFamily="34" charset="0"/>
                <a:cs typeface="Arial" panose="020B0604020202020204" pitchFamily="34" charset="0"/>
              </a:defRPr>
            </a:pPr>
            <a:endParaRPr lang="de-DE"/>
          </a:p>
        </c:txPr>
        <c:crossAx val="232269312"/>
        <c:crosses val="autoZero"/>
        <c:crossBetween val="midCat"/>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7B0CF8E-C138-4307-B66F-5CFD75F81BA9}" type="datetimeFigureOut">
              <a:rPr lang="de-CH" smtClean="0"/>
              <a:t>29.03.2019</a:t>
            </a:fld>
            <a:endParaRPr lang="de-CH"/>
          </a:p>
        </p:txBody>
      </p:sp>
      <p:sp>
        <p:nvSpPr>
          <p:cNvPr id="4" name="Folienbildplatzhalt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9976C48-313D-43E6-898F-7CCA8AB7B608}" type="slidenum">
              <a:rPr lang="de-CH" smtClean="0"/>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400" dirty="0" smtClean="0">
                <a:latin typeface="Gill Sans MT" panose="020B0502020104020203" pitchFamily="34" charset="0"/>
              </a:rPr>
              <a:t>Die Biodiversität ist die Gesamtheit des Lebens, alles was lebt: Tiere, Pflanzen, Pilze und Bakterien. Biodiversität schliesst aber auch die genetische Vielfalt innerhalb der Arten (Unterarten, Rassen, Sorten) sowie die Fülle der Lebensgemeinschaften und Lebensräume (Ökosysteme) ein. </a:t>
            </a:r>
          </a:p>
          <a:p>
            <a:endParaRPr lang="de-CH" sz="1400" dirty="0" smtClean="0">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E9976C48-313D-43E6-898F-7CCA8AB7B608}" type="slidenum">
              <a:rPr lang="de-CH" smtClean="0"/>
              <a:t>4</a:t>
            </a:fld>
            <a:endParaRPr lang="de-CH"/>
          </a:p>
        </p:txBody>
      </p:sp>
    </p:spTree>
    <p:extLst>
      <p:ext uri="{BB962C8B-B14F-4D97-AF65-F5344CB8AC3E}">
        <p14:creationId xmlns:p14="http://schemas.microsoft.com/office/powerpoint/2010/main" val="399442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Erste Ebene: Vielfalt der Arten:</a:t>
            </a:r>
          </a:p>
          <a:p>
            <a:r>
              <a:rPr lang="de-CH" dirty="0" smtClean="0"/>
              <a:t>In der Schweiz sind zurzeit etwa 49‘000 Arten von Tieren, Pflanzen, Pilzen und Bakterien bekannt. Dazu zählen z. B. 220 Tagfalter-, 610 Wildbienen- und 3‘000 Pflanzenarten. Von 3‘500 Arten weiss man, dass sie gefährdet sind – das sind</a:t>
            </a:r>
          </a:p>
          <a:p>
            <a:endParaRPr lang="de-CH" dirty="0" smtClean="0"/>
          </a:p>
          <a:p>
            <a:r>
              <a:rPr lang="de-CH" dirty="0" smtClean="0"/>
              <a:t>Zweite Ebene: Genetische Vielfalt innerhalb der Arten</a:t>
            </a:r>
          </a:p>
          <a:p>
            <a:r>
              <a:rPr lang="de-CH" dirty="0" smtClean="0"/>
              <a:t>Der Mensch hat innerhalb der Nutzpflanzen und Nutztiere eine grosse Vielfalt geschaffen. Von den in der Schweiz registrierten über 2‘500 Obstsorten bestechen viele durch ihren besonderen Geschmack und ihr einzigartiges Aussehen. Die Anzahl angebauter Sorten hat in den letzten Jahrzehnten aber stark abgenommen. So werden heute zum Beispiel auf 90 % der Anbaufläche noch vier von 600 Birnensorten angebaut. Sehr viele Kulturpflanzensorten und 38 typische Schweizer Nutztierrassen drohen zu verschwinden.</a:t>
            </a:r>
          </a:p>
          <a:p>
            <a:r>
              <a:rPr lang="de-CH" dirty="0" smtClean="0"/>
              <a:t>Neben Kulturpflanzen sind auch Wildpflanzen für die Landwirtschaft wichtig. Sie sind eine besonders wertvolle Genressource für die Pflanzenzüchtung oder liefern zum Beispiel lokal angepasste, robuste Gräser und Kräuter für Saatgutmischungen für Biodiversitätsförderflächen. die Rote-Liste-Arten. Für 1‘450 Arten hat die Landwirtschaft eine besondere Verantwortung, weil diese vorwiegend im Kulturland vorkommen und dort besonders gefährdet sind. </a:t>
            </a:r>
          </a:p>
          <a:p>
            <a:endParaRPr lang="de-CH" dirty="0" smtClean="0"/>
          </a:p>
          <a:p>
            <a:r>
              <a:rPr lang="de-CH" dirty="0" smtClean="0"/>
              <a:t>Dritte Ebene: Vielfalt der Lebensräume</a:t>
            </a:r>
          </a:p>
          <a:p>
            <a:r>
              <a:rPr lang="de-CH" dirty="0" smtClean="0"/>
              <a:t>In der Schweiz werden 98 Haupttypen von Lebensräumen unterschieden. Für die Pflege von 44 Lebensraumtypen wie z.B. Hecken, Hochstammobstgärten und Magerwiesen ist die Landwirtschaft zuständig.</a:t>
            </a:r>
          </a:p>
          <a:p>
            <a:r>
              <a:rPr lang="de-CH" dirty="0" smtClean="0"/>
              <a:t>Die Vielfalt in der Kulturlandschaft ist in historischer Zeit dank der Landwirtschaft aus einer durch Wald geprägten Naturlandschaft entstanden. Da die Kulturlandschaft vom Menschen geprägt ist, braucht es für die Erhaltung der Vielfalt das bewusste Zutun der Menschen. </a:t>
            </a:r>
          </a:p>
          <a:p>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Die Vielfalt der Arten und Lebensräume und die genetische Vielfalt bilden die Grundlage für sämtliche Lebensprozesse und Ökosystemleistungen auf unserem Planeten. Die Biodiversität gehört zusammen mit dem Boden, der Luft und dem Wasser zu den wichtigsten Lebensgrundlagen des Menschen. Vielfalt ist auch eine wichtige Voraussetzung für die erfolgreiche Anpassung der Lebewesen an sich verändernde Umweltbedingungen, wie den Klimawandel, und damit für deren längerfristiges Überleben. </a:t>
            </a:r>
          </a:p>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5</a:t>
            </a:fld>
            <a:endParaRPr lang="de-CH"/>
          </a:p>
        </p:txBody>
      </p:sp>
    </p:spTree>
    <p:extLst>
      <p:ext uri="{BB962C8B-B14F-4D97-AF65-F5344CB8AC3E}">
        <p14:creationId xmlns:p14="http://schemas.microsoft.com/office/powerpoint/2010/main" val="350780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Biodiversität ist schön und macht Freude</a:t>
            </a:r>
          </a:p>
          <a:p>
            <a:r>
              <a:rPr lang="de-CH" dirty="0" smtClean="0"/>
              <a:t>Umfragen zeigen: Landschaften mit einer hohen Biodiversität werden von der Öffentlichkeit als viel schöner empfunden als monotone, ausgeräumte Produktionslandschaften. Sie haben einen grossen Erlebnis- und Erholungswert für die Bevölkerung.</a:t>
            </a:r>
          </a:p>
          <a:p>
            <a:endParaRPr lang="de-CH" dirty="0" smtClean="0"/>
          </a:p>
          <a:p>
            <a:r>
              <a:rPr lang="de-CH" dirty="0" smtClean="0"/>
              <a:t>Biodiversität sichert die Bestäubung</a:t>
            </a:r>
          </a:p>
          <a:p>
            <a:r>
              <a:rPr lang="de-CH" dirty="0" smtClean="0"/>
              <a:t>Rund 80 % der wichtigsten Nutzpflanzen sind auf Insektenbestäubung angewiesen. Wildbienen spielen in der Bestäubung von Kulturpflanzen eine zentrale Rolle.</a:t>
            </a:r>
          </a:p>
          <a:p>
            <a:endParaRPr lang="de-CH" dirty="0" smtClean="0"/>
          </a:p>
          <a:p>
            <a:r>
              <a:rPr lang="de-CH" dirty="0" smtClean="0"/>
              <a:t>Biodiversität hält die Schädlinge in Schach</a:t>
            </a:r>
          </a:p>
          <a:p>
            <a:r>
              <a:rPr lang="de-CH" dirty="0" smtClean="0"/>
              <a:t>In Landschaften mit reicher Biodiversität können sich Schädlinge dank mehr Nützlingen weniger stark vermehren. Insbesondere Blühstreifen fördern Räuber und </a:t>
            </a:r>
            <a:r>
              <a:rPr lang="de-CH" dirty="0" err="1" smtClean="0"/>
              <a:t>Parasitoide</a:t>
            </a:r>
            <a:r>
              <a:rPr lang="de-CH" dirty="0" smtClean="0"/>
              <a:t>, welche die Schädlinge in Schach halten. Dies spart Pestizidspritzungen und erhöht die </a:t>
            </a:r>
            <a:r>
              <a:rPr lang="de-CH" dirty="0" err="1" smtClean="0"/>
              <a:t>Ertrags­sicherheit</a:t>
            </a:r>
            <a:r>
              <a:rPr lang="de-CH" dirty="0" smtClean="0"/>
              <a:t>.</a:t>
            </a:r>
          </a:p>
          <a:p>
            <a:endParaRPr lang="de-CH" dirty="0" smtClean="0"/>
          </a:p>
          <a:p>
            <a:r>
              <a:rPr lang="de-CH" dirty="0" smtClean="0"/>
              <a:t>Biodiversität sorgt für fruchtbare Böden</a:t>
            </a:r>
          </a:p>
          <a:p>
            <a:r>
              <a:rPr lang="de-CH" dirty="0" smtClean="0"/>
              <a:t>Eine vielfältige Bodenfauna mit Regenwürmern, Insekten, Pilzen und Bakterien verbessert die Bodenfruchtbarkeit und trägt zu einem natürlichen Ab-, Um- und Aufbau von organischer Substanz bei.</a:t>
            </a:r>
          </a:p>
          <a:p>
            <a:endParaRPr lang="de-CH" dirty="0" smtClean="0"/>
          </a:p>
          <a:p>
            <a:r>
              <a:rPr lang="de-CH" dirty="0" smtClean="0"/>
              <a:t>Biodiversität ist eine wichtige Ressource</a:t>
            </a:r>
          </a:p>
          <a:p>
            <a:r>
              <a:rPr lang="de-CH" dirty="0" smtClean="0"/>
              <a:t>Auf naturnahen Standorten gedeihen viele Heil-</a:t>
            </a:r>
          </a:p>
          <a:p>
            <a:r>
              <a:rPr lang="de-CH" dirty="0" smtClean="0"/>
              <a:t>pflanzen, die auch medizinisch interessant sind. Der Schwarzkümmel beispielsweise, eine seltene Ackerbegleitpflanze, kommt bei Erkrankungen der Haut, der Atemwege sowie bei Aller­gien, Asthma und Infektionen zum Einsatz.</a:t>
            </a:r>
          </a:p>
          <a:p>
            <a:endParaRPr lang="de-CH" dirty="0" smtClean="0"/>
          </a:p>
          <a:p>
            <a:r>
              <a:rPr lang="de-CH" dirty="0" smtClean="0"/>
              <a:t>Genetische Vielfalt liefert die Grundlage für neue Züchtungen</a:t>
            </a:r>
          </a:p>
          <a:p>
            <a:r>
              <a:rPr lang="de-CH" dirty="0" smtClean="0"/>
              <a:t>Alte Kulturpflanzensorten und Tierrassen besitzen viele Eigenschaften, die bei modernen Hochleistungssorten und -rassen weggezüchtet wurden, aber in Zukunft wieder wichtig sein können. Dazu gehören Resistenzen, Aromen oder Inhaltsstoffe.</a:t>
            </a:r>
          </a:p>
          <a:p>
            <a:endParaRPr lang="de-CH" dirty="0" smtClean="0"/>
          </a:p>
          <a:p>
            <a:r>
              <a:rPr lang="de-CH" dirty="0" smtClean="0"/>
              <a:t>Biodiversität stiftet regionale Identität</a:t>
            </a:r>
          </a:p>
          <a:p>
            <a:r>
              <a:rPr lang="de-CH" dirty="0" smtClean="0"/>
              <a:t>Tierrassen wie das «Appenzeller </a:t>
            </a:r>
            <a:r>
              <a:rPr lang="de-CH" dirty="0" err="1" smtClean="0"/>
              <a:t>Spitzhaubenhuhn</a:t>
            </a:r>
            <a:r>
              <a:rPr lang="de-CH" dirty="0" smtClean="0"/>
              <a:t>» und Pflanzensorten wie die «Zuger Kirsche» können Identität stiften. Aber auch Lebensraumtypen wie Lärchenwälder im Engadin oder Waldweiden im Jura sind typisch für bestimmte Regionen.</a:t>
            </a:r>
          </a:p>
          <a:p>
            <a:endParaRPr lang="de-CH" dirty="0" smtClean="0"/>
          </a:p>
          <a:p>
            <a:r>
              <a:rPr lang="de-CH" dirty="0" smtClean="0"/>
              <a:t>Biodiversität stabilisiert den Boden </a:t>
            </a:r>
          </a:p>
          <a:p>
            <a:r>
              <a:rPr lang="de-CH" dirty="0" smtClean="0"/>
              <a:t>Eine Magerwiese mit vielen Pflanzenarten - jede mit ihrem arttypischen Wurzelsystem - kann einen Hang besser stabilisieren als eine Fettwiese mit wenigen Arten. </a:t>
            </a:r>
          </a:p>
          <a:p>
            <a:endParaRPr lang="de-CH" dirty="0" smtClean="0"/>
          </a:p>
          <a:p>
            <a:r>
              <a:rPr lang="de-CH" dirty="0" smtClean="0"/>
              <a:t>Biodiversität ist interessant</a:t>
            </a:r>
          </a:p>
          <a:p>
            <a:r>
              <a:rPr lang="de-CH" dirty="0" smtClean="0"/>
              <a:t>Wenn wir die Vielfalt der Tiere und Pflanzen beobachten und sinnlich geniessen, führt dies zu neuen Erkenntnissen und lässt uns Zusammenhänge erkennen. </a:t>
            </a:r>
          </a:p>
          <a:p>
            <a:endParaRPr lang="de-CH" dirty="0" smtClean="0"/>
          </a:p>
          <a:p>
            <a:r>
              <a:rPr lang="de-CH" dirty="0" smtClean="0"/>
              <a:t>Biodiversität ist ein Erbe, das wir kommenden Generationen weitergeben wollen</a:t>
            </a:r>
          </a:p>
          <a:p>
            <a:r>
              <a:rPr lang="de-CH" dirty="0" smtClean="0"/>
              <a:t>Unsere Kinder und Enkel sind genauso auf eine reichhaltige Tier- und Pflanzenwelt und ihre vielfältigen Nutzen angewiesen wie wir.</a:t>
            </a:r>
          </a:p>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7</a:t>
            </a:fld>
            <a:endParaRPr lang="de-CH"/>
          </a:p>
        </p:txBody>
      </p:sp>
    </p:spTree>
    <p:extLst>
      <p:ext uri="{BB962C8B-B14F-4D97-AF65-F5344CB8AC3E}">
        <p14:creationId xmlns:p14="http://schemas.microsoft.com/office/powerpoint/2010/main" val="77602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8</a:t>
            </a:fld>
            <a:endParaRPr lang="de-CH"/>
          </a:p>
        </p:txBody>
      </p:sp>
    </p:spTree>
    <p:extLst>
      <p:ext uri="{BB962C8B-B14F-4D97-AF65-F5344CB8AC3E}">
        <p14:creationId xmlns:p14="http://schemas.microsoft.com/office/powerpoint/2010/main" val="12364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 grösser die Vielfalt der Lebensräume in der Kulturlandschaft, desto mehr Tier- und Pflanzenarten dieser Ökosysteme können überleben. Vergleichen wir frühere und heutige Landschaften miteinander, wird deutlich, wie stark die Vielfalt der Landschaft zurückgegangen ist.</a:t>
            </a:r>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9</a:t>
            </a:fld>
            <a:endParaRPr lang="de-CH"/>
          </a:p>
        </p:txBody>
      </p:sp>
    </p:spTree>
    <p:extLst>
      <p:ext uri="{BB962C8B-B14F-4D97-AF65-F5344CB8AC3E}">
        <p14:creationId xmlns:p14="http://schemas.microsoft.com/office/powerpoint/2010/main" val="226871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10</a:t>
            </a:fld>
            <a:endParaRPr lang="de-CH"/>
          </a:p>
        </p:txBody>
      </p:sp>
    </p:spTree>
    <p:extLst>
      <p:ext uri="{BB962C8B-B14F-4D97-AF65-F5344CB8AC3E}">
        <p14:creationId xmlns:p14="http://schemas.microsoft.com/office/powerpoint/2010/main" val="301709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11</a:t>
            </a:fld>
            <a:endParaRPr lang="de-CH"/>
          </a:p>
        </p:txBody>
      </p:sp>
    </p:spTree>
    <p:extLst>
      <p:ext uri="{BB962C8B-B14F-4D97-AF65-F5344CB8AC3E}">
        <p14:creationId xmlns:p14="http://schemas.microsoft.com/office/powerpoint/2010/main" val="156084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 </a:t>
            </a:r>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16</a:t>
            </a:fld>
            <a:endParaRPr lang="de-CH"/>
          </a:p>
        </p:txBody>
      </p:sp>
    </p:spTree>
    <p:extLst>
      <p:ext uri="{BB962C8B-B14F-4D97-AF65-F5344CB8AC3E}">
        <p14:creationId xmlns:p14="http://schemas.microsoft.com/office/powerpoint/2010/main" val="1170397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r>
              <a:rPr lang="de-CH" spc="20" dirty="0" smtClean="0"/>
              <a:t/>
            </a:r>
            <a:br>
              <a:rPr lang="de-CH" spc="20" dirty="0" smtClean="0"/>
            </a:br>
            <a:r>
              <a:rPr lang="de-CH" spc="20" dirty="0" smtClean="0"/>
              <a:t/>
            </a:r>
            <a:br>
              <a:rPr lang="de-CH" spc="20" dirty="0" smtClean="0"/>
            </a:br>
            <a:r>
              <a:rPr lang="de-CH" spc="20" dirty="0" smtClean="0"/>
              <a:t>2018</a:t>
            </a:r>
            <a:endParaRPr lang="de-CH" spc="20" dirty="0"/>
          </a:p>
        </p:txBody>
      </p:sp>
      <p:sp>
        <p:nvSpPr>
          <p:cNvPr id="15" name="Rechteck 14"/>
          <p:cNvSpPr/>
          <p:nvPr userDrawn="1"/>
        </p:nvSpPr>
        <p:spPr>
          <a:xfrm>
            <a:off x="4545933" y="1619747"/>
            <a:ext cx="1252800" cy="2160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CH" dirty="0" err="1" smtClean="0"/>
              <a:t>Biodiversität</a:t>
            </a:r>
            <a:r>
              <a:rPr lang="fr-CH" dirty="0" smtClean="0"/>
              <a:t> </a:t>
            </a:r>
            <a:r>
              <a:rPr lang="fr-CH" dirty="0" err="1" smtClean="0"/>
              <a:t>auf</a:t>
            </a:r>
            <a:r>
              <a:rPr lang="fr-CH" dirty="0" smtClean="0"/>
              <a:t> </a:t>
            </a:r>
            <a:r>
              <a:rPr lang="fr-CH" dirty="0" err="1" smtClean="0"/>
              <a:t>dem</a:t>
            </a:r>
            <a:r>
              <a:rPr lang="fr-CH" dirty="0" smtClean="0"/>
              <a:t> </a:t>
            </a:r>
            <a:r>
              <a:rPr lang="fr-CH" dirty="0" err="1" smtClean="0"/>
              <a:t>Landwirtschaftsbetrieb</a:t>
            </a:r>
            <a:endParaRPr lang="fr-CH" dirty="0"/>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dirty="0" smtClean="0"/>
              <a:t>((</a:t>
            </a:r>
            <a:r>
              <a:rPr lang="fr-CH" spc="20" noProof="0" dirty="0" err="1" smtClean="0"/>
              <a:t>Kapitel</a:t>
            </a:r>
            <a:r>
              <a:rPr lang="fr-CH" spc="20" noProof="0" dirty="0" smtClean="0"/>
              <a:t>))</a:t>
            </a:r>
            <a:endParaRPr lang="fr-CH" spc="20" noProof="0" dirty="0"/>
          </a:p>
        </p:txBody>
      </p:sp>
      <p:pic>
        <p:nvPicPr>
          <p:cNvPr id="19" name="Grafik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pic>
        <p:nvPicPr>
          <p:cNvPr id="22" name="Grafik 21"/>
          <p:cNvPicPr>
            <a:picLocks noChangeAspect="1"/>
          </p:cNvPicPr>
          <p:nvPr userDrawn="1"/>
        </p:nvPicPr>
        <p:blipFill rotWithShape="1">
          <a:blip r:embed="rId7" cstate="screen">
            <a:extLst>
              <a:ext uri="{28A0092B-C50C-407E-A947-70E740481C1C}">
                <a14:useLocalDpi xmlns:a14="http://schemas.microsoft.com/office/drawing/2010/main"/>
              </a:ext>
            </a:extLst>
          </a:blip>
          <a:srcRect t="1" b="-17580"/>
          <a:stretch/>
        </p:blipFill>
        <p:spPr>
          <a:xfrm>
            <a:off x="1979712" y="366565"/>
            <a:ext cx="1724025" cy="638370"/>
          </a:xfrm>
          <a:prstGeom prst="rect">
            <a:avLst/>
          </a:prstGeom>
        </p:spPr>
      </p:pic>
      <p:sp>
        <p:nvSpPr>
          <p:cNvPr id="2" name="Foliennummernplatzhalter 1"/>
          <p:cNvSpPr>
            <a:spLocks noGrp="1"/>
          </p:cNvSpPr>
          <p:nvPr>
            <p:ph type="sldNum" sz="quarter" idx="23"/>
          </p:nvPr>
        </p:nvSpPr>
        <p:spPr/>
        <p:txBody>
          <a:body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11359967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0" name="Inhaltsplatzhalter 2"/>
          <p:cNvSpPr>
            <a:spLocks noGrp="1"/>
          </p:cNvSpPr>
          <p:nvPr>
            <p:ph idx="17"/>
          </p:nvPr>
        </p:nvSpPr>
        <p:spPr>
          <a:xfrm>
            <a:off x="611188" y="3789361"/>
            <a:ext cx="3870325" cy="215900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Inhaltsplatzhalter 2"/>
          <p:cNvSpPr>
            <a:spLocks noGrp="1"/>
          </p:cNvSpPr>
          <p:nvPr>
            <p:ph idx="18"/>
          </p:nvPr>
        </p:nvSpPr>
        <p:spPr>
          <a:xfrm>
            <a:off x="4680000" y="3789363"/>
            <a:ext cx="3852000" cy="2159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3100149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858482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367630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873372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4906828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dirty="0" smtClean="0"/>
              <a:t>Bildlegende</a:t>
            </a:r>
            <a:endParaRPr lang="de-CH" sz="1350" spc="20" baseline="0" dirty="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098770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220172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smtClean="0"/>
              <a:t>Titelmasterformat durch Klicken bearbeiten</a:t>
            </a:r>
            <a:endParaRPr lang="de-CH" dirty="0"/>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3686462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smtClean="0"/>
              <a:t>Titelmasterformat durch Klicken bearbeiten</a:t>
            </a:r>
            <a:endParaRPr lang="de-DE" dirty="0"/>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dirty="0"/>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185338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smtClean="0"/>
              <a:t>Titelmasterformat durch Klicken bearbeiten</a:t>
            </a:r>
            <a:endParaRPr lang="de-DE" dirty="0"/>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dirty="0"/>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Tree>
    <p:extLst>
      <p:ext uri="{BB962C8B-B14F-4D97-AF65-F5344CB8AC3E}">
        <p14:creationId xmlns:p14="http://schemas.microsoft.com/office/powerpoint/2010/main" val="4041238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a:t>‹Nr.›</a:t>
            </a:fld>
            <a:endParaRPr lang="de-CH" dirty="0"/>
          </a:p>
        </p:txBody>
      </p:sp>
    </p:spTree>
    <p:extLst>
      <p:ext uri="{BB962C8B-B14F-4D97-AF65-F5344CB8AC3E}">
        <p14:creationId xmlns:p14="http://schemas.microsoft.com/office/powerpoint/2010/main" val="1315925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smtClean="0"/>
              <a:t>Titelmasterformat durch Klicken bearbeiten</a:t>
            </a:r>
            <a:endParaRPr lang="de-DE"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dirty="0"/>
          </a:p>
        </p:txBody>
      </p:sp>
    </p:spTree>
    <p:extLst>
      <p:ext uri="{BB962C8B-B14F-4D97-AF65-F5344CB8AC3E}">
        <p14:creationId xmlns:p14="http://schemas.microsoft.com/office/powerpoint/2010/main" val="27596094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smtClean="0"/>
              <a:t>Titelmasterformat durch Klicken bearbeiten</a:t>
            </a:r>
            <a:endParaRPr lang="de-DE" dirty="0"/>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dirty="0"/>
          </a:p>
        </p:txBody>
      </p:sp>
    </p:spTree>
    <p:extLst>
      <p:ext uri="{BB962C8B-B14F-4D97-AF65-F5344CB8AC3E}">
        <p14:creationId xmlns:p14="http://schemas.microsoft.com/office/powerpoint/2010/main" val="42746577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p>
        </p:txBody>
      </p:sp>
    </p:spTree>
    <p:extLst>
      <p:ext uri="{BB962C8B-B14F-4D97-AF65-F5344CB8AC3E}">
        <p14:creationId xmlns:p14="http://schemas.microsoft.com/office/powerpoint/2010/main" val="417705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dirty="0"/>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5911939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1451883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Hier Bild einfügen</a:t>
            </a:r>
            <a:endParaRPr lang="de-CH" dirty="0" smtClean="0"/>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034875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Untertitelformat </a:t>
            </a:r>
            <a:br>
              <a:rPr lang="de-DE" dirty="0" smtClean="0"/>
            </a:br>
            <a:r>
              <a:rPr lang="de-DE" dirty="0" smtClean="0"/>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smtClean="0"/>
              <a:t>Erste Ebene </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Untertitelformat </a:t>
            </a:r>
            <a:br>
              <a:rPr lang="de-DE" dirty="0" smtClean="0"/>
            </a:br>
            <a:r>
              <a:rPr lang="de-DE" dirty="0" smtClean="0"/>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619944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dirty="0" smtClean="0">
                <a:ln>
                  <a:noFill/>
                </a:ln>
                <a:solidFill>
                  <a:srgbClr val="000000"/>
                </a:solidFill>
                <a:effectLst/>
                <a:uLnTx/>
                <a:uFillTx/>
                <a:latin typeface="+mn-lt"/>
                <a:ea typeface="+mj-ea"/>
                <a:cs typeface="+mj-cs"/>
              </a:rPr>
              <a:t>Titelmasterformat durch Klicken bearbeiten</a:t>
            </a:r>
            <a:r>
              <a:rPr lang="de-DE" dirty="0" smtClean="0"/>
              <a:t/>
            </a:r>
            <a:br>
              <a:rPr lang="de-DE" dirty="0" smtClean="0"/>
            </a:br>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0376319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7702945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6879033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 z.B. Legende</a:t>
            </a:r>
            <a:endParaRPr lang="de-CH" dirty="0"/>
          </a:p>
        </p:txBody>
      </p:sp>
      <p:pic>
        <p:nvPicPr>
          <p:cNvPr id="16" name="Grafik 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pic>
        <p:nvPicPr>
          <p:cNvPr id="7" name="Grafik 6"/>
          <p:cNvPicPr>
            <a:picLocks noChangeAspect="1"/>
          </p:cNvPicPr>
          <p:nvPr userDrawn="1"/>
        </p:nvPicPr>
        <p:blipFill rotWithShape="1">
          <a:blip r:embed="rId25" cstate="screen">
            <a:extLst>
              <a:ext uri="{28A0092B-C50C-407E-A947-70E740481C1C}">
                <a14:useLocalDpi xmlns:a14="http://schemas.microsoft.com/office/drawing/2010/main"/>
              </a:ext>
            </a:extLst>
          </a:blip>
          <a:srcRect t="1" b="-17580"/>
          <a:stretch/>
        </p:blipFill>
        <p:spPr>
          <a:xfrm>
            <a:off x="1043608" y="6357833"/>
            <a:ext cx="486697" cy="180809"/>
          </a:xfrm>
          <a:prstGeom prst="rect">
            <a:avLst/>
          </a:prstGeom>
        </p:spPr>
      </p:pic>
      <p:sp>
        <p:nvSpPr>
          <p:cNvPr id="10" name="Textfeld 9"/>
          <p:cNvSpPr txBox="1"/>
          <p:nvPr userDrawn="1"/>
        </p:nvSpPr>
        <p:spPr>
          <a:xfrm>
            <a:off x="1763688" y="6344185"/>
            <a:ext cx="3168352" cy="230832"/>
          </a:xfrm>
          <a:prstGeom prst="rect">
            <a:avLst/>
          </a:prstGeom>
          <a:noFill/>
        </p:spPr>
        <p:txBody>
          <a:bodyPr wrap="square" rtlCol="0">
            <a:spAutoFit/>
          </a:bodyPr>
          <a:lstStyle/>
          <a:p>
            <a:r>
              <a:rPr lang="de-CH" sz="900" dirty="0" smtClean="0"/>
              <a:t>Foliensammlung</a:t>
            </a:r>
            <a:r>
              <a:rPr lang="de-CH" sz="900" baseline="0" dirty="0" smtClean="0"/>
              <a:t> Biodiversität auf dem Landwirtschaftsbetrieb</a:t>
            </a:r>
            <a:endParaRPr lang="de-CH" sz="900" dirty="0"/>
          </a:p>
        </p:txBody>
      </p:sp>
      <p:sp>
        <p:nvSpPr>
          <p:cNvPr id="12" name="Textfeld 11"/>
          <p:cNvSpPr txBox="1"/>
          <p:nvPr userDrawn="1"/>
        </p:nvSpPr>
        <p:spPr>
          <a:xfrm>
            <a:off x="5220072" y="6344185"/>
            <a:ext cx="2088232" cy="230832"/>
          </a:xfrm>
          <a:prstGeom prst="rect">
            <a:avLst/>
          </a:prstGeom>
          <a:noFill/>
        </p:spPr>
        <p:txBody>
          <a:bodyPr wrap="square" rtlCol="0">
            <a:spAutoFit/>
          </a:bodyPr>
          <a:lstStyle/>
          <a:p>
            <a:r>
              <a:rPr lang="de-CH" sz="900" dirty="0" smtClean="0"/>
              <a:t>Warum Biodiversität fördern?</a:t>
            </a:r>
            <a:endParaRPr lang="de-CH" sz="900" dirty="0"/>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3" r:id="rId18"/>
    <p:sldLayoutId id="2147483675" r:id="rId19"/>
    <p:sldLayoutId id="2147483676" r:id="rId20"/>
    <p:sldLayoutId id="2147483678" r:id="rId21"/>
    <p:sldLayoutId id="2147483679" r:id="rId22"/>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11.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4.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3.jpeg"/><Relationship Id="rId5" Type="http://schemas.microsoft.com/office/2007/relationships/hdphoto" Target="../media/hdphoto9.wdp"/><Relationship Id="rId15" Type="http://schemas.openxmlformats.org/officeDocument/2006/relationships/image" Target="../media/image56.jpeg"/><Relationship Id="rId10" Type="http://schemas.openxmlformats.org/officeDocument/2006/relationships/image" Target="../media/image52.jpeg"/><Relationship Id="rId4" Type="http://schemas.openxmlformats.org/officeDocument/2006/relationships/image" Target="../media/image48.jpeg"/><Relationship Id="rId9" Type="http://schemas.openxmlformats.org/officeDocument/2006/relationships/image" Target="../media/image51.jpeg"/><Relationship Id="rId1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http://jata.vampula.net/kasvio/kuvat/mesiangervo1.jpg" TargetMode="External"/><Relationship Id="rId3" Type="http://schemas.microsoft.com/office/2007/relationships/hdphoto" Target="../media/hdphoto12.wdp"/><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hyperlink" Target="http://www.shop.fibl.org/" TargetMode="External"/><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hyperlink" Target="http://www.agri-biodiv.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bff-spb.ch/de/gesetzliche-grundlagen/" TargetMode="External"/><Relationship Id="rId2" Type="http://schemas.openxmlformats.org/officeDocument/2006/relationships/hyperlink" Target="http://www.agri-biodiv.ch/" TargetMode="External"/><Relationship Id="rId1" Type="http://schemas.openxmlformats.org/officeDocument/2006/relationships/slideLayout" Target="../slideLayouts/slideLayout3.xml"/><Relationship Id="rId4" Type="http://schemas.openxmlformats.org/officeDocument/2006/relationships/hyperlink" Target="https://www.agroscope.admin.ch/agroscope/de/home/themen/umwelt-ressourcen/biodiversitaet-landschaft/oekologischer-ausgleich/umweltziele-landwirtschaft.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hop.fibl.org/" TargetMode="External"/><Relationship Id="rId3" Type="http://schemas.openxmlformats.org/officeDocument/2006/relationships/hyperlink" Target="http://www.fibl.org/" TargetMode="External"/><Relationship Id="rId7" Type="http://schemas.openxmlformats.org/officeDocument/2006/relationships/hyperlink" Target="http://www.agri-biodiv.ch/"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3.xml"/><Relationship Id="rId6" Type="http://schemas.openxmlformats.org/officeDocument/2006/relationships/hyperlink" Target="http://www.soio.ch/" TargetMode="External"/><Relationship Id="rId5" Type="http://schemas.openxmlformats.org/officeDocument/2006/relationships/hyperlink" Target="http://www.vogelwarte.ch/" TargetMode="External"/><Relationship Id="rId4" Type="http://schemas.openxmlformats.org/officeDocument/2006/relationships/hyperlink" Target="mailto:info@vogelwarte.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gri-biodiv.ch/"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6.jpeg"/><Relationship Id="rId5" Type="http://schemas.microsoft.com/office/2007/relationships/hdphoto" Target="../media/hdphoto1.wdp"/><Relationship Id="rId15" Type="http://schemas.openxmlformats.org/officeDocument/2006/relationships/image" Target="../media/image19.jpe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6"/>
          </p:nvPr>
        </p:nvSpPr>
        <p:spPr>
          <a:xfrm>
            <a:off x="621074" y="6093296"/>
            <a:ext cx="7047270" cy="443237"/>
          </a:xfrm>
        </p:spPr>
        <p:txBody>
          <a:bodyPr/>
          <a:lstStyle/>
          <a:p>
            <a:r>
              <a:rPr lang="de-CH" sz="1100" dirty="0" smtClean="0"/>
              <a:t>Referenz: </a:t>
            </a:r>
            <a:r>
              <a:rPr lang="de-CH" sz="1100" dirty="0"/>
              <a:t>Handbuch «Biodiversität auf dem Landwirtschaftsbetrieb – ein Handbuch für die Praxis», Kapitel 1, Seiten </a:t>
            </a:r>
            <a:r>
              <a:rPr lang="de-CH" sz="1100" dirty="0" smtClean="0"/>
              <a:t>7-16</a:t>
            </a:r>
            <a:endParaRPr lang="de-CH" sz="1100" dirty="0"/>
          </a:p>
        </p:txBody>
      </p:sp>
      <p:sp>
        <p:nvSpPr>
          <p:cNvPr id="2" name="Textfeld 1"/>
          <p:cNvSpPr txBox="1"/>
          <p:nvPr/>
        </p:nvSpPr>
        <p:spPr>
          <a:xfrm>
            <a:off x="602924" y="4941168"/>
            <a:ext cx="8073531" cy="938719"/>
          </a:xfrm>
          <a:prstGeom prst="rect">
            <a:avLst/>
          </a:prstGeom>
          <a:noFill/>
        </p:spPr>
        <p:txBody>
          <a:bodyPr wrap="square" lIns="0" rtlCol="0">
            <a:spAutoFit/>
          </a:bodyPr>
          <a:lstStyle/>
          <a:p>
            <a:pPr lvl="0"/>
            <a:r>
              <a:rPr lang="de-CH" dirty="0" smtClean="0"/>
              <a:t>Warum Biodiversität fördern?</a:t>
            </a:r>
            <a:endParaRPr lang="de-CH" dirty="0">
              <a:solidFill>
                <a:prstClr val="black"/>
              </a:solidFill>
            </a:endParaRPr>
          </a:p>
          <a:p>
            <a:pPr lvl="0"/>
            <a:endParaRPr lang="de-CH" sz="800" dirty="0">
              <a:solidFill>
                <a:prstClr val="black"/>
              </a:solidFill>
            </a:endParaRPr>
          </a:p>
          <a:p>
            <a:pPr lvl="0"/>
            <a:r>
              <a:rPr lang="de-CH" sz="1100" dirty="0">
                <a:solidFill>
                  <a:prstClr val="black"/>
                </a:solidFill>
              </a:rPr>
              <a:t>Ausgabe 2019</a:t>
            </a:r>
          </a:p>
          <a:p>
            <a:endParaRPr lang="de-CH" dirty="0" smtClean="0"/>
          </a:p>
        </p:txBody>
      </p:sp>
    </p:spTree>
    <p:extLst>
      <p:ext uri="{BB962C8B-B14F-4D97-AF65-F5344CB8AC3E}">
        <p14:creationId xmlns:p14="http://schemas.microsoft.com/office/powerpoint/2010/main" val="1261360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1734" y="4572815"/>
            <a:ext cx="7908550" cy="1193560"/>
          </a:xfrm>
          <a:prstGeom prst="rect">
            <a:avLst/>
          </a:prstGeom>
          <a:solidFill>
            <a:srgbClr val="FF000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itel 1"/>
          <p:cNvSpPr txBox="1">
            <a:spLocks/>
          </p:cNvSpPr>
          <p:nvPr/>
        </p:nvSpPr>
        <p:spPr>
          <a:xfrm>
            <a:off x="396877" y="836712"/>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dirty="0">
              <a:latin typeface="Arial"/>
              <a:cs typeface="Arial"/>
            </a:endParaRPr>
          </a:p>
        </p:txBody>
      </p:sp>
      <p:sp>
        <p:nvSpPr>
          <p:cNvPr id="4" name="Titel 3"/>
          <p:cNvSpPr>
            <a:spLocks noGrp="1"/>
          </p:cNvSpPr>
          <p:nvPr>
            <p:ph type="title"/>
          </p:nvPr>
        </p:nvSpPr>
        <p:spPr>
          <a:noFill/>
        </p:spPr>
        <p:txBody>
          <a:bodyPr/>
          <a:lstStyle/>
          <a:p>
            <a:r>
              <a:rPr lang="de-CH" dirty="0" smtClean="0"/>
              <a:t>Zustand </a:t>
            </a:r>
            <a:r>
              <a:rPr lang="de-CH" dirty="0"/>
              <a:t>der Biodiversität </a:t>
            </a:r>
            <a:r>
              <a:rPr lang="de-CH" dirty="0" smtClean="0"/>
              <a:t>in der Schweiz</a:t>
            </a:r>
            <a:endParaRPr lang="de-CH" sz="1800" b="0" i="1" dirty="0"/>
          </a:p>
        </p:txBody>
      </p:sp>
      <p:sp>
        <p:nvSpPr>
          <p:cNvPr id="10" name="Textfeld 9"/>
          <p:cNvSpPr txBox="1"/>
          <p:nvPr/>
        </p:nvSpPr>
        <p:spPr>
          <a:xfrm>
            <a:off x="642500" y="4653136"/>
            <a:ext cx="4602255" cy="1034129"/>
          </a:xfrm>
          <a:prstGeom prst="rect">
            <a:avLst/>
          </a:prstGeom>
          <a:noFill/>
        </p:spPr>
        <p:txBody>
          <a:bodyPr wrap="square" rtlCol="0">
            <a:spAutoFit/>
          </a:bodyPr>
          <a:lstStyle/>
          <a:p>
            <a:pPr defTabSz="623872">
              <a:spcBef>
                <a:spcPct val="10000"/>
              </a:spcBef>
              <a:spcAft>
                <a:spcPct val="10000"/>
              </a:spcAft>
              <a:buClr>
                <a:schemeClr val="tx1"/>
              </a:buClr>
              <a:buSzPct val="100000"/>
            </a:pPr>
            <a:r>
              <a:rPr lang="de-CH" b="1" dirty="0" smtClean="0"/>
              <a:t>Rote Liste der gefährdeten Arten:</a:t>
            </a:r>
          </a:p>
          <a:p>
            <a:pPr marL="180000" indent="-180000" defTabSz="623872">
              <a:spcBef>
                <a:spcPct val="10000"/>
              </a:spcBef>
              <a:spcAft>
                <a:spcPct val="10000"/>
              </a:spcAft>
              <a:buClr>
                <a:schemeClr val="tx1"/>
              </a:buClr>
              <a:buSzPct val="100000"/>
              <a:buFont typeface="Arial Black"/>
              <a:buChar char="›"/>
            </a:pPr>
            <a:r>
              <a:rPr lang="de-CH" dirty="0" smtClean="0"/>
              <a:t>Über 30 % der </a:t>
            </a:r>
            <a:r>
              <a:rPr lang="de-CH" dirty="0"/>
              <a:t>einheimischen </a:t>
            </a:r>
            <a:r>
              <a:rPr lang="de-CH" dirty="0" smtClean="0"/>
              <a:t>Arten gelistet</a:t>
            </a:r>
          </a:p>
          <a:p>
            <a:pPr marL="180000" indent="-180000" defTabSz="623872">
              <a:spcBef>
                <a:spcPct val="10000"/>
              </a:spcBef>
              <a:spcAft>
                <a:spcPct val="10000"/>
              </a:spcAft>
              <a:buClr>
                <a:schemeClr val="tx1"/>
              </a:buClr>
              <a:buSzPct val="100000"/>
              <a:buFont typeface="Arial Black"/>
              <a:buChar char="›"/>
            </a:pPr>
            <a:r>
              <a:rPr lang="de-CH" dirty="0"/>
              <a:t>E</a:t>
            </a:r>
            <a:r>
              <a:rPr lang="de-CH" dirty="0" smtClean="0"/>
              <a:t>twa 50 % der Lebensräume bedroht</a:t>
            </a:r>
            <a:endParaRPr lang="de-CH" dirty="0"/>
          </a:p>
        </p:txBody>
      </p:sp>
      <p:graphicFrame>
        <p:nvGraphicFramePr>
          <p:cNvPr id="12" name="Diagramm 11"/>
          <p:cNvGraphicFramePr>
            <a:graphicFrameLocks/>
          </p:cNvGraphicFramePr>
          <p:nvPr>
            <p:extLst>
              <p:ext uri="{D42A27DB-BD31-4B8C-83A1-F6EECF244321}">
                <p14:modId xmlns:p14="http://schemas.microsoft.com/office/powerpoint/2010/main" val="2016290181"/>
              </p:ext>
            </p:extLst>
          </p:nvPr>
        </p:nvGraphicFramePr>
        <p:xfrm>
          <a:off x="611919" y="836712"/>
          <a:ext cx="5772535" cy="3441823"/>
        </p:xfrm>
        <a:graphic>
          <a:graphicData uri="http://schemas.openxmlformats.org/drawingml/2006/chart">
            <c:chart xmlns:c="http://schemas.openxmlformats.org/drawingml/2006/chart" xmlns:r="http://schemas.openxmlformats.org/officeDocument/2006/relationships" r:id="rId3"/>
          </a:graphicData>
        </a:graphic>
      </p:graphicFrame>
      <p:sp>
        <p:nvSpPr>
          <p:cNvPr id="11" name="Foliennummernplatzhalter 3"/>
          <p:cNvSpPr>
            <a:spLocks noGrp="1"/>
          </p:cNvSpPr>
          <p:nvPr>
            <p:ph type="sldNum" sz="quarter" idx="4"/>
          </p:nvPr>
        </p:nvSpPr>
        <p:spPr>
          <a:xfrm>
            <a:off x="7747800" y="6219700"/>
            <a:ext cx="792000" cy="360000"/>
          </a:xfrm>
        </p:spPr>
        <p:txBody>
          <a:bodyPr/>
          <a:lstStyle/>
          <a:p>
            <a:r>
              <a:rPr lang="de-CH" dirty="0" smtClean="0"/>
              <a:t>10</a:t>
            </a:r>
            <a:endParaRPr lang="de-CH" dirty="0"/>
          </a:p>
        </p:txBody>
      </p:sp>
      <p:pic>
        <p:nvPicPr>
          <p:cNvPr id="13" name="Grafi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088" y="4149080"/>
            <a:ext cx="1417627" cy="2005556"/>
          </a:xfrm>
          <a:prstGeom prst="rect">
            <a:avLst/>
          </a:prstGeom>
          <a:ln>
            <a:noFill/>
          </a:ln>
          <a:effectLst>
            <a:outerShdw blurRad="292100" dist="139700" dir="2700000" algn="tl" rotWithShape="0">
              <a:srgbClr val="333333">
                <a:alpha val="65000"/>
              </a:srgbClr>
            </a:outerShdw>
          </a:effectLst>
        </p:spPr>
      </p:pic>
      <p:pic>
        <p:nvPicPr>
          <p:cNvPr id="1026" name="Picture 2" descr="UZ-1630-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4206" y="928739"/>
            <a:ext cx="1905594" cy="268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over Rote Liste GefÃ¤sspflanz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8264" y="4149080"/>
            <a:ext cx="1421520" cy="2005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5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dirty="0">
              <a:latin typeface="Arial"/>
              <a:cs typeface="Arial"/>
            </a:endParaRPr>
          </a:p>
        </p:txBody>
      </p:sp>
      <p:sp>
        <p:nvSpPr>
          <p:cNvPr id="2" name="Rechteck 1"/>
          <p:cNvSpPr/>
          <p:nvPr/>
        </p:nvSpPr>
        <p:spPr>
          <a:xfrm>
            <a:off x="5902010" y="4781698"/>
            <a:ext cx="1932243" cy="461665"/>
          </a:xfrm>
          <a:prstGeom prst="rect">
            <a:avLst/>
          </a:prstGeom>
        </p:spPr>
        <p:txBody>
          <a:bodyPr wrap="square">
            <a:spAutoFit/>
          </a:bodyPr>
          <a:lstStyle/>
          <a:p>
            <a:r>
              <a:rPr lang="de-DE" altLang="de-DE" sz="1200" dirty="0"/>
              <a:t>BAFU &amp; BLW (2008): Umweltziele Landwirtschaft</a:t>
            </a:r>
          </a:p>
        </p:txBody>
      </p:sp>
      <p:sp>
        <p:nvSpPr>
          <p:cNvPr id="5" name="Rechteck 4"/>
          <p:cNvSpPr/>
          <p:nvPr/>
        </p:nvSpPr>
        <p:spPr bwMode="auto">
          <a:xfrm>
            <a:off x="2860822" y="2708920"/>
            <a:ext cx="936104" cy="281819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sz="2400" b="1">
              <a:latin typeface="Arial" charset="0"/>
            </a:endParaRPr>
          </a:p>
        </p:txBody>
      </p:sp>
      <p:sp>
        <p:nvSpPr>
          <p:cNvPr id="7" name="Rechteck 6"/>
          <p:cNvSpPr/>
          <p:nvPr/>
        </p:nvSpPr>
        <p:spPr bwMode="auto">
          <a:xfrm>
            <a:off x="3618467" y="4437112"/>
            <a:ext cx="449477" cy="109000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sz="2400" b="1">
              <a:latin typeface="Arial" charset="0"/>
            </a:endParaRPr>
          </a:p>
        </p:txBody>
      </p:sp>
      <p:sp>
        <p:nvSpPr>
          <p:cNvPr id="8" name="Rechteck 7"/>
          <p:cNvSpPr/>
          <p:nvPr/>
        </p:nvSpPr>
        <p:spPr>
          <a:xfrm>
            <a:off x="611919" y="1406093"/>
            <a:ext cx="5040201" cy="3247043"/>
          </a:xfrm>
          <a:prstGeom prst="rect">
            <a:avLst/>
          </a:prstGeom>
          <a:noFill/>
        </p:spPr>
        <p:txBody>
          <a:bodyPr wrap="square">
            <a:spAutoFit/>
          </a:bodyPr>
          <a:lstStyle/>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Wesentlicher Beitrag der Landwirtschaft zur Biodiversitätserhaltung</a:t>
            </a:r>
          </a:p>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Keine weiteren Artenverluste (Rote Listen)</a:t>
            </a:r>
          </a:p>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Wiederausbreitung bedrohter Arten</a:t>
            </a:r>
          </a:p>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Erhaltung der Ökosystemleistungen</a:t>
            </a:r>
          </a:p>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Sicherung und Förderung der </a:t>
            </a:r>
            <a:r>
              <a:rPr lang="de-CH" sz="2000" dirty="0" smtClean="0"/>
              <a:t/>
            </a:r>
            <a:br>
              <a:rPr lang="de-CH" sz="2000" dirty="0" smtClean="0"/>
            </a:br>
            <a:r>
              <a:rPr lang="de-CH" sz="2000" dirty="0" smtClean="0"/>
              <a:t>Ziel- und </a:t>
            </a:r>
            <a:r>
              <a:rPr lang="de-CH" sz="2000" dirty="0"/>
              <a:t>Leitarten</a:t>
            </a:r>
          </a:p>
          <a:p>
            <a:pPr marL="342900" indent="-342900" defTabSz="685800">
              <a:lnSpc>
                <a:spcPct val="90000"/>
              </a:lnSpc>
              <a:spcBef>
                <a:spcPts val="600"/>
              </a:spcBef>
              <a:buClr>
                <a:srgbClr val="006C8E"/>
              </a:buClr>
              <a:buSzPct val="100000"/>
              <a:buFont typeface="Arial" panose="020B0604020202020204" pitchFamily="34" charset="0"/>
              <a:buChar char="•"/>
            </a:pPr>
            <a:r>
              <a:rPr lang="de-CH" sz="2000" dirty="0"/>
              <a:t>Lebensräume für Ziel- und Leitarten werden in ausreichender Fläche und Qualität zur Verfügung gestellt</a:t>
            </a:r>
          </a:p>
        </p:txBody>
      </p:sp>
      <p:sp>
        <p:nvSpPr>
          <p:cNvPr id="4" name="Titel 3"/>
          <p:cNvSpPr>
            <a:spLocks noGrp="1"/>
          </p:cNvSpPr>
          <p:nvPr>
            <p:ph type="title"/>
          </p:nvPr>
        </p:nvSpPr>
        <p:spPr/>
        <p:txBody>
          <a:bodyPr/>
          <a:lstStyle/>
          <a:p>
            <a:r>
              <a:rPr lang="de-CH" dirty="0" smtClean="0">
                <a:cs typeface="Arial"/>
              </a:rPr>
              <a:t>Umweltziele </a:t>
            </a:r>
            <a:r>
              <a:rPr lang="de-CH" dirty="0">
                <a:cs typeface="Arial"/>
              </a:rPr>
              <a:t>Landwirtschaft des </a:t>
            </a:r>
            <a:r>
              <a:rPr lang="de-CH" dirty="0" smtClean="0">
                <a:cs typeface="Arial"/>
              </a:rPr>
              <a:t>Bundes (UZL)</a:t>
            </a:r>
            <a:br>
              <a:rPr lang="de-CH" dirty="0" smtClean="0">
                <a:cs typeface="Arial"/>
              </a:rPr>
            </a:br>
            <a:endParaRPr lang="de-CH" dirty="0"/>
          </a:p>
        </p:txBody>
      </p:sp>
      <p:pic>
        <p:nvPicPr>
          <p:cNvPr id="10" name="Grafik 9"/>
          <p:cNvPicPr>
            <a:picLocks noChangeAspect="1"/>
          </p:cNvPicPr>
          <p:nvPr/>
        </p:nvPicPr>
        <p:blipFill>
          <a:blip r:embed="rId3"/>
          <a:stretch>
            <a:fillRect/>
          </a:stretch>
        </p:blipFill>
        <p:spPr>
          <a:xfrm>
            <a:off x="5941124" y="1340768"/>
            <a:ext cx="2375291" cy="3351186"/>
          </a:xfrm>
          <a:prstGeom prst="rect">
            <a:avLst/>
          </a:prstGeom>
          <a:effectLst>
            <a:outerShdw blurRad="50800" dist="38100" dir="2700000" algn="tl" rotWithShape="0">
              <a:prstClr val="black">
                <a:alpha val="40000"/>
              </a:prstClr>
            </a:outerShdw>
          </a:effectLst>
        </p:spPr>
      </p:pic>
      <p:sp>
        <p:nvSpPr>
          <p:cNvPr id="9" name="Foliennummernplatzhalter 2"/>
          <p:cNvSpPr>
            <a:spLocks noGrp="1"/>
          </p:cNvSpPr>
          <p:nvPr>
            <p:ph type="sldNum" sz="quarter" idx="4"/>
          </p:nvPr>
        </p:nvSpPr>
        <p:spPr>
          <a:xfrm>
            <a:off x="7747800" y="6219700"/>
            <a:ext cx="792000" cy="360000"/>
          </a:xfrm>
        </p:spPr>
        <p:txBody>
          <a:bodyPr/>
          <a:lstStyle/>
          <a:p>
            <a:r>
              <a:rPr lang="de-CH" dirty="0" smtClean="0"/>
              <a:t>11</a:t>
            </a:r>
            <a:endParaRPr lang="de-CH" dirty="0"/>
          </a:p>
        </p:txBody>
      </p:sp>
      <p:sp>
        <p:nvSpPr>
          <p:cNvPr id="6" name="Textfeld 5"/>
          <p:cNvSpPr txBox="1"/>
          <p:nvPr/>
        </p:nvSpPr>
        <p:spPr>
          <a:xfrm>
            <a:off x="2860823" y="5313721"/>
            <a:ext cx="5659646" cy="584775"/>
          </a:xfrm>
          <a:prstGeom prst="rect">
            <a:avLst/>
          </a:prstGeom>
          <a:solidFill>
            <a:srgbClr val="FFCCCC"/>
          </a:solidFill>
        </p:spPr>
        <p:txBody>
          <a:bodyPr wrap="square" rtlCol="0">
            <a:spAutoFit/>
          </a:bodyPr>
          <a:lstStyle/>
          <a:p>
            <a:r>
              <a:rPr lang="de-CH" sz="1600" dirty="0" smtClean="0"/>
              <a:t>Es sind für 13 </a:t>
            </a:r>
            <a:r>
              <a:rPr lang="de-CH" sz="1600" dirty="0"/>
              <a:t>Umweltbereiche </a:t>
            </a:r>
            <a:r>
              <a:rPr lang="de-CH" sz="1600" dirty="0" smtClean="0"/>
              <a:t>(Biodiversität</a:t>
            </a:r>
            <a:r>
              <a:rPr lang="de-CH" sz="1600" dirty="0"/>
              <a:t>, </a:t>
            </a:r>
            <a:r>
              <a:rPr lang="de-CH" sz="1600" dirty="0" smtClean="0"/>
              <a:t>Landschaft, Gewässerraum</a:t>
            </a:r>
            <a:r>
              <a:rPr lang="de-CH" sz="1600" dirty="0"/>
              <a:t>, </a:t>
            </a:r>
            <a:r>
              <a:rPr lang="de-CH" sz="1600" dirty="0" smtClean="0"/>
              <a:t>Klima, Luft, Wasser, Boden) </a:t>
            </a:r>
            <a:r>
              <a:rPr lang="de-CH" sz="1600" dirty="0"/>
              <a:t>Ziele definiert </a:t>
            </a:r>
            <a:r>
              <a:rPr lang="de-CH" sz="1600" dirty="0" smtClean="0"/>
              <a:t>worden.</a:t>
            </a:r>
            <a:endParaRPr lang="de-CH" sz="1600" dirty="0"/>
          </a:p>
        </p:txBody>
      </p:sp>
    </p:spTree>
    <p:extLst>
      <p:ext uri="{BB962C8B-B14F-4D97-AF65-F5344CB8AC3E}">
        <p14:creationId xmlns:p14="http://schemas.microsoft.com/office/powerpoint/2010/main" val="4282601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82928"/>
            <a:ext cx="8352569" cy="629700"/>
          </a:xfrm>
        </p:spPr>
        <p:txBody>
          <a:bodyPr/>
          <a:lstStyle/>
          <a:p>
            <a:r>
              <a:rPr lang="de-CH" dirty="0" smtClean="0"/>
              <a:t>Flächenanteil mit </a:t>
            </a:r>
            <a:r>
              <a:rPr lang="de-CH" dirty="0"/>
              <a:t>ökologischer Qualität im </a:t>
            </a:r>
            <a:r>
              <a:rPr lang="de-CH" dirty="0" smtClean="0"/>
              <a:t>Agrarland</a:t>
            </a:r>
            <a:endParaRPr lang="de-CH" dirty="0"/>
          </a:p>
        </p:txBody>
      </p:sp>
      <p:graphicFrame>
        <p:nvGraphicFramePr>
          <p:cNvPr id="7" name="Diagramm 6"/>
          <p:cNvGraphicFramePr>
            <a:graphicFrameLocks/>
          </p:cNvGraphicFramePr>
          <p:nvPr>
            <p:extLst>
              <p:ext uri="{D42A27DB-BD31-4B8C-83A1-F6EECF244321}">
                <p14:modId xmlns:p14="http://schemas.microsoft.com/office/powerpoint/2010/main" val="2811445080"/>
              </p:ext>
            </p:extLst>
          </p:nvPr>
        </p:nvGraphicFramePr>
        <p:xfrm>
          <a:off x="539552" y="1268760"/>
          <a:ext cx="8136904"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7"/>
          <p:cNvSpPr txBox="1"/>
          <p:nvPr/>
        </p:nvSpPr>
        <p:spPr>
          <a:xfrm>
            <a:off x="5011408" y="5705685"/>
            <a:ext cx="3528392" cy="246221"/>
          </a:xfrm>
          <a:prstGeom prst="rect">
            <a:avLst/>
          </a:prstGeom>
          <a:noFill/>
        </p:spPr>
        <p:txBody>
          <a:bodyPr wrap="square" rtlCol="0">
            <a:spAutoFit/>
          </a:bodyPr>
          <a:lstStyle/>
          <a:p>
            <a:pPr algn="r"/>
            <a:r>
              <a:rPr lang="fr-FR" sz="1000" dirty="0" smtClean="0"/>
              <a:t>Quelle: </a:t>
            </a:r>
            <a:r>
              <a:rPr lang="fr-FR" sz="1000" dirty="0" err="1" smtClean="0"/>
              <a:t>Umweltziele</a:t>
            </a:r>
            <a:r>
              <a:rPr lang="fr-FR" sz="1000" dirty="0" smtClean="0"/>
              <a:t> </a:t>
            </a:r>
            <a:r>
              <a:rPr lang="fr-FR" sz="1000" dirty="0" err="1" smtClean="0"/>
              <a:t>Landwirtschaft</a:t>
            </a:r>
            <a:r>
              <a:rPr lang="fr-FR" sz="1000" dirty="0" smtClean="0"/>
              <a:t>: </a:t>
            </a:r>
            <a:r>
              <a:rPr lang="fr-FR" sz="1000" dirty="0" err="1" smtClean="0"/>
              <a:t>Statusbericht</a:t>
            </a:r>
            <a:r>
              <a:rPr lang="fr-FR" sz="1000" dirty="0" smtClean="0"/>
              <a:t> 2016</a:t>
            </a:r>
            <a:endParaRPr lang="fr-FR" sz="1000" dirty="0"/>
          </a:p>
        </p:txBody>
      </p:sp>
      <p:sp>
        <p:nvSpPr>
          <p:cNvPr id="6" name="Foliennummernplatzhalter 2"/>
          <p:cNvSpPr txBox="1">
            <a:spLocks/>
          </p:cNvSpPr>
          <p:nvPr/>
        </p:nvSpPr>
        <p:spPr>
          <a:xfrm>
            <a:off x="7747800" y="6219700"/>
            <a:ext cx="792000" cy="360000"/>
          </a:xfrm>
          <a:prstGeom prst="rect">
            <a:avLst/>
          </a:prstGeom>
        </p:spPr>
        <p:txBody>
          <a:bodyPr vert="horz" lIns="0" tIns="45720" rIns="0" bIns="45720" rtlCol="0" anchor="b"/>
          <a:lstStyle>
            <a:defPPr>
              <a:defRPr lang="de-DE"/>
            </a:defPPr>
            <a:lvl1pPr marL="0" algn="r" defTabSz="914400" rtl="0" eaLnBrk="1" latinLnBrk="0" hangingPunct="1">
              <a:defRPr sz="12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smtClean="0"/>
              <a:t>12</a:t>
            </a:r>
            <a:endParaRPr lang="de-CH" dirty="0"/>
          </a:p>
        </p:txBody>
      </p:sp>
      <p:sp>
        <p:nvSpPr>
          <p:cNvPr id="3" name="Textfeld 2"/>
          <p:cNvSpPr txBox="1"/>
          <p:nvPr/>
        </p:nvSpPr>
        <p:spPr>
          <a:xfrm rot="16200000">
            <a:off x="-709669" y="2940736"/>
            <a:ext cx="2129109" cy="369332"/>
          </a:xfrm>
          <a:prstGeom prst="rect">
            <a:avLst/>
          </a:prstGeom>
          <a:noFill/>
        </p:spPr>
        <p:txBody>
          <a:bodyPr wrap="none" rtlCol="0">
            <a:spAutoFit/>
          </a:bodyPr>
          <a:lstStyle/>
          <a:p>
            <a:r>
              <a:rPr lang="de-CH" dirty="0" smtClean="0"/>
              <a:t>Flächenanteil der LN</a:t>
            </a:r>
            <a:endParaRPr lang="de-CH" dirty="0"/>
          </a:p>
        </p:txBody>
      </p:sp>
    </p:spTree>
    <p:extLst>
      <p:ext uri="{BB962C8B-B14F-4D97-AF65-F5344CB8AC3E}">
        <p14:creationId xmlns:p14="http://schemas.microsoft.com/office/powerpoint/2010/main" val="3029825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31251" y="332656"/>
            <a:ext cx="7908549" cy="629700"/>
          </a:xfrm>
        </p:spPr>
        <p:txBody>
          <a:bodyPr/>
          <a:lstStyle/>
          <a:p>
            <a:r>
              <a:rPr lang="fr-FR" dirty="0" smtClean="0">
                <a:latin typeface="+mn-lt"/>
              </a:rPr>
              <a:t>UZL-</a:t>
            </a:r>
            <a:r>
              <a:rPr lang="fr-FR" dirty="0" err="1" smtClean="0">
                <a:latin typeface="+mn-lt"/>
              </a:rPr>
              <a:t>Flächenziele</a:t>
            </a:r>
            <a:r>
              <a:rPr lang="fr-FR" dirty="0" smtClean="0">
                <a:latin typeface="+mn-lt"/>
              </a:rPr>
              <a:t>: </a:t>
            </a:r>
            <a:r>
              <a:rPr lang="de-CH" dirty="0" smtClean="0">
                <a:latin typeface="+mn-lt"/>
                <a:cs typeface="Arial" panose="020B0604020202020204" pitchFamily="34" charset="0"/>
              </a:rPr>
              <a:t>Anteil Flächen an der LN mit </a:t>
            </a:r>
            <a:r>
              <a:rPr lang="de-CH" dirty="0">
                <a:latin typeface="+mn-lt"/>
                <a:cs typeface="Arial" panose="020B0604020202020204" pitchFamily="34" charset="0"/>
              </a:rPr>
              <a:t>ökologischer Qualität im Agrarland</a:t>
            </a:r>
            <a:br>
              <a:rPr lang="de-CH" dirty="0">
                <a:latin typeface="+mn-lt"/>
                <a:cs typeface="Arial" panose="020B0604020202020204" pitchFamily="34" charset="0"/>
              </a:rPr>
            </a:br>
            <a:r>
              <a:rPr lang="de-CH" sz="1000" b="0" i="1" dirty="0">
                <a:latin typeface="+mn-lt"/>
                <a:cs typeface="Arial" panose="020B0604020202020204" pitchFamily="34" charset="0"/>
              </a:rPr>
              <a:t/>
            </a:r>
            <a:br>
              <a:rPr lang="de-CH" sz="1000" b="0" i="1" dirty="0">
                <a:latin typeface="+mn-lt"/>
                <a:cs typeface="Arial" panose="020B0604020202020204" pitchFamily="34" charset="0"/>
              </a:rPr>
            </a:br>
            <a:endParaRPr lang="de-CH" sz="1000" dirty="0">
              <a:latin typeface="+mn-lt"/>
              <a:cs typeface="Arial" panose="020B0604020202020204" pitchFamily="34" charset="0"/>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805565007"/>
              </p:ext>
            </p:extLst>
          </p:nvPr>
        </p:nvGraphicFramePr>
        <p:xfrm>
          <a:off x="539553" y="1430372"/>
          <a:ext cx="7848872" cy="4292600"/>
        </p:xfrm>
        <a:graphic>
          <a:graphicData uri="http://schemas.openxmlformats.org/drawingml/2006/table">
            <a:tbl>
              <a:tblPr firstRow="1" bandRow="1">
                <a:tableStyleId>{21E4AEA4-8DFA-4A89-87EB-49C32662AFE0}</a:tableStyleId>
              </a:tblPr>
              <a:tblGrid>
                <a:gridCol w="1555632">
                  <a:extLst>
                    <a:ext uri="{9D8B030D-6E8A-4147-A177-3AD203B41FA5}">
                      <a16:colId xmlns:a16="http://schemas.microsoft.com/office/drawing/2014/main" val="4152586175"/>
                    </a:ext>
                  </a:extLst>
                </a:gridCol>
                <a:gridCol w="1573310">
                  <a:extLst>
                    <a:ext uri="{9D8B030D-6E8A-4147-A177-3AD203B41FA5}">
                      <a16:colId xmlns:a16="http://schemas.microsoft.com/office/drawing/2014/main" val="343767657"/>
                    </a:ext>
                  </a:extLst>
                </a:gridCol>
                <a:gridCol w="1573310">
                  <a:extLst>
                    <a:ext uri="{9D8B030D-6E8A-4147-A177-3AD203B41FA5}">
                      <a16:colId xmlns:a16="http://schemas.microsoft.com/office/drawing/2014/main" val="1994770256"/>
                    </a:ext>
                  </a:extLst>
                </a:gridCol>
                <a:gridCol w="1573310">
                  <a:extLst>
                    <a:ext uri="{9D8B030D-6E8A-4147-A177-3AD203B41FA5}">
                      <a16:colId xmlns:a16="http://schemas.microsoft.com/office/drawing/2014/main" val="573981899"/>
                    </a:ext>
                  </a:extLst>
                </a:gridCol>
                <a:gridCol w="1573310">
                  <a:extLst>
                    <a:ext uri="{9D8B030D-6E8A-4147-A177-3AD203B41FA5}">
                      <a16:colId xmlns:a16="http://schemas.microsoft.com/office/drawing/2014/main" val="3168550776"/>
                    </a:ext>
                  </a:extLst>
                </a:gridCol>
              </a:tblGrid>
              <a:tr h="370840">
                <a:tc>
                  <a:txBody>
                    <a:bodyPr/>
                    <a:lstStyle/>
                    <a:p>
                      <a:endParaRPr lang="de-CH" b="1" dirty="0">
                        <a:latin typeface="+mn-lt"/>
                        <a:cs typeface="Arial" panose="020B0604020202020204" pitchFamily="34" charset="0"/>
                      </a:endParaRPr>
                    </a:p>
                  </a:txBody>
                  <a:tcPr/>
                </a:tc>
                <a:tc>
                  <a:txBody>
                    <a:bodyPr/>
                    <a:lstStyle/>
                    <a:p>
                      <a:r>
                        <a:rPr lang="de-CH" sz="1350" b="1" i="0" u="none" strike="noStrike" kern="1200" baseline="0" dirty="0" smtClean="0">
                          <a:solidFill>
                            <a:schemeClr val="lt1"/>
                          </a:solidFill>
                          <a:latin typeface="+mn-lt"/>
                          <a:ea typeface="+mn-ea"/>
                          <a:cs typeface="Arial" panose="020B0604020202020204" pitchFamily="34" charset="0"/>
                        </a:rPr>
                        <a:t>Sollwert</a:t>
                      </a:r>
                    </a:p>
                    <a:p>
                      <a:r>
                        <a:rPr lang="de-CH" sz="1350" b="1" i="0" u="none" strike="noStrike" kern="1200" baseline="0" dirty="0" smtClean="0">
                          <a:solidFill>
                            <a:schemeClr val="lt1"/>
                          </a:solidFill>
                          <a:latin typeface="+mn-lt"/>
                          <a:ea typeface="+mn-ea"/>
                          <a:cs typeface="Arial" panose="020B0604020202020204" pitchFamily="34" charset="0"/>
                        </a:rPr>
                        <a:t>(Durchschnitt /</a:t>
                      </a:r>
                      <a:br>
                        <a:rPr lang="de-CH" sz="1350" b="1" i="0" u="none" strike="noStrike" kern="1200" baseline="0" dirty="0" smtClean="0">
                          <a:solidFill>
                            <a:schemeClr val="lt1"/>
                          </a:solidFill>
                          <a:latin typeface="+mn-lt"/>
                          <a:ea typeface="+mn-ea"/>
                          <a:cs typeface="Arial" panose="020B0604020202020204" pitchFamily="34" charset="0"/>
                        </a:rPr>
                      </a:br>
                      <a:r>
                        <a:rPr lang="de-CH" sz="1350" b="1" i="0" u="none" strike="noStrike" kern="1200" baseline="0" dirty="0" smtClean="0">
                          <a:solidFill>
                            <a:schemeClr val="lt1"/>
                          </a:solidFill>
                          <a:latin typeface="+mn-lt"/>
                          <a:ea typeface="+mn-ea"/>
                          <a:cs typeface="Arial" panose="020B0604020202020204" pitchFamily="34" charset="0"/>
                        </a:rPr>
                        <a:t>Streuung)</a:t>
                      </a:r>
                    </a:p>
                    <a:p>
                      <a:r>
                        <a:rPr lang="de-CH" sz="1350" b="0" i="0" u="none" strike="noStrike" kern="1200" baseline="0" dirty="0" smtClean="0">
                          <a:solidFill>
                            <a:schemeClr val="lt1"/>
                          </a:solidFill>
                          <a:latin typeface="+mn-lt"/>
                          <a:ea typeface="+mn-ea"/>
                          <a:cs typeface="Arial" panose="020B0604020202020204" pitchFamily="34" charset="0"/>
                        </a:rPr>
                        <a:t>(Walter et al. 2013)</a:t>
                      </a:r>
                    </a:p>
                  </a:txBody>
                  <a:tcPr>
                    <a:solidFill>
                      <a:schemeClr val="accent6"/>
                    </a:solidFill>
                  </a:tcPr>
                </a:tc>
                <a:tc>
                  <a:txBody>
                    <a:bodyPr/>
                    <a:lstStyle/>
                    <a:p>
                      <a:r>
                        <a:rPr lang="de-CH" sz="1350" b="1" i="0" u="none" strike="noStrike" kern="1200" baseline="0" dirty="0" smtClean="0">
                          <a:solidFill>
                            <a:schemeClr val="lt1"/>
                          </a:solidFill>
                          <a:latin typeface="+mn-lt"/>
                          <a:ea typeface="+mn-ea"/>
                          <a:cs typeface="Arial" panose="020B0604020202020204" pitchFamily="34" charset="0"/>
                        </a:rPr>
                        <a:t>Zustand 2013</a:t>
                      </a:r>
                    </a:p>
                    <a:p>
                      <a:r>
                        <a:rPr lang="de-CH" sz="1350" b="0" i="0" u="none" strike="noStrike" kern="1200" baseline="0" dirty="0" smtClean="0">
                          <a:solidFill>
                            <a:schemeClr val="lt1"/>
                          </a:solidFill>
                          <a:latin typeface="+mn-lt"/>
                          <a:ea typeface="+mn-ea"/>
                          <a:cs typeface="Arial" panose="020B0604020202020204" pitchFamily="34" charset="0"/>
                        </a:rPr>
                        <a:t>(Schätzung Walter et al. 2013)</a:t>
                      </a:r>
                    </a:p>
                    <a:p>
                      <a:endParaRPr lang="de-CH" b="1" dirty="0">
                        <a:latin typeface="+mn-lt"/>
                        <a:cs typeface="Arial" panose="020B0604020202020204" pitchFamily="34" charset="0"/>
                      </a:endParaRPr>
                    </a:p>
                  </a:txBody>
                  <a:tcPr/>
                </a:tc>
                <a:tc>
                  <a:txBody>
                    <a:bodyPr/>
                    <a:lstStyle/>
                    <a:p>
                      <a:r>
                        <a:rPr lang="de-CH" sz="1350" b="1" i="0" u="none" strike="noStrike" kern="1200" baseline="0" dirty="0" smtClean="0">
                          <a:solidFill>
                            <a:schemeClr val="lt1"/>
                          </a:solidFill>
                          <a:latin typeface="+mn-lt"/>
                          <a:ea typeface="+mn-ea"/>
                          <a:cs typeface="Arial" panose="020B0604020202020204" pitchFamily="34" charset="0"/>
                        </a:rPr>
                        <a:t>Flächenanteil </a:t>
                      </a:r>
                      <a:br>
                        <a:rPr lang="de-CH" sz="1350" b="1" i="0" u="none" strike="noStrike" kern="1200" baseline="0" dirty="0" smtClean="0">
                          <a:solidFill>
                            <a:schemeClr val="lt1"/>
                          </a:solidFill>
                          <a:latin typeface="+mn-lt"/>
                          <a:ea typeface="+mn-ea"/>
                          <a:cs typeface="Arial" panose="020B0604020202020204" pitchFamily="34" charset="0"/>
                        </a:rPr>
                      </a:br>
                      <a:r>
                        <a:rPr lang="de-CH" sz="1350" b="1" i="0" u="none" strike="noStrike" kern="1200" baseline="0" dirty="0" smtClean="0">
                          <a:solidFill>
                            <a:schemeClr val="lt1"/>
                          </a:solidFill>
                          <a:latin typeface="+mn-lt"/>
                          <a:ea typeface="+mn-ea"/>
                          <a:cs typeface="Arial" panose="020B0604020202020204" pitchFamily="34" charset="0"/>
                        </a:rPr>
                        <a:t>BFF mit Beiträgen</a:t>
                      </a:r>
                    </a:p>
                    <a:p>
                      <a:r>
                        <a:rPr lang="de-CH" sz="1350" b="0" i="0" u="none" strike="noStrike" kern="1200" baseline="0" dirty="0" smtClean="0">
                          <a:solidFill>
                            <a:schemeClr val="lt1"/>
                          </a:solidFill>
                          <a:latin typeface="+mn-lt"/>
                          <a:ea typeface="+mn-ea"/>
                          <a:cs typeface="Arial" panose="020B0604020202020204" pitchFamily="34" charset="0"/>
                        </a:rPr>
                        <a:t>(total, Q I &amp; II)</a:t>
                      </a:r>
                    </a:p>
                    <a:p>
                      <a:r>
                        <a:rPr lang="de-CH" sz="1350" b="0" i="0" u="none" strike="noStrike" kern="1200" baseline="0" dirty="0" smtClean="0">
                          <a:solidFill>
                            <a:schemeClr val="lt1"/>
                          </a:solidFill>
                          <a:latin typeface="+mn-lt"/>
                          <a:ea typeface="+mn-ea"/>
                          <a:cs typeface="Arial" panose="020B0604020202020204" pitchFamily="34" charset="0"/>
                        </a:rPr>
                        <a:t>(BLW 2016, </a:t>
                      </a:r>
                      <a:br>
                        <a:rPr lang="de-CH" sz="1350" b="0" i="0" u="none" strike="noStrike" kern="1200" baseline="0" dirty="0" smtClean="0">
                          <a:solidFill>
                            <a:schemeClr val="lt1"/>
                          </a:solidFill>
                          <a:latin typeface="+mn-lt"/>
                          <a:ea typeface="+mn-ea"/>
                          <a:cs typeface="Arial" panose="020B0604020202020204" pitchFamily="34" charset="0"/>
                        </a:rPr>
                      </a:br>
                      <a:r>
                        <a:rPr lang="de-CH" sz="1350" b="0" i="0" u="none" strike="noStrike" kern="1200" baseline="0" dirty="0" smtClean="0">
                          <a:solidFill>
                            <a:schemeClr val="lt1"/>
                          </a:solidFill>
                          <a:latin typeface="+mn-lt"/>
                          <a:ea typeface="+mn-ea"/>
                          <a:cs typeface="Arial" panose="020B0604020202020204" pitchFamily="34" charset="0"/>
                        </a:rPr>
                        <a:t>gemäss DZV)</a:t>
                      </a:r>
                    </a:p>
                  </a:txBody>
                  <a:tcPr/>
                </a:tc>
                <a:tc>
                  <a:txBody>
                    <a:bodyPr/>
                    <a:lstStyle/>
                    <a:p>
                      <a:r>
                        <a:rPr lang="de-CH" sz="1350" b="1" i="0" u="none" strike="noStrike" kern="1200" baseline="0" dirty="0" smtClean="0">
                          <a:solidFill>
                            <a:schemeClr val="lt1"/>
                          </a:solidFill>
                          <a:latin typeface="+mn-lt"/>
                          <a:ea typeface="+mn-ea"/>
                          <a:cs typeface="Arial" panose="020B0604020202020204" pitchFamily="34" charset="0"/>
                        </a:rPr>
                        <a:t>Flächenanteil </a:t>
                      </a:r>
                      <a:br>
                        <a:rPr lang="de-CH" sz="1350" b="1" i="0" u="none" strike="noStrike" kern="1200" baseline="0" dirty="0" smtClean="0">
                          <a:solidFill>
                            <a:schemeClr val="lt1"/>
                          </a:solidFill>
                          <a:latin typeface="+mn-lt"/>
                          <a:ea typeface="+mn-ea"/>
                          <a:cs typeface="Arial" panose="020B0604020202020204" pitchFamily="34" charset="0"/>
                        </a:rPr>
                      </a:br>
                      <a:r>
                        <a:rPr lang="de-CH" sz="1350" b="1" i="0" u="none" strike="noStrike" kern="1200" baseline="0" dirty="0" smtClean="0">
                          <a:solidFill>
                            <a:schemeClr val="lt1"/>
                          </a:solidFill>
                          <a:latin typeface="+mn-lt"/>
                          <a:ea typeface="+mn-ea"/>
                          <a:cs typeface="Arial" panose="020B0604020202020204" pitchFamily="34" charset="0"/>
                        </a:rPr>
                        <a:t>BFF mit Q II</a:t>
                      </a:r>
                    </a:p>
                    <a:p>
                      <a:r>
                        <a:rPr lang="de-CH" sz="1350" b="0" i="0" u="none" strike="noStrike" kern="1200" baseline="0" dirty="0" smtClean="0">
                          <a:solidFill>
                            <a:schemeClr val="lt1"/>
                          </a:solidFill>
                          <a:latin typeface="+mn-lt"/>
                          <a:ea typeface="+mn-ea"/>
                          <a:cs typeface="Arial" panose="020B0604020202020204" pitchFamily="34" charset="0"/>
                        </a:rPr>
                        <a:t>(BLW 2016, </a:t>
                      </a:r>
                      <a:br>
                        <a:rPr lang="de-CH" sz="1350" b="0" i="0" u="none" strike="noStrike" kern="1200" baseline="0" dirty="0" smtClean="0">
                          <a:solidFill>
                            <a:schemeClr val="lt1"/>
                          </a:solidFill>
                          <a:latin typeface="+mn-lt"/>
                          <a:ea typeface="+mn-ea"/>
                          <a:cs typeface="Arial" panose="020B0604020202020204" pitchFamily="34" charset="0"/>
                        </a:rPr>
                      </a:br>
                      <a:r>
                        <a:rPr lang="de-CH" sz="1350" b="0" i="0" u="none" strike="noStrike" kern="1200" baseline="0" dirty="0" smtClean="0">
                          <a:solidFill>
                            <a:schemeClr val="lt1"/>
                          </a:solidFill>
                          <a:latin typeface="+mn-lt"/>
                          <a:ea typeface="+mn-ea"/>
                          <a:cs typeface="Arial" panose="020B0604020202020204" pitchFamily="34" charset="0"/>
                        </a:rPr>
                        <a:t>gemäss DZV)</a:t>
                      </a:r>
                    </a:p>
                  </a:txBody>
                  <a:tcPr/>
                </a:tc>
                <a:extLst>
                  <a:ext uri="{0D108BD9-81ED-4DB2-BD59-A6C34878D82A}">
                    <a16:rowId xmlns:a16="http://schemas.microsoft.com/office/drawing/2014/main" val="511536071"/>
                  </a:ext>
                </a:extLst>
              </a:tr>
              <a:tr h="370840">
                <a:tc>
                  <a:txBody>
                    <a:bodyPr/>
                    <a:lstStyle/>
                    <a:p>
                      <a:r>
                        <a:rPr lang="it-IT" sz="1350" b="0" i="0" u="none" strike="noStrike" kern="1200" baseline="0" dirty="0" err="1" smtClean="0">
                          <a:solidFill>
                            <a:schemeClr val="tx1"/>
                          </a:solidFill>
                          <a:latin typeface="+mn-lt"/>
                          <a:ea typeface="+mn-ea"/>
                          <a:cs typeface="Arial" panose="020B0604020202020204" pitchFamily="34" charset="0"/>
                        </a:rPr>
                        <a:t>Talzone</a:t>
                      </a:r>
                      <a:r>
                        <a:rPr lang="it-IT" sz="1350" b="0" i="0" u="none" strike="noStrike" kern="1200" baseline="0" dirty="0" smtClean="0">
                          <a:solidFill>
                            <a:schemeClr val="tx1"/>
                          </a:solidFill>
                          <a:latin typeface="+mn-lt"/>
                          <a:ea typeface="+mn-ea"/>
                          <a:cs typeface="Arial" panose="020B0604020202020204" pitchFamily="34" charset="0"/>
                        </a:rPr>
                        <a:t>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10 % (8−12)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2,2−4,0 %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12 %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350" b="0" i="0" u="none" strike="noStrike" kern="1200" baseline="0" dirty="0" smtClean="0">
                          <a:solidFill>
                            <a:schemeClr val="tx1"/>
                          </a:solidFill>
                          <a:latin typeface="+mn-lt"/>
                          <a:ea typeface="+mn-ea"/>
                          <a:cs typeface="Arial" panose="020B0604020202020204" pitchFamily="34" charset="0"/>
                        </a:rPr>
                        <a:t>3 %</a:t>
                      </a:r>
                    </a:p>
                  </a:txBody>
                  <a:tcPr/>
                </a:tc>
                <a:extLst>
                  <a:ext uri="{0D108BD9-81ED-4DB2-BD59-A6C34878D82A}">
                    <a16:rowId xmlns:a16="http://schemas.microsoft.com/office/drawing/2014/main" val="3788750272"/>
                  </a:ext>
                </a:extLst>
              </a:tr>
              <a:tr h="370840">
                <a:tc>
                  <a:txBody>
                    <a:bodyPr/>
                    <a:lstStyle/>
                    <a:p>
                      <a:r>
                        <a:rPr lang="de-CH" sz="1350" b="0" i="0" u="none" strike="noStrike" kern="1200" baseline="0" dirty="0" smtClean="0">
                          <a:solidFill>
                            <a:schemeClr val="tx1"/>
                          </a:solidFill>
                          <a:latin typeface="+mn-lt"/>
                          <a:ea typeface="+mn-ea"/>
                          <a:cs typeface="Arial" panose="020B0604020202020204" pitchFamily="34" charset="0"/>
                        </a:rPr>
                        <a:t>Hügelzone</a:t>
                      </a:r>
                      <a:endParaRPr lang="de-CH" dirty="0">
                        <a:solidFill>
                          <a:schemeClr val="tx1"/>
                        </a:solidFill>
                        <a:latin typeface="+mn-lt"/>
                        <a:cs typeface="Arial" panose="020B0604020202020204" pitchFamily="34" charset="0"/>
                      </a:endParaRPr>
                    </a:p>
                  </a:txBody>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12 % (10−14)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3,5−4,5 % </a:t>
                      </a:r>
                      <a:endParaRPr lang="de-CH" dirty="0">
                        <a:solidFill>
                          <a:schemeClr val="tx1"/>
                        </a:solidFill>
                        <a:latin typeface="+mn-lt"/>
                        <a:cs typeface="Arial" panose="020B0604020202020204" pitchFamily="34" charset="0"/>
                      </a:endParaRPr>
                    </a:p>
                  </a:txBody>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13 %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350" b="0" i="0" u="none" strike="noStrike" kern="1200" baseline="0" dirty="0" smtClean="0">
                          <a:solidFill>
                            <a:schemeClr val="tx1"/>
                          </a:solidFill>
                          <a:latin typeface="+mn-lt"/>
                          <a:ea typeface="+mn-ea"/>
                          <a:cs typeface="Arial" panose="020B0604020202020204" pitchFamily="34" charset="0"/>
                        </a:rPr>
                        <a:t>4 %</a:t>
                      </a:r>
                    </a:p>
                  </a:txBody>
                  <a:tcPr/>
                </a:tc>
                <a:extLst>
                  <a:ext uri="{0D108BD9-81ED-4DB2-BD59-A6C34878D82A}">
                    <a16:rowId xmlns:a16="http://schemas.microsoft.com/office/drawing/2014/main" val="4204133043"/>
                  </a:ext>
                </a:extLst>
              </a:tr>
              <a:tr h="370840">
                <a:tc>
                  <a:txBody>
                    <a:bodyPr/>
                    <a:lstStyle/>
                    <a:p>
                      <a:r>
                        <a:rPr lang="de-CH" sz="1350" b="0" i="0" u="none" strike="noStrike" kern="1200" baseline="0" dirty="0" err="1" smtClean="0">
                          <a:solidFill>
                            <a:schemeClr val="tx1"/>
                          </a:solidFill>
                          <a:latin typeface="+mn-lt"/>
                          <a:ea typeface="+mn-ea"/>
                          <a:cs typeface="Arial" panose="020B0604020202020204" pitchFamily="34" charset="0"/>
                        </a:rPr>
                        <a:t>Bergzone</a:t>
                      </a:r>
                      <a:r>
                        <a:rPr lang="de-CH" sz="1350" b="0" i="0" u="none" strike="noStrike" kern="1200" baseline="0" dirty="0" smtClean="0">
                          <a:solidFill>
                            <a:schemeClr val="tx1"/>
                          </a:solidFill>
                          <a:latin typeface="+mn-lt"/>
                          <a:ea typeface="+mn-ea"/>
                          <a:cs typeface="Arial" panose="020B0604020202020204" pitchFamily="34" charset="0"/>
                        </a:rPr>
                        <a:t> I </a:t>
                      </a:r>
                      <a:endParaRPr lang="de-CH" dirty="0">
                        <a:solidFill>
                          <a:schemeClr val="tx1"/>
                        </a:solidFill>
                        <a:latin typeface="+mn-lt"/>
                        <a:cs typeface="Arial" panose="020B0604020202020204" pitchFamily="34" charset="0"/>
                      </a:endParaRPr>
                    </a:p>
                  </a:txBody>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13 % (12−15)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3−4,5 % </a:t>
                      </a:r>
                      <a:endParaRPr lang="de-CH" dirty="0">
                        <a:solidFill>
                          <a:schemeClr val="tx1"/>
                        </a:solidFill>
                        <a:latin typeface="+mn-lt"/>
                        <a:cs typeface="Arial" panose="020B0604020202020204" pitchFamily="34" charset="0"/>
                      </a:endParaRPr>
                    </a:p>
                  </a:txBody>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12 %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350" b="0" i="0" u="none" strike="noStrike" kern="1200" baseline="0" dirty="0" smtClean="0">
                          <a:solidFill>
                            <a:schemeClr val="tx1"/>
                          </a:solidFill>
                          <a:latin typeface="+mn-lt"/>
                          <a:ea typeface="+mn-ea"/>
                          <a:cs typeface="Arial" panose="020B0604020202020204" pitchFamily="34" charset="0"/>
                        </a:rPr>
                        <a:t>4 %</a:t>
                      </a:r>
                    </a:p>
                  </a:txBody>
                  <a:tcPr/>
                </a:tc>
                <a:extLst>
                  <a:ext uri="{0D108BD9-81ED-4DB2-BD59-A6C34878D82A}">
                    <a16:rowId xmlns:a16="http://schemas.microsoft.com/office/drawing/2014/main" val="1509108515"/>
                  </a:ext>
                </a:extLst>
              </a:tr>
              <a:tr h="370840">
                <a:tc>
                  <a:txBody>
                    <a:bodyPr/>
                    <a:lstStyle/>
                    <a:p>
                      <a:r>
                        <a:rPr lang="it-IT" sz="1350" b="0" i="0" u="none" strike="noStrike" kern="1200" baseline="0" dirty="0" err="1" smtClean="0">
                          <a:solidFill>
                            <a:schemeClr val="tx1"/>
                          </a:solidFill>
                          <a:latin typeface="+mn-lt"/>
                          <a:ea typeface="+mn-ea"/>
                          <a:cs typeface="Arial" panose="020B0604020202020204" pitchFamily="34" charset="0"/>
                        </a:rPr>
                        <a:t>Bergzone</a:t>
                      </a:r>
                      <a:r>
                        <a:rPr lang="it-IT" sz="1350" b="0" i="0" u="none" strike="noStrike" kern="1200" baseline="0" dirty="0" smtClean="0">
                          <a:solidFill>
                            <a:schemeClr val="tx1"/>
                          </a:solidFill>
                          <a:latin typeface="+mn-lt"/>
                          <a:ea typeface="+mn-ea"/>
                          <a:cs typeface="Arial" panose="020B0604020202020204" pitchFamily="34" charset="0"/>
                        </a:rPr>
                        <a:t> II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17 % (15−20)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4,8−10 %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17 %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350" b="0" i="0" u="none" strike="noStrike" kern="1200" baseline="0" dirty="0" smtClean="0">
                          <a:solidFill>
                            <a:schemeClr val="tx1"/>
                          </a:solidFill>
                          <a:latin typeface="+mn-lt"/>
                          <a:ea typeface="+mn-ea"/>
                          <a:cs typeface="Arial" panose="020B0604020202020204" pitchFamily="34" charset="0"/>
                        </a:rPr>
                        <a:t>7 %</a:t>
                      </a:r>
                    </a:p>
                  </a:txBody>
                  <a:tcPr/>
                </a:tc>
                <a:extLst>
                  <a:ext uri="{0D108BD9-81ED-4DB2-BD59-A6C34878D82A}">
                    <a16:rowId xmlns:a16="http://schemas.microsoft.com/office/drawing/2014/main" val="3456554168"/>
                  </a:ext>
                </a:extLst>
              </a:tr>
              <a:tr h="370840">
                <a:tc>
                  <a:txBody>
                    <a:bodyPr/>
                    <a:lstStyle/>
                    <a:p>
                      <a:r>
                        <a:rPr lang="it-IT" sz="1350" b="0" i="0" u="none" strike="noStrike" kern="1200" baseline="0" dirty="0" err="1" smtClean="0">
                          <a:solidFill>
                            <a:schemeClr val="tx1"/>
                          </a:solidFill>
                          <a:latin typeface="+mn-lt"/>
                          <a:ea typeface="+mn-ea"/>
                          <a:cs typeface="Arial" panose="020B0604020202020204" pitchFamily="34" charset="0"/>
                        </a:rPr>
                        <a:t>Bergzone</a:t>
                      </a:r>
                      <a:r>
                        <a:rPr lang="it-IT" sz="1350" b="0" i="0" u="none" strike="noStrike" kern="1200" baseline="0" dirty="0" smtClean="0">
                          <a:solidFill>
                            <a:schemeClr val="tx1"/>
                          </a:solidFill>
                          <a:latin typeface="+mn-lt"/>
                          <a:ea typeface="+mn-ea"/>
                          <a:cs typeface="Arial" panose="020B0604020202020204" pitchFamily="34" charset="0"/>
                        </a:rPr>
                        <a:t> III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30 % (20−40)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20−40 %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28 %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350" b="0" i="0" u="none" strike="noStrike" kern="1200" baseline="0" dirty="0" smtClean="0">
                          <a:solidFill>
                            <a:schemeClr val="tx1"/>
                          </a:solidFill>
                          <a:latin typeface="+mn-lt"/>
                          <a:ea typeface="+mn-ea"/>
                          <a:cs typeface="Arial" panose="020B0604020202020204" pitchFamily="34" charset="0"/>
                        </a:rPr>
                        <a:t>13 %</a:t>
                      </a:r>
                    </a:p>
                  </a:txBody>
                  <a:tcPr/>
                </a:tc>
                <a:extLst>
                  <a:ext uri="{0D108BD9-81ED-4DB2-BD59-A6C34878D82A}">
                    <a16:rowId xmlns:a16="http://schemas.microsoft.com/office/drawing/2014/main" val="77265945"/>
                  </a:ext>
                </a:extLst>
              </a:tr>
              <a:tr h="370840">
                <a:tc>
                  <a:txBody>
                    <a:bodyPr/>
                    <a:lstStyle/>
                    <a:p>
                      <a:r>
                        <a:rPr lang="it-IT" sz="1350" b="0" i="0" u="none" strike="noStrike" kern="1200" baseline="0" dirty="0" err="1" smtClean="0">
                          <a:solidFill>
                            <a:schemeClr val="tx1"/>
                          </a:solidFill>
                          <a:latin typeface="+mn-lt"/>
                          <a:ea typeface="+mn-ea"/>
                          <a:cs typeface="Arial" panose="020B0604020202020204" pitchFamily="34" charset="0"/>
                        </a:rPr>
                        <a:t>Bergzone</a:t>
                      </a:r>
                      <a:r>
                        <a:rPr lang="it-IT" sz="1350" b="0" i="0" u="none" strike="noStrike" kern="1200" baseline="0" dirty="0" smtClean="0">
                          <a:solidFill>
                            <a:schemeClr val="tx1"/>
                          </a:solidFill>
                          <a:latin typeface="+mn-lt"/>
                          <a:ea typeface="+mn-ea"/>
                          <a:cs typeface="Arial" panose="020B0604020202020204" pitchFamily="34" charset="0"/>
                        </a:rPr>
                        <a:t> IV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45 % (40−50)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40−50 % </a:t>
                      </a:r>
                      <a:endParaRPr lang="de-CH" dirty="0">
                        <a:solidFill>
                          <a:schemeClr val="tx1"/>
                        </a:solidFill>
                        <a:latin typeface="+mn-lt"/>
                        <a:cs typeface="Arial" panose="020B0604020202020204" pitchFamily="34" charset="0"/>
                      </a:endParaRPr>
                    </a:p>
                  </a:txBody>
                  <a:tcPr/>
                </a:tc>
                <a:tc>
                  <a:txBody>
                    <a:bodyPr/>
                    <a:lstStyle/>
                    <a:p>
                      <a:r>
                        <a:rPr lang="it-IT" sz="1350" b="0" i="0" u="none" strike="noStrike" kern="1200" baseline="0" dirty="0" smtClean="0">
                          <a:solidFill>
                            <a:schemeClr val="tx1"/>
                          </a:solidFill>
                          <a:latin typeface="+mn-lt"/>
                          <a:ea typeface="+mn-ea"/>
                          <a:cs typeface="Arial" panose="020B0604020202020204" pitchFamily="34" charset="0"/>
                        </a:rPr>
                        <a:t>43 % </a:t>
                      </a:r>
                      <a:endParaRPr lang="de-CH"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350" b="0" i="0" u="none" strike="noStrike" kern="1200" baseline="0" dirty="0" smtClean="0">
                          <a:solidFill>
                            <a:schemeClr val="tx1"/>
                          </a:solidFill>
                          <a:latin typeface="+mn-lt"/>
                          <a:ea typeface="+mn-ea"/>
                          <a:cs typeface="Arial" panose="020B0604020202020204" pitchFamily="34" charset="0"/>
                        </a:rPr>
                        <a:t>19 %</a:t>
                      </a:r>
                    </a:p>
                  </a:txBody>
                  <a:tcPr/>
                </a:tc>
                <a:extLst>
                  <a:ext uri="{0D108BD9-81ED-4DB2-BD59-A6C34878D82A}">
                    <a16:rowId xmlns:a16="http://schemas.microsoft.com/office/drawing/2014/main" val="1553197505"/>
                  </a:ext>
                </a:extLst>
              </a:tr>
              <a:tr h="370840">
                <a:tc>
                  <a:txBody>
                    <a:bodyPr/>
                    <a:lstStyle/>
                    <a:p>
                      <a:r>
                        <a:rPr lang="de-CH" sz="1350" b="1" i="0" u="none" strike="noStrike" kern="1200" baseline="0" dirty="0" smtClean="0">
                          <a:solidFill>
                            <a:schemeClr val="tx1"/>
                          </a:solidFill>
                          <a:latin typeface="+mn-lt"/>
                          <a:ea typeface="+mn-ea"/>
                          <a:cs typeface="Arial" panose="020B0604020202020204" pitchFamily="34" charset="0"/>
                        </a:rPr>
                        <a:t>LN gesamt </a:t>
                      </a:r>
                      <a:endParaRPr lang="de-CH" b="1" dirty="0">
                        <a:solidFill>
                          <a:schemeClr val="tx1"/>
                        </a:solidFill>
                        <a:latin typeface="+mn-lt"/>
                        <a:cs typeface="Arial" panose="020B0604020202020204" pitchFamily="34" charset="0"/>
                      </a:endParaRPr>
                    </a:p>
                  </a:txBody>
                  <a:tcPr/>
                </a:tc>
                <a:tc>
                  <a:txBody>
                    <a:bodyPr/>
                    <a:lstStyle/>
                    <a:p>
                      <a:r>
                        <a:rPr lang="de-CH" sz="1350" b="1" i="0" u="none" strike="noStrike" kern="1200" baseline="0" dirty="0" smtClean="0">
                          <a:solidFill>
                            <a:schemeClr val="tx1"/>
                          </a:solidFill>
                          <a:latin typeface="+mn-lt"/>
                          <a:ea typeface="+mn-ea"/>
                          <a:cs typeface="Arial" panose="020B0604020202020204" pitchFamily="34" charset="0"/>
                        </a:rPr>
                        <a:t>16 % (12−20) </a:t>
                      </a:r>
                      <a:endParaRPr lang="de-CH" b="1" dirty="0">
                        <a:solidFill>
                          <a:schemeClr val="tx1"/>
                        </a:solidFill>
                        <a:latin typeface="+mn-lt"/>
                        <a:cs typeface="Arial" panose="020B0604020202020204" pitchFamily="34" charset="0"/>
                      </a:endParaRPr>
                    </a:p>
                  </a:txBody>
                  <a:tcPr>
                    <a:solidFill>
                      <a:schemeClr val="accent6"/>
                    </a:solidFill>
                  </a:tcPr>
                </a:tc>
                <a:tc>
                  <a:txBody>
                    <a:bodyPr/>
                    <a:lstStyle/>
                    <a:p>
                      <a:r>
                        <a:rPr lang="de-CH" sz="1350" b="1" i="0" u="none" strike="noStrike" kern="1200" baseline="0" dirty="0" smtClean="0">
                          <a:solidFill>
                            <a:schemeClr val="tx1"/>
                          </a:solidFill>
                          <a:latin typeface="+mn-lt"/>
                          <a:ea typeface="+mn-ea"/>
                          <a:cs typeface="Arial" panose="020B0604020202020204" pitchFamily="34" charset="0"/>
                        </a:rPr>
                        <a:t>6−10 % </a:t>
                      </a:r>
                      <a:endParaRPr lang="de-CH" b="1" dirty="0">
                        <a:solidFill>
                          <a:schemeClr val="tx1"/>
                        </a:solidFill>
                        <a:latin typeface="+mn-lt"/>
                        <a:cs typeface="Arial" panose="020B0604020202020204" pitchFamily="34" charset="0"/>
                      </a:endParaRPr>
                    </a:p>
                  </a:txBody>
                  <a:tcPr/>
                </a:tc>
                <a:tc>
                  <a:txBody>
                    <a:bodyPr/>
                    <a:lstStyle/>
                    <a:p>
                      <a:r>
                        <a:rPr lang="de-CH" sz="1350" b="1" i="0" u="none" strike="noStrike" kern="1200" baseline="0" dirty="0" smtClean="0">
                          <a:solidFill>
                            <a:schemeClr val="tx1"/>
                          </a:solidFill>
                          <a:latin typeface="+mn-lt"/>
                          <a:ea typeface="+mn-ea"/>
                          <a:cs typeface="Arial" panose="020B0604020202020204" pitchFamily="34" charset="0"/>
                        </a:rPr>
                        <a:t>16 % </a:t>
                      </a:r>
                      <a:endParaRPr lang="de-CH" b="1" dirty="0">
                        <a:solidFill>
                          <a:schemeClr val="tx1"/>
                        </a:solidFill>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350" b="1" i="0" u="none" strike="noStrike" kern="1200" baseline="0" dirty="0" smtClean="0">
                          <a:solidFill>
                            <a:schemeClr val="tx1"/>
                          </a:solidFill>
                          <a:latin typeface="+mn-lt"/>
                          <a:ea typeface="+mn-ea"/>
                          <a:cs typeface="Arial" panose="020B0604020202020204" pitchFamily="34" charset="0"/>
                        </a:rPr>
                        <a:t>6 %</a:t>
                      </a:r>
                    </a:p>
                  </a:txBody>
                  <a:tcPr/>
                </a:tc>
                <a:extLst>
                  <a:ext uri="{0D108BD9-81ED-4DB2-BD59-A6C34878D82A}">
                    <a16:rowId xmlns:a16="http://schemas.microsoft.com/office/drawing/2014/main" val="1544520016"/>
                  </a:ext>
                </a:extLst>
              </a:tr>
              <a:tr h="370840">
                <a:tc>
                  <a:txBody>
                    <a:bodyPr/>
                    <a:lstStyle/>
                    <a:p>
                      <a:r>
                        <a:rPr lang="de-CH" sz="1350" b="0" i="0" u="none" strike="noStrike" kern="1200" baseline="0" dirty="0" smtClean="0">
                          <a:solidFill>
                            <a:schemeClr val="tx1"/>
                          </a:solidFill>
                          <a:latin typeface="+mn-lt"/>
                          <a:ea typeface="+mn-ea"/>
                          <a:cs typeface="Arial" panose="020B0604020202020204" pitchFamily="34" charset="0"/>
                        </a:rPr>
                        <a:t>Sömmerungsgebiet</a:t>
                      </a:r>
                      <a:endParaRPr lang="de-CH" dirty="0">
                        <a:solidFill>
                          <a:schemeClr val="tx1"/>
                        </a:solidFill>
                        <a:latin typeface="+mn-lt"/>
                        <a:cs typeface="Arial" panose="020B0604020202020204" pitchFamily="34" charset="0"/>
                      </a:endParaRPr>
                    </a:p>
                  </a:txBody>
                  <a:tcPr/>
                </a:tc>
                <a:tc>
                  <a:txBody>
                    <a:bodyPr/>
                    <a:lstStyle/>
                    <a:p>
                      <a:r>
                        <a:rPr lang="de-CH" sz="1350" b="0" i="0" u="none" strike="noStrike" kern="1200" baseline="0" dirty="0" smtClean="0">
                          <a:solidFill>
                            <a:schemeClr val="tx1"/>
                          </a:solidFill>
                          <a:latin typeface="+mn-lt"/>
                          <a:ea typeface="+mn-ea"/>
                          <a:cs typeface="Arial" panose="020B0604020202020204" pitchFamily="34" charset="0"/>
                        </a:rPr>
                        <a:t>45 % (40−60) </a:t>
                      </a:r>
                      <a:endParaRPr lang="de-CH" dirty="0">
                        <a:solidFill>
                          <a:schemeClr val="tx1"/>
                        </a:solidFill>
                        <a:latin typeface="+mn-lt"/>
                        <a:cs typeface="Arial" panose="020B0604020202020204" pitchFamily="34" charset="0"/>
                      </a:endParaRPr>
                    </a:p>
                  </a:txBody>
                  <a:tcPr>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350" b="0" i="0" u="none" strike="noStrike" kern="1200" baseline="0" dirty="0" smtClean="0">
                          <a:solidFill>
                            <a:schemeClr val="tx1"/>
                          </a:solidFill>
                          <a:latin typeface="+mn-lt"/>
                          <a:ea typeface="+mn-ea"/>
                          <a:cs typeface="Arial" panose="020B0604020202020204" pitchFamily="34" charset="0"/>
                        </a:rPr>
                        <a:t>40−60 %</a:t>
                      </a:r>
                      <a:endParaRPr lang="de-CH" dirty="0" smtClean="0">
                        <a:solidFill>
                          <a:schemeClr val="tx1"/>
                        </a:solidFill>
                        <a:latin typeface="+mn-lt"/>
                        <a:cs typeface="Arial" panose="020B0604020202020204" pitchFamily="34" charset="0"/>
                      </a:endParaRPr>
                    </a:p>
                  </a:txBody>
                  <a:tcPr/>
                </a:tc>
                <a:tc>
                  <a:txBody>
                    <a:bodyPr/>
                    <a:lstStyle/>
                    <a:p>
                      <a:endParaRPr lang="de-CH">
                        <a:solidFill>
                          <a:schemeClr val="tx1"/>
                        </a:solidFill>
                        <a:latin typeface="+mn-lt"/>
                        <a:cs typeface="Arial" panose="020B0604020202020204" pitchFamily="34" charset="0"/>
                      </a:endParaRPr>
                    </a:p>
                  </a:txBody>
                  <a:tcPr/>
                </a:tc>
                <a:tc>
                  <a:txBody>
                    <a:bodyPr/>
                    <a:lstStyle/>
                    <a:p>
                      <a:endParaRPr lang="de-CH"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356538956"/>
                  </a:ext>
                </a:extLst>
              </a:tr>
            </a:tbl>
          </a:graphicData>
        </a:graphic>
      </p:graphicFrame>
      <p:sp>
        <p:nvSpPr>
          <p:cNvPr id="3" name="Foliennummernplatzhalter 2"/>
          <p:cNvSpPr>
            <a:spLocks noGrp="1"/>
          </p:cNvSpPr>
          <p:nvPr>
            <p:ph type="sldNum" sz="quarter" idx="4"/>
          </p:nvPr>
        </p:nvSpPr>
        <p:spPr/>
        <p:txBody>
          <a:bodyPr/>
          <a:lstStyle/>
          <a:p>
            <a:fld id="{B295DEAF-E952-4796-AAEE-4201E40CA590}" type="slidenum">
              <a:rPr lang="de-CH" smtClean="0"/>
              <a:pPr/>
              <a:t>13</a:t>
            </a:fld>
            <a:endParaRPr lang="de-CH" dirty="0"/>
          </a:p>
        </p:txBody>
      </p:sp>
      <p:sp>
        <p:nvSpPr>
          <p:cNvPr id="9" name="ZoneTexte 7"/>
          <p:cNvSpPr txBox="1"/>
          <p:nvPr/>
        </p:nvSpPr>
        <p:spPr>
          <a:xfrm>
            <a:off x="4860033" y="5732783"/>
            <a:ext cx="3528392" cy="246221"/>
          </a:xfrm>
          <a:prstGeom prst="rect">
            <a:avLst/>
          </a:prstGeom>
          <a:noFill/>
        </p:spPr>
        <p:txBody>
          <a:bodyPr wrap="square" rtlCol="0">
            <a:spAutoFit/>
          </a:bodyPr>
          <a:lstStyle/>
          <a:p>
            <a:pPr algn="r"/>
            <a:r>
              <a:rPr lang="fr-FR" sz="1000" dirty="0" smtClean="0"/>
              <a:t>Quelle: </a:t>
            </a:r>
            <a:r>
              <a:rPr lang="fr-FR" sz="1000" dirty="0" err="1" smtClean="0"/>
              <a:t>Umweltziele</a:t>
            </a:r>
            <a:r>
              <a:rPr lang="fr-FR" sz="1000" dirty="0" smtClean="0"/>
              <a:t> </a:t>
            </a:r>
            <a:r>
              <a:rPr lang="fr-FR" sz="1000" dirty="0" err="1" smtClean="0"/>
              <a:t>Landwirtschaft</a:t>
            </a:r>
            <a:r>
              <a:rPr lang="fr-FR" sz="1000" dirty="0" smtClean="0"/>
              <a:t>: </a:t>
            </a:r>
            <a:r>
              <a:rPr lang="fr-FR" sz="1000" dirty="0" err="1" smtClean="0"/>
              <a:t>Statusbericht</a:t>
            </a:r>
            <a:r>
              <a:rPr lang="fr-FR" sz="1000" dirty="0" smtClean="0"/>
              <a:t> 2016</a:t>
            </a:r>
            <a:endParaRPr lang="fr-FR" sz="1000" dirty="0"/>
          </a:p>
        </p:txBody>
      </p:sp>
      <p:sp>
        <p:nvSpPr>
          <p:cNvPr id="10" name="Textfeld 9"/>
          <p:cNvSpPr txBox="1"/>
          <p:nvPr/>
        </p:nvSpPr>
        <p:spPr>
          <a:xfrm>
            <a:off x="8100392" y="0"/>
            <a:ext cx="1043608" cy="369332"/>
          </a:xfrm>
          <a:prstGeom prst="rect">
            <a:avLst/>
          </a:prstGeom>
          <a:solidFill>
            <a:schemeClr val="accent6">
              <a:lumMod val="20000"/>
              <a:lumOff val="80000"/>
            </a:schemeClr>
          </a:solidFill>
        </p:spPr>
        <p:txBody>
          <a:bodyPr wrap="square" rtlCol="0">
            <a:spAutoFit/>
          </a:bodyPr>
          <a:lstStyle/>
          <a:p>
            <a:r>
              <a:rPr lang="de-CH" dirty="0" smtClean="0"/>
              <a:t>Handout</a:t>
            </a:r>
            <a:endParaRPr lang="de-CH" dirty="0"/>
          </a:p>
        </p:txBody>
      </p:sp>
    </p:spTree>
    <p:extLst>
      <p:ext uri="{BB962C8B-B14F-4D97-AF65-F5344CB8AC3E}">
        <p14:creationId xmlns:p14="http://schemas.microsoft.com/office/powerpoint/2010/main" val="138395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Beispiele für UZL-Arten</a:t>
            </a:r>
            <a:endParaRPr lang="de-CH" dirty="0"/>
          </a:p>
        </p:txBody>
      </p:sp>
      <p:sp>
        <p:nvSpPr>
          <p:cNvPr id="3" name="Foliennummernplatzhalter 2"/>
          <p:cNvSpPr>
            <a:spLocks noGrp="1"/>
          </p:cNvSpPr>
          <p:nvPr>
            <p:ph type="sldNum" sz="quarter" idx="4"/>
          </p:nvPr>
        </p:nvSpPr>
        <p:spPr/>
        <p:txBody>
          <a:bodyPr/>
          <a:lstStyle/>
          <a:p>
            <a:fld id="{B295DEAF-E952-4796-AAEE-4201E40CA590}" type="slidenum">
              <a:rPr lang="de-CH" smtClean="0"/>
              <a:pPr/>
              <a:t>14</a:t>
            </a:fld>
            <a:endParaRPr lang="de-CH" dirty="0"/>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7" y="2852935"/>
            <a:ext cx="3811843" cy="2858883"/>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6683" y="2843979"/>
            <a:ext cx="3823784" cy="2867839"/>
          </a:xfrm>
          <a:prstGeom prst="rect">
            <a:avLst/>
          </a:prstGeom>
        </p:spPr>
      </p:pic>
      <p:sp>
        <p:nvSpPr>
          <p:cNvPr id="6" name="Textfeld 5"/>
          <p:cNvSpPr txBox="1"/>
          <p:nvPr/>
        </p:nvSpPr>
        <p:spPr>
          <a:xfrm>
            <a:off x="611918" y="1049309"/>
            <a:ext cx="7908549" cy="1631216"/>
          </a:xfrm>
          <a:prstGeom prst="rect">
            <a:avLst/>
          </a:prstGeom>
          <a:solidFill>
            <a:schemeClr val="accent4">
              <a:lumMod val="40000"/>
              <a:lumOff val="60000"/>
            </a:schemeClr>
          </a:solidFill>
        </p:spPr>
        <p:txBody>
          <a:bodyPr wrap="square" rtlCol="0">
            <a:spAutoFit/>
          </a:bodyPr>
          <a:lstStyle/>
          <a:p>
            <a:r>
              <a:rPr lang="de-CH" sz="2000" b="1" dirty="0" smtClean="0">
                <a:cs typeface="Arial" panose="020B0604020202020204" pitchFamily="34" charset="0"/>
              </a:rPr>
              <a:t>Leitarten</a:t>
            </a:r>
          </a:p>
          <a:p>
            <a:r>
              <a:rPr lang="de-CH" sz="2000" dirty="0" smtClean="0">
                <a:cs typeface="Arial" panose="020B0604020202020204" pitchFamily="34" charset="0"/>
              </a:rPr>
              <a:t>Leitarten sind Tier- </a:t>
            </a:r>
            <a:r>
              <a:rPr lang="de-CH" sz="2000" dirty="0">
                <a:cs typeface="Arial" panose="020B0604020202020204" pitchFamily="34" charset="0"/>
              </a:rPr>
              <a:t>oder </a:t>
            </a:r>
            <a:r>
              <a:rPr lang="de-CH" sz="2000" dirty="0" smtClean="0">
                <a:cs typeface="Arial" panose="020B0604020202020204" pitchFamily="34" charset="0"/>
              </a:rPr>
              <a:t>Pflanzenarten, </a:t>
            </a:r>
            <a:r>
              <a:rPr lang="de-CH" sz="2000" dirty="0">
                <a:cs typeface="Arial" panose="020B0604020202020204" pitchFamily="34" charset="0"/>
              </a:rPr>
              <a:t>die besonders charakteristisch </a:t>
            </a:r>
            <a:r>
              <a:rPr lang="de-CH" sz="2000" dirty="0" smtClean="0">
                <a:cs typeface="Arial" panose="020B0604020202020204" pitchFamily="34" charset="0"/>
              </a:rPr>
              <a:t>sind für </a:t>
            </a:r>
            <a:r>
              <a:rPr lang="de-CH" sz="2000" dirty="0">
                <a:cs typeface="Arial" panose="020B0604020202020204" pitchFamily="34" charset="0"/>
              </a:rPr>
              <a:t>einen bestimmten </a:t>
            </a:r>
            <a:r>
              <a:rPr lang="de-CH" sz="2000" dirty="0" smtClean="0">
                <a:cs typeface="Arial" panose="020B0604020202020204" pitchFamily="34" charset="0"/>
              </a:rPr>
              <a:t>Lebensraum. </a:t>
            </a:r>
            <a:r>
              <a:rPr lang="de-CH" sz="2000" dirty="0">
                <a:cs typeface="Arial" panose="020B0604020202020204" pitchFamily="34" charset="0"/>
              </a:rPr>
              <a:t>Sie </a:t>
            </a:r>
            <a:r>
              <a:rPr lang="de-CH" sz="2000" dirty="0" smtClean="0">
                <a:cs typeface="Arial" panose="020B0604020202020204" pitchFamily="34" charset="0"/>
              </a:rPr>
              <a:t>sind </a:t>
            </a:r>
            <a:r>
              <a:rPr lang="de-CH" sz="2000" dirty="0">
                <a:cs typeface="Arial" panose="020B0604020202020204" pitchFamily="34" charset="0"/>
              </a:rPr>
              <a:t>an bestimmte </a:t>
            </a:r>
            <a:r>
              <a:rPr lang="de-CH" sz="2000" dirty="0" smtClean="0">
                <a:cs typeface="Arial" panose="020B0604020202020204" pitchFamily="34" charset="0"/>
              </a:rPr>
              <a:t>Eigenschaften ihres Lebensraums gebunden </a:t>
            </a:r>
            <a:r>
              <a:rPr lang="de-CH" sz="2000" dirty="0">
                <a:cs typeface="Arial" panose="020B0604020202020204" pitchFamily="34" charset="0"/>
              </a:rPr>
              <a:t>und reagieren </a:t>
            </a:r>
            <a:r>
              <a:rPr lang="de-CH" sz="2000" dirty="0" smtClean="0">
                <a:cs typeface="Arial" panose="020B0604020202020204" pitchFamily="34" charset="0"/>
              </a:rPr>
              <a:t>aufgrund ihrer Ansprüche </a:t>
            </a:r>
            <a:r>
              <a:rPr lang="de-CH" sz="2000" dirty="0">
                <a:cs typeface="Arial" panose="020B0604020202020204" pitchFamily="34" charset="0"/>
              </a:rPr>
              <a:t>besonders </a:t>
            </a:r>
            <a:r>
              <a:rPr lang="de-CH" sz="2000" dirty="0" smtClean="0">
                <a:cs typeface="Arial" panose="020B0604020202020204" pitchFamily="34" charset="0"/>
              </a:rPr>
              <a:t>empfindlich auf  Veränderungen in der Landschaft.</a:t>
            </a:r>
            <a:endParaRPr lang="de-CH" sz="2000" b="1" dirty="0">
              <a:cs typeface="Arial" panose="020B0604020202020204" pitchFamily="34" charset="0"/>
            </a:endParaRPr>
          </a:p>
        </p:txBody>
      </p:sp>
      <p:sp>
        <p:nvSpPr>
          <p:cNvPr id="7" name="Textfeld 6"/>
          <p:cNvSpPr txBox="1"/>
          <p:nvPr/>
        </p:nvSpPr>
        <p:spPr>
          <a:xfrm>
            <a:off x="611917" y="5720774"/>
            <a:ext cx="2952328" cy="369332"/>
          </a:xfrm>
          <a:prstGeom prst="rect">
            <a:avLst/>
          </a:prstGeom>
          <a:noFill/>
        </p:spPr>
        <p:txBody>
          <a:bodyPr wrap="square" rtlCol="0">
            <a:spAutoFit/>
          </a:bodyPr>
          <a:lstStyle/>
          <a:p>
            <a:r>
              <a:rPr lang="de-CH" dirty="0" smtClean="0"/>
              <a:t>Distelfink</a:t>
            </a:r>
            <a:endParaRPr lang="de-CH" dirty="0"/>
          </a:p>
        </p:txBody>
      </p:sp>
      <p:sp>
        <p:nvSpPr>
          <p:cNvPr id="8" name="Textfeld 7"/>
          <p:cNvSpPr txBox="1"/>
          <p:nvPr/>
        </p:nvSpPr>
        <p:spPr>
          <a:xfrm>
            <a:off x="4716016" y="5746495"/>
            <a:ext cx="2448272" cy="369332"/>
          </a:xfrm>
          <a:prstGeom prst="rect">
            <a:avLst/>
          </a:prstGeom>
          <a:noFill/>
        </p:spPr>
        <p:txBody>
          <a:bodyPr wrap="square" rtlCol="0">
            <a:spAutoFit/>
          </a:bodyPr>
          <a:lstStyle/>
          <a:p>
            <a:r>
              <a:rPr lang="de-CH" dirty="0" smtClean="0"/>
              <a:t>Schachbrettfalter</a:t>
            </a:r>
            <a:endParaRPr lang="de-CH" dirty="0"/>
          </a:p>
        </p:txBody>
      </p:sp>
    </p:spTree>
    <p:extLst>
      <p:ext uri="{BB962C8B-B14F-4D97-AF65-F5344CB8AC3E}">
        <p14:creationId xmlns:p14="http://schemas.microsoft.com/office/powerpoint/2010/main" val="851351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Beispiele für UZL-Arten</a:t>
            </a:r>
            <a:endParaRPr lang="de-CH" dirty="0"/>
          </a:p>
        </p:txBody>
      </p:sp>
      <p:sp>
        <p:nvSpPr>
          <p:cNvPr id="3" name="Foliennummernplatzhalter 2"/>
          <p:cNvSpPr>
            <a:spLocks noGrp="1"/>
          </p:cNvSpPr>
          <p:nvPr>
            <p:ph type="sldNum" sz="quarter" idx="4"/>
          </p:nvPr>
        </p:nvSpPr>
        <p:spPr/>
        <p:txBody>
          <a:bodyPr/>
          <a:lstStyle/>
          <a:p>
            <a:fld id="{B295DEAF-E952-4796-AAEE-4201E40CA590}" type="slidenum">
              <a:rPr lang="de-CH" smtClean="0"/>
              <a:pPr/>
              <a:t>15</a:t>
            </a:fld>
            <a:endParaRPr lang="de-CH" dirty="0"/>
          </a:p>
        </p:txBody>
      </p:sp>
      <p:sp>
        <p:nvSpPr>
          <p:cNvPr id="9" name="Textfeld 8"/>
          <p:cNvSpPr txBox="1"/>
          <p:nvPr/>
        </p:nvSpPr>
        <p:spPr>
          <a:xfrm>
            <a:off x="611918" y="1125139"/>
            <a:ext cx="7927881" cy="1938992"/>
          </a:xfrm>
          <a:prstGeom prst="rect">
            <a:avLst/>
          </a:prstGeom>
          <a:solidFill>
            <a:schemeClr val="accent4">
              <a:lumMod val="40000"/>
              <a:lumOff val="60000"/>
            </a:schemeClr>
          </a:solidFill>
        </p:spPr>
        <p:txBody>
          <a:bodyPr wrap="square" rtlCol="0">
            <a:spAutoFit/>
          </a:bodyPr>
          <a:lstStyle/>
          <a:p>
            <a:r>
              <a:rPr lang="de-CH" sz="2000" b="1" dirty="0" smtClean="0">
                <a:cs typeface="Arial" panose="020B0604020202020204" pitchFamily="34" charset="0"/>
              </a:rPr>
              <a:t>Zielarten</a:t>
            </a:r>
          </a:p>
          <a:p>
            <a:r>
              <a:rPr lang="de-CH" sz="2000" dirty="0" smtClean="0">
                <a:cs typeface="Arial" panose="020B0604020202020204" pitchFamily="34" charset="0"/>
              </a:rPr>
              <a:t>Zielarten sind fast immer seltene, gefährdete Pflanzen- </a:t>
            </a:r>
            <a:r>
              <a:rPr lang="de-CH" sz="2000" dirty="0">
                <a:cs typeface="Arial" panose="020B0604020202020204" pitchFamily="34" charset="0"/>
              </a:rPr>
              <a:t>oder </a:t>
            </a:r>
            <a:r>
              <a:rPr lang="de-CH" sz="2000" dirty="0" smtClean="0">
                <a:cs typeface="Arial" panose="020B0604020202020204" pitchFamily="34" charset="0"/>
              </a:rPr>
              <a:t>Tierarten, die das </a:t>
            </a:r>
            <a:r>
              <a:rPr lang="de-CH" sz="2000" dirty="0">
                <a:cs typeface="Arial" panose="020B0604020202020204" pitchFamily="34" charset="0"/>
              </a:rPr>
              <a:t>Ziel </a:t>
            </a:r>
            <a:r>
              <a:rPr lang="de-CH" sz="2000" dirty="0" smtClean="0">
                <a:cs typeface="Arial" panose="020B0604020202020204" pitchFamily="34" charset="0"/>
              </a:rPr>
              <a:t>von </a:t>
            </a:r>
            <a:r>
              <a:rPr lang="de-CH" sz="2000" dirty="0">
                <a:cs typeface="Arial" panose="020B0604020202020204" pitchFamily="34" charset="0"/>
              </a:rPr>
              <a:t>Schutz-, Pflege- oder </a:t>
            </a:r>
            <a:r>
              <a:rPr lang="de-CH" sz="2000" dirty="0" smtClean="0">
                <a:cs typeface="Arial" panose="020B0604020202020204" pitchFamily="34" charset="0"/>
              </a:rPr>
              <a:t>Entwicklungsmassnahmen sind. Die Massnahmen werden auf </a:t>
            </a:r>
            <a:r>
              <a:rPr lang="de-CH" sz="2000" dirty="0">
                <a:cs typeface="Arial" panose="020B0604020202020204" pitchFamily="34" charset="0"/>
              </a:rPr>
              <a:t>die Ansprüche der Art </a:t>
            </a:r>
            <a:r>
              <a:rPr lang="de-CH" sz="2000" dirty="0" smtClean="0">
                <a:cs typeface="Arial" panose="020B0604020202020204" pitchFamily="34" charset="0"/>
              </a:rPr>
              <a:t>ausgerichtet</a:t>
            </a:r>
            <a:r>
              <a:rPr lang="de-CH" sz="2000" dirty="0">
                <a:cs typeface="Arial" panose="020B0604020202020204" pitchFamily="34" charset="0"/>
              </a:rPr>
              <a:t>, </a:t>
            </a:r>
            <a:r>
              <a:rPr lang="de-CH" sz="2000" dirty="0" smtClean="0">
                <a:cs typeface="Arial" panose="020B0604020202020204" pitchFamily="34" charset="0"/>
              </a:rPr>
              <a:t>welche diese an den</a:t>
            </a:r>
            <a:r>
              <a:rPr lang="de-CH" sz="2000" dirty="0">
                <a:cs typeface="Arial" panose="020B0604020202020204" pitchFamily="34" charset="0"/>
              </a:rPr>
              <a:t> Lebensraum und </a:t>
            </a:r>
            <a:r>
              <a:rPr lang="de-CH" sz="2000" dirty="0" smtClean="0">
                <a:cs typeface="Arial" panose="020B0604020202020204" pitchFamily="34" charset="0"/>
              </a:rPr>
              <a:t>die Lebensbedingungen hat. Auf diese Art soll die Entwicklung der Art gefördert und erhalten werden.</a:t>
            </a:r>
            <a:endParaRPr lang="de-CH" sz="2000" b="1" dirty="0">
              <a:cs typeface="Arial" panose="020B0604020202020204" pitchFamily="34" charset="0"/>
            </a:endParaRP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8" y="3182322"/>
            <a:ext cx="3816066" cy="2644228"/>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3797" y="3182322"/>
            <a:ext cx="3967230" cy="2644228"/>
          </a:xfrm>
          <a:prstGeom prst="rect">
            <a:avLst/>
          </a:prstGeom>
        </p:spPr>
      </p:pic>
      <p:sp>
        <p:nvSpPr>
          <p:cNvPr id="13" name="Textfeld 12"/>
          <p:cNvSpPr txBox="1"/>
          <p:nvPr/>
        </p:nvSpPr>
        <p:spPr>
          <a:xfrm>
            <a:off x="611918" y="5826550"/>
            <a:ext cx="2448272" cy="369332"/>
          </a:xfrm>
          <a:prstGeom prst="rect">
            <a:avLst/>
          </a:prstGeom>
          <a:noFill/>
        </p:spPr>
        <p:txBody>
          <a:bodyPr wrap="square" rtlCol="0">
            <a:spAutoFit/>
          </a:bodyPr>
          <a:lstStyle/>
          <a:p>
            <a:r>
              <a:rPr lang="de-CH" dirty="0" smtClean="0"/>
              <a:t>Zauneidechse</a:t>
            </a:r>
            <a:endParaRPr lang="de-CH" dirty="0"/>
          </a:p>
        </p:txBody>
      </p:sp>
      <p:sp>
        <p:nvSpPr>
          <p:cNvPr id="14" name="Textfeld 13"/>
          <p:cNvSpPr txBox="1"/>
          <p:nvPr/>
        </p:nvSpPr>
        <p:spPr>
          <a:xfrm>
            <a:off x="4553797" y="5838459"/>
            <a:ext cx="2448272" cy="369332"/>
          </a:xfrm>
          <a:prstGeom prst="rect">
            <a:avLst/>
          </a:prstGeom>
          <a:noFill/>
        </p:spPr>
        <p:txBody>
          <a:bodyPr wrap="square" rtlCol="0">
            <a:spAutoFit/>
          </a:bodyPr>
          <a:lstStyle/>
          <a:p>
            <a:r>
              <a:rPr lang="de-CH" dirty="0" smtClean="0"/>
              <a:t>Feldhase</a:t>
            </a:r>
            <a:endParaRPr lang="de-CH" dirty="0"/>
          </a:p>
        </p:txBody>
      </p:sp>
    </p:spTree>
    <p:extLst>
      <p:ext uri="{BB962C8B-B14F-4D97-AF65-F5344CB8AC3E}">
        <p14:creationId xmlns:p14="http://schemas.microsoft.com/office/powerpoint/2010/main" val="2083201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5139438" y="5515156"/>
            <a:ext cx="3415125" cy="36004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r"/>
            <a:r>
              <a:rPr lang="de-CH" sz="1200" dirty="0" smtClean="0"/>
              <a:t>Quelle: Schweizerische Vogelwarte 2018</a:t>
            </a:r>
            <a:endParaRPr lang="de-CH" sz="1200" dirty="0"/>
          </a:p>
        </p:txBody>
      </p:sp>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dirty="0">
              <a:latin typeface="Arial"/>
              <a:cs typeface="Arial"/>
            </a:endParaRPr>
          </a:p>
        </p:txBody>
      </p:sp>
      <p:sp>
        <p:nvSpPr>
          <p:cNvPr id="9" name="Titel 8"/>
          <p:cNvSpPr>
            <a:spLocks noGrp="1"/>
          </p:cNvSpPr>
          <p:nvPr>
            <p:ph type="title"/>
          </p:nvPr>
        </p:nvSpPr>
        <p:spPr/>
        <p:txBody>
          <a:bodyPr/>
          <a:lstStyle/>
          <a:p>
            <a:r>
              <a:rPr lang="de-CH" dirty="0" smtClean="0">
                <a:cs typeface="Arial"/>
              </a:rPr>
              <a:t>Entwicklung der Anzahl UZL-Brutvogelarten </a:t>
            </a:r>
            <a:br>
              <a:rPr lang="de-CH" dirty="0" smtClean="0">
                <a:cs typeface="Arial"/>
              </a:rPr>
            </a:br>
            <a:r>
              <a:rPr lang="de-CH" dirty="0" smtClean="0">
                <a:cs typeface="Arial"/>
              </a:rPr>
              <a:t>im Schweizer Kulturland</a:t>
            </a:r>
            <a:endParaRPr lang="de-CH" dirty="0"/>
          </a:p>
        </p:txBody>
      </p:sp>
      <p:graphicFrame>
        <p:nvGraphicFramePr>
          <p:cNvPr id="10" name="Diagramm 9"/>
          <p:cNvGraphicFramePr>
            <a:graphicFrameLocks/>
          </p:cNvGraphicFramePr>
          <p:nvPr>
            <p:extLst>
              <p:ext uri="{D42A27DB-BD31-4B8C-83A1-F6EECF244321}">
                <p14:modId xmlns:p14="http://schemas.microsoft.com/office/powerpoint/2010/main" val="3157385287"/>
              </p:ext>
            </p:extLst>
          </p:nvPr>
        </p:nvGraphicFramePr>
        <p:xfrm>
          <a:off x="396877" y="1525860"/>
          <a:ext cx="6149649" cy="381808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227854" y="1807868"/>
            <a:ext cx="1512168" cy="369332"/>
          </a:xfrm>
          <a:prstGeom prst="rect">
            <a:avLst/>
          </a:prstGeom>
          <a:noFill/>
        </p:spPr>
        <p:txBody>
          <a:bodyPr wrap="square" rtlCol="0">
            <a:spAutoFit/>
          </a:bodyPr>
          <a:lstStyle/>
          <a:p>
            <a:r>
              <a:rPr lang="de-CH" dirty="0" smtClean="0">
                <a:solidFill>
                  <a:schemeClr val="accent1"/>
                </a:solidFill>
              </a:rPr>
              <a:t>18 Leitarten</a:t>
            </a:r>
            <a:endParaRPr lang="de-CH" dirty="0">
              <a:solidFill>
                <a:schemeClr val="accent1"/>
              </a:solidFill>
            </a:endParaRPr>
          </a:p>
        </p:txBody>
      </p:sp>
      <p:sp>
        <p:nvSpPr>
          <p:cNvPr id="11" name="Rechteck 10"/>
          <p:cNvSpPr/>
          <p:nvPr/>
        </p:nvSpPr>
        <p:spPr>
          <a:xfrm>
            <a:off x="2401386" y="3212976"/>
            <a:ext cx="1338636" cy="369332"/>
          </a:xfrm>
          <a:prstGeom prst="rect">
            <a:avLst/>
          </a:prstGeom>
        </p:spPr>
        <p:txBody>
          <a:bodyPr wrap="none">
            <a:spAutoFit/>
          </a:bodyPr>
          <a:lstStyle/>
          <a:p>
            <a:r>
              <a:rPr lang="de-CH" dirty="0" smtClean="0">
                <a:solidFill>
                  <a:srgbClr val="FF0000"/>
                </a:solidFill>
              </a:rPr>
              <a:t>29 Zielarten</a:t>
            </a:r>
            <a:endParaRPr lang="de-CH" dirty="0"/>
          </a:p>
        </p:txBody>
      </p:sp>
      <p:pic>
        <p:nvPicPr>
          <p:cNvPr id="16" name="Grafik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90" y="3509130"/>
            <a:ext cx="2474886" cy="1648062"/>
          </a:xfrm>
          <a:prstGeom prst="rect">
            <a:avLst/>
          </a:prstGeom>
        </p:spPr>
      </p:pic>
      <p:sp>
        <p:nvSpPr>
          <p:cNvPr id="13" name="Foliennummernplatzhalter 2"/>
          <p:cNvSpPr>
            <a:spLocks noGrp="1"/>
          </p:cNvSpPr>
          <p:nvPr>
            <p:ph type="sldNum" sz="quarter" idx="4"/>
          </p:nvPr>
        </p:nvSpPr>
        <p:spPr>
          <a:xfrm>
            <a:off x="7747800" y="6219700"/>
            <a:ext cx="792000" cy="360000"/>
          </a:xfrm>
        </p:spPr>
        <p:txBody>
          <a:bodyPr/>
          <a:lstStyle/>
          <a:p>
            <a:r>
              <a:rPr lang="de-CH" dirty="0" smtClean="0"/>
              <a:t>16</a:t>
            </a:r>
            <a:endParaRPr lang="de-CH" dirty="0"/>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2180" y="1586721"/>
            <a:ext cx="2473210" cy="1648806"/>
          </a:xfrm>
          <a:prstGeom prst="rect">
            <a:avLst/>
          </a:prstGeom>
        </p:spPr>
      </p:pic>
      <p:sp>
        <p:nvSpPr>
          <p:cNvPr id="14" name="Textfeld 13"/>
          <p:cNvSpPr txBox="1"/>
          <p:nvPr/>
        </p:nvSpPr>
        <p:spPr>
          <a:xfrm>
            <a:off x="6034969" y="4801320"/>
            <a:ext cx="837089" cy="369332"/>
          </a:xfrm>
          <a:prstGeom prst="rect">
            <a:avLst/>
          </a:prstGeom>
          <a:noFill/>
        </p:spPr>
        <p:txBody>
          <a:bodyPr wrap="none" rtlCol="0">
            <a:spAutoFit/>
          </a:bodyPr>
          <a:lstStyle/>
          <a:p>
            <a:r>
              <a:rPr lang="de-CH" dirty="0" smtClean="0">
                <a:solidFill>
                  <a:srgbClr val="FFFFFF"/>
                </a:solidFill>
              </a:rPr>
              <a:t>Kiebitz</a:t>
            </a:r>
            <a:endParaRPr lang="de-CH" dirty="0">
              <a:solidFill>
                <a:srgbClr val="FFFFFF"/>
              </a:solidFill>
            </a:endParaRPr>
          </a:p>
        </p:txBody>
      </p:sp>
      <p:sp>
        <p:nvSpPr>
          <p:cNvPr id="4" name="Textfeld 3"/>
          <p:cNvSpPr txBox="1"/>
          <p:nvPr/>
        </p:nvSpPr>
        <p:spPr>
          <a:xfrm>
            <a:off x="6034969" y="2873413"/>
            <a:ext cx="1306768" cy="369332"/>
          </a:xfrm>
          <a:prstGeom prst="rect">
            <a:avLst/>
          </a:prstGeom>
          <a:noFill/>
        </p:spPr>
        <p:txBody>
          <a:bodyPr wrap="none" rtlCol="0">
            <a:spAutoFit/>
          </a:bodyPr>
          <a:lstStyle>
            <a:defPPr>
              <a:defRPr lang="de-DE"/>
            </a:defPPr>
          </a:lstStyle>
          <a:p>
            <a:r>
              <a:rPr lang="de-CH" dirty="0" smtClean="0">
                <a:solidFill>
                  <a:srgbClr val="FFFFFF"/>
                </a:solidFill>
              </a:rPr>
              <a:t>Goldammer</a:t>
            </a:r>
            <a:endParaRPr lang="de-CH" dirty="0">
              <a:solidFill>
                <a:srgbClr val="FFFFFF"/>
              </a:solidFill>
            </a:endParaRPr>
          </a:p>
        </p:txBody>
      </p:sp>
    </p:spTree>
    <p:extLst>
      <p:ext uri="{BB962C8B-B14F-4D97-AF65-F5344CB8AC3E}">
        <p14:creationId xmlns:p14="http://schemas.microsoft.com/office/powerpoint/2010/main" val="1238268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p:nvPr/>
        </p:nvSpPr>
        <p:spPr>
          <a:xfrm>
            <a:off x="2359521" y="1262837"/>
            <a:ext cx="4830459" cy="4830459"/>
          </a:xfrm>
          <a:prstGeom prst="ellipse">
            <a:avLst/>
          </a:prstGeom>
          <a:blipFill dpi="0"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Props>
                </a:ext>
                <a:ext uri="{28A0092B-C50C-407E-A947-70E740481C1C}">
                  <a14:useLocalDpi xmlns:a14="http://schemas.microsoft.com/office/drawing/2010/main"/>
                </a:ext>
              </a:extLst>
            </a:blip>
            <a:srcRect/>
            <a:stretch>
              <a:fillRect l="-4867" t="-3883" r="-5707" b="-66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3511649" y="2342957"/>
            <a:ext cx="2618070" cy="261807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CH" dirty="0" smtClean="0"/>
              <a:t>Biodiversität </a:t>
            </a:r>
            <a:r>
              <a:rPr lang="de-CH" dirty="0"/>
              <a:t>auf dem Landwirtschaftsbetrieb </a:t>
            </a:r>
            <a:r>
              <a:rPr lang="de-CH" dirty="0" smtClean="0"/>
              <a:t>fördern mit …</a:t>
            </a:r>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17</a:t>
            </a:fld>
            <a:endParaRPr lang="de-CH" dirty="0"/>
          </a:p>
        </p:txBody>
      </p:sp>
      <p:sp>
        <p:nvSpPr>
          <p:cNvPr id="21" name="Richtungspfeil 20"/>
          <p:cNvSpPr/>
          <p:nvPr/>
        </p:nvSpPr>
        <p:spPr>
          <a:xfrm flipH="1">
            <a:off x="899610" y="1946313"/>
            <a:ext cx="2520280" cy="338554"/>
          </a:xfrm>
          <a:prstGeom prst="homePlate">
            <a:avLst/>
          </a:prstGeom>
          <a:solidFill>
            <a:schemeClr val="accent6">
              <a:lumMod val="40000"/>
              <a:lumOff val="60000"/>
            </a:schemeClr>
          </a:solidFill>
        </p:spPr>
        <p:txBody>
          <a:bodyPr wrap="square">
            <a:spAutoFit/>
          </a:bodyPr>
          <a:lstStyle/>
          <a:p>
            <a:r>
              <a:rPr lang="de-CH" sz="1600" dirty="0" smtClean="0"/>
              <a:t>Biodiversitätsförderflächen</a:t>
            </a:r>
            <a:endParaRPr lang="de-CH" sz="1600" dirty="0"/>
          </a:p>
        </p:txBody>
      </p:sp>
      <p:sp>
        <p:nvSpPr>
          <p:cNvPr id="22" name="Richtungspfeil 21"/>
          <p:cNvSpPr/>
          <p:nvPr/>
        </p:nvSpPr>
        <p:spPr>
          <a:xfrm flipH="1">
            <a:off x="716751" y="3285582"/>
            <a:ext cx="2664296" cy="584775"/>
          </a:xfrm>
          <a:prstGeom prst="homePlate">
            <a:avLst/>
          </a:prstGeom>
          <a:solidFill>
            <a:schemeClr val="accent6">
              <a:lumMod val="40000"/>
              <a:lumOff val="60000"/>
            </a:schemeClr>
          </a:solidFill>
        </p:spPr>
        <p:txBody>
          <a:bodyPr wrap="square">
            <a:spAutoFit/>
          </a:bodyPr>
          <a:lstStyle/>
          <a:p>
            <a:r>
              <a:rPr lang="de-CH" sz="1600" dirty="0" smtClean="0"/>
              <a:t>Schonenden </a:t>
            </a:r>
            <a:r>
              <a:rPr lang="de-CH" sz="1600" dirty="0"/>
              <a:t>Bewirtschaftungsverfahren </a:t>
            </a:r>
          </a:p>
        </p:txBody>
      </p:sp>
      <p:sp>
        <p:nvSpPr>
          <p:cNvPr id="23" name="Richtungspfeil 22"/>
          <p:cNvSpPr/>
          <p:nvPr/>
        </p:nvSpPr>
        <p:spPr>
          <a:xfrm flipH="1">
            <a:off x="690632" y="5019117"/>
            <a:ext cx="2716535" cy="338554"/>
          </a:xfrm>
          <a:prstGeom prst="homePlate">
            <a:avLst/>
          </a:prstGeom>
          <a:solidFill>
            <a:schemeClr val="accent6">
              <a:lumMod val="40000"/>
              <a:lumOff val="60000"/>
            </a:schemeClr>
          </a:solidFill>
        </p:spPr>
        <p:txBody>
          <a:bodyPr wrap="square">
            <a:spAutoFit/>
          </a:bodyPr>
          <a:lstStyle/>
          <a:p>
            <a:r>
              <a:rPr lang="de-CH" sz="1600" dirty="0"/>
              <a:t>N</a:t>
            </a:r>
            <a:r>
              <a:rPr lang="de-CH" sz="1600" dirty="0" smtClean="0"/>
              <a:t>achhaltigen </a:t>
            </a:r>
            <a:r>
              <a:rPr lang="de-CH" sz="1600" dirty="0"/>
              <a:t>Anbausystemen</a:t>
            </a:r>
          </a:p>
        </p:txBody>
      </p:sp>
      <p:sp>
        <p:nvSpPr>
          <p:cNvPr id="24" name="Richtungspfeil 23"/>
          <p:cNvSpPr/>
          <p:nvPr/>
        </p:nvSpPr>
        <p:spPr>
          <a:xfrm>
            <a:off x="6156176" y="2543514"/>
            <a:ext cx="2232248" cy="338554"/>
          </a:xfrm>
          <a:prstGeom prst="homePlate">
            <a:avLst/>
          </a:prstGeom>
          <a:solidFill>
            <a:schemeClr val="accent6">
              <a:lumMod val="40000"/>
              <a:lumOff val="60000"/>
            </a:schemeClr>
          </a:solidFill>
        </p:spPr>
        <p:txBody>
          <a:bodyPr wrap="square">
            <a:spAutoFit/>
          </a:bodyPr>
          <a:lstStyle/>
          <a:p>
            <a:r>
              <a:rPr lang="de-CH" sz="1600" dirty="0" smtClean="0"/>
              <a:t>Wissen</a:t>
            </a:r>
            <a:endParaRPr lang="de-CH" sz="1600" dirty="0"/>
          </a:p>
        </p:txBody>
      </p:sp>
      <p:sp>
        <p:nvSpPr>
          <p:cNvPr id="25" name="Richtungspfeil 24"/>
          <p:cNvSpPr/>
          <p:nvPr/>
        </p:nvSpPr>
        <p:spPr>
          <a:xfrm>
            <a:off x="6156176" y="3870357"/>
            <a:ext cx="2232248" cy="584775"/>
          </a:xfrm>
          <a:prstGeom prst="homePlate">
            <a:avLst/>
          </a:prstGeom>
          <a:solidFill>
            <a:schemeClr val="accent6">
              <a:lumMod val="40000"/>
              <a:lumOff val="60000"/>
            </a:schemeClr>
          </a:solidFill>
        </p:spPr>
        <p:txBody>
          <a:bodyPr wrap="square">
            <a:spAutoFit/>
          </a:bodyPr>
          <a:lstStyle/>
          <a:p>
            <a:r>
              <a:rPr lang="de-CH" sz="1600" dirty="0" smtClean="0"/>
              <a:t>Gesamtbetriebliche </a:t>
            </a:r>
            <a:r>
              <a:rPr lang="de-CH" sz="1600" dirty="0"/>
              <a:t>Planung</a:t>
            </a:r>
          </a:p>
        </p:txBody>
      </p:sp>
    </p:spTree>
    <p:extLst>
      <p:ext uri="{BB962C8B-B14F-4D97-AF65-F5344CB8AC3E}">
        <p14:creationId xmlns:p14="http://schemas.microsoft.com/office/powerpoint/2010/main" val="249553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Die Top 10-Massnahmen </a:t>
            </a:r>
            <a:r>
              <a:rPr lang="de-CH" dirty="0"/>
              <a:t>zur </a:t>
            </a:r>
            <a:r>
              <a:rPr lang="de-CH" dirty="0" smtClean="0"/>
              <a:t>Biodiversitätsförderung</a:t>
            </a:r>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18</a:t>
            </a:fld>
            <a:endParaRPr lang="de-CH" dirty="0"/>
          </a:p>
        </p:txBody>
      </p:sp>
      <p:sp>
        <p:nvSpPr>
          <p:cNvPr id="6" name="Inhaltsplatzhalter 2"/>
          <p:cNvSpPr txBox="1">
            <a:spLocks/>
          </p:cNvSpPr>
          <p:nvPr/>
        </p:nvSpPr>
        <p:spPr>
          <a:xfrm>
            <a:off x="593816" y="924864"/>
            <a:ext cx="1961278" cy="1372569"/>
          </a:xfrm>
          <a:prstGeom prst="rect">
            <a:avLst/>
          </a:prstGeom>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l="-2767" t="-20663" r="-11049" b="-12457"/>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0" name="Inhaltsplatzhalter 2"/>
          <p:cNvSpPr txBox="1">
            <a:spLocks/>
          </p:cNvSpPr>
          <p:nvPr/>
        </p:nvSpPr>
        <p:spPr>
          <a:xfrm>
            <a:off x="4776560" y="908720"/>
            <a:ext cx="1962832" cy="1388713"/>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l="-3084" t="-25039" r="-12551" b="-8742"/>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1" name="Inhaltsplatzhalter 2"/>
          <p:cNvSpPr txBox="1">
            <a:spLocks/>
          </p:cNvSpPr>
          <p:nvPr/>
        </p:nvSpPr>
        <p:spPr>
          <a:xfrm>
            <a:off x="6871944" y="913502"/>
            <a:ext cx="1930899" cy="1383932"/>
          </a:xfrm>
          <a:prstGeom prst="rect">
            <a:avLst/>
          </a:prstGeom>
          <a:blipFill dpi="0" rotWithShape="1">
            <a:blip r:embed="rId6" cstate="screen">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2" name="Inhaltsplatzhalter 2"/>
          <p:cNvSpPr txBox="1">
            <a:spLocks/>
          </p:cNvSpPr>
          <p:nvPr/>
        </p:nvSpPr>
        <p:spPr>
          <a:xfrm>
            <a:off x="553527" y="4509120"/>
            <a:ext cx="1986205" cy="1397552"/>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5" name="Inhaltsplatzhalter 2"/>
          <p:cNvSpPr txBox="1">
            <a:spLocks/>
          </p:cNvSpPr>
          <p:nvPr/>
        </p:nvSpPr>
        <p:spPr>
          <a:xfrm>
            <a:off x="6894725" y="2718048"/>
            <a:ext cx="1926588" cy="1401416"/>
          </a:xfrm>
          <a:prstGeom prst="rect">
            <a:avLst/>
          </a:prstGeom>
          <a:blipFill dpi="0" rotWithShape="1">
            <a:blip r:embed="rId9" cstate="screen">
              <a:extLst>
                <a:ext uri="{28A0092B-C50C-407E-A947-70E740481C1C}">
                  <a14:useLocalDpi xmlns:a14="http://schemas.microsoft.com/office/drawing/2010/main"/>
                </a:ext>
              </a:extLst>
            </a:blip>
            <a:srcRect/>
            <a:stretch>
              <a:fillRect t="1"/>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6" name="Inhaltsplatzhalter 2"/>
          <p:cNvSpPr txBox="1">
            <a:spLocks/>
          </p:cNvSpPr>
          <p:nvPr/>
        </p:nvSpPr>
        <p:spPr>
          <a:xfrm>
            <a:off x="4773829" y="2723088"/>
            <a:ext cx="1973880" cy="1396376"/>
          </a:xfrm>
          <a:prstGeom prst="rect">
            <a:avLst/>
          </a:prstGeom>
          <a:blipFill dpi="0" rotWithShape="1">
            <a:blip r:embed="rId10"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7" name="Inhaltsplatzhalter 2"/>
          <p:cNvSpPr txBox="1">
            <a:spLocks/>
          </p:cNvSpPr>
          <p:nvPr/>
        </p:nvSpPr>
        <p:spPr>
          <a:xfrm>
            <a:off x="2682317" y="2723088"/>
            <a:ext cx="1961690" cy="1396376"/>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18" name="Textfeld 17"/>
          <p:cNvSpPr txBox="1"/>
          <p:nvPr/>
        </p:nvSpPr>
        <p:spPr>
          <a:xfrm>
            <a:off x="592222" y="2298472"/>
            <a:ext cx="1953867" cy="276999"/>
          </a:xfrm>
          <a:prstGeom prst="rect">
            <a:avLst/>
          </a:prstGeom>
          <a:solidFill>
            <a:schemeClr val="accent6">
              <a:lumMod val="20000"/>
              <a:lumOff val="80000"/>
            </a:schemeClr>
          </a:solidFill>
        </p:spPr>
        <p:txBody>
          <a:bodyPr wrap="square" rtlCol="0" anchor="ctr" anchorCtr="0">
            <a:spAutoFit/>
          </a:bodyPr>
          <a:lstStyle/>
          <a:p>
            <a:r>
              <a:rPr lang="de-DE" sz="1200" dirty="0"/>
              <a:t>Wiesen der Qualitätsstufe </a:t>
            </a:r>
            <a:r>
              <a:rPr lang="de-DE" sz="1200" dirty="0" smtClean="0"/>
              <a:t>II</a:t>
            </a:r>
            <a:endParaRPr lang="de-DE" sz="1200" dirty="0"/>
          </a:p>
        </p:txBody>
      </p:sp>
      <p:sp>
        <p:nvSpPr>
          <p:cNvPr id="24" name="Inhaltsplatzhalter 2"/>
          <p:cNvSpPr txBox="1">
            <a:spLocks/>
          </p:cNvSpPr>
          <p:nvPr/>
        </p:nvSpPr>
        <p:spPr>
          <a:xfrm>
            <a:off x="573541" y="2723087"/>
            <a:ext cx="1961278" cy="1386908"/>
          </a:xfrm>
          <a:prstGeom prst="rect">
            <a:avLst/>
          </a:prstGeom>
          <a:blipFill dpi="0"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a:fillRect l="-19854" t="-8569" r="-13766" b="-46096"/>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6" name="Textfeld 25"/>
          <p:cNvSpPr txBox="1"/>
          <p:nvPr/>
        </p:nvSpPr>
        <p:spPr>
          <a:xfrm>
            <a:off x="2682317" y="2297433"/>
            <a:ext cx="1961690" cy="276999"/>
          </a:xfrm>
          <a:prstGeom prst="rect">
            <a:avLst/>
          </a:prstGeom>
          <a:solidFill>
            <a:schemeClr val="accent6">
              <a:lumMod val="20000"/>
              <a:lumOff val="80000"/>
            </a:schemeClr>
          </a:solidFill>
        </p:spPr>
        <p:txBody>
          <a:bodyPr wrap="square" rtlCol="0" anchor="ctr" anchorCtr="0">
            <a:spAutoFit/>
          </a:bodyPr>
          <a:lstStyle/>
          <a:p>
            <a:r>
              <a:rPr lang="de-CH" sz="1200" dirty="0" smtClean="0"/>
              <a:t>Kleinstrukturen und Totholz</a:t>
            </a:r>
            <a:endParaRPr lang="de-CH" sz="1200" dirty="0"/>
          </a:p>
        </p:txBody>
      </p:sp>
      <p:sp>
        <p:nvSpPr>
          <p:cNvPr id="27" name="Textfeld 26"/>
          <p:cNvSpPr txBox="1"/>
          <p:nvPr/>
        </p:nvSpPr>
        <p:spPr>
          <a:xfrm>
            <a:off x="4779549" y="2297433"/>
            <a:ext cx="1968160" cy="276999"/>
          </a:xfrm>
          <a:prstGeom prst="rect">
            <a:avLst/>
          </a:prstGeom>
          <a:solidFill>
            <a:schemeClr val="accent6">
              <a:lumMod val="20000"/>
              <a:lumOff val="80000"/>
            </a:schemeClr>
          </a:solidFill>
        </p:spPr>
        <p:txBody>
          <a:bodyPr wrap="square" rtlCol="0" anchor="ctr" anchorCtr="0">
            <a:spAutoFit/>
          </a:bodyPr>
          <a:lstStyle/>
          <a:p>
            <a:r>
              <a:rPr lang="de-CH" sz="1200" dirty="0"/>
              <a:t>B</a:t>
            </a:r>
            <a:r>
              <a:rPr lang="de-CH" sz="1200" dirty="0" smtClean="0"/>
              <a:t>lütenreicher Unternutzen</a:t>
            </a:r>
            <a:endParaRPr lang="de-CH" sz="1200" dirty="0"/>
          </a:p>
        </p:txBody>
      </p:sp>
      <p:sp>
        <p:nvSpPr>
          <p:cNvPr id="28" name="Textfeld 27"/>
          <p:cNvSpPr txBox="1"/>
          <p:nvPr/>
        </p:nvSpPr>
        <p:spPr>
          <a:xfrm>
            <a:off x="6876255" y="2297433"/>
            <a:ext cx="1936227" cy="276999"/>
          </a:xfrm>
          <a:prstGeom prst="rect">
            <a:avLst/>
          </a:prstGeom>
          <a:solidFill>
            <a:schemeClr val="accent6">
              <a:lumMod val="20000"/>
              <a:lumOff val="80000"/>
            </a:schemeClr>
          </a:solidFill>
        </p:spPr>
        <p:txBody>
          <a:bodyPr wrap="square" rtlCol="0" anchor="ctr" anchorCtr="0">
            <a:spAutoFit/>
          </a:bodyPr>
          <a:lstStyle/>
          <a:p>
            <a:r>
              <a:rPr lang="de-DE" sz="1200" dirty="0" smtClean="0"/>
              <a:t>Rückzugsstreifen</a:t>
            </a:r>
          </a:p>
        </p:txBody>
      </p:sp>
      <p:sp>
        <p:nvSpPr>
          <p:cNvPr id="29" name="Textfeld 28"/>
          <p:cNvSpPr txBox="1"/>
          <p:nvPr/>
        </p:nvSpPr>
        <p:spPr>
          <a:xfrm>
            <a:off x="551200" y="5900940"/>
            <a:ext cx="1991164" cy="276999"/>
          </a:xfrm>
          <a:prstGeom prst="rect">
            <a:avLst/>
          </a:prstGeom>
          <a:solidFill>
            <a:schemeClr val="accent6">
              <a:lumMod val="20000"/>
              <a:lumOff val="80000"/>
            </a:schemeClr>
          </a:solidFill>
        </p:spPr>
        <p:txBody>
          <a:bodyPr wrap="square" rtlCol="0" anchor="ctr" anchorCtr="0">
            <a:spAutoFit/>
          </a:bodyPr>
          <a:lstStyle/>
          <a:p>
            <a:r>
              <a:rPr lang="de-CH" sz="1200" dirty="0"/>
              <a:t>Strukturierte </a:t>
            </a:r>
            <a:r>
              <a:rPr lang="de-CH" sz="1200" dirty="0" err="1" smtClean="0"/>
              <a:t>Nieder­hecken</a:t>
            </a:r>
            <a:endParaRPr lang="de-DE" sz="1200" dirty="0"/>
          </a:p>
        </p:txBody>
      </p:sp>
      <p:sp>
        <p:nvSpPr>
          <p:cNvPr id="30" name="Textfeld 29"/>
          <p:cNvSpPr txBox="1"/>
          <p:nvPr/>
        </p:nvSpPr>
        <p:spPr>
          <a:xfrm>
            <a:off x="561747" y="4109995"/>
            <a:ext cx="1975062" cy="276999"/>
          </a:xfrm>
          <a:prstGeom prst="rect">
            <a:avLst/>
          </a:prstGeom>
          <a:solidFill>
            <a:schemeClr val="accent6">
              <a:lumMod val="20000"/>
              <a:lumOff val="80000"/>
            </a:schemeClr>
          </a:solidFill>
        </p:spPr>
        <p:txBody>
          <a:bodyPr wrap="square" rtlCol="0" anchor="ctr" anchorCtr="0">
            <a:spAutoFit/>
          </a:bodyPr>
          <a:lstStyle/>
          <a:p>
            <a:r>
              <a:rPr lang="de-CH" sz="1200" dirty="0" smtClean="0"/>
              <a:t>Mehrj. </a:t>
            </a:r>
            <a:r>
              <a:rPr lang="de-CH" sz="1200" dirty="0"/>
              <a:t>Säume </a:t>
            </a:r>
            <a:r>
              <a:rPr lang="de-CH" sz="1200" dirty="0" smtClean="0"/>
              <a:t>/ Blühflächen</a:t>
            </a:r>
            <a:endParaRPr lang="de-DE" sz="1200" dirty="0"/>
          </a:p>
        </p:txBody>
      </p:sp>
      <p:sp>
        <p:nvSpPr>
          <p:cNvPr id="31" name="Inhaltsplatzhalter 2"/>
          <p:cNvSpPr txBox="1">
            <a:spLocks/>
          </p:cNvSpPr>
          <p:nvPr/>
        </p:nvSpPr>
        <p:spPr>
          <a:xfrm>
            <a:off x="2677135" y="4509120"/>
            <a:ext cx="1963763" cy="139182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2" name="Textfeld 31"/>
          <p:cNvSpPr txBox="1"/>
          <p:nvPr/>
        </p:nvSpPr>
        <p:spPr>
          <a:xfrm>
            <a:off x="2677135" y="4130172"/>
            <a:ext cx="1963763" cy="276999"/>
          </a:xfrm>
          <a:prstGeom prst="rect">
            <a:avLst/>
          </a:prstGeom>
          <a:solidFill>
            <a:schemeClr val="accent6">
              <a:lumMod val="20000"/>
              <a:lumOff val="80000"/>
            </a:schemeClr>
          </a:solidFill>
        </p:spPr>
        <p:txBody>
          <a:bodyPr wrap="square" rtlCol="0" anchor="ctr" anchorCtr="0">
            <a:spAutoFit/>
          </a:bodyPr>
          <a:lstStyle/>
          <a:p>
            <a:r>
              <a:rPr lang="de-DE" sz="1200" dirty="0" smtClean="0"/>
              <a:t>Buntbrachen</a:t>
            </a:r>
          </a:p>
        </p:txBody>
      </p:sp>
      <p:sp>
        <p:nvSpPr>
          <p:cNvPr id="33" name="Textfeld 32"/>
          <p:cNvSpPr txBox="1"/>
          <p:nvPr/>
        </p:nvSpPr>
        <p:spPr>
          <a:xfrm>
            <a:off x="4767885" y="4125651"/>
            <a:ext cx="1980181" cy="276999"/>
          </a:xfrm>
          <a:prstGeom prst="rect">
            <a:avLst/>
          </a:prstGeom>
          <a:solidFill>
            <a:schemeClr val="accent6">
              <a:lumMod val="20000"/>
              <a:lumOff val="80000"/>
            </a:schemeClr>
          </a:solidFill>
        </p:spPr>
        <p:txBody>
          <a:bodyPr wrap="square" rtlCol="0" anchor="ctr" anchorCtr="0">
            <a:spAutoFit/>
          </a:bodyPr>
          <a:lstStyle/>
          <a:p>
            <a:r>
              <a:rPr lang="de-DE" sz="1200" dirty="0" smtClean="0"/>
              <a:t>Verzicht auf Herbizide</a:t>
            </a:r>
          </a:p>
        </p:txBody>
      </p:sp>
      <p:sp>
        <p:nvSpPr>
          <p:cNvPr id="34" name="Textfeld 33"/>
          <p:cNvSpPr txBox="1"/>
          <p:nvPr/>
        </p:nvSpPr>
        <p:spPr>
          <a:xfrm>
            <a:off x="6896612" y="4124580"/>
            <a:ext cx="1906231" cy="276999"/>
          </a:xfrm>
          <a:prstGeom prst="rect">
            <a:avLst/>
          </a:prstGeom>
          <a:solidFill>
            <a:schemeClr val="accent6">
              <a:lumMod val="20000"/>
              <a:lumOff val="80000"/>
            </a:schemeClr>
          </a:solidFill>
        </p:spPr>
        <p:txBody>
          <a:bodyPr wrap="square" rtlCol="0" anchor="ctr" anchorCtr="0">
            <a:spAutoFit/>
          </a:bodyPr>
          <a:lstStyle/>
          <a:p>
            <a:r>
              <a:rPr lang="de-DE" sz="1200" dirty="0" smtClean="0"/>
              <a:t>Selektiver Pflanzenschutz</a:t>
            </a:r>
            <a:endParaRPr lang="de-DE" sz="1200" dirty="0"/>
          </a:p>
        </p:txBody>
      </p:sp>
      <p:sp>
        <p:nvSpPr>
          <p:cNvPr id="35" name="Textfeld 34"/>
          <p:cNvSpPr txBox="1"/>
          <p:nvPr/>
        </p:nvSpPr>
        <p:spPr>
          <a:xfrm>
            <a:off x="2674503" y="5913314"/>
            <a:ext cx="1966395" cy="276999"/>
          </a:xfrm>
          <a:prstGeom prst="rect">
            <a:avLst/>
          </a:prstGeom>
          <a:solidFill>
            <a:schemeClr val="accent6">
              <a:lumMod val="20000"/>
              <a:lumOff val="80000"/>
            </a:schemeClr>
          </a:solidFill>
        </p:spPr>
        <p:txBody>
          <a:bodyPr wrap="square" rtlCol="0" anchor="ctr" anchorCtr="0">
            <a:spAutoFit/>
          </a:bodyPr>
          <a:lstStyle/>
          <a:p>
            <a:r>
              <a:rPr lang="de-DE" sz="1200" dirty="0" smtClean="0"/>
              <a:t>Blüh- und </a:t>
            </a:r>
            <a:r>
              <a:rPr lang="de-DE" sz="1200" dirty="0" err="1" smtClean="0"/>
              <a:t>Nützlingsstreifen</a:t>
            </a:r>
            <a:endParaRPr lang="de-DE" sz="1200" dirty="0" smtClean="0"/>
          </a:p>
        </p:txBody>
      </p:sp>
      <p:pic>
        <p:nvPicPr>
          <p:cNvPr id="4" name="Grafik 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682318" y="908721"/>
            <a:ext cx="1961690" cy="1388712"/>
          </a:xfrm>
          <a:prstGeom prst="rect">
            <a:avLst/>
          </a:prstGeom>
        </p:spPr>
      </p:pic>
    </p:spTree>
    <p:extLst>
      <p:ext uri="{BB962C8B-B14F-4D97-AF65-F5344CB8AC3E}">
        <p14:creationId xmlns:p14="http://schemas.microsoft.com/office/powerpoint/2010/main" val="6399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rechts 14"/>
          <p:cNvSpPr/>
          <p:nvPr/>
        </p:nvSpPr>
        <p:spPr>
          <a:xfrm>
            <a:off x="2595125" y="4530853"/>
            <a:ext cx="3072115" cy="1522353"/>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Pfeil nach rechts 2"/>
          <p:cNvSpPr/>
          <p:nvPr/>
        </p:nvSpPr>
        <p:spPr>
          <a:xfrm>
            <a:off x="2541235" y="852873"/>
            <a:ext cx="3093386" cy="1325408"/>
          </a:xfrm>
          <a:prstGeom prst="rightArrow">
            <a:avLst>
              <a:gd name="adj1" fmla="val 71696"/>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0532" name="Rectangle 4"/>
          <p:cNvSpPr>
            <a:spLocks noChangeArrowheads="1"/>
          </p:cNvSpPr>
          <p:nvPr/>
        </p:nvSpPr>
        <p:spPr bwMode="auto">
          <a:xfrm>
            <a:off x="755650" y="215553"/>
            <a:ext cx="8156575" cy="765175"/>
          </a:xfrm>
          <a:prstGeom prst="rect">
            <a:avLst/>
          </a:prstGeom>
        </p:spPr>
        <p:txBody>
          <a:bodyPr vert="horz" lIns="0" tIns="0" rIns="0" bIns="0" rtlCol="0" anchor="t">
            <a:noAutofit/>
          </a:bodyPr>
          <a:lstStyle/>
          <a:p>
            <a:pPr defTabSz="685800">
              <a:lnSpc>
                <a:spcPct val="90000"/>
              </a:lnSpc>
              <a:spcBef>
                <a:spcPct val="0"/>
              </a:spcBef>
            </a:pPr>
            <a:r>
              <a:rPr lang="en-GB" altLang="de-DE" sz="2400" b="1" dirty="0" err="1" smtClean="0">
                <a:latin typeface="+mj-lt"/>
                <a:ea typeface="+mj-ea"/>
                <a:cs typeface="Arial"/>
              </a:rPr>
              <a:t>Jede</a:t>
            </a:r>
            <a:r>
              <a:rPr lang="en-GB" altLang="de-DE" sz="2400" b="1" dirty="0" smtClean="0">
                <a:latin typeface="+mj-lt"/>
                <a:ea typeface="+mj-ea"/>
                <a:cs typeface="Arial"/>
              </a:rPr>
              <a:t> Art hat </a:t>
            </a:r>
            <a:r>
              <a:rPr lang="en-GB" altLang="de-DE" sz="2400" b="1" dirty="0" err="1" smtClean="0">
                <a:latin typeface="+mj-lt"/>
                <a:ea typeface="+mj-ea"/>
                <a:cs typeface="Arial"/>
              </a:rPr>
              <a:t>eigene</a:t>
            </a:r>
            <a:r>
              <a:rPr lang="en-GB" altLang="de-DE" sz="2400" b="1" dirty="0" smtClean="0">
                <a:latin typeface="+mj-lt"/>
                <a:ea typeface="+mj-ea"/>
                <a:cs typeface="Arial"/>
              </a:rPr>
              <a:t> </a:t>
            </a:r>
            <a:r>
              <a:rPr lang="en-GB" altLang="de-DE" sz="2400" b="1" dirty="0" err="1" smtClean="0">
                <a:latin typeface="+mj-lt"/>
                <a:ea typeface="+mj-ea"/>
                <a:cs typeface="Arial"/>
              </a:rPr>
              <a:t>Ansprüche</a:t>
            </a:r>
            <a:endParaRPr lang="en-GB" altLang="de-DE" sz="2400" b="1" dirty="0" smtClean="0">
              <a:latin typeface="+mj-lt"/>
              <a:ea typeface="+mj-ea"/>
              <a:cs typeface="Arial"/>
            </a:endParaRPr>
          </a:p>
        </p:txBody>
      </p:sp>
      <p:sp>
        <p:nvSpPr>
          <p:cNvPr id="150535" name="Text Box 7"/>
          <p:cNvSpPr txBox="1">
            <a:spLocks noChangeArrowheads="1"/>
          </p:cNvSpPr>
          <p:nvPr/>
        </p:nvSpPr>
        <p:spPr bwMode="auto">
          <a:xfrm>
            <a:off x="2541235" y="1031195"/>
            <a:ext cx="28228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de-DE" b="1" dirty="0" err="1"/>
              <a:t>Braunkehlchen</a:t>
            </a:r>
            <a:endParaRPr lang="en-GB" altLang="de-DE" b="1" dirty="0"/>
          </a:p>
          <a:p>
            <a:r>
              <a:rPr lang="de-CH" altLang="de-DE" b="0" dirty="0" smtClean="0"/>
              <a:t>offene</a:t>
            </a:r>
            <a:r>
              <a:rPr lang="de-CH" altLang="de-DE" b="0" dirty="0"/>
              <a:t>, </a:t>
            </a:r>
            <a:r>
              <a:rPr lang="de-CH" altLang="de-DE" b="0" dirty="0" smtClean="0"/>
              <a:t>spät </a:t>
            </a:r>
            <a:r>
              <a:rPr lang="de-CH" altLang="de-DE" b="0" dirty="0"/>
              <a:t>geschnittene Heuwiesen</a:t>
            </a:r>
          </a:p>
        </p:txBody>
      </p:sp>
      <p:pic>
        <p:nvPicPr>
          <p:cNvPr id="150538" name="Picture 10"/>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r="4440"/>
          <a:stretch/>
        </p:blipFill>
        <p:spPr bwMode="auto">
          <a:xfrm>
            <a:off x="6008955" y="4524704"/>
            <a:ext cx="2163445" cy="1698364"/>
          </a:xfrm>
          <a:prstGeom prst="rect">
            <a:avLst/>
          </a:prstGeom>
          <a:noFill/>
          <a:extLst>
            <a:ext uri="{909E8E84-426E-40DD-AFC4-6F175D3DCCD1}">
              <a14:hiddenFill xmlns:a14="http://schemas.microsoft.com/office/drawing/2010/main">
                <a:solidFill>
                  <a:srgbClr val="FFFFFF"/>
                </a:solidFill>
              </a14:hiddenFill>
            </a:ext>
          </a:extLst>
        </p:spPr>
      </p:pic>
      <p:pic>
        <p:nvPicPr>
          <p:cNvPr id="150540" name="Picture 1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08955" y="669892"/>
            <a:ext cx="2163445" cy="1722517"/>
          </a:xfrm>
          <a:prstGeom prst="rect">
            <a:avLst/>
          </a:prstGeom>
          <a:noFill/>
          <a:extLst>
            <a:ext uri="{909E8E84-426E-40DD-AFC4-6F175D3DCCD1}">
              <a14:hiddenFill xmlns:a14="http://schemas.microsoft.com/office/drawing/2010/main">
                <a:solidFill>
                  <a:srgbClr val="FFFFFF"/>
                </a:solidFill>
              </a14:hiddenFill>
            </a:ext>
          </a:extLst>
        </p:spPr>
      </p:pic>
      <p:sp>
        <p:nvSpPr>
          <p:cNvPr id="150542" name="Text Box 14"/>
          <p:cNvSpPr txBox="1">
            <a:spLocks noChangeArrowheads="1"/>
          </p:cNvSpPr>
          <p:nvPr/>
        </p:nvSpPr>
        <p:spPr bwMode="auto">
          <a:xfrm>
            <a:off x="2557935" y="4744195"/>
            <a:ext cx="29248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b="1" dirty="0"/>
              <a:t>Neuntöter</a:t>
            </a:r>
            <a:endParaRPr lang="en-GB" altLang="de-DE" b="1" dirty="0"/>
          </a:p>
          <a:p>
            <a:r>
              <a:rPr lang="de-CH" altLang="de-DE" b="0" dirty="0" smtClean="0"/>
              <a:t>Heckenlandschaften mit </a:t>
            </a:r>
            <a:r>
              <a:rPr lang="de-CH" altLang="de-DE" b="0" dirty="0"/>
              <a:t>extensiv genutztem </a:t>
            </a:r>
            <a:r>
              <a:rPr lang="de-CH" altLang="de-DE" b="0" dirty="0" smtClean="0"/>
              <a:t>Grünland</a:t>
            </a:r>
            <a:endParaRPr lang="en-GB" altLang="de-DE" b="0" dirty="0"/>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6527" y="802597"/>
            <a:ext cx="1523831" cy="1514391"/>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3093" y="2722469"/>
            <a:ext cx="1517265" cy="1502341"/>
          </a:xfrm>
          <a:prstGeom prst="rect">
            <a:avLst/>
          </a:prstGeom>
        </p:spPr>
      </p:pic>
      <p:sp>
        <p:nvSpPr>
          <p:cNvPr id="14" name="Pfeil nach rechts 13"/>
          <p:cNvSpPr/>
          <p:nvPr/>
        </p:nvSpPr>
        <p:spPr>
          <a:xfrm>
            <a:off x="2569942" y="2545489"/>
            <a:ext cx="3248926" cy="1826136"/>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0539" name="Picture 11" descr="http://jata.vampula.net/kasvio/kuvat/mesiangervo1.jpg"/>
          <p:cNvPicPr>
            <a:picLocks noChangeAspect="1" noChangeArrowheads="1"/>
          </p:cNvPicPr>
          <p:nvPr/>
        </p:nvPicPr>
        <p:blipFill rotWithShape="1">
          <a:blip r:embed="rId7" r:link="rId8" cstate="screen">
            <a:extLst>
              <a:ext uri="{28A0092B-C50C-407E-A947-70E740481C1C}">
                <a14:useLocalDpi xmlns:a14="http://schemas.microsoft.com/office/drawing/2010/main"/>
              </a:ext>
            </a:extLst>
          </a:blip>
          <a:srcRect/>
          <a:stretch/>
        </p:blipFill>
        <p:spPr bwMode="auto">
          <a:xfrm>
            <a:off x="5997842" y="2604498"/>
            <a:ext cx="2172318" cy="170811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50541" name="Text Box 13"/>
          <p:cNvSpPr txBox="1">
            <a:spLocks noChangeArrowheads="1"/>
          </p:cNvSpPr>
          <p:nvPr/>
        </p:nvSpPr>
        <p:spPr bwMode="auto">
          <a:xfrm>
            <a:off x="2569942" y="2858087"/>
            <a:ext cx="3064679" cy="1231106"/>
          </a:xfrm>
          <a:prstGeom prst="rect">
            <a:avLst/>
          </a:prstGeom>
          <a:noFill/>
          <a:ln>
            <a:noFill/>
          </a:ln>
          <a:effectLst/>
          <a:extLst/>
        </p:spPr>
        <p:txBody>
          <a:bodyPr wrap="square">
            <a:spAutoFit/>
          </a:bodyPr>
          <a:lstStyle/>
          <a:p>
            <a:r>
              <a:rPr lang="de-CH" altLang="de-DE" b="1" dirty="0"/>
              <a:t>Violetter </a:t>
            </a:r>
            <a:r>
              <a:rPr lang="de-CH" altLang="de-DE" b="1" dirty="0" smtClean="0"/>
              <a:t>Silberfalter</a:t>
            </a:r>
          </a:p>
          <a:p>
            <a:r>
              <a:rPr lang="de-CH" altLang="de-DE" dirty="0"/>
              <a:t>b</a:t>
            </a:r>
            <a:r>
              <a:rPr lang="de-CH" altLang="de-DE" b="0" dirty="0" smtClean="0"/>
              <a:t>lumenreiche</a:t>
            </a:r>
            <a:r>
              <a:rPr lang="de-CH" altLang="de-DE" b="0" dirty="0"/>
              <a:t>, feucht-frische </a:t>
            </a:r>
            <a:r>
              <a:rPr lang="de-CH" altLang="de-DE" b="0" dirty="0" smtClean="0"/>
              <a:t>Wiesen mit </a:t>
            </a:r>
            <a:r>
              <a:rPr lang="de-CH" altLang="de-DE" b="0" dirty="0" err="1" smtClean="0"/>
              <a:t>ungemähten</a:t>
            </a:r>
            <a:r>
              <a:rPr lang="de-CH" altLang="de-DE" b="0" dirty="0" smtClean="0"/>
              <a:t> </a:t>
            </a:r>
            <a:r>
              <a:rPr lang="de-CH" altLang="de-DE" b="0" dirty="0"/>
              <a:t>Beständen </a:t>
            </a:r>
            <a:r>
              <a:rPr lang="de-CH" altLang="de-DE" dirty="0" smtClean="0"/>
              <a:t>von </a:t>
            </a:r>
            <a:r>
              <a:rPr lang="de-CH" altLang="de-DE" b="0" dirty="0" smtClean="0"/>
              <a:t>Mädesüss</a:t>
            </a:r>
            <a:endParaRPr lang="en-GB" altLang="de-DE" b="0" dirty="0"/>
          </a:p>
        </p:txBody>
      </p:sp>
      <p:pic>
        <p:nvPicPr>
          <p:cNvPr id="2" name="Grafik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6527" y="4530854"/>
            <a:ext cx="1525233" cy="1522353"/>
          </a:xfrm>
          <a:prstGeom prst="rect">
            <a:avLst/>
          </a:prstGeom>
        </p:spPr>
      </p:pic>
      <p:sp>
        <p:nvSpPr>
          <p:cNvPr id="21" name="Foliennummernplatzhalter 4"/>
          <p:cNvSpPr txBox="1">
            <a:spLocks/>
          </p:cNvSpPr>
          <p:nvPr/>
        </p:nvSpPr>
        <p:spPr>
          <a:xfrm>
            <a:off x="7747800" y="6219700"/>
            <a:ext cx="792000" cy="360000"/>
          </a:xfrm>
          <a:prstGeom prst="rect">
            <a:avLst/>
          </a:prstGeom>
        </p:spPr>
        <p:txBody>
          <a:bodyPr lIns="0" tIns="46800" rIns="0" bIns="46800" anchor="b"/>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CH" sz="1200" dirty="0" smtClean="0"/>
              <a:t>19</a:t>
            </a:r>
            <a:endParaRPr lang="de-CH" sz="1200" dirty="0"/>
          </a:p>
        </p:txBody>
      </p:sp>
    </p:spTree>
    <p:extLst>
      <p:ext uri="{BB962C8B-B14F-4D97-AF65-F5344CB8AC3E}">
        <p14:creationId xmlns:p14="http://schemas.microsoft.com/office/powerpoint/2010/main" val="2802430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0535"/>
                                        </p:tgtEl>
                                        <p:attrNameLst>
                                          <p:attrName>style.visibility</p:attrName>
                                        </p:attrNameLst>
                                      </p:cBhvr>
                                      <p:to>
                                        <p:strVal val="visible"/>
                                      </p:to>
                                    </p:set>
                                    <p:anim calcmode="lin" valueType="num">
                                      <p:cBhvr additive="base">
                                        <p:cTn id="7" dur="500" fill="hold"/>
                                        <p:tgtEl>
                                          <p:spTgt spid="150535"/>
                                        </p:tgtEl>
                                        <p:attrNameLst>
                                          <p:attrName>ppt_x</p:attrName>
                                        </p:attrNameLst>
                                      </p:cBhvr>
                                      <p:tavLst>
                                        <p:tav tm="0">
                                          <p:val>
                                            <p:strVal val="#ppt_x"/>
                                          </p:val>
                                        </p:tav>
                                        <p:tav tm="100000">
                                          <p:val>
                                            <p:strVal val="#ppt_x"/>
                                          </p:val>
                                        </p:tav>
                                      </p:tavLst>
                                    </p:anim>
                                    <p:anim calcmode="lin" valueType="num">
                                      <p:cBhvr additive="base">
                                        <p:cTn id="8" dur="500" fill="hold"/>
                                        <p:tgtEl>
                                          <p:spTgt spid="1505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0540"/>
                                        </p:tgtEl>
                                        <p:attrNameLst>
                                          <p:attrName>style.visibility</p:attrName>
                                        </p:attrNameLst>
                                      </p:cBhvr>
                                      <p:to>
                                        <p:strVal val="visible"/>
                                      </p:to>
                                    </p:set>
                                    <p:anim calcmode="lin" valueType="num">
                                      <p:cBhvr additive="base">
                                        <p:cTn id="11" dur="500" fill="hold"/>
                                        <p:tgtEl>
                                          <p:spTgt spid="150540"/>
                                        </p:tgtEl>
                                        <p:attrNameLst>
                                          <p:attrName>ppt_x</p:attrName>
                                        </p:attrNameLst>
                                      </p:cBhvr>
                                      <p:tavLst>
                                        <p:tav tm="0">
                                          <p:val>
                                            <p:strVal val="#ppt_x"/>
                                          </p:val>
                                        </p:tav>
                                        <p:tav tm="100000">
                                          <p:val>
                                            <p:strVal val="#ppt_x"/>
                                          </p:val>
                                        </p:tav>
                                      </p:tavLst>
                                    </p:anim>
                                    <p:anim calcmode="lin" valueType="num">
                                      <p:cBhvr additive="base">
                                        <p:cTn id="12" dur="500" fill="hold"/>
                                        <p:tgtEl>
                                          <p:spTgt spid="1505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541"/>
                                        </p:tgtEl>
                                        <p:attrNameLst>
                                          <p:attrName>style.visibility</p:attrName>
                                        </p:attrNameLst>
                                      </p:cBhvr>
                                      <p:to>
                                        <p:strVal val="visible"/>
                                      </p:to>
                                    </p:set>
                                    <p:anim calcmode="lin" valueType="num">
                                      <p:cBhvr additive="base">
                                        <p:cTn id="15" dur="500" fill="hold"/>
                                        <p:tgtEl>
                                          <p:spTgt spid="150541"/>
                                        </p:tgtEl>
                                        <p:attrNameLst>
                                          <p:attrName>ppt_x</p:attrName>
                                        </p:attrNameLst>
                                      </p:cBhvr>
                                      <p:tavLst>
                                        <p:tav tm="0">
                                          <p:val>
                                            <p:strVal val="#ppt_x"/>
                                          </p:val>
                                        </p:tav>
                                        <p:tav tm="100000">
                                          <p:val>
                                            <p:strVal val="#ppt_x"/>
                                          </p:val>
                                        </p:tav>
                                      </p:tavLst>
                                    </p:anim>
                                    <p:anim calcmode="lin" valueType="num">
                                      <p:cBhvr additive="base">
                                        <p:cTn id="16" dur="500" fill="hold"/>
                                        <p:tgtEl>
                                          <p:spTgt spid="1505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0539"/>
                                        </p:tgtEl>
                                        <p:attrNameLst>
                                          <p:attrName>style.visibility</p:attrName>
                                        </p:attrNameLst>
                                      </p:cBhvr>
                                      <p:to>
                                        <p:strVal val="visible"/>
                                      </p:to>
                                    </p:set>
                                    <p:anim calcmode="lin" valueType="num">
                                      <p:cBhvr additive="base">
                                        <p:cTn id="19" dur="500" fill="hold"/>
                                        <p:tgtEl>
                                          <p:spTgt spid="150539"/>
                                        </p:tgtEl>
                                        <p:attrNameLst>
                                          <p:attrName>ppt_x</p:attrName>
                                        </p:attrNameLst>
                                      </p:cBhvr>
                                      <p:tavLst>
                                        <p:tav tm="0">
                                          <p:val>
                                            <p:strVal val="#ppt_x"/>
                                          </p:val>
                                        </p:tav>
                                        <p:tav tm="100000">
                                          <p:val>
                                            <p:strVal val="#ppt_x"/>
                                          </p:val>
                                        </p:tav>
                                      </p:tavLst>
                                    </p:anim>
                                    <p:anim calcmode="lin" valueType="num">
                                      <p:cBhvr additive="base">
                                        <p:cTn id="20" dur="500" fill="hold"/>
                                        <p:tgtEl>
                                          <p:spTgt spid="1505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0542"/>
                                        </p:tgtEl>
                                        <p:attrNameLst>
                                          <p:attrName>style.visibility</p:attrName>
                                        </p:attrNameLst>
                                      </p:cBhvr>
                                      <p:to>
                                        <p:strVal val="visible"/>
                                      </p:to>
                                    </p:set>
                                    <p:anim calcmode="lin" valueType="num">
                                      <p:cBhvr additive="base">
                                        <p:cTn id="23" dur="500" fill="hold"/>
                                        <p:tgtEl>
                                          <p:spTgt spid="150542"/>
                                        </p:tgtEl>
                                        <p:attrNameLst>
                                          <p:attrName>ppt_x</p:attrName>
                                        </p:attrNameLst>
                                      </p:cBhvr>
                                      <p:tavLst>
                                        <p:tav tm="0">
                                          <p:val>
                                            <p:strVal val="#ppt_x"/>
                                          </p:val>
                                        </p:tav>
                                        <p:tav tm="100000">
                                          <p:val>
                                            <p:strVal val="#ppt_x"/>
                                          </p:val>
                                        </p:tav>
                                      </p:tavLst>
                                    </p:anim>
                                    <p:anim calcmode="lin" valueType="num">
                                      <p:cBhvr additive="base">
                                        <p:cTn id="24" dur="500" fill="hold"/>
                                        <p:tgtEl>
                                          <p:spTgt spid="1505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0538"/>
                                        </p:tgtEl>
                                        <p:attrNameLst>
                                          <p:attrName>style.visibility</p:attrName>
                                        </p:attrNameLst>
                                      </p:cBhvr>
                                      <p:to>
                                        <p:strVal val="visible"/>
                                      </p:to>
                                    </p:set>
                                    <p:anim calcmode="lin" valueType="num">
                                      <p:cBhvr additive="base">
                                        <p:cTn id="27" dur="500" fill="hold"/>
                                        <p:tgtEl>
                                          <p:spTgt spid="150538"/>
                                        </p:tgtEl>
                                        <p:attrNameLst>
                                          <p:attrName>ppt_x</p:attrName>
                                        </p:attrNameLst>
                                      </p:cBhvr>
                                      <p:tavLst>
                                        <p:tav tm="0">
                                          <p:val>
                                            <p:strVal val="#ppt_x"/>
                                          </p:val>
                                        </p:tav>
                                        <p:tav tm="100000">
                                          <p:val>
                                            <p:strVal val="#ppt_x"/>
                                          </p:val>
                                        </p:tav>
                                      </p:tavLst>
                                    </p:anim>
                                    <p:anim calcmode="lin" valueType="num">
                                      <p:cBhvr additive="base">
                                        <p:cTn id="28" dur="500" fill="hold"/>
                                        <p:tgtEl>
                                          <p:spTgt spid="150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p:bldP spid="150542" grpId="0"/>
      <p:bldP spid="1505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Das Handbuch</a:t>
            </a:r>
            <a:endParaRPr lang="de-CH"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2</a:t>
            </a:fld>
            <a:endParaRPr lang="de-CH" dirty="0"/>
          </a:p>
        </p:txBody>
      </p:sp>
      <p:pic>
        <p:nvPicPr>
          <p:cNvPr id="5" name="Inhaltsplatzhalt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5313" y="1034513"/>
            <a:ext cx="3211134" cy="4549107"/>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4139952" y="995617"/>
            <a:ext cx="4398734" cy="4431983"/>
          </a:xfrm>
          <a:prstGeom prst="rect">
            <a:avLst/>
          </a:prstGeom>
          <a:noFill/>
        </p:spPr>
        <p:txBody>
          <a:bodyPr wrap="square"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de-CH" sz="2000" dirty="0" smtClean="0"/>
              <a:t>Von Fachleuten für Praktiker </a:t>
            </a:r>
            <a:br>
              <a:rPr lang="de-CH" sz="2000" dirty="0" smtClean="0"/>
            </a:br>
            <a:r>
              <a:rPr lang="de-CH" sz="2000" dirty="0" smtClean="0"/>
              <a:t>und Beraterinnen</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Mit zahlreichen Empfehlungen </a:t>
            </a:r>
            <a:br>
              <a:rPr lang="de-CH" sz="2000" dirty="0" smtClean="0"/>
            </a:br>
            <a:r>
              <a:rPr lang="de-CH" sz="2000" dirty="0"/>
              <a:t>für </a:t>
            </a:r>
            <a:r>
              <a:rPr lang="de-CH" sz="2000" dirty="0" smtClean="0"/>
              <a:t>biodiversitätsfördernde </a:t>
            </a:r>
            <a:r>
              <a:rPr lang="de-CH" sz="2000" dirty="0"/>
              <a:t>Massnahmen </a:t>
            </a:r>
            <a:r>
              <a:rPr lang="de-CH" sz="2000" dirty="0" smtClean="0"/>
              <a:t>in und ausserhalb </a:t>
            </a:r>
            <a:br>
              <a:rPr lang="de-CH" sz="2000" dirty="0" smtClean="0"/>
            </a:br>
            <a:r>
              <a:rPr lang="de-CH" sz="2000" dirty="0" smtClean="0"/>
              <a:t>der Landwirtschaftsfläche</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Mit praktischen Hinweisen </a:t>
            </a:r>
            <a:br>
              <a:rPr lang="de-CH" sz="2000" dirty="0" smtClean="0"/>
            </a:br>
            <a:r>
              <a:rPr lang="de-CH" sz="2000" dirty="0" smtClean="0"/>
              <a:t>zu </a:t>
            </a:r>
            <a:r>
              <a:rPr lang="de-CH" sz="2000" dirty="0"/>
              <a:t>Planung und Umsetzung</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Anregende Betriebsbeispiele</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Reich bebildert</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Druckexemplare bestellen </a:t>
            </a:r>
            <a:br>
              <a:rPr lang="de-CH" sz="2000" dirty="0" smtClean="0"/>
            </a:br>
            <a:r>
              <a:rPr lang="de-CH" sz="2000" dirty="0" smtClean="0"/>
              <a:t>unter </a:t>
            </a:r>
            <a:r>
              <a:rPr lang="de-CH" sz="2000" dirty="0" smtClean="0">
                <a:hlinkClick r:id="rId3"/>
              </a:rPr>
              <a:t>shop.fibl.org</a:t>
            </a:r>
            <a:r>
              <a:rPr lang="de-CH" sz="2000" dirty="0" smtClean="0"/>
              <a:t> </a:t>
            </a:r>
            <a:endParaRPr lang="de-CH" sz="2000" dirty="0"/>
          </a:p>
          <a:p>
            <a:pPr marL="342900" indent="-342900" defTabSz="685800">
              <a:lnSpc>
                <a:spcPct val="90000"/>
              </a:lnSpc>
              <a:spcBef>
                <a:spcPts val="600"/>
              </a:spcBef>
              <a:buClr>
                <a:srgbClr val="006C8E"/>
              </a:buClr>
              <a:buFont typeface="Arial" panose="020B0604020202020204" pitchFamily="34" charset="0"/>
              <a:buChar char="•"/>
            </a:pPr>
            <a:r>
              <a:rPr lang="de-CH" sz="2000" dirty="0" smtClean="0"/>
              <a:t>Kostenloser Download </a:t>
            </a:r>
            <a:br>
              <a:rPr lang="de-CH" sz="2000" dirty="0" smtClean="0"/>
            </a:br>
            <a:r>
              <a:rPr lang="de-CH" sz="2000" dirty="0" smtClean="0"/>
              <a:t>auf </a:t>
            </a:r>
            <a:r>
              <a:rPr lang="de-CH" sz="2000" dirty="0" smtClean="0">
                <a:hlinkClick r:id="rId4"/>
              </a:rPr>
              <a:t>agri-biodiv.ch</a:t>
            </a:r>
            <a:r>
              <a:rPr lang="de-CH" sz="2000" dirty="0" smtClean="0"/>
              <a:t> 	</a:t>
            </a:r>
            <a:endParaRPr lang="de-CH" sz="2000" dirty="0"/>
          </a:p>
        </p:txBody>
      </p:sp>
    </p:spTree>
    <p:extLst>
      <p:ext uri="{BB962C8B-B14F-4D97-AF65-F5344CB8AC3E}">
        <p14:creationId xmlns:p14="http://schemas.microsoft.com/office/powerpoint/2010/main" val="3132043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Wer ist </a:t>
            </a:r>
            <a:r>
              <a:rPr lang="de-CH" dirty="0" smtClean="0"/>
              <a:t>für </a:t>
            </a:r>
            <a:r>
              <a:rPr lang="de-CH" dirty="0"/>
              <a:t>die Biodiversität </a:t>
            </a:r>
            <a:r>
              <a:rPr lang="de-CH" dirty="0" smtClean="0"/>
              <a:t>verantwortlich?</a:t>
            </a:r>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20</a:t>
            </a:fld>
            <a:endParaRPr lang="de-CH" dirty="0"/>
          </a:p>
        </p:txBody>
      </p:sp>
      <p:sp>
        <p:nvSpPr>
          <p:cNvPr id="6" name="Ellipse 5"/>
          <p:cNvSpPr/>
          <p:nvPr/>
        </p:nvSpPr>
        <p:spPr>
          <a:xfrm>
            <a:off x="395536" y="1241610"/>
            <a:ext cx="8424936" cy="4464496"/>
          </a:xfrm>
          <a:prstGeom prst="ellipse">
            <a:avLst/>
          </a:prstGeom>
          <a:blipFill dpi="0"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flipH="1">
            <a:off x="551955" y="1052736"/>
            <a:ext cx="2094889" cy="209488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rot="240000">
            <a:off x="6763448" y="2014767"/>
            <a:ext cx="2068902" cy="206890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3160166" y="2506057"/>
            <a:ext cx="2905311" cy="1864372"/>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p:cNvSpPr txBox="1"/>
          <p:nvPr/>
        </p:nvSpPr>
        <p:spPr>
          <a:xfrm>
            <a:off x="551954" y="2851027"/>
            <a:ext cx="2079337" cy="307777"/>
          </a:xfrm>
          <a:prstGeom prst="rect">
            <a:avLst/>
          </a:prstGeom>
          <a:solidFill>
            <a:srgbClr val="FDDC7F"/>
          </a:solidFill>
        </p:spPr>
        <p:txBody>
          <a:bodyPr wrap="square" rtlCol="0" anchor="ctr" anchorCtr="0">
            <a:spAutoFit/>
          </a:bodyPr>
          <a:lstStyle/>
          <a:p>
            <a:r>
              <a:rPr lang="de-DE" sz="1400" b="1" dirty="0"/>
              <a:t>Politik und Verwaltung</a:t>
            </a:r>
          </a:p>
        </p:txBody>
      </p:sp>
      <p:sp>
        <p:nvSpPr>
          <p:cNvPr id="15" name="Textfeld 14"/>
          <p:cNvSpPr txBox="1"/>
          <p:nvPr/>
        </p:nvSpPr>
        <p:spPr>
          <a:xfrm>
            <a:off x="7012035" y="4142836"/>
            <a:ext cx="1889956" cy="523220"/>
          </a:xfrm>
          <a:prstGeom prst="rect">
            <a:avLst/>
          </a:prstGeom>
          <a:solidFill>
            <a:srgbClr val="FDDC7F"/>
          </a:solidFill>
        </p:spPr>
        <p:txBody>
          <a:bodyPr wrap="square" rtlCol="0" anchor="ctr" anchorCtr="0">
            <a:spAutoFit/>
          </a:bodyPr>
          <a:lstStyle/>
          <a:p>
            <a:r>
              <a:rPr lang="de-DE" sz="1400" b="1" dirty="0" smtClean="0"/>
              <a:t>Konsumentinnen und Konsumenten</a:t>
            </a:r>
            <a:endParaRPr lang="de-DE" sz="1400" b="1" dirty="0"/>
          </a:p>
        </p:txBody>
      </p:sp>
      <p:sp>
        <p:nvSpPr>
          <p:cNvPr id="17" name="Textfeld 16"/>
          <p:cNvSpPr txBox="1"/>
          <p:nvPr/>
        </p:nvSpPr>
        <p:spPr>
          <a:xfrm>
            <a:off x="3678555" y="3709584"/>
            <a:ext cx="2079680" cy="307777"/>
          </a:xfrm>
          <a:prstGeom prst="rect">
            <a:avLst/>
          </a:prstGeom>
          <a:noFill/>
        </p:spPr>
        <p:txBody>
          <a:bodyPr wrap="square" rtlCol="0" anchor="ctr" anchorCtr="0">
            <a:spAutoFit/>
          </a:bodyPr>
          <a:lstStyle/>
          <a:p>
            <a:r>
              <a:rPr lang="de-DE" sz="1400" b="1" dirty="0" smtClean="0">
                <a:solidFill>
                  <a:schemeClr val="bg1"/>
                </a:solidFill>
              </a:rPr>
              <a:t>Vielfältige Landschaft</a:t>
            </a:r>
            <a:endParaRPr lang="de-DE" sz="1400" b="1" dirty="0">
              <a:solidFill>
                <a:schemeClr val="bg1"/>
              </a:solidFill>
            </a:endParaRPr>
          </a:p>
        </p:txBody>
      </p:sp>
      <p:sp>
        <p:nvSpPr>
          <p:cNvPr id="18" name="Textfeld 17"/>
          <p:cNvSpPr txBox="1"/>
          <p:nvPr/>
        </p:nvSpPr>
        <p:spPr>
          <a:xfrm>
            <a:off x="4104610" y="4986847"/>
            <a:ext cx="2448272" cy="307777"/>
          </a:xfrm>
          <a:prstGeom prst="rect">
            <a:avLst/>
          </a:prstGeom>
          <a:noFill/>
        </p:spPr>
        <p:txBody>
          <a:bodyPr wrap="square" rtlCol="0" anchor="ctr" anchorCtr="0">
            <a:spAutoFit/>
          </a:bodyPr>
          <a:lstStyle/>
          <a:p>
            <a:r>
              <a:rPr lang="de-DE" sz="1400" b="1" dirty="0" smtClean="0"/>
              <a:t>Monotone Kulturlandschaft</a:t>
            </a:r>
            <a:endParaRPr lang="de-DE" sz="1400" b="1" dirty="0"/>
          </a:p>
        </p:txBody>
      </p:sp>
      <p:sp>
        <p:nvSpPr>
          <p:cNvPr id="7" name="Ellipse 6"/>
          <p:cNvSpPr/>
          <p:nvPr/>
        </p:nvSpPr>
        <p:spPr>
          <a:xfrm rot="-240000" flipH="1">
            <a:off x="1521110" y="3754339"/>
            <a:ext cx="2149023" cy="2149023"/>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p:cNvSpPr txBox="1"/>
          <p:nvPr/>
        </p:nvSpPr>
        <p:spPr>
          <a:xfrm>
            <a:off x="1399449" y="5621940"/>
            <a:ext cx="2705161" cy="307777"/>
          </a:xfrm>
          <a:prstGeom prst="rect">
            <a:avLst/>
          </a:prstGeom>
          <a:solidFill>
            <a:srgbClr val="FDDC7F"/>
          </a:solidFill>
        </p:spPr>
        <p:txBody>
          <a:bodyPr wrap="square" rtlCol="0" anchor="ctr" anchorCtr="0">
            <a:spAutoFit/>
          </a:bodyPr>
          <a:lstStyle/>
          <a:p>
            <a:r>
              <a:rPr lang="de-DE" sz="1400" b="1" dirty="0"/>
              <a:t>Landwirtinnen und </a:t>
            </a:r>
            <a:r>
              <a:rPr lang="de-DE" sz="1400" b="1" dirty="0" smtClean="0"/>
              <a:t>Landwirte</a:t>
            </a:r>
            <a:endParaRPr lang="de-DE" sz="1400" b="1" dirty="0"/>
          </a:p>
        </p:txBody>
      </p:sp>
      <p:sp>
        <p:nvSpPr>
          <p:cNvPr id="4" name="Bogen 3"/>
          <p:cNvSpPr/>
          <p:nvPr/>
        </p:nvSpPr>
        <p:spPr>
          <a:xfrm rot="1171404">
            <a:off x="1522373" y="2399337"/>
            <a:ext cx="2762265"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rot="19838698">
            <a:off x="2317084" y="3561327"/>
            <a:ext cx="1872208"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Bogen 21"/>
          <p:cNvSpPr/>
          <p:nvPr/>
        </p:nvSpPr>
        <p:spPr>
          <a:xfrm rot="20888286">
            <a:off x="5658249" y="3028745"/>
            <a:ext cx="1872208" cy="576064"/>
          </a:xfrm>
          <a:prstGeom prst="arc">
            <a:avLst>
              <a:gd name="adj1" fmla="val 12291456"/>
              <a:gd name="adj2" fmla="val 20238725"/>
            </a:avLst>
          </a:prstGeom>
          <a:ln w="136525">
            <a:solidFill>
              <a:srgbClr val="FE5F44"/>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543701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1" y="548680"/>
            <a:ext cx="7928240" cy="443459"/>
          </a:xfrm>
        </p:spPr>
        <p:txBody>
          <a:bodyPr/>
          <a:lstStyle/>
          <a:p>
            <a:r>
              <a:rPr lang="de-CH" sz="2000" dirty="0" smtClean="0"/>
              <a:t>Anforderungen der </a:t>
            </a:r>
            <a:r>
              <a:rPr lang="de-CH" sz="2000" dirty="0" err="1" smtClean="0"/>
              <a:t>Labelorganisationen</a:t>
            </a:r>
            <a:r>
              <a:rPr lang="de-CH" sz="2000" dirty="0" smtClean="0"/>
              <a:t> zur Biodiversität</a:t>
            </a:r>
            <a:endParaRPr lang="de-CH" sz="2000" dirty="0"/>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70271603"/>
              </p:ext>
            </p:extLst>
          </p:nvPr>
        </p:nvGraphicFramePr>
        <p:xfrm>
          <a:off x="611560" y="1204143"/>
          <a:ext cx="7928240" cy="4179357"/>
        </p:xfrm>
        <a:graphic>
          <a:graphicData uri="http://schemas.openxmlformats.org/drawingml/2006/table">
            <a:tbl>
              <a:tblPr firstRow="1" bandRow="1">
                <a:tableStyleId>{21E4AEA4-8DFA-4A89-87EB-49C32662AFE0}</a:tableStyleId>
              </a:tblPr>
              <a:tblGrid>
                <a:gridCol w="1585648">
                  <a:extLst>
                    <a:ext uri="{9D8B030D-6E8A-4147-A177-3AD203B41FA5}">
                      <a16:colId xmlns:a16="http://schemas.microsoft.com/office/drawing/2014/main" val="20000"/>
                    </a:ext>
                  </a:extLst>
                </a:gridCol>
                <a:gridCol w="1527692">
                  <a:extLst>
                    <a:ext uri="{9D8B030D-6E8A-4147-A177-3AD203B41FA5}">
                      <a16:colId xmlns:a16="http://schemas.microsoft.com/office/drawing/2014/main" val="20001"/>
                    </a:ext>
                  </a:extLst>
                </a:gridCol>
                <a:gridCol w="1643152">
                  <a:extLst>
                    <a:ext uri="{9D8B030D-6E8A-4147-A177-3AD203B41FA5}">
                      <a16:colId xmlns:a16="http://schemas.microsoft.com/office/drawing/2014/main" val="20002"/>
                    </a:ext>
                  </a:extLst>
                </a:gridCol>
                <a:gridCol w="1586100">
                  <a:extLst>
                    <a:ext uri="{9D8B030D-6E8A-4147-A177-3AD203B41FA5}">
                      <a16:colId xmlns:a16="http://schemas.microsoft.com/office/drawing/2014/main" val="20003"/>
                    </a:ext>
                  </a:extLst>
                </a:gridCol>
                <a:gridCol w="1585648">
                  <a:extLst>
                    <a:ext uri="{9D8B030D-6E8A-4147-A177-3AD203B41FA5}">
                      <a16:colId xmlns:a16="http://schemas.microsoft.com/office/drawing/2014/main" val="20004"/>
                    </a:ext>
                  </a:extLst>
                </a:gridCol>
              </a:tblGrid>
              <a:tr h="430317">
                <a:tc>
                  <a:txBody>
                    <a:bodyPr/>
                    <a:lstStyle/>
                    <a:p>
                      <a:endParaRPr lang="de-CH" dirty="0"/>
                    </a:p>
                  </a:txBody>
                  <a:tcPr marL="54000" marR="54000" anchor="ctr"/>
                </a:tc>
                <a:tc>
                  <a:txBody>
                    <a:bodyPr/>
                    <a:lstStyle/>
                    <a:p>
                      <a:r>
                        <a:rPr lang="de-CH" dirty="0" smtClean="0"/>
                        <a:t>DZV</a:t>
                      </a:r>
                      <a:endParaRPr lang="de-CH" dirty="0"/>
                    </a:p>
                  </a:txBody>
                  <a:tcPr marL="54000" marR="54000" anchor="ctr"/>
                </a:tc>
                <a:tc>
                  <a:txBody>
                    <a:bodyPr/>
                    <a:lstStyle/>
                    <a:p>
                      <a:r>
                        <a:rPr lang="de-CH" dirty="0" smtClean="0"/>
                        <a:t>IP-Suisse</a:t>
                      </a:r>
                      <a:endParaRPr lang="de-CH" dirty="0"/>
                    </a:p>
                  </a:txBody>
                  <a:tcPr marL="54000" marR="54000" anchor="ctr"/>
                </a:tc>
                <a:tc>
                  <a:txBody>
                    <a:bodyPr/>
                    <a:lstStyle/>
                    <a:p>
                      <a:r>
                        <a:rPr lang="de-CH" dirty="0" smtClean="0"/>
                        <a:t>Bio Suisse</a:t>
                      </a:r>
                      <a:endParaRPr lang="de-CH" dirty="0"/>
                    </a:p>
                  </a:txBody>
                  <a:tcPr marL="54000" marR="54000" anchor="ctr"/>
                </a:tc>
                <a:tc>
                  <a:txBody>
                    <a:bodyPr/>
                    <a:lstStyle/>
                    <a:p>
                      <a:r>
                        <a:rPr lang="de-CH" dirty="0" smtClean="0"/>
                        <a:t>Demeter</a:t>
                      </a:r>
                      <a:endParaRPr lang="de-CH" dirty="0"/>
                    </a:p>
                  </a:txBody>
                  <a:tcPr marL="54000" marR="54000" anchor="ctr"/>
                </a:tc>
                <a:extLst>
                  <a:ext uri="{0D108BD9-81ED-4DB2-BD59-A6C34878D82A}">
                    <a16:rowId xmlns:a16="http://schemas.microsoft.com/office/drawing/2014/main" val="10000"/>
                  </a:ext>
                </a:extLst>
              </a:tr>
              <a:tr h="370840">
                <a:tc>
                  <a:txBody>
                    <a:bodyPr/>
                    <a:lstStyle/>
                    <a:p>
                      <a:r>
                        <a:rPr lang="de-CH" dirty="0" smtClean="0"/>
                        <a:t>Anteil BFF </a:t>
                      </a:r>
                      <a:br>
                        <a:rPr lang="de-CH" dirty="0" smtClean="0"/>
                      </a:br>
                      <a:r>
                        <a:rPr lang="de-CH" dirty="0" smtClean="0"/>
                        <a:t>an der LN</a:t>
                      </a:r>
                      <a:endParaRPr lang="de-CH"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smtClean="0"/>
                        <a:t>7</a:t>
                      </a:r>
                      <a:r>
                        <a:rPr lang="de-CH" baseline="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extLst>
                  <a:ext uri="{0D108BD9-81ED-4DB2-BD59-A6C34878D82A}">
                    <a16:rowId xmlns:a16="http://schemas.microsoft.com/office/drawing/2014/main" val="10001"/>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CH" dirty="0" smtClean="0"/>
                        <a:t>Anteil BFF </a:t>
                      </a:r>
                      <a:br>
                        <a:rPr lang="de-CH" dirty="0" smtClean="0"/>
                      </a:br>
                      <a:r>
                        <a:rPr lang="de-CH" dirty="0" smtClean="0"/>
                        <a:t>an der LN für</a:t>
                      </a:r>
                      <a:r>
                        <a:rPr lang="de-CH" baseline="0" dirty="0" smtClean="0"/>
                        <a:t> Spezialkultur-betriebe</a:t>
                      </a:r>
                      <a:endParaRPr lang="de-CH" dirty="0" smtClean="0"/>
                    </a:p>
                  </a:txBody>
                  <a:tcPr marL="54000" marR="54000"/>
                </a:tc>
                <a:tc>
                  <a:txBody>
                    <a:bodyPr/>
                    <a:lstStyle/>
                    <a:p>
                      <a:r>
                        <a:rPr lang="de-CH" dirty="0" smtClean="0"/>
                        <a:t>3,5 %</a:t>
                      </a:r>
                      <a:endParaRPr lang="de-CH" dirty="0"/>
                    </a:p>
                  </a:txBody>
                  <a:tcPr marL="54000" marR="54000"/>
                </a:tc>
                <a:tc>
                  <a:txBody>
                    <a:bodyPr/>
                    <a:lstStyle/>
                    <a:p>
                      <a:r>
                        <a:rPr lang="de-CH" dirty="0" smtClean="0"/>
                        <a:t>3,5 %</a:t>
                      </a:r>
                      <a:endParaRPr lang="de-CH"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extLst>
                  <a:ext uri="{0D108BD9-81ED-4DB2-BD59-A6C34878D82A}">
                    <a16:rowId xmlns:a16="http://schemas.microsoft.com/office/drawing/2014/main" val="10002"/>
                  </a:ext>
                </a:extLst>
              </a:tr>
              <a:tr h="370840">
                <a:tc>
                  <a:txBody>
                    <a:bodyPr/>
                    <a:lstStyle/>
                    <a:p>
                      <a:r>
                        <a:rPr lang="de-CH" dirty="0" smtClean="0"/>
                        <a:t>Anforderungen</a:t>
                      </a:r>
                      <a:r>
                        <a:rPr lang="de-CH" baseline="0" dirty="0" smtClean="0"/>
                        <a:t> an die BFF</a:t>
                      </a:r>
                      <a:endParaRPr lang="de-CH" dirty="0"/>
                    </a:p>
                  </a:txBody>
                  <a:tcPr marL="54000" marR="54000"/>
                </a:tc>
                <a:tc>
                  <a:txBody>
                    <a:bodyPr/>
                    <a:lstStyle/>
                    <a:p>
                      <a:pPr marL="108000" indent="-108000">
                        <a:buFont typeface="Arial" panose="020B0604020202020204" pitchFamily="34" charset="0"/>
                        <a:buChar char="•"/>
                      </a:pPr>
                      <a:r>
                        <a:rPr lang="de-CH" dirty="0" smtClean="0"/>
                        <a:t>keine PSM</a:t>
                      </a:r>
                      <a:r>
                        <a:rPr lang="de-CH" baseline="0" dirty="0" smtClean="0"/>
                        <a:t> (nur </a:t>
                      </a:r>
                      <a:r>
                        <a:rPr lang="de-CH" dirty="0" smtClean="0"/>
                        <a:t>Einzel-pflanzen-behandlung</a:t>
                      </a:r>
                      <a:r>
                        <a:rPr lang="de-CH" baseline="0" dirty="0" smtClean="0"/>
                        <a:t>)</a:t>
                      </a:r>
                      <a:endParaRPr lang="de-CH" dirty="0"/>
                    </a:p>
                  </a:txBody>
                  <a:tcPr marL="54000" marR="54000"/>
                </a:tc>
                <a:tc>
                  <a:txBody>
                    <a:bodyPr/>
                    <a:lstStyle/>
                    <a:p>
                      <a:pPr marL="108000" marR="0" indent="-1080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smtClean="0"/>
                    </a:p>
                  </a:txBody>
                  <a:tcPr marL="54000" marR="54000"/>
                </a:tc>
                <a:tc>
                  <a:txBody>
                    <a:bodyPr/>
                    <a:lstStyle/>
                    <a:p>
                      <a:pPr marL="108000" indent="-108000">
                        <a:buFont typeface="Arial" panose="020B0604020202020204" pitchFamily="34" charset="0"/>
                        <a:buChar char="•"/>
                      </a:pPr>
                      <a:r>
                        <a:rPr lang="de-CH" dirty="0" smtClean="0"/>
                        <a:t>keine </a:t>
                      </a:r>
                      <a:r>
                        <a:rPr lang="de-CH" dirty="0" err="1" smtClean="0"/>
                        <a:t>Mähaufbereiter</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3"/>
                  </a:ext>
                </a:extLst>
              </a:tr>
              <a:tr h="370840">
                <a:tc>
                  <a:txBody>
                    <a:bodyPr/>
                    <a:lstStyle/>
                    <a:p>
                      <a:r>
                        <a:rPr lang="de-CH" smtClean="0"/>
                        <a:t>Anforderungen an BFF </a:t>
                      </a:r>
                      <a:r>
                        <a:rPr lang="de-CH" dirty="0" smtClean="0"/>
                        <a:t>QII</a:t>
                      </a:r>
                      <a:endParaRPr lang="de-CH" dirty="0"/>
                    </a:p>
                  </a:txBody>
                  <a:tcPr marL="54000" marR="54000"/>
                </a:tc>
                <a:tc>
                  <a:txBody>
                    <a:bodyPr/>
                    <a:lstStyle/>
                    <a:p>
                      <a:pPr marL="108000" indent="-108000">
                        <a:buFont typeface="Arial" panose="020B0604020202020204" pitchFamily="34" charset="0"/>
                        <a:buChar char="•"/>
                      </a:pPr>
                      <a:r>
                        <a:rPr lang="de-CH" dirty="0" smtClean="0"/>
                        <a:t>keine </a:t>
                      </a:r>
                      <a:r>
                        <a:rPr lang="de-CH" dirty="0" err="1" smtClean="0"/>
                        <a:t>Mähaufbereiter</a:t>
                      </a:r>
                      <a:r>
                        <a:rPr lang="de-CH" dirty="0" smtClean="0"/>
                        <a:t> </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4"/>
                  </a:ext>
                </a:extLst>
              </a:tr>
              <a:tr h="370840">
                <a:tc>
                  <a:txBody>
                    <a:bodyPr/>
                    <a:lstStyle/>
                    <a:p>
                      <a:r>
                        <a:rPr lang="de-CH" dirty="0" smtClean="0"/>
                        <a:t>Zusätzliche Anforderungen</a:t>
                      </a:r>
                      <a:endParaRPr lang="de-CH" dirty="0"/>
                    </a:p>
                  </a:txBody>
                  <a:tcPr marL="54000" marR="54000"/>
                </a:tc>
                <a:tc>
                  <a:txBody>
                    <a:bodyPr/>
                    <a:lstStyle/>
                    <a:p>
                      <a:pPr marL="108000" indent="-108000">
                        <a:buFont typeface="Arial" panose="020B0604020202020204" pitchFamily="34" charset="0"/>
                        <a:buChar char="•"/>
                      </a:pPr>
                      <a:r>
                        <a:rPr lang="de-CH" dirty="0" smtClean="0"/>
                        <a:t>keine</a:t>
                      </a:r>
                      <a:endParaRPr lang="de-CH" dirty="0"/>
                    </a:p>
                  </a:txBody>
                  <a:tcPr marL="54000" marR="54000"/>
                </a:tc>
                <a:tc>
                  <a:txBody>
                    <a:bodyPr/>
                    <a:lstStyle/>
                    <a:p>
                      <a:pPr marL="108000" indent="-108000">
                        <a:buFont typeface="Arial" panose="020B0604020202020204" pitchFamily="34" charset="0"/>
                        <a:buChar char="•"/>
                      </a:pPr>
                      <a:r>
                        <a:rPr lang="de-CH" dirty="0" smtClean="0"/>
                        <a:t>Punktesystem: mind. 17 Punkte</a:t>
                      </a:r>
                      <a:endParaRPr lang="de-CH" dirty="0"/>
                    </a:p>
                  </a:txBody>
                  <a:tcPr marL="54000" marR="54000"/>
                </a:tc>
                <a:tc>
                  <a:txBody>
                    <a:bodyPr/>
                    <a:lstStyle/>
                    <a:p>
                      <a:pPr marL="108000" indent="-108000">
                        <a:buFont typeface="Arial" panose="020B0604020202020204" pitchFamily="34" charset="0"/>
                        <a:buChar char="•"/>
                      </a:pPr>
                      <a:r>
                        <a:rPr lang="de-CH" dirty="0" smtClean="0"/>
                        <a:t>Massnahmen-katalog: </a:t>
                      </a:r>
                      <a:r>
                        <a:rPr lang="de-CH" baseline="0" dirty="0" smtClean="0"/>
                        <a:t>mind. 12 Massnahmen</a:t>
                      </a:r>
                      <a:endParaRPr lang="de-CH" dirty="0"/>
                    </a:p>
                  </a:txBody>
                  <a:tcPr marL="54000" marR="54000"/>
                </a:tc>
                <a:tc>
                  <a:txBody>
                    <a:bodyPr/>
                    <a:lstStyle/>
                    <a:p>
                      <a:pPr marL="108000" indent="-108000">
                        <a:buFont typeface="Arial" panose="020B0604020202020204" pitchFamily="34" charset="0"/>
                        <a:buChar char="•"/>
                      </a:pPr>
                      <a:r>
                        <a:rPr lang="de-CH" baseline="0" dirty="0" smtClean="0"/>
                        <a:t>Mind. 3 % </a:t>
                      </a:r>
                      <a:r>
                        <a:rPr lang="de-CH" baseline="0" dirty="0" err="1" smtClean="0"/>
                        <a:t>zusätzl</a:t>
                      </a:r>
                      <a:r>
                        <a:rPr lang="de-CH" baseline="0" dirty="0" smtClean="0"/>
                        <a:t>. «Landschafts-</a:t>
                      </a:r>
                      <a:r>
                        <a:rPr lang="de-CH" baseline="0" dirty="0" err="1" smtClean="0"/>
                        <a:t>gestaltungsflächen</a:t>
                      </a:r>
                      <a:r>
                        <a:rPr lang="de-CH" baseline="0" dirty="0" smtClean="0"/>
                        <a:t>»</a:t>
                      </a:r>
                    </a:p>
                    <a:p>
                      <a:pPr marL="108000" indent="-108000">
                        <a:buFont typeface="Arial" panose="020B0604020202020204" pitchFamily="34" charset="0"/>
                        <a:buChar char="•"/>
                      </a:pPr>
                      <a:r>
                        <a:rPr lang="de-CH" baseline="0" dirty="0" smtClean="0"/>
                        <a:t>Mind. 5 % des Grünlands extensiv</a:t>
                      </a:r>
                      <a:endParaRPr lang="de-CH" dirty="0"/>
                    </a:p>
                  </a:txBody>
                  <a:tcPr marL="54000" marR="54000"/>
                </a:tc>
                <a:extLst>
                  <a:ext uri="{0D108BD9-81ED-4DB2-BD59-A6C34878D82A}">
                    <a16:rowId xmlns:a16="http://schemas.microsoft.com/office/drawing/2014/main" val="10005"/>
                  </a:ext>
                </a:extLst>
              </a:tr>
            </a:tbl>
          </a:graphicData>
        </a:graphic>
      </p:graphicFrame>
      <p:sp>
        <p:nvSpPr>
          <p:cNvPr id="7" name="Foliennummernplatzhalter 6"/>
          <p:cNvSpPr>
            <a:spLocks noGrp="1"/>
          </p:cNvSpPr>
          <p:nvPr>
            <p:ph type="sldNum" sz="quarter" idx="4"/>
          </p:nvPr>
        </p:nvSpPr>
        <p:spPr/>
        <p:txBody>
          <a:bodyPr/>
          <a:lstStyle/>
          <a:p>
            <a:fld id="{B295DEAF-E952-4796-AAEE-4201E40CA590}" type="slidenum">
              <a:rPr lang="de-CH" smtClean="0"/>
              <a:pPr/>
              <a:t>21</a:t>
            </a:fld>
            <a:endParaRPr lang="de-CH" dirty="0"/>
          </a:p>
        </p:txBody>
      </p:sp>
      <p:sp>
        <p:nvSpPr>
          <p:cNvPr id="3" name="Textfeld 2"/>
          <p:cNvSpPr txBox="1"/>
          <p:nvPr/>
        </p:nvSpPr>
        <p:spPr>
          <a:xfrm>
            <a:off x="8100392" y="0"/>
            <a:ext cx="1043608" cy="369332"/>
          </a:xfrm>
          <a:prstGeom prst="rect">
            <a:avLst/>
          </a:prstGeom>
          <a:solidFill>
            <a:schemeClr val="accent6">
              <a:lumMod val="20000"/>
              <a:lumOff val="80000"/>
            </a:schemeClr>
          </a:solidFill>
        </p:spPr>
        <p:txBody>
          <a:bodyPr wrap="square" rtlCol="0">
            <a:spAutoFit/>
          </a:bodyPr>
          <a:lstStyle/>
          <a:p>
            <a:r>
              <a:rPr lang="de-CH" dirty="0" smtClean="0"/>
              <a:t>Handout</a:t>
            </a:r>
            <a:endParaRPr lang="de-CH" dirty="0"/>
          </a:p>
        </p:txBody>
      </p:sp>
    </p:spTree>
    <p:extLst>
      <p:ext uri="{BB962C8B-B14F-4D97-AF65-F5344CB8AC3E}">
        <p14:creationId xmlns:p14="http://schemas.microsoft.com/office/powerpoint/2010/main" val="4240418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r="-78"/>
          <a:stretch/>
        </p:blipFill>
        <p:spPr>
          <a:xfrm>
            <a:off x="617725" y="4336822"/>
            <a:ext cx="7922075" cy="1831245"/>
          </a:xfrm>
          <a:prstGeom prst="rect">
            <a:avLst/>
          </a:prstGeom>
        </p:spPr>
      </p:pic>
      <p:sp>
        <p:nvSpPr>
          <p:cNvPr id="2" name="Titel 1"/>
          <p:cNvSpPr>
            <a:spLocks noGrp="1"/>
          </p:cNvSpPr>
          <p:nvPr>
            <p:ph type="title"/>
          </p:nvPr>
        </p:nvSpPr>
        <p:spPr>
          <a:xfrm>
            <a:off x="617725" y="404813"/>
            <a:ext cx="7908549" cy="359891"/>
          </a:xfrm>
          <a:noFill/>
        </p:spPr>
        <p:txBody>
          <a:bodyPr/>
          <a:lstStyle/>
          <a:p>
            <a:r>
              <a:rPr lang="de-CH" dirty="0" smtClean="0"/>
              <a:t>Schlussfolgerungen</a:t>
            </a:r>
            <a:endParaRPr lang="de-CH" sz="1600" b="0" i="1" dirty="0">
              <a:solidFill>
                <a:srgbClr val="FF0000"/>
              </a:solidFill>
            </a:endParaRPr>
          </a:p>
        </p:txBody>
      </p:sp>
      <p:sp>
        <p:nvSpPr>
          <p:cNvPr id="6" name="Inhaltsplatzhalter 5"/>
          <p:cNvSpPr>
            <a:spLocks noGrp="1"/>
          </p:cNvSpPr>
          <p:nvPr>
            <p:ph idx="1"/>
          </p:nvPr>
        </p:nvSpPr>
        <p:spPr>
          <a:xfrm>
            <a:off x="604649" y="908720"/>
            <a:ext cx="7921625" cy="3423490"/>
          </a:xfrm>
          <a:noFill/>
        </p:spPr>
        <p:txBody>
          <a:bodyPr lIns="72000" tIns="72000" rIns="0" bIns="36000"/>
          <a:lstStyle/>
          <a:p>
            <a:pPr marL="432000" indent="-432000">
              <a:buFont typeface="Wingdings" panose="05000000000000000000" pitchFamily="2" charset="2"/>
              <a:buChar char="è"/>
            </a:pPr>
            <a:r>
              <a:rPr lang="de-CH" dirty="0" smtClean="0"/>
              <a:t>Die Biodiversität ist wichtig </a:t>
            </a:r>
            <a:r>
              <a:rPr lang="de-CH" dirty="0"/>
              <a:t>für die </a:t>
            </a:r>
            <a:r>
              <a:rPr lang="de-CH" dirty="0" smtClean="0"/>
              <a:t>Landwirtschaft und ist eine Lebensgrundlage für den Menschen!</a:t>
            </a:r>
            <a:endParaRPr lang="de-CH" dirty="0"/>
          </a:p>
          <a:p>
            <a:pPr marL="432000" indent="-432000">
              <a:buFont typeface="Wingdings" panose="05000000000000000000" pitchFamily="2" charset="2"/>
              <a:buChar char="è"/>
            </a:pPr>
            <a:r>
              <a:rPr lang="de-CH" dirty="0" smtClean="0"/>
              <a:t>Die Biodiversität in der Agrarlandschaft </a:t>
            </a:r>
            <a:r>
              <a:rPr lang="de-CH" dirty="0"/>
              <a:t>nimmt ab</a:t>
            </a:r>
            <a:r>
              <a:rPr lang="de-CH" dirty="0" smtClean="0"/>
              <a:t>.</a:t>
            </a:r>
          </a:p>
          <a:p>
            <a:pPr marL="432000" indent="-432000">
              <a:buFont typeface="Wingdings" panose="05000000000000000000" pitchFamily="2" charset="2"/>
              <a:buChar char="è"/>
            </a:pPr>
            <a:r>
              <a:rPr lang="de-CH" dirty="0" smtClean="0"/>
              <a:t>Durch gezielte Massnahmen kann die Biodiversität auf dem Betrieb wieder zunehmen.</a:t>
            </a:r>
          </a:p>
          <a:p>
            <a:pPr marL="432000" indent="-432000">
              <a:buFont typeface="Wingdings" panose="05000000000000000000" pitchFamily="2" charset="2"/>
              <a:buChar char="è"/>
            </a:pPr>
            <a:r>
              <a:rPr lang="de-CH" dirty="0" smtClean="0"/>
              <a:t>Für die Erhaltung der Biodiversität braucht es mehr und vor allem qualitativ bessere Biodiversitätsförderflächen.</a:t>
            </a:r>
          </a:p>
          <a:p>
            <a:pPr marL="432000" indent="-432000">
              <a:buFont typeface="Wingdings" panose="05000000000000000000" pitchFamily="2" charset="2"/>
              <a:buChar char="è"/>
            </a:pPr>
            <a:r>
              <a:rPr lang="de-CH" dirty="0" smtClean="0"/>
              <a:t>Nachhaltige Produktionssysteme tragen zur Förderung der Biodiversität bei.</a:t>
            </a:r>
          </a:p>
          <a:p>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22</a:t>
            </a:fld>
            <a:endParaRPr lang="de-CH" dirty="0"/>
          </a:p>
        </p:txBody>
      </p:sp>
    </p:spTree>
    <p:extLst>
      <p:ext uri="{BB962C8B-B14F-4D97-AF65-F5344CB8AC3E}">
        <p14:creationId xmlns:p14="http://schemas.microsoft.com/office/powerpoint/2010/main" val="2683560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Weiterführende Links</a:t>
            </a:r>
            <a:endParaRPr lang="de-CH" dirty="0"/>
          </a:p>
        </p:txBody>
      </p:sp>
      <p:sp>
        <p:nvSpPr>
          <p:cNvPr id="6" name="Inhaltsplatzhalter 5"/>
          <p:cNvSpPr>
            <a:spLocks noGrp="1"/>
          </p:cNvSpPr>
          <p:nvPr>
            <p:ph idx="1"/>
          </p:nvPr>
        </p:nvSpPr>
        <p:spPr/>
        <p:txBody>
          <a:bodyPr/>
          <a:lstStyle/>
          <a:p>
            <a:pPr>
              <a:spcBef>
                <a:spcPts val="600"/>
              </a:spcBef>
              <a:spcAft>
                <a:spcPts val="2400"/>
              </a:spcAft>
            </a:pPr>
            <a:r>
              <a:rPr lang="de-CH" dirty="0"/>
              <a:t>Alle Informationen über Biodiversität in der </a:t>
            </a:r>
            <a:r>
              <a:rPr lang="de-CH" dirty="0" smtClean="0"/>
              <a:t>Landwirtschaft:  </a:t>
            </a:r>
            <a:r>
              <a:rPr lang="de-CH" dirty="0" smtClean="0">
                <a:hlinkClick r:id="rId2"/>
              </a:rPr>
              <a:t>www.agri-biodiv.ch</a:t>
            </a:r>
            <a:endParaRPr lang="de-CH" dirty="0" smtClean="0"/>
          </a:p>
          <a:p>
            <a:pPr>
              <a:spcBef>
                <a:spcPts val="600"/>
              </a:spcBef>
              <a:spcAft>
                <a:spcPts val="2400"/>
              </a:spcAft>
            </a:pPr>
            <a:r>
              <a:rPr lang="de-CH" dirty="0" smtClean="0">
                <a:hlinkClick r:id="rId3"/>
              </a:rPr>
              <a:t>Rechtliche Grundlagen</a:t>
            </a:r>
            <a:r>
              <a:rPr lang="de-CH" dirty="0" smtClean="0"/>
              <a:t> </a:t>
            </a:r>
            <a:br>
              <a:rPr lang="de-CH" dirty="0" smtClean="0"/>
            </a:br>
            <a:r>
              <a:rPr lang="de-CH" dirty="0" smtClean="0"/>
              <a:t/>
            </a:r>
            <a:br>
              <a:rPr lang="de-CH" dirty="0" smtClean="0"/>
            </a:br>
            <a:r>
              <a:rPr lang="de-CH" dirty="0" smtClean="0">
                <a:hlinkClick r:id="rId4"/>
              </a:rPr>
              <a:t>Umweltziele Landwirtschaft</a:t>
            </a:r>
            <a:endParaRPr lang="de-CH" dirty="0" smtClean="0"/>
          </a:p>
          <a:p>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23</a:t>
            </a:fld>
            <a:endParaRPr lang="de-CH" dirty="0"/>
          </a:p>
        </p:txBody>
      </p:sp>
    </p:spTree>
    <p:extLst>
      <p:ext uri="{BB962C8B-B14F-4D97-AF65-F5344CB8AC3E}">
        <p14:creationId xmlns:p14="http://schemas.microsoft.com/office/powerpoint/2010/main" val="3397025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de-CH" smtClean="0"/>
              <a:pPr/>
              <a:t>24</a:t>
            </a:fld>
            <a:endParaRPr lang="de-CH" dirty="0"/>
          </a:p>
        </p:txBody>
      </p:sp>
      <p:sp>
        <p:nvSpPr>
          <p:cNvPr id="5" name="Inhaltsplatzhalter 2"/>
          <p:cNvSpPr txBox="1">
            <a:spLocks/>
          </p:cNvSpPr>
          <p:nvPr/>
        </p:nvSpPr>
        <p:spPr>
          <a:xfrm>
            <a:off x="611188" y="1279296"/>
            <a:ext cx="7993260" cy="4309944"/>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200" b="1" dirty="0" smtClean="0"/>
              <a:t>Herausgeber:</a:t>
            </a:r>
            <a:endParaRPr lang="de-CH" sz="1200" dirty="0" smtClean="0"/>
          </a:p>
          <a:p>
            <a:r>
              <a:rPr lang="de-CH" sz="1200" dirty="0" smtClean="0"/>
              <a:t>Forschungsinstitut für biologischen Landbau </a:t>
            </a:r>
            <a:r>
              <a:rPr lang="de-CH" sz="1200" dirty="0" err="1" smtClean="0"/>
              <a:t>FiBL</a:t>
            </a:r>
            <a:r>
              <a:rPr lang="de-CH" sz="1200" dirty="0" smtClean="0"/>
              <a:t>, </a:t>
            </a:r>
            <a:r>
              <a:rPr lang="de-CH" sz="1200" u="sng" dirty="0" smtClean="0">
                <a:hlinkClick r:id="rId2"/>
              </a:rPr>
              <a:t>info.suisse@fibl.org</a:t>
            </a:r>
            <a:r>
              <a:rPr lang="de-CH" sz="1200" dirty="0" smtClean="0"/>
              <a:t>, </a:t>
            </a:r>
            <a:r>
              <a:rPr lang="de-CH" sz="1200" u="sng" dirty="0" smtClean="0">
                <a:hlinkClick r:id="rId3"/>
              </a:rPr>
              <a:t>www.fibl.org</a:t>
            </a:r>
            <a:endParaRPr lang="de-CH" sz="1200" dirty="0" smtClean="0"/>
          </a:p>
          <a:p>
            <a:r>
              <a:rPr lang="de-CH" sz="1200" dirty="0" smtClean="0"/>
              <a:t>Schweizerische Vogelwarte </a:t>
            </a:r>
            <a:r>
              <a:rPr lang="de-CH" sz="1200" dirty="0" err="1" smtClean="0"/>
              <a:t>Sempach</a:t>
            </a:r>
            <a:r>
              <a:rPr lang="de-CH" sz="1200" dirty="0" smtClean="0"/>
              <a:t>, </a:t>
            </a:r>
            <a:r>
              <a:rPr lang="de-CH" sz="1200" u="sng" dirty="0" smtClean="0">
                <a:hlinkClick r:id="rId4"/>
              </a:rPr>
              <a:t>info@vogelwarte.ch</a:t>
            </a:r>
            <a:r>
              <a:rPr lang="de-CH" sz="1200" dirty="0" smtClean="0"/>
              <a:t>, </a:t>
            </a:r>
            <a:r>
              <a:rPr lang="de-CH" sz="1200" u="sng" dirty="0" smtClean="0">
                <a:hlinkClick r:id="rId5"/>
              </a:rPr>
              <a:t>www.vogelwarte.ch</a:t>
            </a:r>
            <a:endParaRPr lang="de-CH" sz="1200" dirty="0" smtClean="0"/>
          </a:p>
          <a:p>
            <a:r>
              <a:rPr lang="fr-CH" sz="1200" b="1" dirty="0" err="1" smtClean="0"/>
              <a:t>Autoren</a:t>
            </a:r>
            <a:r>
              <a:rPr lang="fr-CH" sz="1200" b="1" dirty="0" smtClean="0"/>
              <a:t>: </a:t>
            </a:r>
            <a:r>
              <a:rPr lang="fr-CH" sz="1200" dirty="0" smtClean="0"/>
              <a:t>Véronique Chevillat (</a:t>
            </a:r>
            <a:r>
              <a:rPr lang="fr-CH" sz="1200" dirty="0" err="1" smtClean="0"/>
              <a:t>FiBL</a:t>
            </a:r>
            <a:r>
              <a:rPr lang="fr-CH" sz="1200" dirty="0" smtClean="0"/>
              <a:t>) Roman Graf (</a:t>
            </a:r>
            <a:r>
              <a:rPr lang="fr-CH" sz="1200" dirty="0" err="1" smtClean="0"/>
              <a:t>Vogelwarte</a:t>
            </a:r>
            <a:r>
              <a:rPr lang="fr-CH" sz="1200" dirty="0" smtClean="0"/>
              <a:t>), Dominik Hagist (</a:t>
            </a:r>
            <a:r>
              <a:rPr lang="fr-CH" sz="1200" dirty="0" err="1" smtClean="0"/>
              <a:t>Vogelwarte</a:t>
            </a:r>
            <a:r>
              <a:rPr lang="fr-CH" sz="1200" dirty="0" smtClean="0"/>
              <a:t>) </a:t>
            </a:r>
            <a:endParaRPr lang="de-CH" sz="1200" dirty="0" smtClean="0"/>
          </a:p>
          <a:p>
            <a:r>
              <a:rPr lang="de-CH" sz="1200" b="1" dirty="0" smtClean="0"/>
              <a:t>Mitarbeit: </a:t>
            </a:r>
            <a:r>
              <a:rPr lang="de-CH" sz="1200" dirty="0" smtClean="0"/>
              <a:t>Lukas Pfiffner (</a:t>
            </a:r>
            <a:r>
              <a:rPr lang="de-CH" sz="1200" dirty="0" err="1" smtClean="0"/>
              <a:t>FiBL</a:t>
            </a:r>
            <a:r>
              <a:rPr lang="de-CH" sz="1200" dirty="0" smtClean="0"/>
              <a:t>), Simon Birrer (</a:t>
            </a:r>
            <a:r>
              <a:rPr lang="de-CH" sz="1200" smtClean="0"/>
              <a:t>Vogelwarte</a:t>
            </a:r>
            <a:r>
              <a:rPr lang="de-CH" sz="1200"/>
              <a:t>), Markus Jenny (</a:t>
            </a:r>
            <a:r>
              <a:rPr lang="de-CH" sz="1200"/>
              <a:t>Vogelwarte</a:t>
            </a:r>
            <a:r>
              <a:rPr lang="de-CH" sz="1200" smtClean="0"/>
              <a:t>)</a:t>
            </a:r>
            <a:endParaRPr lang="de-CH" sz="1200" dirty="0" smtClean="0"/>
          </a:p>
          <a:p>
            <a:r>
              <a:rPr lang="de-CH" sz="1200" b="1" dirty="0" smtClean="0"/>
              <a:t>Redaktion: </a:t>
            </a:r>
            <a:r>
              <a:rPr lang="de-CH" sz="1200" dirty="0" smtClean="0"/>
              <a:t>Gilles </a:t>
            </a:r>
            <a:r>
              <a:rPr lang="de-CH" sz="1200" dirty="0"/>
              <a:t>Weidmann (</a:t>
            </a:r>
            <a:r>
              <a:rPr lang="de-CH" sz="1200" dirty="0" err="1"/>
              <a:t>FiBL</a:t>
            </a:r>
            <a:r>
              <a:rPr lang="de-CH" sz="1200" dirty="0"/>
              <a:t>)</a:t>
            </a:r>
          </a:p>
          <a:p>
            <a:r>
              <a:rPr lang="de-CH" sz="1200" dirty="0" smtClean="0"/>
              <a:t>Mit </a:t>
            </a:r>
            <a:r>
              <a:rPr lang="de-CH" sz="1200" dirty="0"/>
              <a:t>Grafiken von Brigitta Maurer (</a:t>
            </a:r>
            <a:r>
              <a:rPr lang="de-CH" sz="1200" dirty="0" err="1"/>
              <a:t>FiBL</a:t>
            </a:r>
            <a:r>
              <a:rPr lang="de-CH" sz="1200" dirty="0"/>
              <a:t>) und Illustrationen von Simon Müller (</a:t>
            </a:r>
            <a:r>
              <a:rPr lang="de-CH" sz="1200" dirty="0">
                <a:hlinkClick r:id="rId6"/>
              </a:rPr>
              <a:t>www.soio.ch</a:t>
            </a:r>
            <a:r>
              <a:rPr lang="de-CH" sz="1200" dirty="0"/>
              <a:t>).</a:t>
            </a:r>
          </a:p>
          <a:p>
            <a:r>
              <a:rPr lang="de-CH" sz="1200" dirty="0"/>
              <a:t>Der Foliensatz wurde mit finanzieller Unterstützung von Bio Suisse, vom Schweizer Bauernverband, vom Amt für Landschaft und Natur des Kantons Zürich, vom Landwirtschaftlichen Zentrum </a:t>
            </a:r>
            <a:r>
              <a:rPr lang="de-CH" sz="1200" dirty="0" err="1"/>
              <a:t>Ebenrain</a:t>
            </a:r>
            <a:r>
              <a:rPr lang="de-CH" sz="1200" dirty="0"/>
              <a:t> des Kantons Basel-Landschaft</a:t>
            </a:r>
            <a:r>
              <a:rPr lang="de-CH" sz="1200" dirty="0" smtClean="0"/>
              <a:t>, vom Amt </a:t>
            </a:r>
            <a:r>
              <a:rPr lang="de-CH" sz="1200" dirty="0"/>
              <a:t>für Umwelt und </a:t>
            </a:r>
            <a:r>
              <a:rPr lang="de-CH" sz="1200" dirty="0" smtClean="0"/>
              <a:t>Energie des Kantons Basel-Stadt, von </a:t>
            </a:r>
            <a:r>
              <a:rPr lang="de-CH" sz="1200" dirty="0"/>
              <a:t>der Dienststelle Landwirtschaft und Wald des Kantons Luzern sowie von der Dienststelle für Landwirtschaft und Weinbau des Kantons Waadt realisiert.</a:t>
            </a:r>
          </a:p>
          <a:p>
            <a:r>
              <a:rPr lang="de-CH" sz="1200" dirty="0"/>
              <a:t>Ausgabe 2019</a:t>
            </a:r>
          </a:p>
          <a:p>
            <a:r>
              <a:rPr lang="de-CH" sz="1200" dirty="0"/>
              <a:t>Der Foliensatz ist Bestandteil einer umfangreichen Foliensammlung zum Handbuch "Biodiversität auf dem Landwirtschaftsbetrieb. Ein Handbuch für die Praxis" von </a:t>
            </a:r>
            <a:r>
              <a:rPr lang="de-CH" sz="1200" dirty="0" err="1"/>
              <a:t>FiBL</a:t>
            </a:r>
            <a:r>
              <a:rPr lang="de-CH" sz="1200" dirty="0"/>
              <a:t> und Vogelwarte. </a:t>
            </a:r>
            <a:r>
              <a:rPr lang="de-CH" sz="1200" dirty="0" smtClean="0"/>
              <a:t>Die </a:t>
            </a:r>
            <a:r>
              <a:rPr lang="de-CH" sz="1200" dirty="0"/>
              <a:t>Foliensammlung steht auf </a:t>
            </a:r>
            <a:r>
              <a:rPr lang="de-CH" sz="1200" u="sng" dirty="0">
                <a:hlinkClick r:id="rId7"/>
              </a:rPr>
              <a:t>www.agri-biodiv.ch</a:t>
            </a:r>
            <a:r>
              <a:rPr lang="de-CH" sz="1200" dirty="0"/>
              <a:t> zum kostenlosen Download zur Verfügung. Das Handbuch kann im </a:t>
            </a:r>
            <a:r>
              <a:rPr lang="de-CH" sz="1200" dirty="0" err="1"/>
              <a:t>FiBL</a:t>
            </a:r>
            <a:r>
              <a:rPr lang="de-CH" sz="1200" dirty="0"/>
              <a:t>-Shop auf </a:t>
            </a:r>
            <a:r>
              <a:rPr lang="de-CH" sz="1200" dirty="0">
                <a:hlinkClick r:id="rId8"/>
              </a:rPr>
              <a:t>https://shop.fibl.org</a:t>
            </a:r>
            <a:r>
              <a:rPr lang="de-CH" sz="1200" dirty="0" smtClean="0"/>
              <a:t> </a:t>
            </a:r>
            <a:r>
              <a:rPr lang="de-CH" sz="1200" dirty="0"/>
              <a:t>als Druckversion bestellt oder kostenlos heruntergeladen werden</a:t>
            </a:r>
            <a:r>
              <a:rPr lang="de-CH" sz="1200" dirty="0" smtClean="0"/>
              <a:t>.</a:t>
            </a:r>
            <a:endParaRPr lang="de-CH" sz="1200" dirty="0"/>
          </a:p>
          <a:p>
            <a:r>
              <a:rPr lang="de-CH" sz="1200" dirty="0"/>
              <a:t>Copyright: Die  Fotos dürfen nur zu Aus- und Weiterbildungszwecken zum Thema Biodiversität auf dem Landwirtschaftsbetrieb verwendet werden. </a:t>
            </a:r>
            <a:r>
              <a:rPr lang="de-CH" sz="1200" dirty="0" smtClean="0"/>
              <a:t> Alle </a:t>
            </a:r>
            <a:r>
              <a:rPr lang="de-CH" sz="1200" dirty="0"/>
              <a:t>Rechte liegen bei den </a:t>
            </a:r>
            <a:r>
              <a:rPr lang="de-CH" sz="1200" dirty="0" smtClean="0"/>
              <a:t>Autoren.</a:t>
            </a:r>
            <a:endParaRPr lang="de-CH" sz="1200" dirty="0"/>
          </a:p>
        </p:txBody>
      </p:sp>
      <p:sp>
        <p:nvSpPr>
          <p:cNvPr id="6" name="Titel 1"/>
          <p:cNvSpPr>
            <a:spLocks noGrp="1"/>
          </p:cNvSpPr>
          <p:nvPr>
            <p:ph type="title"/>
          </p:nvPr>
        </p:nvSpPr>
        <p:spPr>
          <a:xfrm>
            <a:off x="617725" y="404813"/>
            <a:ext cx="7908549" cy="629700"/>
          </a:xfrm>
        </p:spPr>
        <p:txBody>
          <a:bodyPr/>
          <a:lstStyle/>
          <a:p>
            <a:r>
              <a:rPr lang="de-CH" dirty="0" smtClean="0"/>
              <a:t>Impressum</a:t>
            </a:r>
            <a:endParaRPr lang="de-CH" dirty="0"/>
          </a:p>
        </p:txBody>
      </p:sp>
    </p:spTree>
    <p:extLst>
      <p:ext uri="{BB962C8B-B14F-4D97-AF65-F5344CB8AC3E}">
        <p14:creationId xmlns:p14="http://schemas.microsoft.com/office/powerpoint/2010/main" val="1502713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Die </a:t>
            </a:r>
            <a:r>
              <a:rPr lang="de-CH" dirty="0"/>
              <a:t>Internetplattform </a:t>
            </a:r>
            <a:r>
              <a:rPr lang="de-CH" dirty="0">
                <a:hlinkClick r:id="rId2"/>
              </a:rPr>
              <a:t>agri-biodiv.ch </a:t>
            </a:r>
            <a:r>
              <a:rPr lang="de-CH" dirty="0" smtClean="0"/>
              <a:t>	</a:t>
            </a:r>
            <a:endParaRPr lang="de-CH"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3</a:t>
            </a:fld>
            <a:endParaRPr lang="de-CH" dirty="0"/>
          </a:p>
        </p:txBody>
      </p:sp>
      <p:pic>
        <p:nvPicPr>
          <p:cNvPr id="5" name="Inhaltsplatzhalter 4"/>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67544" y="1056711"/>
            <a:ext cx="5986855" cy="431006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Textfeld 5"/>
          <p:cNvSpPr txBox="1"/>
          <p:nvPr/>
        </p:nvSpPr>
        <p:spPr>
          <a:xfrm>
            <a:off x="3779912" y="3211742"/>
            <a:ext cx="4776620" cy="2618767"/>
          </a:xfrm>
          <a:prstGeom prst="rect">
            <a:avLst/>
          </a:prstGeom>
          <a:solidFill>
            <a:schemeClr val="bg1"/>
          </a:solidFill>
          <a:ln>
            <a:solidFill>
              <a:schemeClr val="accent1"/>
            </a:solidFill>
          </a:ln>
          <a:effectLst>
            <a:outerShdw blurRad="50800" dist="38100" algn="l" rotWithShape="0">
              <a:prstClr val="black">
                <a:alpha val="40000"/>
              </a:prstClr>
            </a:outerShdw>
          </a:effectLst>
        </p:spPr>
        <p:txBody>
          <a:bodyPr wrap="square" lIns="108000" tIns="108000" rIns="108000" bIns="108000"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de-CH" sz="2000" dirty="0" smtClean="0"/>
              <a:t>Aktuelle </a:t>
            </a:r>
            <a:r>
              <a:rPr lang="de-CH" sz="2000" dirty="0"/>
              <a:t>Informationen</a:t>
            </a:r>
          </a:p>
          <a:p>
            <a:pPr marL="342900" indent="-342900" defTabSz="685800">
              <a:lnSpc>
                <a:spcPct val="90000"/>
              </a:lnSpc>
              <a:spcBef>
                <a:spcPts val="600"/>
              </a:spcBef>
              <a:buClr>
                <a:srgbClr val="006C8E"/>
              </a:buClr>
              <a:buFont typeface="Arial" panose="020B0604020202020204" pitchFamily="34" charset="0"/>
              <a:buChar char="•"/>
            </a:pPr>
            <a:r>
              <a:rPr lang="de-CH" sz="2000" dirty="0"/>
              <a:t>Beurteilungs- und Planungstools</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Vertiefende </a:t>
            </a:r>
            <a:r>
              <a:rPr lang="de-CH" sz="2000" dirty="0"/>
              <a:t>Empfehlungen</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Links zu Merkblättern und Büchern</a:t>
            </a:r>
            <a:endParaRPr lang="de-CH" sz="2000" dirty="0"/>
          </a:p>
          <a:p>
            <a:pPr marL="342900" indent="-342900" defTabSz="685800">
              <a:lnSpc>
                <a:spcPct val="90000"/>
              </a:lnSpc>
              <a:spcBef>
                <a:spcPts val="600"/>
              </a:spcBef>
              <a:buClr>
                <a:srgbClr val="006C8E"/>
              </a:buClr>
              <a:buFont typeface="Arial" panose="020B0604020202020204" pitchFamily="34" charset="0"/>
              <a:buChar char="•"/>
            </a:pPr>
            <a:r>
              <a:rPr lang="de-CH" sz="2000" dirty="0"/>
              <a:t>Praxisvideos</a:t>
            </a:r>
          </a:p>
          <a:p>
            <a:pPr marL="342900" indent="-342900" defTabSz="685800">
              <a:lnSpc>
                <a:spcPct val="90000"/>
              </a:lnSpc>
              <a:spcBef>
                <a:spcPts val="600"/>
              </a:spcBef>
              <a:buClr>
                <a:srgbClr val="006C8E"/>
              </a:buClr>
              <a:buFont typeface="Arial" panose="020B0604020202020204" pitchFamily="34" charset="0"/>
              <a:buChar char="•"/>
            </a:pPr>
            <a:r>
              <a:rPr lang="de-CH" sz="2000" dirty="0"/>
              <a:t>Adressen </a:t>
            </a:r>
          </a:p>
          <a:p>
            <a:pPr marL="342900" indent="-342900" defTabSz="685800">
              <a:lnSpc>
                <a:spcPct val="90000"/>
              </a:lnSpc>
              <a:spcBef>
                <a:spcPts val="600"/>
              </a:spcBef>
              <a:buClr>
                <a:srgbClr val="006C8E"/>
              </a:buClr>
              <a:buFont typeface="Arial" panose="020B0604020202020204" pitchFamily="34" charset="0"/>
              <a:buChar char="•"/>
            </a:pPr>
            <a:r>
              <a:rPr lang="de-CH" sz="2000" dirty="0" smtClean="0"/>
              <a:t>Agenda mit Kursen und Flurbegehungen</a:t>
            </a:r>
            <a:endParaRPr lang="de-CH" sz="2000" dirty="0"/>
          </a:p>
        </p:txBody>
      </p:sp>
    </p:spTree>
    <p:extLst>
      <p:ext uri="{BB962C8B-B14F-4D97-AF65-F5344CB8AC3E}">
        <p14:creationId xmlns:p14="http://schemas.microsoft.com/office/powerpoint/2010/main" val="1234207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Was ist Biodiversität?</a:t>
            </a:r>
            <a:endParaRPr lang="de-CH" dirty="0"/>
          </a:p>
        </p:txBody>
      </p:sp>
      <p:sp>
        <p:nvSpPr>
          <p:cNvPr id="7" name="Inhaltsplatzhalter 6"/>
          <p:cNvSpPr>
            <a:spLocks noGrp="1"/>
          </p:cNvSpPr>
          <p:nvPr>
            <p:ph idx="1"/>
          </p:nvPr>
        </p:nvSpPr>
        <p:spPr>
          <a:xfrm>
            <a:off x="2555776" y="2852936"/>
            <a:ext cx="3919142" cy="1368152"/>
          </a:xfrm>
        </p:spPr>
        <p:txBody>
          <a:bodyPr/>
          <a:lstStyle/>
          <a:p>
            <a:r>
              <a:rPr lang="de-CH" sz="3200" b="1" baseline="30000" dirty="0" smtClean="0"/>
              <a:t>Biodiversität </a:t>
            </a:r>
          </a:p>
          <a:p>
            <a:r>
              <a:rPr lang="de-CH" sz="3200" b="1" baseline="30000" dirty="0" smtClean="0"/>
              <a:t>= </a:t>
            </a:r>
            <a:r>
              <a:rPr lang="de-CH" sz="3200" b="1" baseline="30000" dirty="0"/>
              <a:t>biologische </a:t>
            </a:r>
            <a:r>
              <a:rPr lang="de-CH" sz="3200" b="1" baseline="30000" dirty="0" smtClean="0"/>
              <a:t>Vielfalt</a:t>
            </a:r>
          </a:p>
          <a:p>
            <a:r>
              <a:rPr lang="de-CH" sz="3200" b="1" baseline="30000" dirty="0" smtClean="0"/>
              <a:t>= </a:t>
            </a:r>
            <a:r>
              <a:rPr lang="de-CH" sz="3200" b="1" baseline="30000" dirty="0"/>
              <a:t>Naturvielfalt </a:t>
            </a:r>
            <a:endParaRPr lang="de-CH" sz="3200" b="1" baseline="30000" dirty="0" smtClean="0"/>
          </a:p>
          <a:p>
            <a:r>
              <a:rPr lang="de-CH" sz="3200" b="1" baseline="30000" dirty="0" smtClean="0"/>
              <a:t>= </a:t>
            </a:r>
            <a:r>
              <a:rPr lang="de-CH" sz="3200" b="1" baseline="30000" dirty="0"/>
              <a:t>gesamte Vielfalt des Lebens</a:t>
            </a:r>
          </a:p>
          <a:p>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4</a:t>
            </a:fld>
            <a:endParaRPr lang="de-CH" dirty="0"/>
          </a:p>
        </p:txBody>
      </p:sp>
      <p:sp>
        <p:nvSpPr>
          <p:cNvPr id="8" name="Inhaltsplatzhalter 2"/>
          <p:cNvSpPr txBox="1">
            <a:spLocks/>
          </p:cNvSpPr>
          <p:nvPr/>
        </p:nvSpPr>
        <p:spPr>
          <a:xfrm>
            <a:off x="508841" y="1052737"/>
            <a:ext cx="1902919" cy="155759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5" name="Inhaltsplatzhalter 2"/>
          <p:cNvSpPr txBox="1">
            <a:spLocks/>
          </p:cNvSpPr>
          <p:nvPr/>
        </p:nvSpPr>
        <p:spPr>
          <a:xfrm>
            <a:off x="2540420" y="1052736"/>
            <a:ext cx="1902919" cy="1557599"/>
          </a:xfrm>
          <a:prstGeom prst="rect">
            <a:avLst/>
          </a:prstGeom>
          <a:blipFill dpi="0" rotWithShape="1">
            <a:blip r:embed="rId4" cstate="screen">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6" name="Inhaltsplatzhalter 2"/>
          <p:cNvSpPr txBox="1">
            <a:spLocks/>
          </p:cNvSpPr>
          <p:nvPr/>
        </p:nvSpPr>
        <p:spPr>
          <a:xfrm>
            <a:off x="4571999" y="1052737"/>
            <a:ext cx="1902919" cy="1557599"/>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7" name="Inhaltsplatzhalter 2"/>
          <p:cNvSpPr txBox="1">
            <a:spLocks/>
          </p:cNvSpPr>
          <p:nvPr/>
        </p:nvSpPr>
        <p:spPr>
          <a:xfrm>
            <a:off x="6603578" y="1052737"/>
            <a:ext cx="1902919" cy="1557599"/>
          </a:xfrm>
          <a:prstGeom prst="rect">
            <a:avLst/>
          </a:prstGeom>
          <a:blipFill dpi="0" rotWithShape="1">
            <a:blip r:embed="rId7" cstate="screen">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8" name="Inhaltsplatzhalter 2"/>
          <p:cNvSpPr txBox="1">
            <a:spLocks/>
          </p:cNvSpPr>
          <p:nvPr/>
        </p:nvSpPr>
        <p:spPr>
          <a:xfrm>
            <a:off x="6603577" y="2735498"/>
            <a:ext cx="1902919" cy="1557599"/>
          </a:xfrm>
          <a:prstGeom prst="rect">
            <a:avLst/>
          </a:prstGeom>
          <a:blipFill dpi="0" rotWithShape="1">
            <a:blip r:embed="rId9" cstate="screen">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9" name="Inhaltsplatzhalter 2"/>
          <p:cNvSpPr txBox="1">
            <a:spLocks/>
          </p:cNvSpPr>
          <p:nvPr/>
        </p:nvSpPr>
        <p:spPr>
          <a:xfrm>
            <a:off x="6603577" y="4418259"/>
            <a:ext cx="1902919" cy="1557599"/>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0" name="Inhaltsplatzhalter 2"/>
          <p:cNvSpPr txBox="1">
            <a:spLocks/>
          </p:cNvSpPr>
          <p:nvPr/>
        </p:nvSpPr>
        <p:spPr>
          <a:xfrm>
            <a:off x="4571999" y="4418259"/>
            <a:ext cx="1902919" cy="1557599"/>
          </a:xfrm>
          <a:prstGeom prst="rect">
            <a:avLst/>
          </a:prstGeom>
          <a:blipFill dpi="0" rotWithShape="1">
            <a:blip r:embed="rId12" cstate="screen">
              <a:extLst>
                <a:ext uri="{BEBA8EAE-BF5A-486C-A8C5-ECC9F3942E4B}">
                  <a14:imgProps xmlns:a14="http://schemas.microsoft.com/office/drawing/2010/main">
                    <a14:imgLayer r:embed="rId13">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1" name="Inhaltsplatzhalter 2"/>
          <p:cNvSpPr txBox="1">
            <a:spLocks/>
          </p:cNvSpPr>
          <p:nvPr/>
        </p:nvSpPr>
        <p:spPr>
          <a:xfrm>
            <a:off x="2540419" y="4418259"/>
            <a:ext cx="1902919" cy="1557599"/>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2" name="Inhaltsplatzhalter 2"/>
          <p:cNvSpPr txBox="1">
            <a:spLocks/>
          </p:cNvSpPr>
          <p:nvPr/>
        </p:nvSpPr>
        <p:spPr>
          <a:xfrm>
            <a:off x="508841" y="4418259"/>
            <a:ext cx="1902919" cy="1557599"/>
          </a:xfrm>
          <a:prstGeom prst="rect">
            <a:avLst/>
          </a:prstGeom>
          <a:blipFill dpi="0" rotWithShape="1">
            <a:blip r:embed="rId15"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3" name="Inhaltsplatzhalter 2"/>
          <p:cNvSpPr txBox="1">
            <a:spLocks/>
          </p:cNvSpPr>
          <p:nvPr/>
        </p:nvSpPr>
        <p:spPr>
          <a:xfrm flipH="1">
            <a:off x="508841" y="2698421"/>
            <a:ext cx="1902919" cy="1557599"/>
          </a:xfrm>
          <a:prstGeom prst="rect">
            <a:avLst/>
          </a:prstGeom>
          <a:blipFill dpi="0" rotWithShape="1">
            <a:blip r:embed="rId16" cstate="screen">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Tree>
    <p:extLst>
      <p:ext uri="{BB962C8B-B14F-4D97-AF65-F5344CB8AC3E}">
        <p14:creationId xmlns:p14="http://schemas.microsoft.com/office/powerpoint/2010/main" val="175014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feil nach rechts 24"/>
          <p:cNvSpPr/>
          <p:nvPr/>
        </p:nvSpPr>
        <p:spPr>
          <a:xfrm rot="5400000">
            <a:off x="4532293" y="1732710"/>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4"/>
          <p:cNvSpPr>
            <a:spLocks noGrp="1"/>
          </p:cNvSpPr>
          <p:nvPr>
            <p:ph type="title"/>
          </p:nvPr>
        </p:nvSpPr>
        <p:spPr>
          <a:xfrm>
            <a:off x="617725" y="404664"/>
            <a:ext cx="7908549" cy="629700"/>
          </a:xfrm>
        </p:spPr>
        <p:txBody>
          <a:bodyPr/>
          <a:lstStyle/>
          <a:p>
            <a:r>
              <a:rPr lang="de-CH" dirty="0" smtClean="0"/>
              <a:t>Biodiversität hat 3 Ebenen</a:t>
            </a:r>
            <a:endParaRPr lang="de-CH"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5</a:t>
            </a:fld>
            <a:endParaRPr lang="de-CH" dirty="0"/>
          </a:p>
        </p:txBody>
      </p:sp>
      <p:sp>
        <p:nvSpPr>
          <p:cNvPr id="3" name="Rechteck 2"/>
          <p:cNvSpPr/>
          <p:nvPr/>
        </p:nvSpPr>
        <p:spPr>
          <a:xfrm>
            <a:off x="708850" y="1124744"/>
            <a:ext cx="7704856" cy="13054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Inhaltsplatzhalter 5"/>
          <p:cNvSpPr>
            <a:spLocks noGrp="1"/>
          </p:cNvSpPr>
          <p:nvPr>
            <p:ph idx="1"/>
          </p:nvPr>
        </p:nvSpPr>
        <p:spPr>
          <a:xfrm>
            <a:off x="780858" y="1196752"/>
            <a:ext cx="1453303" cy="1152128"/>
          </a:xfrm>
        </p:spPr>
        <p:txBody>
          <a:bodyPr anchor="ctr" anchorCtr="0"/>
          <a:lstStyle/>
          <a:p>
            <a:r>
              <a:rPr lang="de-CH" sz="1800" dirty="0" smtClean="0"/>
              <a:t>Vielfalt der </a:t>
            </a:r>
            <a:br>
              <a:rPr lang="de-CH" sz="1800" dirty="0" smtClean="0"/>
            </a:br>
            <a:r>
              <a:rPr lang="de-CH" sz="1800" dirty="0" smtClean="0"/>
              <a:t>Arten</a:t>
            </a:r>
            <a:endParaRPr lang="de-CH" sz="1800" dirty="0"/>
          </a:p>
        </p:txBody>
      </p:sp>
      <p:sp>
        <p:nvSpPr>
          <p:cNvPr id="8" name="Rechteck 7"/>
          <p:cNvSpPr/>
          <p:nvPr/>
        </p:nvSpPr>
        <p:spPr>
          <a:xfrm>
            <a:off x="659808" y="2829853"/>
            <a:ext cx="7753897" cy="130543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p:cNvSpPr/>
          <p:nvPr/>
        </p:nvSpPr>
        <p:spPr>
          <a:xfrm>
            <a:off x="751925" y="4549775"/>
            <a:ext cx="7661780" cy="13054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rot="16200000">
            <a:off x="-155638" y="1603911"/>
            <a:ext cx="1327666" cy="369332"/>
          </a:xfrm>
          <a:prstGeom prst="rect">
            <a:avLst/>
          </a:prstGeom>
        </p:spPr>
        <p:txBody>
          <a:bodyPr wrap="square">
            <a:spAutoFit/>
          </a:bodyPr>
          <a:lstStyle/>
          <a:p>
            <a:pPr algn="ctr"/>
            <a:r>
              <a:rPr lang="de-CH" dirty="0" smtClean="0"/>
              <a:t>1. Ebene</a:t>
            </a:r>
            <a:endParaRPr lang="de-CH" dirty="0"/>
          </a:p>
        </p:txBody>
      </p:sp>
      <p:sp>
        <p:nvSpPr>
          <p:cNvPr id="11" name="Rechteck 10"/>
          <p:cNvSpPr/>
          <p:nvPr/>
        </p:nvSpPr>
        <p:spPr>
          <a:xfrm rot="16200000">
            <a:off x="-236546" y="3275691"/>
            <a:ext cx="1521461" cy="369332"/>
          </a:xfrm>
          <a:prstGeom prst="rect">
            <a:avLst/>
          </a:prstGeom>
        </p:spPr>
        <p:txBody>
          <a:bodyPr wrap="square">
            <a:spAutoFit/>
          </a:bodyPr>
          <a:lstStyle/>
          <a:p>
            <a:pPr algn="ctr"/>
            <a:r>
              <a:rPr lang="de-CH" dirty="0" smtClean="0"/>
              <a:t>2. Ebene</a:t>
            </a:r>
            <a:endParaRPr lang="de-CH" dirty="0"/>
          </a:p>
        </p:txBody>
      </p:sp>
      <p:sp>
        <p:nvSpPr>
          <p:cNvPr id="12" name="Rechteck 11"/>
          <p:cNvSpPr/>
          <p:nvPr/>
        </p:nvSpPr>
        <p:spPr>
          <a:xfrm rot="16200000">
            <a:off x="-153817" y="5049181"/>
            <a:ext cx="1449453" cy="369332"/>
          </a:xfrm>
          <a:prstGeom prst="rect">
            <a:avLst/>
          </a:prstGeom>
        </p:spPr>
        <p:txBody>
          <a:bodyPr wrap="square">
            <a:spAutoFit/>
          </a:bodyPr>
          <a:lstStyle/>
          <a:p>
            <a:pPr algn="ctr"/>
            <a:r>
              <a:rPr lang="de-CH" dirty="0" smtClean="0"/>
              <a:t>3. Ebene</a:t>
            </a:r>
            <a:endParaRPr lang="de-CH" dirty="0"/>
          </a:p>
        </p:txBody>
      </p:sp>
      <p:sp>
        <p:nvSpPr>
          <p:cNvPr id="7" name="Rechteck 6"/>
          <p:cNvSpPr/>
          <p:nvPr/>
        </p:nvSpPr>
        <p:spPr>
          <a:xfrm>
            <a:off x="2236920" y="1172450"/>
            <a:ext cx="6120680" cy="1200329"/>
          </a:xfrm>
          <a:prstGeom prst="rect">
            <a:avLst/>
          </a:prstGeom>
          <a:solidFill>
            <a:schemeClr val="accent6">
              <a:lumMod val="20000"/>
              <a:lumOff val="80000"/>
            </a:schemeClr>
          </a:solidFill>
        </p:spPr>
        <p:txBody>
          <a:bodyPr wrap="square">
            <a:spAutoFit/>
          </a:bodyPr>
          <a:lstStyle/>
          <a:p>
            <a:r>
              <a:rPr lang="de-CH" dirty="0"/>
              <a:t>T</a:t>
            </a:r>
            <a:r>
              <a:rPr lang="de-CH" dirty="0" smtClean="0"/>
              <a:t>otal 49‘000 </a:t>
            </a:r>
            <a:r>
              <a:rPr lang="de-CH" dirty="0"/>
              <a:t>Arten </a:t>
            </a:r>
            <a:r>
              <a:rPr lang="de-CH" dirty="0" smtClean="0"/>
              <a:t>(Tiere, Pflanzen, Pilze, Bakterien), davon 220 Tagfalterarten, </a:t>
            </a:r>
            <a:r>
              <a:rPr lang="de-CH" dirty="0"/>
              <a:t>610 </a:t>
            </a:r>
            <a:r>
              <a:rPr lang="de-CH" dirty="0" smtClean="0"/>
              <a:t>Wildbienenarten, </a:t>
            </a:r>
            <a:r>
              <a:rPr lang="de-CH" dirty="0"/>
              <a:t>3‘000 Pflanzenarten. </a:t>
            </a:r>
            <a:endParaRPr lang="de-CH" dirty="0" smtClean="0"/>
          </a:p>
          <a:p>
            <a:r>
              <a:rPr lang="de-CH" dirty="0" smtClean="0"/>
              <a:t>1‘450 </a:t>
            </a:r>
            <a:r>
              <a:rPr lang="de-CH" dirty="0"/>
              <a:t>Arten vorwiegend im </a:t>
            </a:r>
            <a:r>
              <a:rPr lang="de-CH" dirty="0" smtClean="0"/>
              <a:t>Kulturland.</a:t>
            </a:r>
          </a:p>
          <a:p>
            <a:r>
              <a:rPr lang="de-CH" dirty="0" smtClean="0"/>
              <a:t>Fast 10 % der Arten sind gefährdet (Rote-Liste-Arten).</a:t>
            </a:r>
          </a:p>
        </p:txBody>
      </p:sp>
      <p:sp>
        <p:nvSpPr>
          <p:cNvPr id="13" name="Inhaltsplatzhalter 5"/>
          <p:cNvSpPr txBox="1">
            <a:spLocks/>
          </p:cNvSpPr>
          <p:nvPr/>
        </p:nvSpPr>
        <p:spPr>
          <a:xfrm>
            <a:off x="827584" y="2905194"/>
            <a:ext cx="1456062" cy="1152128"/>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t>Genetische </a:t>
            </a:r>
            <a:r>
              <a:rPr lang="de-CH" sz="1800" dirty="0" smtClean="0"/>
              <a:t/>
            </a:r>
            <a:br>
              <a:rPr lang="de-CH" sz="1800" dirty="0" smtClean="0"/>
            </a:br>
            <a:r>
              <a:rPr lang="de-CH" sz="1800" dirty="0" smtClean="0"/>
              <a:t>Vielfalt </a:t>
            </a:r>
            <a:br>
              <a:rPr lang="de-CH" sz="1800" dirty="0" smtClean="0"/>
            </a:br>
            <a:r>
              <a:rPr lang="de-CH" sz="1800" dirty="0" smtClean="0"/>
              <a:t>innerhalb </a:t>
            </a:r>
            <a:r>
              <a:rPr lang="de-CH" sz="1800" dirty="0"/>
              <a:t/>
            </a:r>
            <a:br>
              <a:rPr lang="de-CH" sz="1800" dirty="0"/>
            </a:br>
            <a:r>
              <a:rPr lang="de-CH" sz="1800" dirty="0"/>
              <a:t>der Arten</a:t>
            </a:r>
          </a:p>
        </p:txBody>
      </p:sp>
      <p:sp>
        <p:nvSpPr>
          <p:cNvPr id="14" name="Rechteck 13"/>
          <p:cNvSpPr/>
          <p:nvPr/>
        </p:nvSpPr>
        <p:spPr>
          <a:xfrm>
            <a:off x="2234160" y="2880892"/>
            <a:ext cx="6123439" cy="1200329"/>
          </a:xfrm>
          <a:prstGeom prst="rect">
            <a:avLst/>
          </a:prstGeom>
          <a:solidFill>
            <a:schemeClr val="accent6">
              <a:lumMod val="20000"/>
              <a:lumOff val="80000"/>
            </a:schemeClr>
          </a:solidFill>
        </p:spPr>
        <p:txBody>
          <a:bodyPr wrap="square">
            <a:spAutoFit/>
          </a:bodyPr>
          <a:lstStyle/>
          <a:p>
            <a:r>
              <a:rPr lang="de-CH" dirty="0" smtClean="0"/>
              <a:t>Natürliche sowie vom Menschen geschaffene Vielfalt, </a:t>
            </a:r>
            <a:br>
              <a:rPr lang="de-CH" dirty="0" smtClean="0"/>
            </a:br>
            <a:r>
              <a:rPr lang="de-CH" dirty="0" smtClean="0"/>
              <a:t>z.B. 2‘500 Obstsorten, 28 Weizensorten, 14 Rindvieharten.</a:t>
            </a:r>
          </a:p>
          <a:p>
            <a:r>
              <a:rPr lang="de-CH" dirty="0"/>
              <a:t>V</a:t>
            </a:r>
            <a:r>
              <a:rPr lang="de-CH" dirty="0" smtClean="0"/>
              <a:t>iele </a:t>
            </a:r>
            <a:r>
              <a:rPr lang="de-CH" dirty="0"/>
              <a:t>Kulturpflanzensorten und 38 </a:t>
            </a:r>
            <a:r>
              <a:rPr lang="de-CH" dirty="0" smtClean="0"/>
              <a:t>Nutztierrassen sind</a:t>
            </a:r>
            <a:br>
              <a:rPr lang="de-CH" dirty="0" smtClean="0"/>
            </a:br>
            <a:r>
              <a:rPr lang="de-CH" dirty="0" smtClean="0"/>
              <a:t>gefährdet.</a:t>
            </a:r>
          </a:p>
        </p:txBody>
      </p:sp>
      <p:sp>
        <p:nvSpPr>
          <p:cNvPr id="15" name="Inhaltsplatzhalter 5"/>
          <p:cNvSpPr txBox="1">
            <a:spLocks/>
          </p:cNvSpPr>
          <p:nvPr/>
        </p:nvSpPr>
        <p:spPr>
          <a:xfrm>
            <a:off x="824825" y="4657984"/>
            <a:ext cx="1458821" cy="1152128"/>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t>Vielfalt der Lebensräume</a:t>
            </a:r>
          </a:p>
        </p:txBody>
      </p:sp>
      <p:sp>
        <p:nvSpPr>
          <p:cNvPr id="16" name="Rechteck 15"/>
          <p:cNvSpPr/>
          <p:nvPr/>
        </p:nvSpPr>
        <p:spPr>
          <a:xfrm>
            <a:off x="2234160" y="4684497"/>
            <a:ext cx="6123439" cy="923330"/>
          </a:xfrm>
          <a:prstGeom prst="rect">
            <a:avLst/>
          </a:prstGeom>
          <a:solidFill>
            <a:schemeClr val="accent6">
              <a:lumMod val="20000"/>
              <a:lumOff val="80000"/>
            </a:schemeClr>
          </a:solidFill>
        </p:spPr>
        <p:txBody>
          <a:bodyPr wrap="square">
            <a:spAutoFit/>
          </a:bodyPr>
          <a:lstStyle/>
          <a:p>
            <a:r>
              <a:rPr lang="de-CH" dirty="0" smtClean="0"/>
              <a:t>Total 98 Hauptlebensraumtypen </a:t>
            </a:r>
          </a:p>
          <a:p>
            <a:r>
              <a:rPr lang="de-CH" dirty="0" smtClean="0"/>
              <a:t>Für 44 </a:t>
            </a:r>
            <a:r>
              <a:rPr lang="de-CH" dirty="0"/>
              <a:t>Lebensraumtypen </a:t>
            </a:r>
            <a:r>
              <a:rPr lang="de-CH" dirty="0" smtClean="0"/>
              <a:t>(z.B</a:t>
            </a:r>
            <a:r>
              <a:rPr lang="de-CH" dirty="0"/>
              <a:t>. </a:t>
            </a:r>
            <a:r>
              <a:rPr lang="de-CH" dirty="0" smtClean="0"/>
              <a:t>Hecken, Hochstammobstgärten, Magerwiesen) </a:t>
            </a:r>
            <a:r>
              <a:rPr lang="de-CH" dirty="0"/>
              <a:t>ist die Landwirtschaft zuständig</a:t>
            </a:r>
            <a:r>
              <a:rPr lang="de-CH" dirty="0" smtClean="0"/>
              <a:t>.</a:t>
            </a:r>
            <a:endParaRPr lang="de-CH" dirty="0"/>
          </a:p>
        </p:txBody>
      </p:sp>
      <p:pic>
        <p:nvPicPr>
          <p:cNvPr id="21" name="Grafik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2125" y="5368399"/>
            <a:ext cx="628184" cy="403903"/>
          </a:xfrm>
          <a:prstGeom prst="rect">
            <a:avLst/>
          </a:prstGeom>
        </p:spPr>
      </p:pic>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8049" y="3589516"/>
            <a:ext cx="628184" cy="403903"/>
          </a:xfrm>
          <a:prstGeom prst="rect">
            <a:avLst/>
          </a:prstGeom>
        </p:spPr>
      </p:pic>
      <p:pic>
        <p:nvPicPr>
          <p:cNvPr id="23" name="Grafik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5399" y="1887997"/>
            <a:ext cx="628184" cy="403903"/>
          </a:xfrm>
          <a:prstGeom prst="rect">
            <a:avLst/>
          </a:prstGeom>
        </p:spPr>
      </p:pic>
      <p:sp>
        <p:nvSpPr>
          <p:cNvPr id="17" name="Textfeld 16"/>
          <p:cNvSpPr txBox="1"/>
          <p:nvPr/>
        </p:nvSpPr>
        <p:spPr>
          <a:xfrm>
            <a:off x="5983148" y="5808385"/>
            <a:ext cx="2444621" cy="246221"/>
          </a:xfrm>
          <a:prstGeom prst="rect">
            <a:avLst/>
          </a:prstGeom>
          <a:noFill/>
        </p:spPr>
        <p:txBody>
          <a:bodyPr wrap="square" rIns="0" rtlCol="0">
            <a:spAutoFit/>
          </a:bodyPr>
          <a:lstStyle/>
          <a:p>
            <a:pPr algn="r"/>
            <a:r>
              <a:rPr lang="de-CH" sz="1000" i="1" dirty="0"/>
              <a:t>s</a:t>
            </a:r>
            <a:r>
              <a:rPr lang="de-CH" sz="1000" i="1" dirty="0" smtClean="0"/>
              <a:t>iehe Handbuch Biodiversität Seiten 7-8</a:t>
            </a:r>
            <a:endParaRPr lang="de-CH" sz="1000" i="1" dirty="0"/>
          </a:p>
        </p:txBody>
      </p:sp>
      <p:sp>
        <p:nvSpPr>
          <p:cNvPr id="24" name="Pfeil nach rechts 23"/>
          <p:cNvSpPr/>
          <p:nvPr/>
        </p:nvSpPr>
        <p:spPr>
          <a:xfrm rot="5400000">
            <a:off x="4532293" y="3444182"/>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915821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6078900" y="2104555"/>
            <a:ext cx="1163521" cy="32686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p:cNvSpPr/>
          <p:nvPr/>
        </p:nvSpPr>
        <p:spPr>
          <a:xfrm>
            <a:off x="2072829" y="2132856"/>
            <a:ext cx="936104" cy="324036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p:cNvPicPr>
            <a:picLocks noChangeAspect="1"/>
          </p:cNvPicPr>
          <p:nvPr/>
        </p:nvPicPr>
        <p:blipFill>
          <a:blip r:embed="rId2" cstate="screen">
            <a:extLst>
              <a:ext uri="{BEBA8EAE-BF5A-486C-A8C5-ECC9F3942E4B}">
                <a14:imgProps xmlns:a14="http://schemas.microsoft.com/office/drawing/2010/main">
                  <a14:imgLayer r:embed="rId3">
                    <a14:imgEffect>
                      <a14:backgroundRemoval t="0" b="99393" l="405" r="100000"/>
                    </a14:imgEffect>
                  </a14:imgLayer>
                </a14:imgProps>
              </a:ext>
              <a:ext uri="{28A0092B-C50C-407E-A947-70E740481C1C}">
                <a14:useLocalDpi xmlns:a14="http://schemas.microsoft.com/office/drawing/2010/main"/>
              </a:ext>
            </a:extLst>
          </a:blip>
          <a:stretch>
            <a:fillRect/>
          </a:stretch>
        </p:blipFill>
        <p:spPr>
          <a:xfrm>
            <a:off x="5652120" y="1077976"/>
            <a:ext cx="2053159" cy="2053159"/>
          </a:xfrm>
          <a:prstGeom prst="rect">
            <a:avLst/>
          </a:prstGeom>
        </p:spPr>
      </p:pic>
      <p:sp>
        <p:nvSpPr>
          <p:cNvPr id="153602" name="Rectangle 2"/>
          <p:cNvSpPr>
            <a:spLocks noGrp="1" noChangeArrowheads="1"/>
          </p:cNvSpPr>
          <p:nvPr>
            <p:ph type="title"/>
          </p:nvPr>
        </p:nvSpPr>
        <p:spPr>
          <a:xfrm>
            <a:off x="755576" y="332656"/>
            <a:ext cx="8208963" cy="620688"/>
          </a:xfrm>
        </p:spPr>
        <p:txBody>
          <a:bodyPr/>
          <a:lstStyle/>
          <a:p>
            <a:r>
              <a:rPr lang="de-CH" altLang="de-DE" dirty="0" smtClean="0"/>
              <a:t>Anzahl nachgewiesene Tier- und Pflanzenarten</a:t>
            </a:r>
            <a:endParaRPr lang="de-DE" altLang="de-DE" dirty="0"/>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1889" y="1554154"/>
            <a:ext cx="1757983" cy="1188396"/>
          </a:xfrm>
          <a:prstGeom prst="rect">
            <a:avLst/>
          </a:prstGeom>
        </p:spPr>
      </p:pic>
      <p:graphicFrame>
        <p:nvGraphicFramePr>
          <p:cNvPr id="7" name="Tabelle 6"/>
          <p:cNvGraphicFramePr>
            <a:graphicFrameLocks noGrp="1"/>
          </p:cNvGraphicFramePr>
          <p:nvPr>
            <p:extLst>
              <p:ext uri="{D42A27DB-BD31-4B8C-83A1-F6EECF244321}">
                <p14:modId xmlns:p14="http://schemas.microsoft.com/office/powerpoint/2010/main" val="671195620"/>
              </p:ext>
            </p:extLst>
          </p:nvPr>
        </p:nvGraphicFramePr>
        <p:xfrm>
          <a:off x="1475656" y="3296346"/>
          <a:ext cx="5616623" cy="1981200"/>
        </p:xfrm>
        <a:graphic>
          <a:graphicData uri="http://schemas.openxmlformats.org/drawingml/2006/table">
            <a:tbl>
              <a:tblPr firstRow="1" bandRow="1">
                <a:tableStyleId>{21E4AEA4-8DFA-4A89-87EB-49C32662AFE0}</a:tableStyleId>
              </a:tblPr>
              <a:tblGrid>
                <a:gridCol w="1471020">
                  <a:extLst>
                    <a:ext uri="{9D8B030D-6E8A-4147-A177-3AD203B41FA5}">
                      <a16:colId xmlns:a16="http://schemas.microsoft.com/office/drawing/2014/main" val="189244898"/>
                    </a:ext>
                  </a:extLst>
                </a:gridCol>
                <a:gridCol w="2942040">
                  <a:extLst>
                    <a:ext uri="{9D8B030D-6E8A-4147-A177-3AD203B41FA5}">
                      <a16:colId xmlns:a16="http://schemas.microsoft.com/office/drawing/2014/main" val="37152432"/>
                    </a:ext>
                  </a:extLst>
                </a:gridCol>
                <a:gridCol w="1203563">
                  <a:extLst>
                    <a:ext uri="{9D8B030D-6E8A-4147-A177-3AD203B41FA5}">
                      <a16:colId xmlns:a16="http://schemas.microsoft.com/office/drawing/2014/main" val="1273309899"/>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6">
                              <a:lumMod val="75000"/>
                            </a:schemeClr>
                          </a:solidFill>
                        </a:rPr>
                        <a:t>3‘000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2000" b="1" kern="1200" dirty="0" smtClean="0">
                          <a:solidFill>
                            <a:schemeClr val="accent6">
                              <a:lumMod val="75000"/>
                            </a:schemeClr>
                          </a:solidFill>
                          <a:latin typeface="+mn-lt"/>
                          <a:ea typeface="+mn-ea"/>
                          <a:cs typeface="+mn-cs"/>
                        </a:rPr>
                        <a:t>Pflanzen</a:t>
                      </a:r>
                      <a:endParaRPr lang="de-CH" sz="2000" b="1" kern="1200" dirty="0">
                        <a:solidFill>
                          <a:schemeClr val="accent6">
                            <a:lumMod val="7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6">
                              <a:lumMod val="75000"/>
                            </a:schemeClr>
                          </a:solidFill>
                        </a:rPr>
                        <a:t>248‘400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57845"/>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2">
                              <a:lumMod val="75000"/>
                            </a:schemeClr>
                          </a:solidFill>
                        </a:rPr>
                        <a:t>22‘330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altLang="de-CH" sz="2000" b="1" dirty="0" smtClean="0">
                          <a:solidFill>
                            <a:schemeClr val="accent2">
                              <a:lumMod val="75000"/>
                            </a:schemeClr>
                          </a:solidFill>
                        </a:rPr>
                        <a:t>Insekten</a:t>
                      </a:r>
                      <a:endParaRPr lang="de-CH" sz="2000" b="1" dirty="0">
                        <a:solidFill>
                          <a:schemeClr val="accent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2">
                              <a:lumMod val="75000"/>
                            </a:schemeClr>
                          </a:solidFill>
                        </a:rPr>
                        <a:t>751‘000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537220"/>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1">
                              <a:lumMod val="50000"/>
                            </a:schemeClr>
                          </a:solidFill>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altLang="de-CH" sz="2000" b="1" dirty="0" smtClean="0">
                          <a:solidFill>
                            <a:schemeClr val="accent1">
                              <a:lumMod val="50000"/>
                            </a:schemeClr>
                          </a:solidFill>
                        </a:rPr>
                        <a:t>Fische</a:t>
                      </a:r>
                      <a:endParaRPr lang="de-CH"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1">
                              <a:lumMod val="50000"/>
                            </a:schemeClr>
                          </a:solidFill>
                        </a:rPr>
                        <a:t>18‘800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05001"/>
                  </a:ext>
                </a:extLst>
              </a:tr>
              <a:tr h="370840">
                <a:tc>
                  <a:txBody>
                    <a:bodyPr/>
                    <a:lstStyle/>
                    <a:p>
                      <a:pPr algn="r"/>
                      <a:r>
                        <a:rPr lang="de-CH" sz="2000" dirty="0" smtClean="0">
                          <a:solidFill>
                            <a:schemeClr val="bg2">
                              <a:lumMod val="50000"/>
                            </a:schemeClr>
                          </a:solidFill>
                        </a:rPr>
                        <a:t>422</a:t>
                      </a:r>
                      <a:endParaRPr lang="de-CH" sz="200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2000" b="1" dirty="0" smtClean="0">
                          <a:solidFill>
                            <a:schemeClr val="bg2">
                              <a:lumMod val="50000"/>
                            </a:schemeClr>
                          </a:solidFill>
                        </a:rPr>
                        <a:t>Vögel</a:t>
                      </a:r>
                      <a:endParaRPr lang="de-CH" sz="2000" b="1"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e-CH" sz="2000" dirty="0" smtClean="0">
                          <a:solidFill>
                            <a:schemeClr val="bg2">
                              <a:lumMod val="50000"/>
                            </a:schemeClr>
                          </a:solidFill>
                        </a:rPr>
                        <a:t>10’350 </a:t>
                      </a:r>
                      <a:endParaRPr lang="de-CH" sz="200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782884"/>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4">
                              <a:lumMod val="75000"/>
                            </a:schemeClr>
                          </a:solidFill>
                        </a:rPr>
                        <a:t>83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altLang="de-CH" sz="2000" b="1" dirty="0" smtClean="0">
                          <a:solidFill>
                            <a:schemeClr val="accent4">
                              <a:lumMod val="75000"/>
                            </a:schemeClr>
                          </a:solidFill>
                        </a:rPr>
                        <a:t>Säugetiere</a:t>
                      </a:r>
                      <a:endParaRPr lang="de-CH" sz="2000" b="1" dirty="0">
                        <a:solidFill>
                          <a:schemeClr val="accent4">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DE" altLang="de-CH" sz="2000" b="0" dirty="0" smtClean="0">
                          <a:solidFill>
                            <a:schemeClr val="accent4">
                              <a:lumMod val="75000"/>
                            </a:schemeClr>
                          </a:solidFill>
                        </a:rPr>
                        <a:t>4‘000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282654"/>
                  </a:ext>
                </a:extLst>
              </a:tr>
            </a:tbl>
          </a:graphicData>
        </a:graphic>
      </p:graphicFrame>
      <p:sp>
        <p:nvSpPr>
          <p:cNvPr id="2" name="Textfeld 1"/>
          <p:cNvSpPr txBox="1"/>
          <p:nvPr/>
        </p:nvSpPr>
        <p:spPr>
          <a:xfrm>
            <a:off x="2613405" y="5567339"/>
            <a:ext cx="3989810" cy="307777"/>
          </a:xfrm>
          <a:prstGeom prst="rect">
            <a:avLst/>
          </a:prstGeom>
          <a:noFill/>
        </p:spPr>
        <p:txBody>
          <a:bodyPr wrap="none" rtlCol="0">
            <a:spAutoFit/>
          </a:bodyPr>
          <a:lstStyle/>
          <a:p>
            <a:r>
              <a:rPr lang="de-CH" sz="1400" dirty="0" smtClean="0"/>
              <a:t>Einige weitere Tierstämme sind hier nicht aufgeführt.</a:t>
            </a:r>
            <a:endParaRPr lang="de-CH" sz="1400" dirty="0"/>
          </a:p>
        </p:txBody>
      </p:sp>
      <p:sp>
        <p:nvSpPr>
          <p:cNvPr id="9" name="Foliennummernplatzhalter 2"/>
          <p:cNvSpPr>
            <a:spLocks noGrp="1"/>
          </p:cNvSpPr>
          <p:nvPr>
            <p:ph type="sldNum" sz="quarter" idx="4"/>
          </p:nvPr>
        </p:nvSpPr>
        <p:spPr>
          <a:xfrm>
            <a:off x="7747800" y="6219700"/>
            <a:ext cx="792000" cy="360000"/>
          </a:xfrm>
        </p:spPr>
        <p:txBody>
          <a:bodyPr/>
          <a:lstStyle/>
          <a:p>
            <a:r>
              <a:rPr lang="de-CH" dirty="0" smtClean="0"/>
              <a:t>6</a:t>
            </a:r>
            <a:endParaRPr lang="de-CH" dirty="0"/>
          </a:p>
        </p:txBody>
      </p:sp>
    </p:spTree>
    <p:extLst>
      <p:ext uri="{BB962C8B-B14F-4D97-AF65-F5344CB8AC3E}">
        <p14:creationId xmlns:p14="http://schemas.microsoft.com/office/powerpoint/2010/main" val="1320947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echseck 21"/>
          <p:cNvSpPr>
            <a:spLocks noChangeAspect="1"/>
          </p:cNvSpPr>
          <p:nvPr/>
        </p:nvSpPr>
        <p:spPr>
          <a:xfrm>
            <a:off x="1877005" y="3916267"/>
            <a:ext cx="1670196" cy="1440000"/>
          </a:xfrm>
          <a:prstGeom prst="hexagon">
            <a:avLst>
              <a:gd name="adj" fmla="val 25000"/>
              <a:gd name="vf" fmla="val 115470"/>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el 1"/>
          <p:cNvSpPr>
            <a:spLocks noGrp="1"/>
          </p:cNvSpPr>
          <p:nvPr>
            <p:ph type="title"/>
          </p:nvPr>
        </p:nvSpPr>
        <p:spPr/>
        <p:txBody>
          <a:bodyPr/>
          <a:lstStyle/>
          <a:p>
            <a:r>
              <a:rPr lang="de-CH" dirty="0"/>
              <a:t>Weshalb Biodiversität </a:t>
            </a:r>
            <a:r>
              <a:rPr lang="de-CH" dirty="0" smtClean="0"/>
              <a:t>erhalten </a:t>
            </a:r>
            <a:r>
              <a:rPr lang="de-CH" dirty="0"/>
              <a:t>und fördern</a:t>
            </a:r>
            <a:r>
              <a:rPr lang="de-CH" dirty="0" smtClean="0"/>
              <a:t>?</a:t>
            </a:r>
            <a:br>
              <a:rPr lang="de-CH" dirty="0" smtClean="0"/>
            </a:br>
            <a:r>
              <a:rPr lang="de-DE" sz="1600" b="0" i="1" dirty="0">
                <a:solidFill>
                  <a:srgbClr val="FF0000"/>
                </a:solidFill>
              </a:rPr>
              <a:t/>
            </a:r>
            <a:br>
              <a:rPr lang="de-DE" sz="1600" b="0" i="1" dirty="0">
                <a:solidFill>
                  <a:srgbClr val="FF0000"/>
                </a:solidFill>
              </a:rPr>
            </a:br>
            <a:endParaRPr lang="de-CH" sz="1600" b="0" i="1" dirty="0">
              <a:solidFill>
                <a:srgbClr val="FF0000"/>
              </a:solidFill>
            </a:endParaRPr>
          </a:p>
        </p:txBody>
      </p:sp>
      <p:sp>
        <p:nvSpPr>
          <p:cNvPr id="5" name="Foliennummernplatzhalter 4"/>
          <p:cNvSpPr>
            <a:spLocks noGrp="1"/>
          </p:cNvSpPr>
          <p:nvPr>
            <p:ph type="sldNum" sz="quarter" idx="4"/>
          </p:nvPr>
        </p:nvSpPr>
        <p:spPr>
          <a:xfrm>
            <a:off x="7812448" y="6237352"/>
            <a:ext cx="792000" cy="360000"/>
          </a:xfrm>
        </p:spPr>
        <p:txBody>
          <a:bodyPr/>
          <a:lstStyle/>
          <a:p>
            <a:fld id="{B295DEAF-E952-4796-AAEE-4201E40CA590}" type="slidenum">
              <a:rPr lang="de-CH" smtClean="0"/>
              <a:pPr/>
              <a:t>7</a:t>
            </a:fld>
            <a:endParaRPr lang="de-CH" dirty="0"/>
          </a:p>
        </p:txBody>
      </p:sp>
      <p:sp>
        <p:nvSpPr>
          <p:cNvPr id="14" name="Sechseck 13"/>
          <p:cNvSpPr/>
          <p:nvPr/>
        </p:nvSpPr>
        <p:spPr>
          <a:xfrm>
            <a:off x="4518233" y="2449026"/>
            <a:ext cx="1671930" cy="1441495"/>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Sechseck 14"/>
          <p:cNvSpPr>
            <a:spLocks noChangeAspect="1"/>
          </p:cNvSpPr>
          <p:nvPr/>
        </p:nvSpPr>
        <p:spPr>
          <a:xfrm>
            <a:off x="1874824" y="2466581"/>
            <a:ext cx="1670196" cy="1440000"/>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Sechseck 34"/>
          <p:cNvSpPr>
            <a:spLocks noChangeAspect="1"/>
          </p:cNvSpPr>
          <p:nvPr/>
        </p:nvSpPr>
        <p:spPr>
          <a:xfrm>
            <a:off x="4530226" y="3903852"/>
            <a:ext cx="1670196" cy="1440000"/>
          </a:xfrm>
          <a:prstGeom prst="hexagon">
            <a:avLst>
              <a:gd name="adj" fmla="val 25000"/>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54" name="Gruppieren 53"/>
          <p:cNvGrpSpPr>
            <a:grpSpLocks noChangeAspect="1"/>
          </p:cNvGrpSpPr>
          <p:nvPr/>
        </p:nvGrpSpPr>
        <p:grpSpPr>
          <a:xfrm>
            <a:off x="7273961" y="4009758"/>
            <a:ext cx="1670196" cy="1440000"/>
            <a:chOff x="904291" y="661614"/>
            <a:chExt cx="1057893" cy="912088"/>
          </a:xfrm>
          <a:solidFill>
            <a:schemeClr val="accent6">
              <a:lumMod val="60000"/>
              <a:lumOff val="40000"/>
            </a:schemeClr>
          </a:solidFill>
        </p:grpSpPr>
        <p:sp>
          <p:nvSpPr>
            <p:cNvPr id="55" name="Sechseck 54"/>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Bestäubung Kulturen</a:t>
              </a:r>
              <a:endParaRPr lang="de-CH" sz="1600" dirty="0">
                <a:solidFill>
                  <a:schemeClr val="tx1"/>
                </a:solidFill>
              </a:endParaRPr>
            </a:p>
          </p:txBody>
        </p:sp>
      </p:grpSp>
      <p:grpSp>
        <p:nvGrpSpPr>
          <p:cNvPr id="66" name="Gruppieren 65"/>
          <p:cNvGrpSpPr>
            <a:grpSpLocks noChangeAspect="1"/>
          </p:cNvGrpSpPr>
          <p:nvPr/>
        </p:nvGrpSpPr>
        <p:grpSpPr>
          <a:xfrm>
            <a:off x="405568" y="1665774"/>
            <a:ext cx="1670196" cy="1440000"/>
            <a:chOff x="904291" y="661614"/>
            <a:chExt cx="1057893" cy="912088"/>
          </a:xfrm>
          <a:solidFill>
            <a:schemeClr val="accent6">
              <a:lumMod val="60000"/>
              <a:lumOff val="40000"/>
            </a:schemeClr>
          </a:solidFill>
        </p:grpSpPr>
        <p:sp>
          <p:nvSpPr>
            <p:cNvPr id="67" name="Sechseck 66"/>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de-CH" sz="1600" dirty="0" smtClean="0">
                  <a:solidFill>
                    <a:schemeClr val="tx1"/>
                  </a:solidFill>
                </a:rPr>
                <a:t>Boden-</a:t>
              </a:r>
              <a:br>
                <a:rPr lang="de-CH" sz="1600" dirty="0" smtClean="0">
                  <a:solidFill>
                    <a:schemeClr val="tx1"/>
                  </a:solidFill>
                </a:rPr>
              </a:br>
              <a:r>
                <a:rPr lang="de-CH" sz="1600" dirty="0" err="1" smtClean="0">
                  <a:solidFill>
                    <a:schemeClr val="tx1"/>
                  </a:solidFill>
                </a:rPr>
                <a:t>fruchtbarkeit</a:t>
              </a:r>
              <a:endParaRPr lang="de-CH" sz="1600" dirty="0">
                <a:solidFill>
                  <a:schemeClr val="tx1"/>
                </a:solidFill>
              </a:endParaRPr>
            </a:p>
          </p:txBody>
        </p:sp>
      </p:grpSp>
      <p:grpSp>
        <p:nvGrpSpPr>
          <p:cNvPr id="69" name="Gruppieren 68"/>
          <p:cNvGrpSpPr>
            <a:grpSpLocks noChangeAspect="1"/>
          </p:cNvGrpSpPr>
          <p:nvPr/>
        </p:nvGrpSpPr>
        <p:grpSpPr>
          <a:xfrm>
            <a:off x="7352582" y="2431596"/>
            <a:ext cx="1670196" cy="1440000"/>
            <a:chOff x="904291" y="661614"/>
            <a:chExt cx="1057893" cy="912088"/>
          </a:xfrm>
          <a:solidFill>
            <a:schemeClr val="accent6">
              <a:lumMod val="60000"/>
              <a:lumOff val="40000"/>
            </a:schemeClr>
          </a:solidFill>
        </p:grpSpPr>
        <p:sp>
          <p:nvSpPr>
            <p:cNvPr id="70" name="Sechseck 69"/>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Ressource</a:t>
              </a:r>
              <a:br>
                <a:rPr lang="de-CH" sz="1600" dirty="0" smtClean="0">
                  <a:solidFill>
                    <a:schemeClr val="tx1"/>
                  </a:solidFill>
                </a:rPr>
              </a:br>
              <a:r>
                <a:rPr lang="de-CH" sz="1600" dirty="0" smtClean="0">
                  <a:solidFill>
                    <a:schemeClr val="tx1"/>
                  </a:solidFill>
                </a:rPr>
                <a:t>für Heilmittel</a:t>
              </a:r>
              <a:endParaRPr lang="de-CH" sz="1600" dirty="0">
                <a:solidFill>
                  <a:schemeClr val="tx1"/>
                </a:solidFill>
              </a:endParaRPr>
            </a:p>
          </p:txBody>
        </p:sp>
      </p:grpSp>
      <p:grpSp>
        <p:nvGrpSpPr>
          <p:cNvPr id="72" name="Gruppieren 71"/>
          <p:cNvGrpSpPr>
            <a:grpSpLocks noChangeAspect="1"/>
          </p:cNvGrpSpPr>
          <p:nvPr/>
        </p:nvGrpSpPr>
        <p:grpSpPr>
          <a:xfrm>
            <a:off x="3204199" y="4809121"/>
            <a:ext cx="1670196" cy="1440000"/>
            <a:chOff x="904291" y="661614"/>
            <a:chExt cx="1057893" cy="912088"/>
          </a:xfrm>
          <a:solidFill>
            <a:schemeClr val="accent6">
              <a:lumMod val="60000"/>
              <a:lumOff val="40000"/>
            </a:schemeClr>
          </a:solidFill>
        </p:grpSpPr>
        <p:sp>
          <p:nvSpPr>
            <p:cNvPr id="73" name="Sechseck 72"/>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Genetische </a:t>
              </a:r>
              <a:br>
                <a:rPr lang="de-CH" sz="1600" dirty="0" smtClean="0">
                  <a:solidFill>
                    <a:schemeClr val="tx1"/>
                  </a:solidFill>
                </a:rPr>
              </a:br>
              <a:r>
                <a:rPr lang="de-CH" sz="1600" dirty="0" smtClean="0">
                  <a:solidFill>
                    <a:schemeClr val="tx1"/>
                  </a:solidFill>
                </a:rPr>
                <a:t>Vielfalt</a:t>
              </a:r>
              <a:endParaRPr lang="de-CH" sz="1600" dirty="0">
                <a:solidFill>
                  <a:schemeClr val="tx1"/>
                </a:solidFill>
              </a:endParaRPr>
            </a:p>
          </p:txBody>
        </p:sp>
      </p:grpSp>
      <p:grpSp>
        <p:nvGrpSpPr>
          <p:cNvPr id="75" name="Gruppieren 74"/>
          <p:cNvGrpSpPr>
            <a:grpSpLocks noChangeAspect="1"/>
          </p:cNvGrpSpPr>
          <p:nvPr/>
        </p:nvGrpSpPr>
        <p:grpSpPr>
          <a:xfrm>
            <a:off x="5860605" y="4794993"/>
            <a:ext cx="1670196" cy="1440000"/>
            <a:chOff x="904291" y="661614"/>
            <a:chExt cx="1057893" cy="912088"/>
          </a:xfrm>
          <a:solidFill>
            <a:schemeClr val="accent6">
              <a:lumMod val="60000"/>
              <a:lumOff val="40000"/>
            </a:schemeClr>
          </a:solidFill>
        </p:grpSpPr>
        <p:sp>
          <p:nvSpPr>
            <p:cNvPr id="76" name="Sechseck 75"/>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a:solidFill>
                    <a:schemeClr val="tx1"/>
                  </a:solidFill>
                </a:rPr>
                <a:t>Regionale </a:t>
              </a:r>
              <a:r>
                <a:rPr lang="de-CH" sz="1600" dirty="0" smtClean="0">
                  <a:solidFill>
                    <a:schemeClr val="tx1"/>
                  </a:solidFill>
                </a:rPr>
                <a:t/>
              </a:r>
              <a:br>
                <a:rPr lang="de-CH" sz="1600" dirty="0" smtClean="0">
                  <a:solidFill>
                    <a:schemeClr val="tx1"/>
                  </a:solidFill>
                </a:rPr>
              </a:br>
              <a:r>
                <a:rPr lang="de-CH" sz="1600" dirty="0" smtClean="0">
                  <a:solidFill>
                    <a:schemeClr val="tx1"/>
                  </a:solidFill>
                </a:rPr>
                <a:t>Identität</a:t>
              </a:r>
              <a:endParaRPr lang="de-CH" sz="1600" dirty="0">
                <a:solidFill>
                  <a:schemeClr val="tx1"/>
                </a:solidFill>
              </a:endParaRPr>
            </a:p>
          </p:txBody>
        </p:sp>
      </p:grpSp>
      <p:grpSp>
        <p:nvGrpSpPr>
          <p:cNvPr id="78" name="Gruppieren 77"/>
          <p:cNvGrpSpPr>
            <a:grpSpLocks noChangeAspect="1"/>
          </p:cNvGrpSpPr>
          <p:nvPr/>
        </p:nvGrpSpPr>
        <p:grpSpPr>
          <a:xfrm>
            <a:off x="1886041" y="790059"/>
            <a:ext cx="1670196" cy="1440000"/>
            <a:chOff x="904291" y="661614"/>
            <a:chExt cx="1057893" cy="912088"/>
          </a:xfrm>
          <a:solidFill>
            <a:schemeClr val="accent6">
              <a:lumMod val="60000"/>
              <a:lumOff val="40000"/>
            </a:schemeClr>
          </a:solidFill>
        </p:grpSpPr>
        <p:sp>
          <p:nvSpPr>
            <p:cNvPr id="79" name="Sechseck 78"/>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de-CH" sz="1600" dirty="0">
                  <a:solidFill>
                    <a:schemeClr val="tx1"/>
                  </a:solidFill>
                </a:rPr>
                <a:t>Schädlings-regulierung</a:t>
              </a:r>
            </a:p>
          </p:txBody>
        </p:sp>
      </p:grpSp>
      <p:grpSp>
        <p:nvGrpSpPr>
          <p:cNvPr id="81" name="Gruppieren 80"/>
          <p:cNvGrpSpPr>
            <a:grpSpLocks noChangeAspect="1"/>
          </p:cNvGrpSpPr>
          <p:nvPr/>
        </p:nvGrpSpPr>
        <p:grpSpPr>
          <a:xfrm>
            <a:off x="444878" y="4729758"/>
            <a:ext cx="1670196" cy="1440000"/>
            <a:chOff x="904291" y="661614"/>
            <a:chExt cx="1057893" cy="912088"/>
          </a:xfrm>
          <a:solidFill>
            <a:schemeClr val="accent6">
              <a:lumMod val="60000"/>
              <a:lumOff val="40000"/>
            </a:schemeClr>
          </a:solidFill>
        </p:grpSpPr>
        <p:sp>
          <p:nvSpPr>
            <p:cNvPr id="82" name="Sechseck 81"/>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Erlebnis</a:t>
              </a:r>
              <a:endParaRPr lang="de-CH" sz="1600" dirty="0">
                <a:solidFill>
                  <a:schemeClr val="tx1"/>
                </a:solidFill>
              </a:endParaRPr>
            </a:p>
          </p:txBody>
        </p:sp>
      </p:grpSp>
      <p:grpSp>
        <p:nvGrpSpPr>
          <p:cNvPr id="87" name="Gruppieren 86"/>
          <p:cNvGrpSpPr>
            <a:grpSpLocks noChangeAspect="1"/>
          </p:cNvGrpSpPr>
          <p:nvPr/>
        </p:nvGrpSpPr>
        <p:grpSpPr>
          <a:xfrm>
            <a:off x="4518233" y="790059"/>
            <a:ext cx="1670196" cy="1440000"/>
            <a:chOff x="904291" y="661614"/>
            <a:chExt cx="1057893" cy="912088"/>
          </a:xfrm>
          <a:solidFill>
            <a:schemeClr val="accent6">
              <a:lumMod val="60000"/>
              <a:lumOff val="40000"/>
            </a:schemeClr>
          </a:solidFill>
        </p:grpSpPr>
        <p:sp>
          <p:nvSpPr>
            <p:cNvPr id="88" name="Sechseck 87"/>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9"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Verantwortung</a:t>
              </a:r>
              <a:endParaRPr lang="de-CH" sz="1600" dirty="0">
                <a:solidFill>
                  <a:schemeClr val="tx1"/>
                </a:solidFill>
              </a:endParaRPr>
            </a:p>
          </p:txBody>
        </p:sp>
      </p:grpSp>
      <p:grpSp>
        <p:nvGrpSpPr>
          <p:cNvPr id="48" name="Gruppieren 47"/>
          <p:cNvGrpSpPr>
            <a:grpSpLocks noChangeAspect="1"/>
          </p:cNvGrpSpPr>
          <p:nvPr/>
        </p:nvGrpSpPr>
        <p:grpSpPr>
          <a:xfrm>
            <a:off x="7234651" y="865581"/>
            <a:ext cx="1670196" cy="1440000"/>
            <a:chOff x="904291" y="661614"/>
            <a:chExt cx="1057893" cy="912088"/>
          </a:xfrm>
          <a:solidFill>
            <a:schemeClr val="accent6">
              <a:lumMod val="60000"/>
              <a:lumOff val="40000"/>
            </a:schemeClr>
          </a:solidFill>
        </p:grpSpPr>
        <p:sp>
          <p:nvSpPr>
            <p:cNvPr id="49" name="Sechseck 48"/>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de-CH" sz="1600" dirty="0" smtClean="0">
                  <a:solidFill>
                    <a:schemeClr val="tx1"/>
                  </a:solidFill>
                </a:rPr>
                <a:t>Erosionsschutz</a:t>
              </a:r>
              <a:endParaRPr lang="de-CH" sz="1600" dirty="0">
                <a:solidFill>
                  <a:schemeClr val="tx1"/>
                </a:solidFill>
              </a:endParaRPr>
            </a:p>
          </p:txBody>
        </p:sp>
      </p:grpSp>
      <p:sp>
        <p:nvSpPr>
          <p:cNvPr id="13" name="Sechseck 12"/>
          <p:cNvSpPr>
            <a:spLocks noChangeAspect="1"/>
          </p:cNvSpPr>
          <p:nvPr/>
        </p:nvSpPr>
        <p:spPr>
          <a:xfrm>
            <a:off x="3200214" y="3188674"/>
            <a:ext cx="1670196" cy="1440000"/>
          </a:xfrm>
          <a:prstGeom prst="hexagon">
            <a:avLst>
              <a:gd name="adj" fmla="val 2500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Sechseck 22"/>
          <p:cNvSpPr>
            <a:spLocks noChangeAspect="1"/>
          </p:cNvSpPr>
          <p:nvPr/>
        </p:nvSpPr>
        <p:spPr>
          <a:xfrm>
            <a:off x="3188614" y="1730933"/>
            <a:ext cx="1670196" cy="1440000"/>
          </a:xfrm>
          <a:prstGeom prst="hexagon">
            <a:avLst>
              <a:gd name="adj" fmla="val 25000"/>
              <a:gd name="vf" fmla="val 11547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Sechseck 24"/>
          <p:cNvSpPr>
            <a:spLocks noChangeAspect="1"/>
          </p:cNvSpPr>
          <p:nvPr/>
        </p:nvSpPr>
        <p:spPr>
          <a:xfrm>
            <a:off x="5851771" y="3169026"/>
            <a:ext cx="1670196" cy="1440000"/>
          </a:xfrm>
          <a:prstGeom prst="hexagon">
            <a:avLst>
              <a:gd name="adj" fmla="val 2500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Sechseck 93"/>
          <p:cNvSpPr>
            <a:spLocks/>
          </p:cNvSpPr>
          <p:nvPr/>
        </p:nvSpPr>
        <p:spPr>
          <a:xfrm>
            <a:off x="5853435" y="1720931"/>
            <a:ext cx="1670400" cy="1440000"/>
          </a:xfrm>
          <a:prstGeom prst="hexagon">
            <a:avLst>
              <a:gd name="adj" fmla="val 25000"/>
              <a:gd name="vf" fmla="val 115470"/>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Welle 38"/>
          <p:cNvSpPr/>
          <p:nvPr/>
        </p:nvSpPr>
        <p:spPr>
          <a:xfrm>
            <a:off x="8190388" y="20266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accent4">
                    <a:lumMod val="50000"/>
                  </a:schemeClr>
                </a:solidFill>
              </a:rPr>
              <a:t>S.10-11</a:t>
            </a:r>
            <a:endParaRPr lang="de-CH" dirty="0">
              <a:solidFill>
                <a:schemeClr val="accent4">
                  <a:lumMod val="50000"/>
                </a:schemeClr>
              </a:solidFill>
            </a:endParaRPr>
          </a:p>
        </p:txBody>
      </p:sp>
    </p:spTree>
    <p:extLst>
      <p:ext uri="{BB962C8B-B14F-4D97-AF65-F5344CB8AC3E}">
        <p14:creationId xmlns:p14="http://schemas.microsoft.com/office/powerpoint/2010/main" val="403141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91680" y="768125"/>
            <a:ext cx="5583763" cy="5320378"/>
          </a:xfrm>
        </p:spPr>
      </p:pic>
      <p:sp>
        <p:nvSpPr>
          <p:cNvPr id="5" name="Foliennummernplatzhalter 4"/>
          <p:cNvSpPr>
            <a:spLocks noGrp="1"/>
          </p:cNvSpPr>
          <p:nvPr>
            <p:ph type="sldNum" sz="quarter" idx="4"/>
          </p:nvPr>
        </p:nvSpPr>
        <p:spPr/>
        <p:txBody>
          <a:bodyPr/>
          <a:lstStyle/>
          <a:p>
            <a:fld id="{B295DEAF-E952-4796-AAEE-4201E40CA590}" type="slidenum">
              <a:rPr lang="de-CH" smtClean="0"/>
              <a:pPr/>
              <a:t>8</a:t>
            </a:fld>
            <a:endParaRPr lang="de-CH" dirty="0"/>
          </a:p>
        </p:txBody>
      </p:sp>
      <p:sp>
        <p:nvSpPr>
          <p:cNvPr id="4" name="Textfeld 3"/>
          <p:cNvSpPr txBox="1"/>
          <p:nvPr/>
        </p:nvSpPr>
        <p:spPr>
          <a:xfrm>
            <a:off x="7413294" y="5811504"/>
            <a:ext cx="1872208" cy="276999"/>
          </a:xfrm>
          <a:prstGeom prst="rect">
            <a:avLst/>
          </a:prstGeom>
          <a:noFill/>
        </p:spPr>
        <p:txBody>
          <a:bodyPr wrap="square" rtlCol="0">
            <a:spAutoFit/>
          </a:bodyPr>
          <a:lstStyle/>
          <a:p>
            <a:r>
              <a:rPr lang="de-CH" sz="1200" dirty="0" smtClean="0"/>
              <a:t>Quelle: WWF</a:t>
            </a:r>
            <a:endParaRPr lang="de-CH" sz="1200" dirty="0"/>
          </a:p>
        </p:txBody>
      </p:sp>
      <p:sp>
        <p:nvSpPr>
          <p:cNvPr id="8" name="Titel 1"/>
          <p:cNvSpPr>
            <a:spLocks noGrp="1"/>
          </p:cNvSpPr>
          <p:nvPr>
            <p:ph type="title"/>
          </p:nvPr>
        </p:nvSpPr>
        <p:spPr>
          <a:xfrm>
            <a:off x="617725" y="404813"/>
            <a:ext cx="7908549" cy="629700"/>
          </a:xfrm>
        </p:spPr>
        <p:txBody>
          <a:bodyPr/>
          <a:lstStyle/>
          <a:p>
            <a:r>
              <a:rPr lang="de-CH" dirty="0" smtClean="0"/>
              <a:t>Leistungen der Artenvielfalt</a:t>
            </a:r>
            <a:br>
              <a:rPr lang="de-CH" dirty="0" smtClean="0"/>
            </a:br>
            <a:r>
              <a:rPr lang="de-DE" sz="1600" b="0" i="1" dirty="0">
                <a:solidFill>
                  <a:srgbClr val="FF0000"/>
                </a:solidFill>
              </a:rPr>
              <a:t/>
            </a:r>
            <a:br>
              <a:rPr lang="de-DE" sz="1600" b="0" i="1" dirty="0">
                <a:solidFill>
                  <a:srgbClr val="FF0000"/>
                </a:solidFill>
              </a:rPr>
            </a:br>
            <a:endParaRPr lang="de-CH" sz="1600" b="0" i="1" dirty="0">
              <a:solidFill>
                <a:srgbClr val="FF0000"/>
              </a:solidFill>
            </a:endParaRPr>
          </a:p>
        </p:txBody>
      </p:sp>
    </p:spTree>
    <p:extLst>
      <p:ext uri="{BB962C8B-B14F-4D97-AF65-F5344CB8AC3E}">
        <p14:creationId xmlns:p14="http://schemas.microsoft.com/office/powerpoint/2010/main" val="567991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8117" y="980728"/>
            <a:ext cx="6124011" cy="2434317"/>
          </a:xfrm>
          <a:prstGeom prst="rect">
            <a:avLst/>
          </a:prstGeom>
        </p:spPr>
      </p:pic>
      <p:sp>
        <p:nvSpPr>
          <p:cNvPr id="2" name="Titel 1"/>
          <p:cNvSpPr>
            <a:spLocks noGrp="1"/>
          </p:cNvSpPr>
          <p:nvPr>
            <p:ph type="title"/>
          </p:nvPr>
        </p:nvSpPr>
        <p:spPr>
          <a:xfrm>
            <a:off x="617725" y="404813"/>
            <a:ext cx="7908549" cy="431899"/>
          </a:xfrm>
        </p:spPr>
        <p:txBody>
          <a:bodyPr/>
          <a:lstStyle/>
          <a:p>
            <a:r>
              <a:rPr lang="de-CH" dirty="0" smtClean="0"/>
              <a:t>Weniger Lebensräume – weniger Arten</a:t>
            </a:r>
            <a:endParaRPr lang="de-CH" dirty="0"/>
          </a:p>
        </p:txBody>
      </p:sp>
      <p:pic>
        <p:nvPicPr>
          <p:cNvPr id="9" name="Inhaltsplatzhalter 8"/>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378117" y="3655648"/>
            <a:ext cx="6124011" cy="2437648"/>
          </a:xfrm>
        </p:spPr>
      </p:pic>
      <p:sp>
        <p:nvSpPr>
          <p:cNvPr id="4" name="Foliennummernplatzhalter 3"/>
          <p:cNvSpPr>
            <a:spLocks noGrp="1"/>
          </p:cNvSpPr>
          <p:nvPr>
            <p:ph type="sldNum" sz="quarter" idx="4"/>
          </p:nvPr>
        </p:nvSpPr>
        <p:spPr/>
        <p:txBody>
          <a:bodyPr/>
          <a:lstStyle/>
          <a:p>
            <a:fld id="{B295DEAF-E952-4796-AAEE-4201E40CA590}" type="slidenum">
              <a:rPr lang="de-CH" smtClean="0"/>
              <a:pPr/>
              <a:t>9</a:t>
            </a:fld>
            <a:endParaRPr lang="de-CH" dirty="0"/>
          </a:p>
        </p:txBody>
      </p:sp>
    </p:spTree>
    <p:extLst>
      <p:ext uri="{BB962C8B-B14F-4D97-AF65-F5344CB8AC3E}">
        <p14:creationId xmlns:p14="http://schemas.microsoft.com/office/powerpoint/2010/main" val="4113562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prache xmlns="dd18740c-b141-4d05-9751-e9f3dcf7e76f">Deutsch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All FiBL</FiBL_x002d_Standor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e8782817122db90c93ceb9e955f70951">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ece806e68e4d87454051d7bb3ac23105"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1F0389-DCC4-4552-AF62-62FC06389D97}">
  <ds:schemaRef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26ccd4c-651f-4ccc-af87-3950eef9fdad"/>
    <ds:schemaRef ds:uri="http://schemas.microsoft.com/office/2006/documentManagement/types"/>
    <ds:schemaRef ds:uri="dd18740c-b141-4d05-9751-e9f3dcf7e76f"/>
    <ds:schemaRef ds:uri="http://schemas.microsoft.com/sharepoint/v3"/>
    <ds:schemaRef ds:uri="http://www.w3.org/XML/1998/namespace"/>
  </ds:schemaRefs>
</ds:datastoreItem>
</file>

<file path=customXml/itemProps2.xml><?xml version="1.0" encoding="utf-8"?>
<ds:datastoreItem xmlns:ds="http://schemas.openxmlformats.org/officeDocument/2006/customXml" ds:itemID="{C05CF6B6-F600-4DF9-A534-F9E4E16E99A6}">
  <ds:schemaRefs>
    <ds:schemaRef ds:uri="http://schemas.microsoft.com/sharepoint/v3/contenttype/forms"/>
  </ds:schemaRefs>
</ds:datastoreItem>
</file>

<file path=customXml/itemProps3.xml><?xml version="1.0" encoding="utf-8"?>
<ds:datastoreItem xmlns:ds="http://schemas.openxmlformats.org/officeDocument/2006/customXml" ds:itemID="{8D7551DD-4F57-4178-AE9D-035B379293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Vorlage-Foliensammlung-Biodiv</Template>
  <TotalTime>0</TotalTime>
  <Words>1200</Words>
  <Application>Microsoft Office PowerPoint</Application>
  <PresentationFormat>Bildschirmpräsentation (4:3)</PresentationFormat>
  <Paragraphs>309</Paragraphs>
  <Slides>24</Slides>
  <Notes>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Arial Black</vt:lpstr>
      <vt:lpstr>Calibri</vt:lpstr>
      <vt:lpstr>Gill Sans MT</vt:lpstr>
      <vt:lpstr>Symbol</vt:lpstr>
      <vt:lpstr>Wingdings</vt:lpstr>
      <vt:lpstr>Vorlage-Foliensammlung-Biodiv</vt:lpstr>
      <vt:lpstr>PowerPoint-Präsentation</vt:lpstr>
      <vt:lpstr>Das Handbuch</vt:lpstr>
      <vt:lpstr>Die Internetplattform agri-biodiv.ch  </vt:lpstr>
      <vt:lpstr>Was ist Biodiversität?</vt:lpstr>
      <vt:lpstr>Biodiversität hat 3 Ebenen</vt:lpstr>
      <vt:lpstr>Anzahl nachgewiesene Tier- und Pflanzenarten</vt:lpstr>
      <vt:lpstr>Weshalb Biodiversität erhalten und fördern?  </vt:lpstr>
      <vt:lpstr>Leistungen der Artenvielfalt  </vt:lpstr>
      <vt:lpstr>Weniger Lebensräume – weniger Arten</vt:lpstr>
      <vt:lpstr>Zustand der Biodiversität in der Schweiz</vt:lpstr>
      <vt:lpstr>Umweltziele Landwirtschaft des Bundes (UZL) </vt:lpstr>
      <vt:lpstr>Flächenanteil mit ökologischer Qualität im Agrarland</vt:lpstr>
      <vt:lpstr>UZL-Flächenziele: Anteil Flächen an der LN mit ökologischer Qualität im Agrarland  </vt:lpstr>
      <vt:lpstr>Beispiele für UZL-Arten</vt:lpstr>
      <vt:lpstr>Beispiele für UZL-Arten</vt:lpstr>
      <vt:lpstr>Entwicklung der Anzahl UZL-Brutvogelarten  im Schweizer Kulturland</vt:lpstr>
      <vt:lpstr>Biodiversität auf dem Landwirtschaftsbetrieb fördern mit …</vt:lpstr>
      <vt:lpstr>Die Top 10-Massnahmen zur Biodiversitätsförderung</vt:lpstr>
      <vt:lpstr>PowerPoint-Präsentation</vt:lpstr>
      <vt:lpstr>Wer ist für die Biodiversität verantwortlich?</vt:lpstr>
      <vt:lpstr>Anforderungen der Labelorganisationen zur Biodiversität</vt:lpstr>
      <vt:lpstr>Schlussfolgerungen</vt:lpstr>
      <vt:lpstr>Weiterführende Links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Weidmann Gilles</dc:creator>
  <cp:lastModifiedBy>Chevillat Veronique</cp:lastModifiedBy>
  <cp:revision>227</cp:revision>
  <cp:lastPrinted>2018-11-05T09:27:14Z</cp:lastPrinted>
  <dcterms:created xsi:type="dcterms:W3CDTF">2017-09-25T14:16:51Z</dcterms:created>
  <dcterms:modified xsi:type="dcterms:W3CDTF">2019-03-29T13:15:22Z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